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63" r:id="rId3"/>
    <p:sldId id="257" r:id="rId4"/>
    <p:sldId id="258" r:id="rId5"/>
    <p:sldId id="259" r:id="rId6"/>
    <p:sldId id="267" r:id="rId7"/>
    <p:sldId id="260" r:id="rId8"/>
    <p:sldId id="261" r:id="rId9"/>
    <p:sldId id="262" r:id="rId10"/>
    <p:sldId id="275" r:id="rId11"/>
    <p:sldId id="276" r:id="rId12"/>
    <p:sldId id="277" r:id="rId13"/>
    <p:sldId id="278" r:id="rId14"/>
    <p:sldId id="265" r:id="rId15"/>
    <p:sldId id="270" r:id="rId16"/>
    <p:sldId id="284" r:id="rId17"/>
    <p:sldId id="285" r:id="rId18"/>
    <p:sldId id="269" r:id="rId19"/>
    <p:sldId id="279" r:id="rId20"/>
    <p:sldId id="286" r:id="rId21"/>
    <p:sldId id="296" r:id="rId22"/>
    <p:sldId id="309" r:id="rId23"/>
    <p:sldId id="310" r:id="rId24"/>
    <p:sldId id="311" r:id="rId25"/>
    <p:sldId id="312" r:id="rId26"/>
    <p:sldId id="313" r:id="rId27"/>
    <p:sldId id="314" r:id="rId28"/>
    <p:sldId id="280" r:id="rId29"/>
    <p:sldId id="297" r:id="rId30"/>
    <p:sldId id="298" r:id="rId31"/>
    <p:sldId id="304" r:id="rId32"/>
    <p:sldId id="299" r:id="rId33"/>
    <p:sldId id="300" r:id="rId34"/>
    <p:sldId id="302" r:id="rId35"/>
    <p:sldId id="305" r:id="rId36"/>
    <p:sldId id="308" r:id="rId37"/>
    <p:sldId id="303" r:id="rId38"/>
    <p:sldId id="306" r:id="rId39"/>
    <p:sldId id="307" r:id="rId40"/>
    <p:sldId id="315" r:id="rId41"/>
    <p:sldId id="317" r:id="rId42"/>
    <p:sldId id="318" r:id="rId43"/>
    <p:sldId id="316" r:id="rId4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1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630A8-3759-4BF7-8E11-A0CA39B1CE5F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5A23F-8646-4E6F-AF9C-DE7248A059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34</a:t>
            </a:fld>
            <a:endParaRPr lang="fr-F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35</a:t>
            </a:fld>
            <a:endParaRPr lang="fr-F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36</a:t>
            </a:fld>
            <a:endParaRPr lang="fr-F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37</a:t>
            </a:fld>
            <a:endParaRPr lang="fr-F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38</a:t>
            </a:fld>
            <a:endParaRPr lang="fr-F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39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40</a:t>
            </a:fld>
            <a:endParaRPr lang="fr-F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41</a:t>
            </a:fld>
            <a:endParaRPr lang="fr-F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42</a:t>
            </a:fld>
            <a:endParaRPr lang="fr-F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43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7144D-6F76-4A65-BFEB-7A46B60DD3C7}" type="datetimeFigureOut">
              <a:rPr lang="fr-FR" smtClean="0"/>
              <a:pPr/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>
                <a:latin typeface="Cooper Black" pitchFamily="18" charset="0"/>
              </a:rPr>
              <a:t>HERMÉNEUTIQUE BIBLIQUE POUR ENFANTS</a:t>
            </a:r>
            <a:endParaRPr lang="fr-FR" b="1" dirty="0">
              <a:latin typeface="Cooper Black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571472" y="4929198"/>
            <a:ext cx="8358246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Formation des Enfants-Prédicateurs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M</a:t>
            </a:r>
            <a:r>
              <a:rPr kumimoji="0" lang="fr-FR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inistère des </a:t>
            </a: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E</a:t>
            </a:r>
            <a:r>
              <a:rPr kumimoji="0" lang="fr-FR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nfants &amp; des </a:t>
            </a: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A</a:t>
            </a:r>
            <a:r>
              <a:rPr kumimoji="0" lang="fr-FR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dolescents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Année 2015</a:t>
            </a:r>
            <a:endParaRPr kumimoji="0" lang="fr-FR" sz="28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oper Black" pitchFamily="18" charset="0"/>
              <a:ea typeface="+mn-ea"/>
              <a:cs typeface="+mn-cs"/>
            </a:endParaRPr>
          </a:p>
        </p:txBody>
      </p:sp>
      <p:pic>
        <p:nvPicPr>
          <p:cNvPr id="6" name="Image 5" descr="Enfant prédicateu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2143116"/>
            <a:ext cx="5398296" cy="28384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latin typeface="Cooper Black" pitchFamily="18" charset="0"/>
              </a:rPr>
              <a:t>QUE SE PASSE-T-IL QUAND LA PAROLE DE DIEU N’EST PAS COMPRISE?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428868"/>
            <a:ext cx="8572560" cy="421484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Le </a:t>
            </a:r>
            <a:r>
              <a:rPr lang="fr-FR" dirty="0">
                <a:solidFill>
                  <a:schemeClr val="tx1"/>
                </a:solidFill>
                <a:latin typeface="Cooper Black" pitchFamily="18" charset="0"/>
              </a:rPr>
              <a:t>malin vient et enlève ce qui a été semé dans </a:t>
            </a: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mon cœur</a:t>
            </a:r>
          </a:p>
          <a:p>
            <a:pPr algn="l"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  <a:latin typeface="Cooper Black" pitchFamily="18" charset="0"/>
              </a:rPr>
              <a:t>D</a:t>
            </a: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ès que survient une difficulté quelconque à cause de la Parole, j’abandonne tout</a:t>
            </a:r>
          </a:p>
          <a:p>
            <a:pPr algn="l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Les soucis et les séductions annulent la puissance de la Parole dans ma vie</a:t>
            </a:r>
          </a:p>
          <a:p>
            <a:pPr algn="l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pic>
        <p:nvPicPr>
          <p:cNvPr id="4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latin typeface="Cooper Black" pitchFamily="18" charset="0"/>
              </a:rPr>
              <a:t>QUE SE PASSE-T-IL QUAND                  LA PAROLE DE DIEU EST COMPRISE?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3071810"/>
            <a:ext cx="8572560" cy="2643206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5400" dirty="0">
                <a:solidFill>
                  <a:schemeClr val="tx1"/>
                </a:solidFill>
                <a:latin typeface="Cooper Black" pitchFamily="18" charset="0"/>
              </a:rPr>
              <a:t>C</a:t>
            </a:r>
            <a:r>
              <a:rPr lang="fr-FR" sz="5400" dirty="0" smtClean="0">
                <a:solidFill>
                  <a:schemeClr val="tx1"/>
                </a:solidFill>
                <a:latin typeface="Cooper Black" pitchFamily="18" charset="0"/>
              </a:rPr>
              <a:t>elui qui </a:t>
            </a:r>
            <a:r>
              <a:rPr lang="fr-FR" sz="5400" b="1" dirty="0" smtClean="0">
                <a:solidFill>
                  <a:schemeClr val="tx1"/>
                </a:solidFill>
                <a:latin typeface="Cooper Black" pitchFamily="18" charset="0"/>
              </a:rPr>
              <a:t>entend</a:t>
            </a:r>
            <a:r>
              <a:rPr lang="fr-FR" sz="5400" dirty="0" smtClean="0">
                <a:solidFill>
                  <a:schemeClr val="tx1"/>
                </a:solidFill>
                <a:latin typeface="Cooper Black" pitchFamily="18" charset="0"/>
              </a:rPr>
              <a:t> la parole et la </a:t>
            </a:r>
            <a:r>
              <a:rPr lang="fr-FR" sz="5400" b="1" dirty="0" smtClean="0">
                <a:solidFill>
                  <a:schemeClr val="tx1"/>
                </a:solidFill>
                <a:latin typeface="Cooper Black" pitchFamily="18" charset="0"/>
              </a:rPr>
              <a:t>comprend</a:t>
            </a:r>
            <a:r>
              <a:rPr lang="fr-FR" sz="5400" dirty="0" smtClean="0">
                <a:solidFill>
                  <a:schemeClr val="tx1"/>
                </a:solidFill>
                <a:latin typeface="Cooper Black" pitchFamily="18" charset="0"/>
              </a:rPr>
              <a:t> , </a:t>
            </a:r>
            <a:r>
              <a:rPr lang="fr-FR" sz="5400" b="1" dirty="0" smtClean="0">
                <a:solidFill>
                  <a:schemeClr val="tx1"/>
                </a:solidFill>
                <a:latin typeface="Cooper Black" pitchFamily="18" charset="0"/>
              </a:rPr>
              <a:t>porte du fruit</a:t>
            </a:r>
            <a:endParaRPr lang="fr-FR" sz="5400" dirty="0">
              <a:solidFill>
                <a:schemeClr val="tx1"/>
              </a:solidFill>
              <a:latin typeface="Cooper Black" pitchFamily="18" charset="0"/>
            </a:endParaRPr>
          </a:p>
        </p:txBody>
      </p:sp>
      <p:pic>
        <p:nvPicPr>
          <p:cNvPr id="4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CELUI QUI COMPREND LA PAROLE PORTE DU FRUIT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357430"/>
            <a:ext cx="8572560" cy="4286280"/>
          </a:xfrm>
        </p:spPr>
        <p:txBody>
          <a:bodyPr>
            <a:noAutofit/>
          </a:bodyPr>
          <a:lstStyle/>
          <a:p>
            <a:pPr algn="l"/>
            <a:r>
              <a:rPr lang="fr-FR" sz="4000" dirty="0" smtClean="0">
                <a:solidFill>
                  <a:schemeClr val="tx1"/>
                </a:solidFill>
                <a:latin typeface="Cooper Black" pitchFamily="18" charset="0"/>
              </a:rPr>
              <a:t>L’amour accompagné de toutes ses vertus </a:t>
            </a:r>
            <a:r>
              <a:rPr lang="fr-FR" sz="4000" smtClean="0">
                <a:solidFill>
                  <a:schemeClr val="tx1"/>
                </a:solidFill>
                <a:latin typeface="Cooper Black" pitchFamily="18" charset="0"/>
              </a:rPr>
              <a:t>(Galates 5:22) : </a:t>
            </a:r>
            <a:endParaRPr lang="fr-FR" sz="4000" dirty="0" smtClean="0">
              <a:solidFill>
                <a:schemeClr val="tx1"/>
              </a:solidFill>
              <a:latin typeface="Cooper Black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4000" dirty="0" smtClean="0">
                <a:solidFill>
                  <a:schemeClr val="tx1"/>
                </a:solidFill>
                <a:latin typeface="Cooper Black" pitchFamily="18" charset="0"/>
              </a:rPr>
              <a:t>La joie</a:t>
            </a:r>
          </a:p>
          <a:p>
            <a:pPr algn="l">
              <a:buFont typeface="Arial" pitchFamily="34" charset="0"/>
              <a:buChar char="•"/>
            </a:pPr>
            <a:r>
              <a:rPr lang="fr-FR" sz="4000" dirty="0" smtClean="0">
                <a:solidFill>
                  <a:schemeClr val="tx1"/>
                </a:solidFill>
                <a:latin typeface="Cooper Black" pitchFamily="18" charset="0"/>
              </a:rPr>
              <a:t>La paix</a:t>
            </a:r>
          </a:p>
          <a:p>
            <a:pPr algn="l">
              <a:buFont typeface="Arial" pitchFamily="34" charset="0"/>
              <a:buChar char="•"/>
            </a:pPr>
            <a:r>
              <a:rPr lang="fr-FR" sz="4000" dirty="0" smtClean="0">
                <a:solidFill>
                  <a:schemeClr val="tx1"/>
                </a:solidFill>
                <a:latin typeface="Cooper Black" pitchFamily="18" charset="0"/>
              </a:rPr>
              <a:t>La patience</a:t>
            </a:r>
          </a:p>
          <a:p>
            <a:pPr algn="l">
              <a:buFont typeface="Arial" pitchFamily="34" charset="0"/>
              <a:buChar char="•"/>
            </a:pPr>
            <a:r>
              <a:rPr lang="fr-FR" sz="4000" dirty="0" smtClean="0">
                <a:solidFill>
                  <a:schemeClr val="tx1"/>
                </a:solidFill>
                <a:latin typeface="Cooper Black" pitchFamily="18" charset="0"/>
              </a:rPr>
              <a:t>La bonté</a:t>
            </a:r>
            <a:endParaRPr lang="fr-FR" sz="4000" dirty="0">
              <a:solidFill>
                <a:schemeClr val="tx1"/>
              </a:solidFill>
              <a:latin typeface="Cooper Black" pitchFamily="18" charset="0"/>
            </a:endParaRPr>
          </a:p>
        </p:txBody>
      </p:sp>
      <p:pic>
        <p:nvPicPr>
          <p:cNvPr id="4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CELUI QUI COMPREND LA PAROLE PORTE DU FRUIT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357430"/>
            <a:ext cx="8572560" cy="428628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4000" dirty="0" smtClean="0">
                <a:solidFill>
                  <a:schemeClr val="tx1"/>
                </a:solidFill>
                <a:latin typeface="Cooper Black" pitchFamily="18" charset="0"/>
              </a:rPr>
              <a:t>La bienveillance </a:t>
            </a: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(compréhension)</a:t>
            </a:r>
            <a:endParaRPr lang="fr-FR" sz="4000" dirty="0" smtClean="0">
              <a:solidFill>
                <a:schemeClr val="tx1"/>
              </a:solidFill>
              <a:latin typeface="Cooper Black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4000" dirty="0" smtClean="0">
                <a:solidFill>
                  <a:schemeClr val="tx1"/>
                </a:solidFill>
                <a:latin typeface="Cooper Black" pitchFamily="18" charset="0"/>
              </a:rPr>
              <a:t>La fidélité </a:t>
            </a: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(l’obéissance)</a:t>
            </a:r>
            <a:endParaRPr lang="fr-FR" sz="4000" dirty="0" smtClean="0">
              <a:solidFill>
                <a:schemeClr val="tx1"/>
              </a:solidFill>
              <a:latin typeface="Cooper Black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4000" dirty="0" smtClean="0">
                <a:solidFill>
                  <a:schemeClr val="tx1"/>
                </a:solidFill>
                <a:latin typeface="Cooper Black" pitchFamily="18" charset="0"/>
              </a:rPr>
              <a:t>La douceur</a:t>
            </a:r>
          </a:p>
          <a:p>
            <a:pPr algn="l">
              <a:buFont typeface="Arial" pitchFamily="34" charset="0"/>
              <a:buChar char="•"/>
            </a:pPr>
            <a:r>
              <a:rPr lang="fr-FR" sz="4000" dirty="0" smtClean="0">
                <a:solidFill>
                  <a:schemeClr val="tx1"/>
                </a:solidFill>
                <a:latin typeface="Cooper Black" pitchFamily="18" charset="0"/>
              </a:rPr>
              <a:t>La maîtrise de soi</a:t>
            </a:r>
            <a:endParaRPr lang="fr-FR" sz="4000" dirty="0">
              <a:solidFill>
                <a:schemeClr val="tx1"/>
              </a:solidFill>
              <a:latin typeface="Cooper Black" pitchFamily="18" charset="0"/>
            </a:endParaRPr>
          </a:p>
        </p:txBody>
      </p:sp>
      <p:pic>
        <p:nvPicPr>
          <p:cNvPr id="4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Bible_E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571480"/>
            <a:ext cx="8538697" cy="564360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1285860"/>
            <a:ext cx="8715436" cy="4143404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FFFF00"/>
                </a:solidFill>
                <a:latin typeface="Cooper Black" pitchFamily="18" charset="0"/>
              </a:rPr>
              <a:t>LA BIBLE N’UTILISE PAS DE CODES SECRETS</a:t>
            </a:r>
            <a:endParaRPr lang="fr-FR" sz="60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LA BIBLE N’UTILISE PAS DE CODE SECRET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86808" cy="4143404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Les écrivains des Saintes Écritures ont écrit dans le but d’être compris! </a:t>
            </a:r>
            <a:b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</a:br>
            <a:r>
              <a:rPr lang="fr-FR" i="1" dirty="0" smtClean="0">
                <a:solidFill>
                  <a:schemeClr val="tx1"/>
                </a:solidFill>
                <a:latin typeface="Cooper Black" pitchFamily="18" charset="0"/>
              </a:rPr>
              <a:t>« Nous ne vous écrivons pas autre chose que ce que vous lisez, et ce que vous reconnaissez. Et j’espère que vous le reconnaîtrez jusqu’à la fin » 2Corinthiens 1:13</a:t>
            </a:r>
            <a:endParaRPr lang="fr-FR" dirty="0"/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LA BIBLE N’UTILISE PAS DE CODE SECRET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214554"/>
            <a:ext cx="8286808" cy="4286280"/>
          </a:xfrm>
        </p:spPr>
        <p:txBody>
          <a:bodyPr>
            <a:normAutofit/>
          </a:bodyPr>
          <a:lstStyle/>
          <a:p>
            <a:pPr algn="l"/>
            <a:r>
              <a:rPr lang="fr-FR" i="1" dirty="0" smtClean="0">
                <a:solidFill>
                  <a:schemeClr val="tx1"/>
                </a:solidFill>
                <a:latin typeface="Cooper Black" pitchFamily="18" charset="0"/>
              </a:rPr>
              <a:t>« Car ma bouche proclame la vérité et mes lèvres ont en horreur le mensonge. Toutes les paroles de ma bouche sont justes, elles n’ont rien de faux ni de détourné ; toutes sont claires pour celui qui est intelligent, et droites pour ceux qui ont trouvé la science » </a:t>
            </a: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Proverbes 8:7-9</a:t>
            </a:r>
            <a:endParaRPr lang="fr-FR" dirty="0"/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LA BIBLE N’UTILISE PAS DE CODE SECRET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285992"/>
            <a:ext cx="8286808" cy="421484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Les écrivains de la Bible ont écrit dans le but d’être compris</a:t>
            </a:r>
          </a:p>
          <a:p>
            <a:pPr algn="l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Par conséquent, ils ont utilisé des termes connus, des expressions, avec le sens qu’ils avaient dans le langage qu’ils utilisaient (hébreu, araméen, grec).</a:t>
            </a:r>
            <a:b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</a:br>
            <a:r>
              <a:rPr lang="fr-FR" i="1" dirty="0" smtClean="0">
                <a:solidFill>
                  <a:schemeClr val="tx1"/>
                </a:solidFill>
                <a:latin typeface="Cooper Black" pitchFamily="18" charset="0"/>
              </a:rPr>
              <a:t>   </a:t>
            </a:r>
            <a:endParaRPr lang="fr-FR" dirty="0"/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Bible_E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571480"/>
            <a:ext cx="8538697" cy="564360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2143116"/>
            <a:ext cx="8715436" cy="2714644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FFFF00"/>
                </a:solidFill>
                <a:latin typeface="Cooper Black" pitchFamily="18" charset="0"/>
              </a:rPr>
              <a:t>LA BIBLE S’EXPLIQUE PAR ELLE-MÊME</a:t>
            </a:r>
            <a:endParaRPr lang="fr-FR" sz="60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LA BIBLE S’EXPLIQUE PAR ELLE-MÊME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500034" y="2500306"/>
            <a:ext cx="8286808" cy="3786214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  <a:latin typeface="Cooper Black" pitchFamily="18" charset="0"/>
              </a:rPr>
              <a:t>La Bible s’explique par elle-même (elle est son propre interprète). </a:t>
            </a: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/>
            </a:r>
            <a:b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</a:br>
            <a:r>
              <a:rPr lang="fr-FR" b="1" dirty="0" smtClean="0">
                <a:solidFill>
                  <a:schemeClr val="tx1"/>
                </a:solidFill>
                <a:latin typeface="Cooper Black" pitchFamily="18" charset="0"/>
              </a:rPr>
              <a:t>Les enseignements qui sont donnés dans divers passages des Écritures se complètent les uns les autres harmonieusement, chacun révélant un aspect différent de la vérité.</a:t>
            </a:r>
            <a:endParaRPr lang="fr-FR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Bible_E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571480"/>
            <a:ext cx="8538697" cy="564360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2143116"/>
            <a:ext cx="8715436" cy="2714644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FFFF00"/>
                </a:solidFill>
                <a:latin typeface="Cooper Black" pitchFamily="18" charset="0"/>
              </a:rPr>
              <a:t>L’HERMÉNEUTIQUE BIBLIQUE, C’EST QUOI?</a:t>
            </a:r>
            <a:endParaRPr lang="fr-FR" sz="60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LA BIBLE S’EXPLIQUE PAR ELLE-MÊME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500034" y="2500306"/>
            <a:ext cx="8286808" cy="3786214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Ce principe a été rappelé par l’Apôtre </a:t>
            </a:r>
            <a:r>
              <a:rPr lang="fr-FR" b="1" dirty="0" smtClean="0">
                <a:solidFill>
                  <a:schemeClr val="tx1"/>
                </a:solidFill>
                <a:latin typeface="Cooper Black" pitchFamily="18" charset="0"/>
              </a:rPr>
              <a:t>Pierre en ces termes :</a:t>
            </a: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 </a:t>
            </a:r>
            <a:r>
              <a:rPr lang="fr-FR" i="1" dirty="0" smtClean="0">
                <a:solidFill>
                  <a:schemeClr val="tx1"/>
                </a:solidFill>
                <a:latin typeface="Cooper Black" pitchFamily="18" charset="0"/>
              </a:rPr>
              <a:t>« Avant tout, sachez qu’aucune prophétie de l’Écriture ne peut être l’objet d’interprétation particulière »</a:t>
            </a: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 2Pierre 1:20</a:t>
            </a:r>
          </a:p>
          <a:p>
            <a:pPr algn="l"/>
            <a:endParaRPr lang="fr-FR" dirty="0" smtClean="0">
              <a:solidFill>
                <a:schemeClr val="tx1"/>
              </a:solidFill>
              <a:latin typeface="Cooper Black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Pas d’interprétation particulière d’un verset isolé, indépendante de l’ensemble du message de la Bible. </a:t>
            </a:r>
            <a:r>
              <a:rPr lang="fr-FR" i="1" dirty="0" smtClean="0">
                <a:solidFill>
                  <a:schemeClr val="tx1"/>
                </a:solidFill>
                <a:latin typeface="Cooper Black" pitchFamily="18" charset="0"/>
              </a:rPr>
              <a:t>« (</a:t>
            </a:r>
            <a:r>
              <a:rPr lang="fr-FR" b="1" i="1" dirty="0" smtClean="0">
                <a:solidFill>
                  <a:schemeClr val="tx1"/>
                </a:solidFill>
                <a:latin typeface="Cooper Black" pitchFamily="18" charset="0"/>
              </a:rPr>
              <a:t>Jésus</a:t>
            </a:r>
            <a:r>
              <a:rPr lang="fr-FR" i="1" dirty="0" smtClean="0">
                <a:solidFill>
                  <a:schemeClr val="tx1"/>
                </a:solidFill>
                <a:latin typeface="Cooper Black" pitchFamily="18" charset="0"/>
              </a:rPr>
              <a:t>) leur expliqua dans toutes les Écritures ce qui le concernait… »</a:t>
            </a:r>
            <a:r>
              <a:rPr lang="fr-FR" dirty="0" smtClean="0">
                <a:solidFill>
                  <a:schemeClr val="tx1"/>
                </a:solidFill>
                <a:latin typeface="Cooper Black" pitchFamily="18" charset="0"/>
              </a:rPr>
              <a:t>                               Luc 24:27</a:t>
            </a:r>
          </a:p>
          <a:p>
            <a:pPr algn="l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Bible_E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571480"/>
            <a:ext cx="8538697" cy="564360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2143116"/>
            <a:ext cx="8715436" cy="2714644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FFFF00"/>
                </a:solidFill>
                <a:latin typeface="Cooper Black" pitchFamily="18" charset="0"/>
              </a:rPr>
              <a:t>APPRENONS MAINTENANT À INTERPRÉTER</a:t>
            </a:r>
            <a:endParaRPr lang="fr-FR" sz="60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TROUVEZ LA BONNE DÉFINITION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285720" y="2214554"/>
            <a:ext cx="8501122" cy="400052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Je loue une maison à Morne à L’Eau pour y habiter. Cela veut dire que :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Je suis le propriétaire cette maison à Morne à L’Eau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J’habite dans cette maison à Morne à L’Eau sans savoir à qui elle appartient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Cette maison, qui est à Morne à L’Eau ne m’appartient pas, et je paie un loyer (je verse de l’argent) à son propriétaire</a:t>
            </a: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271462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TROUVEZ LA BONNE DÉFINITION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285720" y="2214554"/>
            <a:ext cx="8501122" cy="400052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Je loue une maison à Morne à L’Eau pour y habiter. Cela veut dire que</a:t>
            </a:r>
            <a:r>
              <a:rPr lang="fr-FR" dirty="0" smtClean="0">
                <a:solidFill>
                  <a:schemeClr val="tx1"/>
                </a:solidFill>
              </a:rPr>
              <a:t> :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Je suis le propriétaire de cette maison à Morne à L’Eau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J’habite dans cette maison à Morne à L’Eau sans savoir à qui elle appartient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Cette maison, qui est à Morne à L’Eau ne m’appartient pas, et je paie un loyer (je verse de l’argent) à son propriétaire</a:t>
            </a:r>
          </a:p>
        </p:txBody>
      </p:sp>
      <p:sp>
        <p:nvSpPr>
          <p:cNvPr id="5" name="Ellipse 4"/>
          <p:cNvSpPr/>
          <p:nvPr/>
        </p:nvSpPr>
        <p:spPr>
          <a:xfrm>
            <a:off x="8501090" y="5643578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271462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TROUVEZ LA BONNE DÉFINITION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285720" y="2214554"/>
            <a:ext cx="8501122" cy="392909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Je possède deux maisons: celle que j’habite et une autre, que je loue à un locataire, cela veut dire que :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Quelqu’un habite dans ma maison et je ne le sais pas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La personne qui habite ma maison me verse un loyer (me donne de l’argent)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J’ai vendu ma maison à quelqu’un</a:t>
            </a:r>
            <a:br>
              <a:rPr lang="fr-FR" dirty="0" smtClean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271462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TROUVEZ LA BONNE DÉFINITION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285720" y="2214554"/>
            <a:ext cx="8501122" cy="392909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Je possède deux maisons: celle que j’habite et une autre, que je loue à un locataire, cela veut dire que :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Quelqu’un habite dans ma maison et je ne le sais pas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La personne qui habite ma maison me verse un loyer (me donne de l’argent)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J’ai vendu ma maison à quelqu’un</a:t>
            </a:r>
            <a:br>
              <a:rPr lang="fr-FR" dirty="0" smtClean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214678" y="4572008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271462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TROUVEZ LA BONNE DÉFINITION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285720" y="2214554"/>
            <a:ext cx="8501122" cy="41434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Je loue le Seigneur parce qu’il m’a sauvé, cela veut dire que : 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J’habite dans le temple et que je verse un loyer au Seigneur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Je chante et je glorifie le Seigneur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Le Seigneur habite chez moi et me verse un loyer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271462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TROUVEZ LA BONNE DÉFINITION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285720" y="2214554"/>
            <a:ext cx="8501122" cy="41434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Je loue le Seigneur parce qu’il m’a sauvé, cela veut dire que : 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J’habite dans le temple et que je verse un loyer au Seigneur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Je chante et je glorifie le Seigneur  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Le Seigneur habite chez moi et me verse un loyer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6000760" y="4857760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271462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Bible_E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571480"/>
            <a:ext cx="8538697" cy="564360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2143116"/>
            <a:ext cx="8215370" cy="2714644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FFFF00"/>
                </a:solidFill>
                <a:latin typeface="Cooper Black" pitchFamily="18" charset="0"/>
              </a:rPr>
              <a:t>EXCERCICE BIBLIQUE PRATIQUE</a:t>
            </a:r>
            <a:endParaRPr lang="fr-FR" sz="60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86808" cy="4143404"/>
          </a:xfrm>
        </p:spPr>
        <p:txBody>
          <a:bodyPr>
            <a:normAutofit/>
          </a:bodyPr>
          <a:lstStyle/>
          <a:p>
            <a:pPr algn="l"/>
            <a:r>
              <a:rPr lang="fr-FR" sz="4800" b="1" dirty="0" smtClean="0">
                <a:solidFill>
                  <a:schemeClr val="tx1"/>
                </a:solidFill>
              </a:rPr>
              <a:t>Psaume 89:19</a:t>
            </a:r>
          </a:p>
          <a:p>
            <a:pPr algn="l"/>
            <a:r>
              <a:rPr lang="fr-FR" sz="4800" dirty="0" smtClean="0">
                <a:solidFill>
                  <a:schemeClr val="tx1"/>
                </a:solidFill>
              </a:rPr>
              <a:t>Car l’Eternel est notre bouclier, Le Saint d’Israël est notre roi.</a:t>
            </a: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L’HERMÉNEUTIQUE BIBLIQUE, C’EST QUOI?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428868"/>
            <a:ext cx="8572560" cy="4143404"/>
          </a:xfrm>
        </p:spPr>
        <p:txBody>
          <a:bodyPr>
            <a:noAutofit/>
          </a:bodyPr>
          <a:lstStyle/>
          <a:p>
            <a:pPr algn="l"/>
            <a:r>
              <a:rPr lang="fr-FR" sz="4000" dirty="0">
                <a:solidFill>
                  <a:schemeClr val="tx1"/>
                </a:solidFill>
                <a:latin typeface="Cooper Black" pitchFamily="18" charset="0"/>
              </a:rPr>
              <a:t>Le mot Herméneutique vient du grec    ‘</a:t>
            </a:r>
            <a:r>
              <a:rPr lang="fr-FR" sz="4000" dirty="0" err="1">
                <a:solidFill>
                  <a:schemeClr val="tx1"/>
                </a:solidFill>
                <a:latin typeface="OLBGRK" pitchFamily="2" charset="0"/>
              </a:rPr>
              <a:t>ermhneuw</a:t>
            </a:r>
            <a:r>
              <a:rPr lang="fr-FR" sz="4000" dirty="0">
                <a:solidFill>
                  <a:schemeClr val="tx1"/>
                </a:solidFill>
                <a:latin typeface="Cooper Black" pitchFamily="18" charset="0"/>
              </a:rPr>
              <a:t> </a:t>
            </a:r>
            <a:r>
              <a:rPr lang="fr-FR" sz="4000" i="1" dirty="0">
                <a:solidFill>
                  <a:schemeClr val="tx1"/>
                </a:solidFill>
                <a:latin typeface="Cooper Black" pitchFamily="18" charset="0"/>
              </a:rPr>
              <a:t>(</a:t>
            </a:r>
            <a:r>
              <a:rPr lang="fr-FR" sz="4000" i="1" dirty="0" err="1">
                <a:solidFill>
                  <a:schemeClr val="tx1"/>
                </a:solidFill>
                <a:latin typeface="Cooper Black" pitchFamily="18" charset="0"/>
              </a:rPr>
              <a:t>hermeneuô</a:t>
            </a:r>
            <a:r>
              <a:rPr lang="fr-FR" sz="4000" i="1" dirty="0">
                <a:solidFill>
                  <a:schemeClr val="tx1"/>
                </a:solidFill>
                <a:latin typeface="Cooper Black" pitchFamily="18" charset="0"/>
              </a:rPr>
              <a:t>)</a:t>
            </a:r>
            <a:r>
              <a:rPr lang="fr-FR" sz="4000" dirty="0">
                <a:solidFill>
                  <a:schemeClr val="tx1"/>
                </a:solidFill>
                <a:latin typeface="Cooper Black" pitchFamily="18" charset="0"/>
              </a:rPr>
              <a:t> </a:t>
            </a:r>
            <a:r>
              <a:rPr lang="fr-FR" sz="4000" dirty="0" smtClean="0">
                <a:solidFill>
                  <a:schemeClr val="tx1"/>
                </a:solidFill>
                <a:latin typeface="Cooper Black" pitchFamily="18" charset="0"/>
              </a:rPr>
              <a:t>      qui signifie :</a:t>
            </a:r>
            <a:r>
              <a:rPr lang="fr-FR" sz="4000" dirty="0">
                <a:solidFill>
                  <a:schemeClr val="tx1"/>
                </a:solidFill>
                <a:latin typeface="Cooper Black" pitchFamily="18" charset="0"/>
              </a:rPr>
              <a:t> </a:t>
            </a:r>
            <a:endParaRPr lang="fr-FR" sz="4000" dirty="0" smtClean="0">
              <a:solidFill>
                <a:schemeClr val="tx1"/>
              </a:solidFill>
              <a:latin typeface="Cooper Black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4000" i="1" dirty="0" smtClean="0">
                <a:solidFill>
                  <a:schemeClr val="tx1"/>
                </a:solidFill>
                <a:latin typeface="Cooper Black" pitchFamily="18" charset="0"/>
              </a:rPr>
              <a:t>Expliquer </a:t>
            </a:r>
          </a:p>
          <a:p>
            <a:pPr algn="l">
              <a:buFont typeface="Arial" pitchFamily="34" charset="0"/>
              <a:buChar char="•"/>
            </a:pPr>
            <a:r>
              <a:rPr lang="fr-FR" sz="4000" i="1" dirty="0" smtClean="0">
                <a:solidFill>
                  <a:schemeClr val="tx1"/>
                </a:solidFill>
                <a:latin typeface="Cooper Black" pitchFamily="18" charset="0"/>
              </a:rPr>
              <a:t>Interpréter</a:t>
            </a:r>
          </a:p>
          <a:p>
            <a:pPr algn="l">
              <a:buFont typeface="Arial" pitchFamily="34" charset="0"/>
              <a:buChar char="•"/>
            </a:pPr>
            <a:r>
              <a:rPr lang="fr-FR" sz="4000" i="1" dirty="0" smtClean="0">
                <a:solidFill>
                  <a:schemeClr val="tx1"/>
                </a:solidFill>
                <a:latin typeface="Cooper Black" pitchFamily="18" charset="0"/>
              </a:rPr>
              <a:t>Traduire</a:t>
            </a:r>
          </a:p>
          <a:p>
            <a:pPr algn="l"/>
            <a:endParaRPr lang="fr-FR" sz="4000" dirty="0">
              <a:solidFill>
                <a:schemeClr val="tx1"/>
              </a:solidFill>
              <a:latin typeface="Cooper Black" pitchFamily="18" charset="0"/>
            </a:endParaRPr>
          </a:p>
        </p:txBody>
      </p:sp>
      <p:pic>
        <p:nvPicPr>
          <p:cNvPr id="83970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1329" y="5643578"/>
            <a:ext cx="1022670" cy="1214422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86808" cy="4143404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3600" b="1" dirty="0" smtClean="0">
                <a:solidFill>
                  <a:schemeClr val="tx1"/>
                </a:solidFill>
              </a:rPr>
              <a:t>Éphésiens 6:16-17</a:t>
            </a:r>
          </a:p>
          <a:p>
            <a:pPr algn="l"/>
            <a:r>
              <a:rPr lang="fr-FR" sz="3600" dirty="0" smtClean="0">
                <a:solidFill>
                  <a:schemeClr val="tx1"/>
                </a:solidFill>
              </a:rPr>
              <a:t>16  prenez par-dessus tout cela le bouclier de la foi, avec lequel vous pourrez éteindre tous les traits enflammés du malin ;</a:t>
            </a:r>
          </a:p>
          <a:p>
            <a:pPr algn="l"/>
            <a:r>
              <a:rPr lang="fr-FR" sz="3600" dirty="0" smtClean="0">
                <a:solidFill>
                  <a:schemeClr val="tx1"/>
                </a:solidFill>
              </a:rPr>
              <a:t>17  prenez aussi le casque du salut, et l’épée de l’Esprit, qui est la Parole de               Dieu.</a:t>
            </a:r>
          </a:p>
          <a:p>
            <a:pPr algn="l"/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86808" cy="4143404"/>
          </a:xfrm>
        </p:spPr>
        <p:txBody>
          <a:bodyPr>
            <a:normAutofit/>
          </a:bodyPr>
          <a:lstStyle/>
          <a:p>
            <a:pPr algn="l"/>
            <a:r>
              <a:rPr lang="fr-FR" sz="3600" b="1" dirty="0" smtClean="0">
                <a:solidFill>
                  <a:schemeClr val="tx1"/>
                </a:solidFill>
              </a:rPr>
              <a:t>Proverbes 2:7</a:t>
            </a:r>
          </a:p>
          <a:p>
            <a:pPr algn="l"/>
            <a:r>
              <a:rPr lang="fr-FR" sz="3600" dirty="0" smtClean="0">
                <a:solidFill>
                  <a:schemeClr val="tx1"/>
                </a:solidFill>
              </a:rPr>
              <a:t>Il tient en réserve </a:t>
            </a:r>
            <a:r>
              <a:rPr lang="fr-FR" sz="3600" b="1" dirty="0" smtClean="0">
                <a:solidFill>
                  <a:schemeClr val="tx1"/>
                </a:solidFill>
              </a:rPr>
              <a:t>le salut </a:t>
            </a:r>
            <a:r>
              <a:rPr lang="fr-FR" sz="3600" dirty="0" smtClean="0">
                <a:solidFill>
                  <a:schemeClr val="tx1"/>
                </a:solidFill>
              </a:rPr>
              <a:t>pour les </a:t>
            </a:r>
            <a:r>
              <a:rPr lang="fr-FR" sz="3600" b="1" i="1" dirty="0" smtClean="0">
                <a:solidFill>
                  <a:schemeClr val="tx1"/>
                </a:solidFill>
              </a:rPr>
              <a:t>hommes droits</a:t>
            </a:r>
            <a:r>
              <a:rPr lang="fr-FR" sz="3600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fr-FR" sz="3600" dirty="0" smtClean="0">
                <a:solidFill>
                  <a:schemeClr val="tx1"/>
                </a:solidFill>
              </a:rPr>
              <a:t>(Il tient en réserve) </a:t>
            </a:r>
            <a:r>
              <a:rPr lang="fr-FR" sz="3600" b="1" dirty="0" smtClean="0">
                <a:solidFill>
                  <a:schemeClr val="tx1"/>
                </a:solidFill>
              </a:rPr>
              <a:t>un bouclier </a:t>
            </a:r>
            <a:r>
              <a:rPr lang="fr-FR" sz="3600" dirty="0" smtClean="0">
                <a:solidFill>
                  <a:schemeClr val="tx1"/>
                </a:solidFill>
              </a:rPr>
              <a:t>pour </a:t>
            </a:r>
            <a:r>
              <a:rPr lang="fr-FR" sz="3600" b="1" i="1" dirty="0" smtClean="0">
                <a:solidFill>
                  <a:schemeClr val="tx1"/>
                </a:solidFill>
              </a:rPr>
              <a:t>ceux qui marchent dans l’intégrité</a:t>
            </a:r>
            <a:r>
              <a:rPr lang="fr-FR" sz="3600" dirty="0" smtClean="0">
                <a:solidFill>
                  <a:schemeClr val="tx1"/>
                </a:solidFill>
              </a:rPr>
              <a:t>,</a:t>
            </a: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86808" cy="4143404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 smtClean="0">
                <a:solidFill>
                  <a:schemeClr val="tx1"/>
                </a:solidFill>
              </a:rPr>
              <a:t>Psaume 89:27</a:t>
            </a:r>
          </a:p>
          <a:p>
            <a:pPr algn="l"/>
            <a:r>
              <a:rPr lang="fr-FR" sz="4000" dirty="0" smtClean="0">
                <a:solidFill>
                  <a:schemeClr val="tx1"/>
                </a:solidFill>
              </a:rPr>
              <a:t>Lui, il m’invoquera : Tu es mon père, Mon Dieu et le rocher de mon salut !</a:t>
            </a:r>
          </a:p>
          <a:p>
            <a:pPr algn="l"/>
            <a:endParaRPr lang="fr-FR" sz="40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143116"/>
            <a:ext cx="8286808" cy="4357718"/>
          </a:xfrm>
        </p:spPr>
        <p:txBody>
          <a:bodyPr>
            <a:normAutofit lnSpcReduction="1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Luc 8:13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Ceux qui sont sur le roc, ce sont ceux qui… et succombent au moment de la tentation.</a:t>
            </a:r>
            <a:br>
              <a:rPr lang="fr-FR" dirty="0" smtClean="0">
                <a:solidFill>
                  <a:schemeClr val="tx1"/>
                </a:solidFill>
              </a:rPr>
            </a:b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b="1" dirty="0" smtClean="0">
                <a:solidFill>
                  <a:schemeClr val="tx1"/>
                </a:solidFill>
              </a:rPr>
              <a:t>Matthieu 7:24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C’est pourquoi, quiconque entend ces paroles que je dis et les met en pratique, sera semblable à un homme prudent qui a bâti sa maison                    sur le roc. 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86808" cy="4143404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Psaume 89:19 </a:t>
            </a:r>
            <a:r>
              <a:rPr lang="fr-FR" dirty="0" smtClean="0">
                <a:solidFill>
                  <a:schemeClr val="tx1"/>
                </a:solidFill>
              </a:rPr>
              <a:t>– L’Éternel est notre </a:t>
            </a:r>
            <a:r>
              <a:rPr lang="fr-FR" b="1" dirty="0" smtClean="0">
                <a:solidFill>
                  <a:schemeClr val="tx1"/>
                </a:solidFill>
              </a:rPr>
              <a:t>bouclier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>Éphésiens 6:16-17 </a:t>
            </a:r>
            <a:r>
              <a:rPr lang="fr-FR" dirty="0" smtClean="0">
                <a:solidFill>
                  <a:schemeClr val="tx1"/>
                </a:solidFill>
              </a:rPr>
              <a:t>– Le </a:t>
            </a:r>
            <a:r>
              <a:rPr lang="fr-FR" b="1" dirty="0" smtClean="0">
                <a:solidFill>
                  <a:schemeClr val="tx1"/>
                </a:solidFill>
              </a:rPr>
              <a:t>bouclier</a:t>
            </a:r>
            <a:r>
              <a:rPr lang="fr-FR" dirty="0" smtClean="0">
                <a:solidFill>
                  <a:schemeClr val="tx1"/>
                </a:solidFill>
              </a:rPr>
              <a:t> de la foi – Le </a:t>
            </a:r>
            <a:r>
              <a:rPr lang="fr-FR" b="1" dirty="0" smtClean="0">
                <a:solidFill>
                  <a:schemeClr val="tx1"/>
                </a:solidFill>
              </a:rPr>
              <a:t>casque</a:t>
            </a:r>
            <a:r>
              <a:rPr lang="fr-FR" dirty="0" smtClean="0">
                <a:solidFill>
                  <a:schemeClr val="tx1"/>
                </a:solidFill>
              </a:rPr>
              <a:t> du salut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>Proverbes 2:7 </a:t>
            </a:r>
            <a:r>
              <a:rPr lang="fr-FR" dirty="0" smtClean="0">
                <a:solidFill>
                  <a:schemeClr val="tx1"/>
                </a:solidFill>
              </a:rPr>
              <a:t>– Le  salut = un </a:t>
            </a:r>
            <a:r>
              <a:rPr lang="fr-FR" b="1" dirty="0" smtClean="0">
                <a:solidFill>
                  <a:schemeClr val="tx1"/>
                </a:solidFill>
              </a:rPr>
              <a:t>bouclier</a:t>
            </a:r>
            <a:r>
              <a:rPr lang="fr-FR" dirty="0" smtClean="0">
                <a:solidFill>
                  <a:schemeClr val="tx1"/>
                </a:solidFill>
              </a:rPr>
              <a:t> </a:t>
            </a:r>
            <a:br>
              <a:rPr lang="fr-FR" dirty="0" smtClean="0">
                <a:solidFill>
                  <a:schemeClr val="tx1"/>
                </a:solidFill>
              </a:rPr>
            </a:br>
            <a:endParaRPr lang="fr-FR" dirty="0" smtClean="0">
              <a:solidFill>
                <a:schemeClr val="tx1"/>
              </a:solidFill>
            </a:endParaRP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Le </a:t>
            </a:r>
            <a:r>
              <a:rPr lang="fr-FR" b="1" dirty="0" smtClean="0">
                <a:solidFill>
                  <a:schemeClr val="tx1"/>
                </a:solidFill>
              </a:rPr>
              <a:t>bouclier</a:t>
            </a:r>
            <a:r>
              <a:rPr lang="fr-FR" dirty="0" smtClean="0">
                <a:solidFill>
                  <a:schemeClr val="tx1"/>
                </a:solidFill>
              </a:rPr>
              <a:t> peut représenter </a:t>
            </a:r>
          </a:p>
        </p:txBody>
      </p:sp>
      <p:sp>
        <p:nvSpPr>
          <p:cNvPr id="5" name="Rectangle 4"/>
          <p:cNvSpPr/>
          <p:nvPr/>
        </p:nvSpPr>
        <p:spPr>
          <a:xfrm>
            <a:off x="5643570" y="5357826"/>
            <a:ext cx="1357322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>
                  <a:solidFill>
                    <a:sysClr val="windowText" lastClr="000000"/>
                  </a:solidFill>
                </a:ln>
                <a:noFill/>
              </a:rPr>
              <a:t>LA FOI</a:t>
            </a:r>
            <a:endParaRPr lang="fr-FR" dirty="0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53094" y="4724408"/>
            <a:ext cx="1357322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>
                  <a:solidFill>
                    <a:sysClr val="windowText" lastClr="000000"/>
                  </a:solidFill>
                </a:ln>
                <a:noFill/>
              </a:rPr>
              <a:t>L’ÉTERNEL</a:t>
            </a:r>
            <a:endParaRPr lang="fr-FR" dirty="0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43570" y="6072206"/>
            <a:ext cx="1357322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>
                  <a:solidFill>
                    <a:sysClr val="windowText" lastClr="000000"/>
                  </a:solidFill>
                </a:ln>
                <a:noFill/>
              </a:rPr>
              <a:t>LE SALUT</a:t>
            </a:r>
            <a:endParaRPr lang="fr-FR" dirty="0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  <p:pic>
        <p:nvPicPr>
          <p:cNvPr id="8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86808" cy="4143404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Éphésiens 6: 17 – Le </a:t>
            </a:r>
            <a:r>
              <a:rPr lang="fr-FR" b="1" dirty="0" smtClean="0">
                <a:solidFill>
                  <a:schemeClr val="tx1"/>
                </a:solidFill>
              </a:rPr>
              <a:t>casque</a:t>
            </a:r>
            <a:r>
              <a:rPr lang="fr-FR" dirty="0" smtClean="0">
                <a:solidFill>
                  <a:schemeClr val="tx1"/>
                </a:solidFill>
              </a:rPr>
              <a:t> du salut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Proverbes 2:7 – Le  salut = un </a:t>
            </a:r>
            <a:r>
              <a:rPr lang="fr-FR" b="1" dirty="0" smtClean="0">
                <a:solidFill>
                  <a:schemeClr val="tx1"/>
                </a:solidFill>
              </a:rPr>
              <a:t>bouclier</a:t>
            </a:r>
            <a:r>
              <a:rPr lang="fr-FR" dirty="0" smtClean="0">
                <a:solidFill>
                  <a:schemeClr val="tx1"/>
                </a:solidFill>
              </a:rPr>
              <a:t> 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Psaume 89:27 – Le </a:t>
            </a:r>
            <a:r>
              <a:rPr lang="fr-FR" b="1" dirty="0" smtClean="0">
                <a:solidFill>
                  <a:schemeClr val="tx1"/>
                </a:solidFill>
              </a:rPr>
              <a:t>rocher</a:t>
            </a:r>
            <a:r>
              <a:rPr lang="fr-FR" dirty="0" smtClean="0">
                <a:solidFill>
                  <a:schemeClr val="tx1"/>
                </a:solidFill>
              </a:rPr>
              <a:t> de mon salut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Le </a:t>
            </a:r>
            <a:r>
              <a:rPr lang="fr-FR" b="1" dirty="0" smtClean="0">
                <a:solidFill>
                  <a:schemeClr val="tx1"/>
                </a:solidFill>
              </a:rPr>
              <a:t>salut</a:t>
            </a:r>
            <a:r>
              <a:rPr lang="fr-FR" dirty="0" smtClean="0">
                <a:solidFill>
                  <a:schemeClr val="tx1"/>
                </a:solidFill>
              </a:rPr>
              <a:t> peut être représenté par :  </a:t>
            </a:r>
          </a:p>
        </p:txBody>
      </p:sp>
      <p:sp>
        <p:nvSpPr>
          <p:cNvPr id="5" name="Rectangle 4"/>
          <p:cNvSpPr/>
          <p:nvPr/>
        </p:nvSpPr>
        <p:spPr>
          <a:xfrm>
            <a:off x="6572264" y="4500570"/>
            <a:ext cx="1500198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>
                  <a:solidFill>
                    <a:sysClr val="windowText" lastClr="000000"/>
                  </a:solidFill>
                </a:ln>
                <a:noFill/>
              </a:rPr>
              <a:t>LE CASQUE</a:t>
            </a:r>
            <a:endParaRPr lang="fr-FR" dirty="0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2264" y="5286388"/>
            <a:ext cx="1500198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>
                  <a:solidFill>
                    <a:sysClr val="windowText" lastClr="000000"/>
                  </a:solidFill>
                </a:ln>
                <a:noFill/>
              </a:rPr>
              <a:t>LE BOUCLIER</a:t>
            </a:r>
            <a:endParaRPr lang="fr-FR" dirty="0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72264" y="6072206"/>
            <a:ext cx="1500198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>
                  <a:solidFill>
                    <a:sysClr val="windowText" lastClr="000000"/>
                  </a:solidFill>
                </a:ln>
                <a:noFill/>
              </a:rPr>
              <a:t>LE ROCHER</a:t>
            </a:r>
            <a:endParaRPr lang="fr-FR" dirty="0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  <p:pic>
        <p:nvPicPr>
          <p:cNvPr id="8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86808" cy="4143404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 smtClean="0">
                <a:solidFill>
                  <a:schemeClr val="tx1"/>
                </a:solidFill>
              </a:rPr>
              <a:t>Psaume 89:27</a:t>
            </a:r>
          </a:p>
          <a:p>
            <a:pPr algn="l"/>
            <a:r>
              <a:rPr lang="fr-FR" sz="4000" dirty="0" smtClean="0">
                <a:solidFill>
                  <a:schemeClr val="tx1"/>
                </a:solidFill>
              </a:rPr>
              <a:t>Lui, il m’invoquera : Tu es mon père, Mon Dieu et le rocher de mon salut !</a:t>
            </a:r>
          </a:p>
          <a:p>
            <a:pPr algn="l"/>
            <a:endParaRPr lang="fr-FR" sz="40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071678"/>
            <a:ext cx="8286808" cy="457203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Luc 8:13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Ceux qui sont sur le roc, ce sont ceux qui, lorsqu’ils entendent la parole, la reçoivent avec joie ; mais ils n’ont point de racine, ils croient pour un temps, et ils succombent au moment de la tentation. </a:t>
            </a:r>
            <a:br>
              <a:rPr lang="fr-FR" dirty="0" smtClean="0">
                <a:solidFill>
                  <a:schemeClr val="tx1"/>
                </a:solidFill>
              </a:rPr>
            </a:b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b="1" dirty="0" smtClean="0">
                <a:solidFill>
                  <a:schemeClr val="tx1"/>
                </a:solidFill>
              </a:rPr>
              <a:t>Matthieu 7:24 </a:t>
            </a:r>
            <a:r>
              <a:rPr lang="fr-FR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C’est pourquoi, quiconque entend ces paroles que je dis et les met en pratique, sera semblable à un homme prudent qui a bâti sa maison sur le roc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071678"/>
            <a:ext cx="8286808" cy="457203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Luc 8:13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Ceux qui sont sur </a:t>
            </a:r>
            <a:r>
              <a:rPr lang="fr-FR" b="1" dirty="0" smtClean="0">
                <a:solidFill>
                  <a:schemeClr val="tx1"/>
                </a:solidFill>
              </a:rPr>
              <a:t>le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chemeClr val="tx1"/>
                </a:solidFill>
              </a:rPr>
              <a:t>roc</a:t>
            </a:r>
            <a:r>
              <a:rPr lang="fr-FR" dirty="0" smtClean="0">
                <a:solidFill>
                  <a:schemeClr val="tx1"/>
                </a:solidFill>
              </a:rPr>
              <a:t> = Ceux qui </a:t>
            </a:r>
            <a:r>
              <a:rPr lang="fr-FR" b="1" dirty="0" smtClean="0">
                <a:solidFill>
                  <a:schemeClr val="tx1"/>
                </a:solidFill>
              </a:rPr>
              <a:t>succombent</a:t>
            </a:r>
            <a:r>
              <a:rPr lang="fr-FR" dirty="0" smtClean="0">
                <a:solidFill>
                  <a:schemeClr val="tx1"/>
                </a:solidFill>
              </a:rPr>
              <a:t> au moment de la tentation. </a:t>
            </a:r>
            <a:br>
              <a:rPr lang="fr-FR" dirty="0" smtClean="0">
                <a:solidFill>
                  <a:schemeClr val="tx1"/>
                </a:solidFill>
              </a:rPr>
            </a:b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b="1" dirty="0" smtClean="0">
                <a:solidFill>
                  <a:schemeClr val="tx1"/>
                </a:solidFill>
              </a:rPr>
              <a:t>Matthieu 7:24 </a:t>
            </a:r>
            <a:r>
              <a:rPr lang="fr-FR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Le </a:t>
            </a:r>
            <a:r>
              <a:rPr lang="fr-FR" b="1" dirty="0" smtClean="0">
                <a:solidFill>
                  <a:schemeClr val="tx1"/>
                </a:solidFill>
              </a:rPr>
              <a:t>roc</a:t>
            </a:r>
            <a:r>
              <a:rPr lang="fr-FR" dirty="0" smtClean="0">
                <a:solidFill>
                  <a:schemeClr val="tx1"/>
                </a:solidFill>
              </a:rPr>
              <a:t> = Ceux qui </a:t>
            </a:r>
            <a:r>
              <a:rPr lang="fr-FR" b="1" dirty="0" smtClean="0">
                <a:solidFill>
                  <a:schemeClr val="tx1"/>
                </a:solidFill>
              </a:rPr>
              <a:t>mettent en pratique</a:t>
            </a:r>
            <a:r>
              <a:rPr lang="fr-FR" dirty="0" smtClean="0">
                <a:solidFill>
                  <a:schemeClr val="tx1"/>
                </a:solidFill>
              </a:rPr>
              <a:t> la Parole</a:t>
            </a:r>
          </a:p>
          <a:p>
            <a:pPr algn="l"/>
            <a:r>
              <a:rPr lang="fr-FR" b="1" i="1" dirty="0" smtClean="0">
                <a:solidFill>
                  <a:schemeClr val="tx1"/>
                </a:solidFill>
              </a:rPr>
              <a:t>REMARQUE</a:t>
            </a:r>
            <a:r>
              <a:rPr lang="fr-FR" dirty="0" smtClean="0">
                <a:solidFill>
                  <a:schemeClr val="tx1"/>
                </a:solidFill>
              </a:rPr>
              <a:t>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Ici, le </a:t>
            </a:r>
            <a:r>
              <a:rPr lang="fr-FR" b="1" dirty="0" smtClean="0">
                <a:solidFill>
                  <a:schemeClr val="tx1"/>
                </a:solidFill>
              </a:rPr>
              <a:t>roc</a:t>
            </a:r>
            <a:r>
              <a:rPr lang="fr-FR" dirty="0" smtClean="0">
                <a:solidFill>
                  <a:schemeClr val="tx1"/>
                </a:solidFill>
              </a:rPr>
              <a:t> (ou rocher) n’est pas = au </a:t>
            </a:r>
            <a:r>
              <a:rPr lang="fr-FR" b="1" dirty="0" smtClean="0">
                <a:solidFill>
                  <a:schemeClr val="tx1"/>
                </a:solidFill>
              </a:rPr>
              <a:t>salut</a:t>
            </a: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Bible_E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571480"/>
            <a:ext cx="8538697" cy="564360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1714488"/>
            <a:ext cx="8715436" cy="4000528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FFFF00"/>
                </a:solidFill>
                <a:latin typeface="Cooper Black" pitchFamily="18" charset="0"/>
              </a:rPr>
              <a:t>RÉSUMÉ :</a:t>
            </a:r>
            <a:br>
              <a:rPr lang="fr-FR" sz="6000" dirty="0" smtClean="0">
                <a:solidFill>
                  <a:srgbClr val="FFFF00"/>
                </a:solidFill>
                <a:latin typeface="Cooper Black" pitchFamily="18" charset="0"/>
              </a:rPr>
            </a:br>
            <a:r>
              <a:rPr lang="fr-FR" sz="6000" dirty="0" smtClean="0">
                <a:solidFill>
                  <a:srgbClr val="FFFF00"/>
                </a:solidFill>
                <a:latin typeface="Cooper Black" pitchFamily="18" charset="0"/>
              </a:rPr>
              <a:t>RECHERCHER LE VÉRITABLE SENS D’UN TEXTE BIBLIQUE</a:t>
            </a:r>
            <a:endParaRPr lang="fr-FR" sz="60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L’HERMÉNEUTIQUE BIBLIQUE, C’EST QUOI?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428868"/>
            <a:ext cx="8572560" cy="3286148"/>
          </a:xfrm>
        </p:spPr>
        <p:txBody>
          <a:bodyPr>
            <a:noAutofit/>
          </a:bodyPr>
          <a:lstStyle/>
          <a:p>
            <a:pPr algn="l"/>
            <a:r>
              <a:rPr lang="fr-FR" sz="3600" b="1" dirty="0">
                <a:solidFill>
                  <a:schemeClr val="tx1"/>
                </a:solidFill>
                <a:latin typeface="Cooper Black" pitchFamily="18" charset="0"/>
              </a:rPr>
              <a:t>Interpréter la </a:t>
            </a:r>
            <a:r>
              <a:rPr lang="fr-FR" sz="3600" b="1" dirty="0" smtClean="0">
                <a:solidFill>
                  <a:schemeClr val="tx1"/>
                </a:solidFill>
                <a:latin typeface="Cooper Black" pitchFamily="18" charset="0"/>
              </a:rPr>
              <a:t>Bible: </a:t>
            </a:r>
          </a:p>
          <a:p>
            <a:pPr algn="l">
              <a:buFont typeface="Arial" pitchFamily="34" charset="0"/>
              <a:buChar char="•"/>
            </a:pPr>
            <a:r>
              <a:rPr lang="fr-FR" sz="3600" b="1" dirty="0" smtClean="0">
                <a:solidFill>
                  <a:schemeClr val="tx1"/>
                </a:solidFill>
                <a:latin typeface="Cooper Black" pitchFamily="18" charset="0"/>
              </a:rPr>
              <a:t>C’est </a:t>
            </a:r>
            <a:r>
              <a:rPr lang="fr-FR" sz="3600" b="1" dirty="0">
                <a:solidFill>
                  <a:schemeClr val="tx1"/>
                </a:solidFill>
                <a:latin typeface="Cooper Black" pitchFamily="18" charset="0"/>
              </a:rPr>
              <a:t>chercher à comprendre correctement le message de </a:t>
            </a:r>
            <a:r>
              <a:rPr lang="fr-FR" sz="3600" b="1" dirty="0" smtClean="0">
                <a:solidFill>
                  <a:schemeClr val="tx1"/>
                </a:solidFill>
                <a:latin typeface="Cooper Black" pitchFamily="18" charset="0"/>
              </a:rPr>
              <a:t>Dieu,</a:t>
            </a:r>
            <a:r>
              <a:rPr lang="fr-FR" sz="3600" dirty="0">
                <a:solidFill>
                  <a:schemeClr val="tx1"/>
                </a:solidFill>
                <a:latin typeface="Cooper Black" pitchFamily="18" charset="0"/>
              </a:rPr>
              <a:t> </a:t>
            </a:r>
            <a:endParaRPr lang="fr-FR" sz="3600" dirty="0" smtClean="0">
              <a:solidFill>
                <a:schemeClr val="tx1"/>
              </a:solidFill>
              <a:latin typeface="Cooper Black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3600" b="1" dirty="0" smtClean="0">
                <a:solidFill>
                  <a:schemeClr val="tx1"/>
                </a:solidFill>
                <a:latin typeface="Cooper Black" pitchFamily="18" charset="0"/>
              </a:rPr>
              <a:t>Le </a:t>
            </a:r>
            <a:r>
              <a:rPr lang="fr-FR" sz="3600" b="1" dirty="0">
                <a:solidFill>
                  <a:schemeClr val="tx1"/>
                </a:solidFill>
                <a:latin typeface="Cooper Black" pitchFamily="18" charset="0"/>
              </a:rPr>
              <a:t>traduire fidèlement, c’est à dire </a:t>
            </a:r>
            <a:r>
              <a:rPr lang="fr-FR" sz="3600" b="1" dirty="0" smtClean="0">
                <a:solidFill>
                  <a:schemeClr val="tx1"/>
                </a:solidFill>
                <a:latin typeface="Cooper Black" pitchFamily="18" charset="0"/>
              </a:rPr>
              <a:t>: communiquer </a:t>
            </a:r>
            <a:r>
              <a:rPr lang="fr-FR" sz="3600" b="1" dirty="0">
                <a:solidFill>
                  <a:schemeClr val="tx1"/>
                </a:solidFill>
                <a:latin typeface="Cooper Black" pitchFamily="18" charset="0"/>
              </a:rPr>
              <a:t>sa signification.</a:t>
            </a:r>
            <a:endParaRPr lang="fr-FR" sz="3600" dirty="0">
              <a:solidFill>
                <a:schemeClr val="tx1"/>
              </a:solidFill>
              <a:latin typeface="Cooper Black" pitchFamily="18" charset="0"/>
            </a:endParaRPr>
          </a:p>
          <a:p>
            <a:pPr algn="l"/>
            <a:endParaRPr lang="fr-FR" sz="3600" dirty="0">
              <a:solidFill>
                <a:schemeClr val="tx1"/>
              </a:solidFill>
              <a:latin typeface="Cooper Black" pitchFamily="18" charset="0"/>
            </a:endParaRPr>
          </a:p>
        </p:txBody>
      </p:sp>
      <p:pic>
        <p:nvPicPr>
          <p:cNvPr id="4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071678"/>
            <a:ext cx="8286808" cy="457203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b="1" i="1" dirty="0" smtClean="0">
                <a:solidFill>
                  <a:schemeClr val="tx1"/>
                </a:solidFill>
              </a:rPr>
              <a:t>Pour rechercher le véritable sens d’un passage des Écritures, il est nécessaire de suivre les étapes suivantes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1. Repérer les mots qui peuvent avoir </a:t>
            </a:r>
            <a:r>
              <a:rPr lang="fr-FR" b="1" dirty="0" smtClean="0">
                <a:solidFill>
                  <a:schemeClr val="tx1"/>
                </a:solidFill>
              </a:rPr>
              <a:t>plusieurs sens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Si un mot peut avoir plusieurs sens, nous devons choisir parmi les diverses significations possibles…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 2. Quel est le sens qui correspond à l’ensemble de la </a:t>
            </a:r>
            <a:r>
              <a:rPr lang="fr-FR" b="1" dirty="0" smtClean="0">
                <a:solidFill>
                  <a:schemeClr val="tx1"/>
                </a:solidFill>
              </a:rPr>
              <a:t>phrase</a:t>
            </a:r>
            <a:r>
              <a:rPr lang="fr-FR" dirty="0" smtClean="0">
                <a:solidFill>
                  <a:schemeClr val="tx1"/>
                </a:solidFill>
              </a:rPr>
              <a:t> ? Si la phrase permet d’admettre plusieurs de ces sens, nous demandons alors: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   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2071678"/>
            <a:ext cx="8286808" cy="457203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b="1" i="1" dirty="0" smtClean="0">
                <a:solidFill>
                  <a:schemeClr val="tx1"/>
                </a:solidFill>
              </a:rPr>
              <a:t>Pour rechercher le véritable sens d’un passage des Écritures, il est nécessaire de suivre les étapes suivantes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3. Quel sens correspond au contexte du </a:t>
            </a:r>
            <a:r>
              <a:rPr lang="fr-FR" b="1" dirty="0" smtClean="0">
                <a:solidFill>
                  <a:schemeClr val="tx1"/>
                </a:solidFill>
              </a:rPr>
              <a:t>paragraphe</a:t>
            </a:r>
            <a:r>
              <a:rPr lang="fr-FR" dirty="0" smtClean="0">
                <a:solidFill>
                  <a:schemeClr val="tx1"/>
                </a:solidFill>
              </a:rPr>
              <a:t> pour que l’ensemble du passage ait un sens harmonieux et logique ? Si, selon ce qui est dit dans le paragraphe, plusieurs sens sont encore possibles, nous demandons: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4. Quel sens correspond au but ou à </a:t>
            </a:r>
            <a:r>
              <a:rPr lang="fr-FR" b="1" dirty="0" smtClean="0">
                <a:solidFill>
                  <a:schemeClr val="tx1"/>
                </a:solidFill>
              </a:rPr>
              <a:t>l’objet général du livre</a:t>
            </a:r>
            <a:r>
              <a:rPr lang="fr-FR" dirty="0" smtClean="0">
                <a:solidFill>
                  <a:schemeClr val="tx1"/>
                </a:solidFill>
              </a:rPr>
              <a:t> 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S’il y a encore plusieurs interprétations possibles, …</a:t>
            </a:r>
          </a:p>
          <a:p>
            <a:pPr algn="l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Cooper Black" pitchFamily="18" charset="0"/>
              </a:rPr>
              <a:t>APPRENONS À INTERPRÉTER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285720" y="2071678"/>
            <a:ext cx="8643998" cy="457203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b="1" i="1" dirty="0" smtClean="0">
                <a:solidFill>
                  <a:schemeClr val="tx1"/>
                </a:solidFill>
              </a:rPr>
              <a:t>Pour rechercher le véritable sens d’un passage des Écritures, il est nécessaire de suivre les étapes suivantes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 5. Quel sens les </a:t>
            </a:r>
            <a:r>
              <a:rPr lang="fr-FR" b="1" dirty="0" smtClean="0">
                <a:solidFill>
                  <a:schemeClr val="tx1"/>
                </a:solidFill>
              </a:rPr>
              <a:t>passages parallèles</a:t>
            </a:r>
            <a:r>
              <a:rPr lang="fr-FR" dirty="0" smtClean="0">
                <a:solidFill>
                  <a:schemeClr val="tx1"/>
                </a:solidFill>
              </a:rPr>
              <a:t> de la Bible (parallèles de Mots et parallèles d’Idées) commandent-ils ?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 6. Enfin, vérifier si l’interprétation à laquelle nous sommes parvenus (par l’application des règles précédentes) est en harmonie avec l’ensemble de la révélation biblique. Le principe de </a:t>
            </a:r>
            <a:r>
              <a:rPr lang="fr-FR" b="1" dirty="0" smtClean="0">
                <a:solidFill>
                  <a:schemeClr val="tx1"/>
                </a:solidFill>
              </a:rPr>
              <a:t>l’analogie de la foi </a:t>
            </a:r>
            <a:r>
              <a:rPr lang="fr-FR" dirty="0" smtClean="0">
                <a:solidFill>
                  <a:schemeClr val="tx1"/>
                </a:solidFill>
              </a:rPr>
              <a:t>nous permet de vérifier l’interprétation adoptée.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Bible_E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571480"/>
            <a:ext cx="8538697" cy="564360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2143116"/>
            <a:ext cx="8715436" cy="2714644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fr-FR" sz="7200" dirty="0" smtClean="0">
                <a:solidFill>
                  <a:schemeClr val="bg1"/>
                </a:solidFill>
                <a:latin typeface="Cooper Black" pitchFamily="18" charset="0"/>
              </a:rPr>
              <a:t>a</a:t>
            </a:r>
            <a:r>
              <a:rPr lang="fr-FR" sz="7200" dirty="0" smtClean="0">
                <a:solidFill>
                  <a:schemeClr val="bg1"/>
                </a:solidFill>
                <a:latin typeface="Cooper Black" pitchFamily="18" charset="0"/>
              </a:rPr>
              <a:t>dventiste-gp.org</a:t>
            </a:r>
            <a:endParaRPr lang="fr-FR" sz="7200" dirty="0">
              <a:solidFill>
                <a:schemeClr val="bg1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L’HERMÉNEUTIQUE BIBLIQUE, C’EST QUOI?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428868"/>
            <a:ext cx="8572560" cy="4214842"/>
          </a:xfrm>
        </p:spPr>
        <p:txBody>
          <a:bodyPr>
            <a:noAutofit/>
          </a:bodyPr>
          <a:lstStyle/>
          <a:p>
            <a:pPr algn="l"/>
            <a:r>
              <a:rPr lang="fr-FR" sz="2800" b="1" dirty="0">
                <a:solidFill>
                  <a:schemeClr val="tx1"/>
                </a:solidFill>
                <a:latin typeface="Cooper Black" pitchFamily="18" charset="0"/>
              </a:rPr>
              <a:t>L’herméneutique biblique a pour </a:t>
            </a:r>
            <a:r>
              <a:rPr lang="fr-FR" sz="2800" b="1" dirty="0" smtClean="0">
                <a:solidFill>
                  <a:schemeClr val="tx1"/>
                </a:solidFill>
                <a:latin typeface="Cooper Black" pitchFamily="18" charset="0"/>
              </a:rPr>
              <a:t>objectif :</a:t>
            </a:r>
            <a:endParaRPr lang="fr-FR" sz="2800" dirty="0" smtClean="0">
              <a:solidFill>
                <a:schemeClr val="tx1"/>
              </a:solidFill>
              <a:latin typeface="Cooper Black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2800" b="1" dirty="0">
                <a:solidFill>
                  <a:schemeClr val="tx1"/>
                </a:solidFill>
                <a:latin typeface="Cooper Black" pitchFamily="18" charset="0"/>
              </a:rPr>
              <a:t>N</a:t>
            </a:r>
            <a:r>
              <a:rPr lang="fr-FR" sz="2800" b="1" dirty="0" smtClean="0">
                <a:solidFill>
                  <a:schemeClr val="tx1"/>
                </a:solidFill>
                <a:latin typeface="Cooper Black" pitchFamily="18" charset="0"/>
              </a:rPr>
              <a:t>on </a:t>
            </a:r>
            <a:r>
              <a:rPr lang="fr-FR" sz="2800" b="1" dirty="0">
                <a:solidFill>
                  <a:schemeClr val="tx1"/>
                </a:solidFill>
                <a:latin typeface="Cooper Black" pitchFamily="18" charset="0"/>
              </a:rPr>
              <a:t>pas de nous révéler une signification secrète des </a:t>
            </a:r>
            <a:r>
              <a:rPr lang="fr-FR" sz="2800" b="1" dirty="0" smtClean="0">
                <a:solidFill>
                  <a:schemeClr val="tx1"/>
                </a:solidFill>
                <a:latin typeface="Cooper Black" pitchFamily="18" charset="0"/>
              </a:rPr>
              <a:t>Écritures</a:t>
            </a:r>
            <a:r>
              <a:rPr lang="fr-FR" sz="2800" b="1" dirty="0">
                <a:solidFill>
                  <a:schemeClr val="tx1"/>
                </a:solidFill>
                <a:latin typeface="Cooper Black" pitchFamily="18" charset="0"/>
              </a:rPr>
              <a:t>  </a:t>
            </a:r>
            <a:endParaRPr lang="fr-FR" sz="2800" b="1" dirty="0" smtClean="0">
              <a:solidFill>
                <a:schemeClr val="tx1"/>
              </a:solidFill>
              <a:latin typeface="Cooper Black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  <a:latin typeface="Cooper Black" pitchFamily="18" charset="0"/>
              </a:rPr>
              <a:t>Mais </a:t>
            </a:r>
            <a:r>
              <a:rPr lang="fr-FR" sz="2800" b="1" dirty="0">
                <a:solidFill>
                  <a:schemeClr val="tx1"/>
                </a:solidFill>
                <a:latin typeface="Cooper Black" pitchFamily="18" charset="0"/>
              </a:rPr>
              <a:t>de nous permettre de comprendre sainement le message que Dieu a adressé aux </a:t>
            </a:r>
            <a:r>
              <a:rPr lang="fr-FR" sz="2800" b="1" dirty="0" smtClean="0">
                <a:solidFill>
                  <a:schemeClr val="tx1"/>
                </a:solidFill>
                <a:latin typeface="Cooper Black" pitchFamily="18" charset="0"/>
              </a:rPr>
              <a:t>humains</a:t>
            </a:r>
            <a:endParaRPr lang="fr-FR" sz="2800" dirty="0" smtClean="0">
              <a:solidFill>
                <a:schemeClr val="tx1"/>
              </a:solidFill>
              <a:latin typeface="Cooper Black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2800" b="1" dirty="0">
                <a:solidFill>
                  <a:schemeClr val="tx1"/>
                </a:solidFill>
                <a:latin typeface="Cooper Black" pitchFamily="18" charset="0"/>
              </a:rPr>
              <a:t>L</a:t>
            </a:r>
            <a:r>
              <a:rPr lang="fr-FR" sz="2800" b="1" dirty="0" smtClean="0">
                <a:solidFill>
                  <a:schemeClr val="tx1"/>
                </a:solidFill>
                <a:latin typeface="Cooper Black" pitchFamily="18" charset="0"/>
              </a:rPr>
              <a:t>e </a:t>
            </a:r>
            <a:r>
              <a:rPr lang="fr-FR" sz="2800" b="1" dirty="0">
                <a:solidFill>
                  <a:schemeClr val="tx1"/>
                </a:solidFill>
                <a:latin typeface="Cooper Black" pitchFamily="18" charset="0"/>
              </a:rPr>
              <a:t>traduire fidèlement, c’est à dire communiquer sa signification.</a:t>
            </a:r>
            <a:endParaRPr lang="fr-FR" sz="2800" dirty="0">
              <a:solidFill>
                <a:schemeClr val="tx1"/>
              </a:solidFill>
              <a:latin typeface="Cooper Black" pitchFamily="18" charset="0"/>
            </a:endParaRPr>
          </a:p>
        </p:txBody>
      </p:sp>
      <p:pic>
        <p:nvPicPr>
          <p:cNvPr id="4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Bible_E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571480"/>
            <a:ext cx="8538697" cy="564360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20" y="1500174"/>
            <a:ext cx="8715436" cy="3714776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FFFF00"/>
                </a:solidFill>
                <a:latin typeface="Cooper Black" pitchFamily="18" charset="0"/>
              </a:rPr>
              <a:t>POURQUOI EST-IL IMPORTANT DE COMPRENDRE                 LA BIBLE?</a:t>
            </a:r>
            <a:endParaRPr lang="fr-FR" sz="60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latin typeface="Cooper Black" pitchFamily="18" charset="0"/>
              </a:rPr>
              <a:t>POURQUOI EST-IL IMPORTANT DE COMPRENDRE LA BIBLE?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428868"/>
            <a:ext cx="8572560" cy="4214842"/>
          </a:xfrm>
        </p:spPr>
        <p:txBody>
          <a:bodyPr>
            <a:noAutofit/>
          </a:bodyPr>
          <a:lstStyle/>
          <a:p>
            <a:pPr algn="l"/>
            <a:r>
              <a:rPr lang="fr-FR" sz="2800" dirty="0">
                <a:solidFill>
                  <a:schemeClr val="tx1"/>
                </a:solidFill>
                <a:latin typeface="Cooper Black" pitchFamily="18" charset="0"/>
              </a:rPr>
              <a:t>Matthieu 13 :19-23</a:t>
            </a:r>
          </a:p>
          <a:p>
            <a:pPr algn="l"/>
            <a:r>
              <a:rPr lang="fr-FR" sz="2800" dirty="0">
                <a:solidFill>
                  <a:schemeClr val="tx1"/>
                </a:solidFill>
                <a:latin typeface="Cooper Black" pitchFamily="18" charset="0"/>
              </a:rPr>
              <a:t>19  Lorsqu’un homme écoute la parole du royaume et ne la comprend pas, le malin vient et enlève ce qui a été semé dans son cœur : cet homme est celui qui a reçu la semence le long du chemin.</a:t>
            </a:r>
          </a:p>
          <a:p>
            <a:pPr algn="l"/>
            <a:r>
              <a:rPr lang="fr-FR" sz="2800" dirty="0">
                <a:solidFill>
                  <a:schemeClr val="tx1"/>
                </a:solidFill>
                <a:latin typeface="Cooper Black" pitchFamily="18" charset="0"/>
              </a:rPr>
              <a:t>20  Celui qui a reçu la semence dans les endroits pierreux, c’est celui qui entend la parole et la reçoit aussitôt avec joie </a:t>
            </a:r>
            <a:r>
              <a:rPr lang="fr-FR" sz="2800" dirty="0" smtClean="0">
                <a:solidFill>
                  <a:schemeClr val="tx1"/>
                </a:solidFill>
                <a:latin typeface="Cooper Black" pitchFamily="18" charset="0"/>
              </a:rPr>
              <a:t>;</a:t>
            </a:r>
            <a:endParaRPr lang="fr-FR" sz="2800" dirty="0">
              <a:solidFill>
                <a:schemeClr val="tx1"/>
              </a:solidFill>
              <a:latin typeface="Cooper Black" pitchFamily="18" charset="0"/>
            </a:endParaRPr>
          </a:p>
        </p:txBody>
      </p:sp>
      <p:pic>
        <p:nvPicPr>
          <p:cNvPr id="4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latin typeface="Cooper Black" pitchFamily="18" charset="0"/>
              </a:rPr>
              <a:t>POURQUOI EST-IL IMPORTANT DE COMPRENDRE LA BIBLE?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285992"/>
            <a:ext cx="8572560" cy="4357718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solidFill>
                  <a:schemeClr val="tx1"/>
                </a:solidFill>
                <a:latin typeface="Cooper Black" pitchFamily="18" charset="0"/>
              </a:rPr>
              <a:t>21  </a:t>
            </a:r>
            <a:r>
              <a:rPr lang="fr-FR" sz="2800" dirty="0">
                <a:solidFill>
                  <a:schemeClr val="tx1"/>
                </a:solidFill>
                <a:latin typeface="Cooper Black" pitchFamily="18" charset="0"/>
              </a:rPr>
              <a:t>mais il n’a pas de racines en lui–même, il manque de persistance, et, dès que survient une tribulation ou une persécution à cause de la parole, il y trouve une occasion de chute.</a:t>
            </a:r>
          </a:p>
          <a:p>
            <a:pPr algn="l"/>
            <a:r>
              <a:rPr lang="fr-FR" sz="2800" dirty="0">
                <a:solidFill>
                  <a:schemeClr val="tx1"/>
                </a:solidFill>
                <a:latin typeface="Cooper Black" pitchFamily="18" charset="0"/>
              </a:rPr>
              <a:t>22  Celui qui a reçu la semence parmi les épines, c’est celui qui entend la parole, mais en qui les soucis du siècle et la séduction des richesses étouffent cette parole, et la </a:t>
            </a:r>
            <a:r>
              <a:rPr lang="fr-FR" sz="2800" dirty="0" smtClean="0">
                <a:solidFill>
                  <a:schemeClr val="tx1"/>
                </a:solidFill>
                <a:latin typeface="Cooper Black" pitchFamily="18" charset="0"/>
              </a:rPr>
              <a:t>               rendent </a:t>
            </a:r>
            <a:r>
              <a:rPr lang="fr-FR" sz="2800" dirty="0">
                <a:solidFill>
                  <a:schemeClr val="tx1"/>
                </a:solidFill>
                <a:latin typeface="Cooper Black" pitchFamily="18" charset="0"/>
              </a:rPr>
              <a:t>infructueuse</a:t>
            </a:r>
            <a:r>
              <a:rPr lang="fr-FR" sz="2800" dirty="0" smtClean="0">
                <a:solidFill>
                  <a:schemeClr val="tx1"/>
                </a:solidFill>
                <a:latin typeface="Cooper Black" pitchFamily="18" charset="0"/>
              </a:rPr>
              <a:t>.</a:t>
            </a:r>
            <a:endParaRPr lang="fr-FR" sz="2800" dirty="0">
              <a:solidFill>
                <a:schemeClr val="tx1"/>
              </a:solidFill>
              <a:latin typeface="Cooper Black" pitchFamily="18" charset="0"/>
            </a:endParaRPr>
          </a:p>
        </p:txBody>
      </p:sp>
      <p:pic>
        <p:nvPicPr>
          <p:cNvPr id="4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86808" cy="17145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latin typeface="Cooper Black" pitchFamily="18" charset="0"/>
              </a:rPr>
              <a:t>POURQUOI EST-IL IMPORTANT DE COMPRENDRE LA BIBLE?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428868"/>
            <a:ext cx="8572560" cy="4214842"/>
          </a:xfrm>
        </p:spPr>
        <p:txBody>
          <a:bodyPr>
            <a:noAutofit/>
          </a:bodyPr>
          <a:lstStyle/>
          <a:p>
            <a:pPr algn="l"/>
            <a:r>
              <a:rPr lang="fr-FR" sz="3600" dirty="0" smtClean="0">
                <a:solidFill>
                  <a:schemeClr val="tx1"/>
                </a:solidFill>
                <a:latin typeface="Cooper Black" pitchFamily="18" charset="0"/>
              </a:rPr>
              <a:t>23  </a:t>
            </a:r>
            <a:r>
              <a:rPr lang="fr-FR" sz="3600" dirty="0">
                <a:solidFill>
                  <a:schemeClr val="tx1"/>
                </a:solidFill>
                <a:latin typeface="Cooper Black" pitchFamily="18" charset="0"/>
              </a:rPr>
              <a:t>Celui qui a reçu la semence dans la bonne terre, c’est celui qui </a:t>
            </a:r>
            <a:r>
              <a:rPr lang="fr-FR" sz="3600" b="1" dirty="0">
                <a:solidFill>
                  <a:schemeClr val="tx1"/>
                </a:solidFill>
                <a:latin typeface="Cooper Black" pitchFamily="18" charset="0"/>
              </a:rPr>
              <a:t>entend</a:t>
            </a:r>
            <a:r>
              <a:rPr lang="fr-FR" sz="3600" dirty="0">
                <a:solidFill>
                  <a:schemeClr val="tx1"/>
                </a:solidFill>
                <a:latin typeface="Cooper Black" pitchFamily="18" charset="0"/>
              </a:rPr>
              <a:t> la parole et la </a:t>
            </a:r>
            <a:r>
              <a:rPr lang="fr-FR" sz="3600" b="1" dirty="0">
                <a:solidFill>
                  <a:schemeClr val="tx1"/>
                </a:solidFill>
                <a:latin typeface="Cooper Black" pitchFamily="18" charset="0"/>
              </a:rPr>
              <a:t>comprend</a:t>
            </a:r>
            <a:r>
              <a:rPr lang="fr-FR" sz="3600" dirty="0">
                <a:solidFill>
                  <a:schemeClr val="tx1"/>
                </a:solidFill>
                <a:latin typeface="Cooper Black" pitchFamily="18" charset="0"/>
              </a:rPr>
              <a:t> ; il </a:t>
            </a:r>
            <a:r>
              <a:rPr lang="fr-FR" sz="3600" b="1" dirty="0">
                <a:solidFill>
                  <a:schemeClr val="tx1"/>
                </a:solidFill>
                <a:latin typeface="Cooper Black" pitchFamily="18" charset="0"/>
              </a:rPr>
              <a:t>porte du fruit</a:t>
            </a:r>
            <a:r>
              <a:rPr lang="fr-FR" sz="3600" dirty="0">
                <a:solidFill>
                  <a:schemeClr val="tx1"/>
                </a:solidFill>
                <a:latin typeface="Cooper Black" pitchFamily="18" charset="0"/>
              </a:rPr>
              <a:t>, et un grain en donne cent, un autre soixante, un autre trente.</a:t>
            </a:r>
          </a:p>
        </p:txBody>
      </p:sp>
      <p:pic>
        <p:nvPicPr>
          <p:cNvPr id="4" name="Picture 2" descr="https://encrypted-tbn3.gstatic.com/images?q=tbn:ANd9GcRmMbKuwKJVJgMQwhx3cqDRKpcC2lvn2-ud9ngDcJT9TzWlSyNkBHxN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1172" y="5572140"/>
            <a:ext cx="1082828" cy="128586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1161</Words>
  <Application>Microsoft Office PowerPoint</Application>
  <PresentationFormat>Affichage à l'écran (4:3)</PresentationFormat>
  <Paragraphs>219</Paragraphs>
  <Slides>43</Slides>
  <Notes>43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43</vt:i4>
      </vt:variant>
    </vt:vector>
  </HeadingPairs>
  <TitlesOfParts>
    <vt:vector size="44" baseType="lpstr">
      <vt:lpstr>Thème Office</vt:lpstr>
      <vt:lpstr>HERMÉNEUTIQUE BIBLIQUE POUR ENFANTS</vt:lpstr>
      <vt:lpstr>L’HERMÉNEUTIQUE BIBLIQUE, C’EST QUOI?</vt:lpstr>
      <vt:lpstr>L’HERMÉNEUTIQUE BIBLIQUE, C’EST QUOI?</vt:lpstr>
      <vt:lpstr>L’HERMÉNEUTIQUE BIBLIQUE, C’EST QUOI?</vt:lpstr>
      <vt:lpstr>L’HERMÉNEUTIQUE BIBLIQUE, C’EST QUOI?</vt:lpstr>
      <vt:lpstr>POURQUOI EST-IL IMPORTANT DE COMPRENDRE                 LA BIBLE?</vt:lpstr>
      <vt:lpstr>POURQUOI EST-IL IMPORTANT DE COMPRENDRE LA BIBLE?</vt:lpstr>
      <vt:lpstr>POURQUOI EST-IL IMPORTANT DE COMPRENDRE LA BIBLE?</vt:lpstr>
      <vt:lpstr>POURQUOI EST-IL IMPORTANT DE COMPRENDRE LA BIBLE?</vt:lpstr>
      <vt:lpstr>QUE SE PASSE-T-IL QUAND LA PAROLE DE DIEU N’EST PAS COMPRISE?</vt:lpstr>
      <vt:lpstr>QUE SE PASSE-T-IL QUAND                  LA PAROLE DE DIEU EST COMPRISE?</vt:lpstr>
      <vt:lpstr>CELUI QUI COMPREND LA PAROLE PORTE DU FRUIT</vt:lpstr>
      <vt:lpstr>CELUI QUI COMPREND LA PAROLE PORTE DU FRUIT</vt:lpstr>
      <vt:lpstr>LA BIBLE N’UTILISE PAS DE CODES SECRETS</vt:lpstr>
      <vt:lpstr>LA BIBLE N’UTILISE PAS DE CODE SECRET</vt:lpstr>
      <vt:lpstr>LA BIBLE N’UTILISE PAS DE CODE SECRET</vt:lpstr>
      <vt:lpstr>LA BIBLE N’UTILISE PAS DE CODE SECRET</vt:lpstr>
      <vt:lpstr>LA BIBLE S’EXPLIQUE PAR ELLE-MÊME</vt:lpstr>
      <vt:lpstr>LA BIBLE S’EXPLIQUE PAR ELLE-MÊME</vt:lpstr>
      <vt:lpstr>LA BIBLE S’EXPLIQUE PAR ELLE-MÊME</vt:lpstr>
      <vt:lpstr>APPRENONS MAINTENANT À INTERPRÉTER</vt:lpstr>
      <vt:lpstr>TROUVEZ LA BONNE DÉFINITION</vt:lpstr>
      <vt:lpstr>TROUVEZ LA BONNE DÉFINITION</vt:lpstr>
      <vt:lpstr>TROUVEZ LA BONNE DÉFINITION</vt:lpstr>
      <vt:lpstr>TROUVEZ LA BONNE DÉFINITION</vt:lpstr>
      <vt:lpstr>TROUVEZ LA BONNE DÉFINITION</vt:lpstr>
      <vt:lpstr>TROUVEZ LA BONNE DÉFINITION</vt:lpstr>
      <vt:lpstr>EXCERCICE BIBLIQUE PRATIQUE</vt:lpstr>
      <vt:lpstr>APPRENONS À INTERPRÉTER</vt:lpstr>
      <vt:lpstr>APPRENONS À INTERPRÉTER</vt:lpstr>
      <vt:lpstr>APPRENONS À INTERPRÉTER</vt:lpstr>
      <vt:lpstr>APPRENONS À INTERPRÉTER</vt:lpstr>
      <vt:lpstr>APPRENONS À INTERPRÉTER</vt:lpstr>
      <vt:lpstr>APPRENONS À INTERPRÉTER</vt:lpstr>
      <vt:lpstr>APPRENONS À INTERPRÉTER</vt:lpstr>
      <vt:lpstr>APPRENONS À INTERPRÉTER</vt:lpstr>
      <vt:lpstr>APPRENONS À INTERPRÉTER</vt:lpstr>
      <vt:lpstr>APPRENONS À INTERPRÉTER</vt:lpstr>
      <vt:lpstr>RÉSUMÉ : RECHERCHER LE VÉRITABLE SENS D’UN TEXTE BIBLIQUE</vt:lpstr>
      <vt:lpstr>APPRENONS À INTERPRÉTER</vt:lpstr>
      <vt:lpstr>APPRENONS À INTERPRÉTER</vt:lpstr>
      <vt:lpstr>APPRENONS À INTERPRÉTER</vt:lpstr>
      <vt:lpstr>adventiste-gp.org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HERMÉNEUTIQUE BIBLIQUE POUR ENFANTS</dc:title>
  <dc:creator>Valued Acer Customer</dc:creator>
  <cp:lastModifiedBy>Valued Acer Customer</cp:lastModifiedBy>
  <cp:revision>30</cp:revision>
  <dcterms:created xsi:type="dcterms:W3CDTF">2015-02-01T15:24:56Z</dcterms:created>
  <dcterms:modified xsi:type="dcterms:W3CDTF">2015-02-02T00:35:17Z</dcterms:modified>
</cp:coreProperties>
</file>