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0" r:id="rId4"/>
    <p:sldId id="297" r:id="rId5"/>
    <p:sldId id="261" r:id="rId6"/>
    <p:sldId id="258" r:id="rId7"/>
    <p:sldId id="262" r:id="rId8"/>
    <p:sldId id="263" r:id="rId9"/>
    <p:sldId id="259" r:id="rId10"/>
    <p:sldId id="264" r:id="rId11"/>
    <p:sldId id="265" r:id="rId12"/>
    <p:sldId id="266" r:id="rId13"/>
    <p:sldId id="267" r:id="rId14"/>
    <p:sldId id="268" r:id="rId15"/>
    <p:sldId id="275"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8" r:id="rId37"/>
    <p:sldId id="291" r:id="rId38"/>
    <p:sldId id="295" r:id="rId39"/>
    <p:sldId id="296"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221"/>
    <a:srgbClr val="666377"/>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96" autoAdjust="0"/>
    <p:restoredTop sz="86382" autoAdjust="0"/>
  </p:normalViewPr>
  <p:slideViewPr>
    <p:cSldViewPr snapToGrid="0">
      <p:cViewPr>
        <p:scale>
          <a:sx n="62" d="100"/>
          <a:sy n="62" d="100"/>
        </p:scale>
        <p:origin x="-6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CDEE-8332-438D-9C11-85BEF1EEDC72}" type="datetimeFigureOut">
              <a:rPr lang="x-none" smtClean="0"/>
              <a:t>27/04/2026</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99B6B-924F-430A-870B-65AD3F909E7A}" type="slidenum">
              <a:rPr lang="x-none" smtClean="0"/>
              <a:t>‹N°›</a:t>
            </a:fld>
            <a:endParaRPr lang="x-none"/>
          </a:p>
        </p:txBody>
      </p:sp>
    </p:spTree>
    <p:extLst>
      <p:ext uri="{BB962C8B-B14F-4D97-AF65-F5344CB8AC3E}">
        <p14:creationId xmlns:p14="http://schemas.microsoft.com/office/powerpoint/2010/main" val="88569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5</a:t>
            </a:fld>
            <a:endParaRPr lang="x-none"/>
          </a:p>
        </p:txBody>
      </p:sp>
    </p:spTree>
    <p:extLst>
      <p:ext uri="{BB962C8B-B14F-4D97-AF65-F5344CB8AC3E}">
        <p14:creationId xmlns:p14="http://schemas.microsoft.com/office/powerpoint/2010/main" val="261913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10</a:t>
            </a:fld>
            <a:endParaRPr lang="x-none"/>
          </a:p>
        </p:txBody>
      </p:sp>
    </p:spTree>
    <p:extLst>
      <p:ext uri="{BB962C8B-B14F-4D97-AF65-F5344CB8AC3E}">
        <p14:creationId xmlns:p14="http://schemas.microsoft.com/office/powerpoint/2010/main" val="248244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16</a:t>
            </a:fld>
            <a:endParaRPr lang="x-none"/>
          </a:p>
        </p:txBody>
      </p:sp>
    </p:spTree>
    <p:extLst>
      <p:ext uri="{BB962C8B-B14F-4D97-AF65-F5344CB8AC3E}">
        <p14:creationId xmlns:p14="http://schemas.microsoft.com/office/powerpoint/2010/main" val="38189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20</a:t>
            </a:fld>
            <a:endParaRPr lang="x-none"/>
          </a:p>
        </p:txBody>
      </p:sp>
    </p:spTree>
    <p:extLst>
      <p:ext uri="{BB962C8B-B14F-4D97-AF65-F5344CB8AC3E}">
        <p14:creationId xmlns:p14="http://schemas.microsoft.com/office/powerpoint/2010/main" val="379625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27</a:t>
            </a:fld>
            <a:endParaRPr lang="x-none"/>
          </a:p>
        </p:txBody>
      </p:sp>
    </p:spTree>
    <p:extLst>
      <p:ext uri="{BB962C8B-B14F-4D97-AF65-F5344CB8AC3E}">
        <p14:creationId xmlns:p14="http://schemas.microsoft.com/office/powerpoint/2010/main" val="361388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31</a:t>
            </a:fld>
            <a:endParaRPr lang="x-none"/>
          </a:p>
        </p:txBody>
      </p:sp>
    </p:spTree>
    <p:extLst>
      <p:ext uri="{BB962C8B-B14F-4D97-AF65-F5344CB8AC3E}">
        <p14:creationId xmlns:p14="http://schemas.microsoft.com/office/powerpoint/2010/main" val="244731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34</a:t>
            </a:fld>
            <a:endParaRPr lang="x-none"/>
          </a:p>
        </p:txBody>
      </p:sp>
    </p:spTree>
    <p:extLst>
      <p:ext uri="{BB962C8B-B14F-4D97-AF65-F5344CB8AC3E}">
        <p14:creationId xmlns:p14="http://schemas.microsoft.com/office/powerpoint/2010/main" val="256772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799B6B-924F-430A-870B-65AD3F909E7A}" type="slidenum">
              <a:rPr lang="x-none" smtClean="0"/>
              <a:t>35</a:t>
            </a:fld>
            <a:endParaRPr lang="x-none"/>
          </a:p>
        </p:txBody>
      </p:sp>
    </p:spTree>
    <p:extLst>
      <p:ext uri="{BB962C8B-B14F-4D97-AF65-F5344CB8AC3E}">
        <p14:creationId xmlns:p14="http://schemas.microsoft.com/office/powerpoint/2010/main" val="162087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xmlns=""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xmlns="" id="{03C55046-9A0B-D774-C6B9-E637A39F2CD2}"/>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50919CE2-749A-5BF4-2CAB-F9D9BD689DE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E8BF3769-856D-F0B3-BF0A-15A23EF159F6}"/>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437EACBD-467D-FBF8-B2C5-D1CE5434D6BE}"/>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72032C4-7D52-32CD-51D7-5C3BD443D290}"/>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33083481-9B41-1C55-288F-43E0117E49D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2D8EB6CB-FDB0-56FF-A250-1015EC61942E}"/>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A8DE9148-B801-AC1D-E9B3-870EFF6B567A}"/>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xmlns=""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0695A1-481B-1E79-2E31-36E387D498CF}"/>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72D9580A-6AF6-2F2D-E30F-FC3EE8F0783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xmlns=""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xmlns="" id="{D81AD005-3CCE-AF19-FF1B-7F29C499C4D8}"/>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6" name="Footer Placeholder 5">
            <a:extLst>
              <a:ext uri="{FF2B5EF4-FFF2-40B4-BE49-F238E27FC236}">
                <a16:creationId xmlns:a16="http://schemas.microsoft.com/office/drawing/2014/main" xmlns=""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A3BD4A4-D064-B5E9-DDBC-5E25E045FC2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xmlns=""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xmlns="" id="{BAFA44A3-0114-DDA4-9EF0-87E91D2A6F8B}"/>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8" name="Footer Placeholder 7">
            <a:extLst>
              <a:ext uri="{FF2B5EF4-FFF2-40B4-BE49-F238E27FC236}">
                <a16:creationId xmlns:a16="http://schemas.microsoft.com/office/drawing/2014/main" xmlns=""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xmlns="" id="{1AEF9AA5-8E4F-F7CD-33E9-B7794BBA18AB}"/>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xmlns="" id="{8DB131BF-B9FF-7C84-D45F-474D76123A72}"/>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4" name="Footer Placeholder 3">
            <a:extLst>
              <a:ext uri="{FF2B5EF4-FFF2-40B4-BE49-F238E27FC236}">
                <a16:creationId xmlns:a16="http://schemas.microsoft.com/office/drawing/2014/main" xmlns=""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xmlns="" id="{639EE9F0-1DBC-F573-E2B8-CE20062EB810}"/>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5B57E-F04B-3079-73B8-0639DE6038AF}"/>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3" name="Footer Placeholder 2">
            <a:extLst>
              <a:ext uri="{FF2B5EF4-FFF2-40B4-BE49-F238E27FC236}">
                <a16:creationId xmlns:a16="http://schemas.microsoft.com/office/drawing/2014/main" xmlns=""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xmlns="" id="{046EE92F-E2C0-BA3B-6029-37153020638F}"/>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xmlns=""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1A2596-EC95-1BA2-DF68-782AA9EFDB18}"/>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6" name="Footer Placeholder 5">
            <a:extLst>
              <a:ext uri="{FF2B5EF4-FFF2-40B4-BE49-F238E27FC236}">
                <a16:creationId xmlns:a16="http://schemas.microsoft.com/office/drawing/2014/main" xmlns=""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156BCBF8-26D8-B80D-6ED8-E19900855483}"/>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xmlns=""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xmlns=""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77D5A1-4694-A2B5-7474-6DB6B758A617}"/>
              </a:ext>
            </a:extLst>
          </p:cNvPr>
          <p:cNvSpPr>
            <a:spLocks noGrp="1"/>
          </p:cNvSpPr>
          <p:nvPr>
            <p:ph type="dt" sz="half" idx="10"/>
          </p:nvPr>
        </p:nvSpPr>
        <p:spPr/>
        <p:txBody>
          <a:bodyPr/>
          <a:lstStyle/>
          <a:p>
            <a:fld id="{10629ADE-8CFD-4149-873B-3F8662D8AEAA}" type="datetimeFigureOut">
              <a:rPr lang="pt-BR" smtClean="0"/>
              <a:t>27/04/2026</a:t>
            </a:fld>
            <a:endParaRPr lang="pt-BR"/>
          </a:p>
        </p:txBody>
      </p:sp>
      <p:sp>
        <p:nvSpPr>
          <p:cNvPr id="6" name="Footer Placeholder 5">
            <a:extLst>
              <a:ext uri="{FF2B5EF4-FFF2-40B4-BE49-F238E27FC236}">
                <a16:creationId xmlns:a16="http://schemas.microsoft.com/office/drawing/2014/main" xmlns=""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DCCF5C22-5CFF-C0C7-67A9-9A035C1F0A07}"/>
              </a:ext>
            </a:extLst>
          </p:cNvPr>
          <p:cNvSpPr>
            <a:spLocks noGrp="1"/>
          </p:cNvSpPr>
          <p:nvPr>
            <p:ph type="sldNum" sz="quarter" idx="12"/>
          </p:nvPr>
        </p:nvSpPr>
        <p:spPr/>
        <p:txBody>
          <a:bodyPr/>
          <a:lstStyle/>
          <a:p>
            <a:fld id="{823ECBDF-92E9-42AC-A2BC-5761CD677A07}" type="slidenum">
              <a:rPr lang="pt-BR" smtClean="0"/>
              <a:t>‹N°›</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27/04/2026</a:t>
            </a:fld>
            <a:endParaRPr lang="pt-BR"/>
          </a:p>
        </p:txBody>
      </p:sp>
      <p:sp>
        <p:nvSpPr>
          <p:cNvPr id="5" name="Footer Placeholder 4">
            <a:extLst>
              <a:ext uri="{FF2B5EF4-FFF2-40B4-BE49-F238E27FC236}">
                <a16:creationId xmlns:a16="http://schemas.microsoft.com/office/drawing/2014/main" xmlns=""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xmlns=""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‹N°›</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F0B0460-4ED6-1CE3-FAFB-0D303AEE916E}"/>
              </a:ext>
            </a:extLst>
          </p:cNvPr>
          <p:cNvSpPr txBox="1"/>
          <p:nvPr/>
        </p:nvSpPr>
        <p:spPr>
          <a:xfrm>
            <a:off x="7260121" y="6438512"/>
            <a:ext cx="2550698" cy="276999"/>
          </a:xfrm>
          <a:prstGeom prst="rect">
            <a:avLst/>
          </a:prstGeom>
          <a:noFill/>
        </p:spPr>
        <p:txBody>
          <a:bodyPr wrap="none" rtlCol="0">
            <a:spAutoFit/>
          </a:bodyPr>
          <a:lstStyle/>
          <a:p>
            <a:pPr algn="r"/>
            <a:r>
              <a:rPr lang="pt-BR" sz="1200" dirty="0">
                <a:latin typeface="Montserrat SemiBold" panose="00000700000000000000" pitchFamily="50" charset="0"/>
              </a:rPr>
              <a:t>MIFEM JOURNÉE D'EMPHASE</a:t>
            </a:r>
          </a:p>
        </p:txBody>
      </p:sp>
      <p:sp>
        <p:nvSpPr>
          <p:cNvPr id="4" name="TextBox 3">
            <a:extLst>
              <a:ext uri="{FF2B5EF4-FFF2-40B4-BE49-F238E27FC236}">
                <a16:creationId xmlns:a16="http://schemas.microsoft.com/office/drawing/2014/main" xmlns="" id="{20889B2B-8669-A131-C692-C2AB9C525827}"/>
              </a:ext>
            </a:extLst>
          </p:cNvPr>
          <p:cNvSpPr txBox="1"/>
          <p:nvPr/>
        </p:nvSpPr>
        <p:spPr>
          <a:xfrm>
            <a:off x="-665017" y="3429000"/>
            <a:ext cx="9296400" cy="5601533"/>
          </a:xfrm>
          <a:prstGeom prst="rect">
            <a:avLst/>
          </a:prstGeom>
          <a:noFill/>
        </p:spPr>
        <p:txBody>
          <a:bodyPr wrap="square" rtlCol="0">
            <a:spAutoFit/>
          </a:bodyPr>
          <a:lstStyle/>
          <a:p>
            <a:pPr algn="ctr"/>
            <a:endParaRPr lang="en-US" sz="4400" b="1" i="1" dirty="0"/>
          </a:p>
          <a:p>
            <a:pPr algn="ctr"/>
            <a:r>
              <a:rPr lang="en-US" sz="4400" b="1" dirty="0" err="1">
                <a:solidFill>
                  <a:schemeClr val="bg1"/>
                </a:solidFill>
                <a:latin typeface="Arima Madurai Semi Bold" pitchFamily="2" charset="77"/>
                <a:cs typeface="Arima Madurai Semi Bold" pitchFamily="2" charset="77"/>
              </a:rPr>
              <a:t>Henani</a:t>
            </a:r>
            <a:r>
              <a:rPr lang="en-US" sz="4400" b="1" dirty="0">
                <a:solidFill>
                  <a:schemeClr val="bg1"/>
                </a:solidFill>
                <a:latin typeface="Arima Madurai Semi Bold" pitchFamily="2" charset="77"/>
                <a:cs typeface="Arima Madurai Semi Bold" pitchFamily="2" charset="77"/>
              </a:rPr>
              <a:t>, Me </a:t>
            </a:r>
            <a:r>
              <a:rPr lang="en-US" sz="4400" b="1" dirty="0" err="1">
                <a:solidFill>
                  <a:schemeClr val="bg1"/>
                </a:solidFill>
                <a:latin typeface="Arima Madurai Semi Bold" pitchFamily="2" charset="77"/>
                <a:cs typeface="Arima Madurai Semi Bold" pitchFamily="2" charset="77"/>
              </a:rPr>
              <a:t>Voici</a:t>
            </a:r>
            <a:r>
              <a:rPr lang="en-US" sz="4400" b="1" dirty="0">
                <a:solidFill>
                  <a:schemeClr val="bg1"/>
                </a:solidFill>
                <a:latin typeface="Arima Madurai Semi Bold" pitchFamily="2" charset="77"/>
                <a:cs typeface="Arima Madurai Semi Bold" pitchFamily="2" charset="77"/>
              </a:rPr>
              <a:t>!</a:t>
            </a:r>
          </a:p>
          <a:p>
            <a:pPr algn="ctr"/>
            <a:endParaRPr lang="en-US" sz="4400" b="1" dirty="0">
              <a:solidFill>
                <a:schemeClr val="bg1"/>
              </a:solidFill>
              <a:latin typeface="Arima Madurai Semi Bold" pitchFamily="2" charset="77"/>
              <a:cs typeface="Arima Madurai Semi Bold" pitchFamily="2" charset="77"/>
            </a:endParaRPr>
          </a:p>
          <a:p>
            <a:pPr algn="ctr"/>
            <a:r>
              <a:rPr lang="en-US" sz="3200" dirty="0" err="1">
                <a:solidFill>
                  <a:schemeClr val="bg1"/>
                </a:solidFill>
              </a:rPr>
              <a:t>Écrit</a:t>
            </a:r>
            <a:r>
              <a:rPr lang="en-US" sz="3200" dirty="0">
                <a:solidFill>
                  <a:schemeClr val="bg1"/>
                </a:solidFill>
              </a:rPr>
              <a:t> par Mary Ellen Winegardner</a:t>
            </a:r>
          </a:p>
          <a:p>
            <a:pPr algn="ctr"/>
            <a:endParaRPr lang="en-US" sz="4400" b="1" dirty="0">
              <a:solidFill>
                <a:schemeClr val="bg1"/>
              </a:solidFill>
              <a:latin typeface="Arima Madurai Semi Bold" pitchFamily="2" charset="77"/>
              <a:cs typeface="Arima Madurai Semi Bold" pitchFamily="2" charset="77"/>
            </a:endParaRPr>
          </a:p>
          <a:p>
            <a:pPr algn="ctr"/>
            <a:endParaRPr lang="pt-BR" sz="13800" dirty="0">
              <a:solidFill>
                <a:schemeClr val="bg1"/>
              </a:solidFill>
              <a:latin typeface="Rastanty Cortez" panose="020F0502020204030204" pitchFamily="2" charset="0"/>
            </a:endParaRPr>
          </a:p>
        </p:txBody>
      </p:sp>
      <p:pic>
        <p:nvPicPr>
          <p:cNvPr id="5" name="Picture 4">
            <a:extLst>
              <a:ext uri="{FF2B5EF4-FFF2-40B4-BE49-F238E27FC236}">
                <a16:creationId xmlns:a16="http://schemas.microsoft.com/office/drawing/2014/main" xmlns="" id="{55F3E9FA-F493-0A7E-ABD3-0A6E08CAA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819" y="6438512"/>
            <a:ext cx="386972" cy="276999"/>
          </a:xfrm>
          <a:prstGeom prst="rect">
            <a:avLst/>
          </a:prstGeom>
        </p:spPr>
      </p:pic>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A40A6482-9A58-C1AC-7F6B-FAF0A277C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2E08814-ED5D-0994-CB38-A63B4FEFBE23}"/>
              </a:ext>
            </a:extLst>
          </p:cNvPr>
          <p:cNvSpPr>
            <a:spLocks noGrp="1"/>
          </p:cNvSpPr>
          <p:nvPr>
            <p:ph type="title"/>
          </p:nvPr>
        </p:nvSpPr>
        <p:spPr>
          <a:xfrm>
            <a:off x="265546" y="217344"/>
            <a:ext cx="9959108" cy="1325563"/>
          </a:xfrm>
        </p:spPr>
        <p:txBody>
          <a:bodyPr>
            <a:normAutofit/>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en-US" dirty="0">
                <a:latin typeface="+mn-lt"/>
                <a:cs typeface="Times New Roman" panose="02020603050405020304" pitchFamily="18" charset="0"/>
              </a:rPr>
              <a:t>PIERRE</a:t>
            </a:r>
          </a:p>
        </p:txBody>
      </p:sp>
      <p:sp>
        <p:nvSpPr>
          <p:cNvPr id="3" name="Content Placeholder 2">
            <a:extLst>
              <a:ext uri="{FF2B5EF4-FFF2-40B4-BE49-F238E27FC236}">
                <a16:creationId xmlns:a16="http://schemas.microsoft.com/office/drawing/2014/main" xmlns="" id="{446C9705-82BC-E14C-74F3-30221DF34784}"/>
              </a:ext>
            </a:extLst>
          </p:cNvPr>
          <p:cNvSpPr>
            <a:spLocks noGrp="1"/>
          </p:cNvSpPr>
          <p:nvPr>
            <p:ph idx="1"/>
          </p:nvPr>
        </p:nvSpPr>
        <p:spPr>
          <a:xfrm>
            <a:off x="265546" y="2135470"/>
            <a:ext cx="10147696" cy="4651410"/>
          </a:xfrm>
        </p:spPr>
        <p:txBody>
          <a:bodyPr>
            <a:normAutofit/>
          </a:bodyPr>
          <a:lstStyle/>
          <a:p>
            <a:pPr>
              <a:lnSpc>
                <a:spcPct val="110000"/>
              </a:lnSpc>
            </a:pPr>
            <a:r>
              <a:rPr lang="en-US" sz="3300" dirty="0">
                <a:latin typeface="Times New Roman" panose="02020603050405020304" pitchFamily="18" charset="0"/>
                <a:cs typeface="Times New Roman" panose="02020603050405020304" pitchFamily="18" charset="0"/>
              </a:rPr>
              <a:t>En Luc 5:1–3, la foule se </a:t>
            </a:r>
            <a:r>
              <a:rPr lang="en-US" sz="3300" dirty="0" err="1">
                <a:latin typeface="Times New Roman" panose="02020603050405020304" pitchFamily="18" charset="0"/>
                <a:cs typeface="Times New Roman" panose="02020603050405020304" pitchFamily="18" charset="0"/>
              </a:rPr>
              <a:t>presse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autour</a:t>
            </a:r>
            <a:r>
              <a:rPr lang="en-US" sz="3300" dirty="0">
                <a:latin typeface="Times New Roman" panose="02020603050405020304" pitchFamily="18" charset="0"/>
                <a:cs typeface="Times New Roman" panose="02020603050405020304" pitchFamily="18" charset="0"/>
              </a:rPr>
              <a:t> de Jésus.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Il </a:t>
            </a:r>
            <a:r>
              <a:rPr lang="en-US" sz="3300" dirty="0" err="1">
                <a:latin typeface="Times New Roman" panose="02020603050405020304" pitchFamily="18" charset="0"/>
                <a:cs typeface="Times New Roman" panose="02020603050405020304" pitchFamily="18" charset="0"/>
              </a:rPr>
              <a:t>voit</a:t>
            </a:r>
            <a:r>
              <a:rPr lang="en-US" sz="3300" dirty="0">
                <a:latin typeface="Times New Roman" panose="02020603050405020304" pitchFamily="18" charset="0"/>
                <a:cs typeface="Times New Roman" panose="02020603050405020304" pitchFamily="18" charset="0"/>
              </a:rPr>
              <a:t> deux </a:t>
            </a:r>
            <a:r>
              <a:rPr lang="en-US" sz="3300" dirty="0" err="1">
                <a:latin typeface="Times New Roman" panose="02020603050405020304" pitchFamily="18" charset="0"/>
                <a:cs typeface="Times New Roman" panose="02020603050405020304" pitchFamily="18" charset="0"/>
              </a:rPr>
              <a:t>barques</a:t>
            </a:r>
            <a:r>
              <a:rPr lang="en-US" sz="3300" dirty="0">
                <a:latin typeface="Times New Roman" panose="02020603050405020304" pitchFamily="18" charset="0"/>
                <a:cs typeface="Times New Roman" panose="02020603050405020304" pitchFamily="18" charset="0"/>
              </a:rPr>
              <a:t> avec des </a:t>
            </a:r>
            <a:r>
              <a:rPr lang="en-US" sz="3300" dirty="0" err="1">
                <a:latin typeface="Times New Roman" panose="02020603050405020304" pitchFamily="18" charset="0"/>
                <a:cs typeface="Times New Roman" panose="02020603050405020304" pitchFamily="18" charset="0"/>
              </a:rPr>
              <a:t>pêcheurs</a:t>
            </a:r>
            <a:r>
              <a:rPr lang="en-US" sz="3300" dirty="0">
                <a:latin typeface="Times New Roman" panose="02020603050405020304" pitchFamily="18" charset="0"/>
                <a:cs typeface="Times New Roman" panose="02020603050405020304" pitchFamily="18" charset="0"/>
              </a:rPr>
              <a:t> qui </a:t>
            </a:r>
            <a:r>
              <a:rPr lang="en-US" sz="3300" dirty="0" err="1">
                <a:latin typeface="Times New Roman" panose="02020603050405020304" pitchFamily="18" charset="0"/>
                <a:cs typeface="Times New Roman" panose="02020603050405020304" pitchFamily="18" charset="0"/>
              </a:rPr>
              <a:t>sont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rentrés</a:t>
            </a:r>
            <a:r>
              <a:rPr lang="en-US" sz="3300" dirty="0">
                <a:latin typeface="Times New Roman" panose="02020603050405020304" pitchFamily="18" charset="0"/>
                <a:cs typeface="Times New Roman" panose="02020603050405020304" pitchFamily="18" charset="0"/>
              </a:rPr>
              <a:t>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et </a:t>
            </a:r>
            <a:r>
              <a:rPr lang="en-US" sz="3300" dirty="0" err="1">
                <a:latin typeface="Times New Roman" panose="02020603050405020304" pitchFamily="18" charset="0"/>
                <a:cs typeface="Times New Roman" panose="02020603050405020304" pitchFamily="18" charset="0"/>
              </a:rPr>
              <a:t>lavent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leurs</a:t>
            </a:r>
            <a:r>
              <a:rPr lang="en-US" sz="3300" dirty="0">
                <a:latin typeface="Times New Roman" panose="02020603050405020304" pitchFamily="18" charset="0"/>
                <a:cs typeface="Times New Roman" panose="02020603050405020304" pitchFamily="18" charset="0"/>
              </a:rPr>
              <a:t> filets. </a:t>
            </a:r>
          </a:p>
          <a:p>
            <a:pPr>
              <a:lnSpc>
                <a:spcPct val="110000"/>
              </a:lnSpc>
            </a:pPr>
            <a:r>
              <a:rPr lang="en-US" sz="3300" dirty="0">
                <a:latin typeface="Times New Roman" panose="02020603050405020304" pitchFamily="18" charset="0"/>
                <a:cs typeface="Times New Roman" panose="02020603050405020304" pitchFamily="18" charset="0"/>
              </a:rPr>
              <a:t>Jésus monte dans la </a:t>
            </a:r>
            <a:r>
              <a:rPr lang="en-US" sz="3300" dirty="0" err="1">
                <a:latin typeface="Times New Roman" panose="02020603050405020304" pitchFamily="18" charset="0"/>
                <a:cs typeface="Times New Roman" panose="02020603050405020304" pitchFamily="18" charset="0"/>
              </a:rPr>
              <a:t>barque</a:t>
            </a:r>
            <a:r>
              <a:rPr lang="en-US" sz="3300" dirty="0">
                <a:latin typeface="Times New Roman" panose="02020603050405020304" pitchFamily="18" charset="0"/>
                <a:cs typeface="Times New Roman" panose="02020603050405020304" pitchFamily="18" charset="0"/>
              </a:rPr>
              <a:t> de Simon Pierre et le </a:t>
            </a:r>
            <a:r>
              <a:rPr lang="en-US" sz="3300" dirty="0" err="1">
                <a:latin typeface="Times New Roman" panose="02020603050405020304" pitchFamily="18" charset="0"/>
                <a:cs typeface="Times New Roman" panose="02020603050405020304" pitchFamily="18" charset="0"/>
              </a:rPr>
              <a:t>prie</a:t>
            </a:r>
            <a:r>
              <a:rPr lang="en-US" sz="3300" dirty="0">
                <a:latin typeface="Times New Roman" panose="02020603050405020304" pitchFamily="18" charset="0"/>
                <a:cs typeface="Times New Roman" panose="02020603050405020304" pitchFamily="18" charset="0"/>
              </a:rPr>
              <a:t>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de </a:t>
            </a:r>
            <a:r>
              <a:rPr lang="en-US" sz="3300" dirty="0" err="1">
                <a:latin typeface="Times New Roman" panose="02020603050405020304" pitchFamily="18" charset="0"/>
                <a:cs typeface="Times New Roman" panose="02020603050405020304" pitchFamily="18" charset="0"/>
              </a:rPr>
              <a:t>s’éloigner</a:t>
            </a:r>
            <a:r>
              <a:rPr lang="en-US" sz="3300" dirty="0">
                <a:latin typeface="Times New Roman" panose="02020603050405020304" pitchFamily="18" charset="0"/>
                <a:cs typeface="Times New Roman" panose="02020603050405020304" pitchFamily="18" charset="0"/>
              </a:rPr>
              <a:t> un peu de terre, et il se met à </a:t>
            </a:r>
            <a:r>
              <a:rPr lang="en-US" sz="3300" dirty="0" err="1">
                <a:latin typeface="Times New Roman" panose="02020603050405020304" pitchFamily="18" charset="0"/>
                <a:cs typeface="Times New Roman" panose="02020603050405020304" pitchFamily="18" charset="0"/>
              </a:rPr>
              <a:t>enseigner</a:t>
            </a:r>
            <a:r>
              <a:rPr lang="en-US" sz="3300" dirty="0">
                <a:latin typeface="Times New Roman" panose="02020603050405020304" pitchFamily="18" charset="0"/>
                <a:cs typeface="Times New Roman" panose="02020603050405020304" pitchFamily="18" charset="0"/>
              </a:rPr>
              <a:t>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la foule. </a:t>
            </a:r>
          </a:p>
        </p:txBody>
      </p:sp>
    </p:spTree>
    <p:extLst>
      <p:ext uri="{BB962C8B-B14F-4D97-AF65-F5344CB8AC3E}">
        <p14:creationId xmlns:p14="http://schemas.microsoft.com/office/powerpoint/2010/main" val="227138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DB75AB74-51BA-7EEC-72F7-1A2305B33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1378435-15FF-213A-5978-89C87FC0B7D6}"/>
              </a:ext>
            </a:extLst>
          </p:cNvPr>
          <p:cNvSpPr>
            <a:spLocks noGrp="1"/>
          </p:cNvSpPr>
          <p:nvPr>
            <p:ph type="title"/>
          </p:nvPr>
        </p:nvSpPr>
        <p:spPr>
          <a:xfrm>
            <a:off x="265546" y="217344"/>
            <a:ext cx="9959108" cy="1325563"/>
          </a:xfrm>
        </p:spPr>
        <p:txBody>
          <a:bodyPr>
            <a:normAutofit/>
          </a:bodyPr>
          <a:lstStyle/>
          <a:p>
            <a:r>
              <a:rPr lang="en-US" sz="4800" b="1" dirty="0" err="1">
                <a:solidFill>
                  <a:schemeClr val="bg1"/>
                </a:solidFill>
              </a:rPr>
              <a:t>L’Ordre</a:t>
            </a:r>
            <a:r>
              <a:rPr lang="en-US" sz="4800" b="1" dirty="0">
                <a:solidFill>
                  <a:schemeClr val="bg1"/>
                </a:solidFill>
              </a:rPr>
              <a:t> de Jésus et la Réponse de Pierre</a:t>
            </a:r>
          </a:p>
        </p:txBody>
      </p:sp>
      <p:sp>
        <p:nvSpPr>
          <p:cNvPr id="3" name="Content Placeholder 2">
            <a:extLst>
              <a:ext uri="{FF2B5EF4-FFF2-40B4-BE49-F238E27FC236}">
                <a16:creationId xmlns:a16="http://schemas.microsoft.com/office/drawing/2014/main" xmlns="" id="{51B907F2-591D-6544-9F2E-922633202447}"/>
              </a:ext>
            </a:extLst>
          </p:cNvPr>
          <p:cNvSpPr>
            <a:spLocks noGrp="1"/>
          </p:cNvSpPr>
          <p:nvPr>
            <p:ph idx="1"/>
          </p:nvPr>
        </p:nvSpPr>
        <p:spPr>
          <a:xfrm>
            <a:off x="265546" y="2041960"/>
            <a:ext cx="10065809" cy="4754526"/>
          </a:xfrm>
        </p:spPr>
        <p:txBody>
          <a:bodyPr>
            <a:noAutofit/>
          </a:bodyPr>
          <a:lstStyle/>
          <a:p>
            <a:pPr>
              <a:lnSpc>
                <a:spcPct val="100000"/>
              </a:lnSpc>
            </a:pPr>
            <a:r>
              <a:rPr lang="en-US" sz="3300" dirty="0" err="1">
                <a:latin typeface="Times New Roman" panose="02020603050405020304" pitchFamily="18" charset="0"/>
                <a:cs typeface="Times New Roman" panose="02020603050405020304" pitchFamily="18" charset="0"/>
              </a:rPr>
              <a:t>Lorsque</a:t>
            </a:r>
            <a:r>
              <a:rPr lang="en-US" sz="3300" dirty="0">
                <a:latin typeface="Times New Roman" panose="02020603050405020304" pitchFamily="18" charset="0"/>
                <a:cs typeface="Times New Roman" panose="02020603050405020304" pitchFamily="18" charset="0"/>
              </a:rPr>
              <a:t> Jésus a </a:t>
            </a:r>
            <a:r>
              <a:rPr lang="en-US" sz="3300" dirty="0" err="1">
                <a:latin typeface="Times New Roman" panose="02020603050405020304" pitchFamily="18" charset="0"/>
                <a:cs typeface="Times New Roman" panose="02020603050405020304" pitchFamily="18" charset="0"/>
              </a:rPr>
              <a:t>cessé</a:t>
            </a:r>
            <a:r>
              <a:rPr lang="en-US" sz="3300" dirty="0">
                <a:latin typeface="Times New Roman" panose="02020603050405020304" pitchFamily="18" charset="0"/>
                <a:cs typeface="Times New Roman" panose="02020603050405020304" pitchFamily="18" charset="0"/>
              </a:rPr>
              <a:t> de </a:t>
            </a:r>
            <a:r>
              <a:rPr lang="en-US" sz="3300" dirty="0" err="1">
                <a:latin typeface="Times New Roman" panose="02020603050405020304" pitchFamily="18" charset="0"/>
                <a:cs typeface="Times New Roman" panose="02020603050405020304" pitchFamily="18" charset="0"/>
              </a:rPr>
              <a:t>parler</a:t>
            </a:r>
            <a:r>
              <a:rPr lang="en-US" sz="3300" dirty="0">
                <a:latin typeface="Times New Roman" panose="02020603050405020304" pitchFamily="18" charset="0"/>
                <a:cs typeface="Times New Roman" panose="02020603050405020304" pitchFamily="18" charset="0"/>
              </a:rPr>
              <a:t> à la foule, il </a:t>
            </a:r>
            <a:r>
              <a:rPr lang="en-US" sz="3300" dirty="0" err="1">
                <a:latin typeface="Times New Roman" panose="02020603050405020304" pitchFamily="18" charset="0"/>
                <a:cs typeface="Times New Roman" panose="02020603050405020304" pitchFamily="18" charset="0"/>
              </a:rPr>
              <a:t>dit</a:t>
            </a:r>
            <a:r>
              <a:rPr lang="en-US" sz="3300" dirty="0">
                <a:latin typeface="Times New Roman" panose="02020603050405020304" pitchFamily="18" charset="0"/>
                <a:cs typeface="Times New Roman" panose="02020603050405020304" pitchFamily="18" charset="0"/>
              </a:rPr>
              <a:t> à Pierre: “</a:t>
            </a:r>
            <a:r>
              <a:rPr lang="en-US" sz="3300" dirty="0" err="1">
                <a:latin typeface="Times New Roman" panose="02020603050405020304" pitchFamily="18" charset="0"/>
                <a:cs typeface="Times New Roman" panose="02020603050405020304" pitchFamily="18" charset="0"/>
              </a:rPr>
              <a:t>Avancez</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en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pleine</a:t>
            </a:r>
            <a:r>
              <a:rPr lang="en-US" sz="3300" dirty="0">
                <a:latin typeface="Times New Roman" panose="02020603050405020304" pitchFamily="18" charset="0"/>
                <a:cs typeface="Times New Roman" panose="02020603050405020304" pitchFamily="18" charset="0"/>
              </a:rPr>
              <a:t> eau, et </a:t>
            </a:r>
            <a:r>
              <a:rPr lang="en-US" sz="3300" dirty="0" err="1">
                <a:latin typeface="Times New Roman" panose="02020603050405020304" pitchFamily="18" charset="0"/>
                <a:cs typeface="Times New Roman" panose="02020603050405020304" pitchFamily="18" charset="0"/>
              </a:rPr>
              <a:t>jetez</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vos</a:t>
            </a:r>
            <a:r>
              <a:rPr lang="en-US" sz="3300" dirty="0">
                <a:latin typeface="Times New Roman" panose="02020603050405020304" pitchFamily="18" charset="0"/>
                <a:cs typeface="Times New Roman" panose="02020603050405020304" pitchFamily="18" charset="0"/>
              </a:rPr>
              <a:t> filets pour </a:t>
            </a:r>
            <a:r>
              <a:rPr lang="en-US" sz="3300" dirty="0" err="1">
                <a:latin typeface="Times New Roman" panose="02020603050405020304" pitchFamily="18" charset="0"/>
                <a:cs typeface="Times New Roman" panose="02020603050405020304" pitchFamily="18" charset="0"/>
              </a:rPr>
              <a:t>pêcher</a:t>
            </a:r>
            <a:r>
              <a:rPr lang="en-US" sz="3300" dirty="0">
                <a:latin typeface="Times New Roman" panose="02020603050405020304" pitchFamily="18" charset="0"/>
                <a:cs typeface="Times New Roman" panose="02020603050405020304" pitchFamily="18" charset="0"/>
              </a:rPr>
              <a:t>.”</a:t>
            </a:r>
          </a:p>
          <a:p>
            <a:pPr>
              <a:lnSpc>
                <a:spcPct val="100000"/>
              </a:lnSpc>
            </a:pPr>
            <a:r>
              <a:rPr lang="en-US" sz="3300" dirty="0" err="1">
                <a:latin typeface="Times New Roman" panose="02020603050405020304" pitchFamily="18" charset="0"/>
                <a:cs typeface="Times New Roman" panose="02020603050405020304" pitchFamily="18" charset="0"/>
              </a:rPr>
              <a:t>Rappelez</a:t>
            </a:r>
            <a:r>
              <a:rPr lang="en-US" sz="3300" dirty="0">
                <a:latin typeface="Times New Roman" panose="02020603050405020304" pitchFamily="18" charset="0"/>
                <a:cs typeface="Times New Roman" panose="02020603050405020304" pitchFamily="18" charset="0"/>
              </a:rPr>
              <a:t>-vous qui est Simon Pierre. </a:t>
            </a:r>
            <a:r>
              <a:rPr lang="fr-FR" sz="3300" dirty="0">
                <a:latin typeface="Times New Roman" panose="02020603050405020304" pitchFamily="18" charset="0"/>
                <a:cs typeface="Times New Roman" panose="02020603050405020304" pitchFamily="18" charset="0"/>
              </a:rPr>
              <a:t>Il a passé sa vie à pêcher sur ce lac. C'est un pêcheur expérimenté</a:t>
            </a:r>
            <a:r>
              <a:rPr lang="en-US" sz="3300" dirty="0">
                <a:latin typeface="Times New Roman" panose="02020603050405020304" pitchFamily="18" charset="0"/>
                <a:cs typeface="Times New Roman" panose="02020603050405020304" pitchFamily="18" charset="0"/>
              </a:rPr>
              <a:t>.</a:t>
            </a:r>
          </a:p>
          <a:p>
            <a:pPr>
              <a:lnSpc>
                <a:spcPct val="100000"/>
              </a:lnSpc>
            </a:pPr>
            <a:r>
              <a:rPr lang="fr-FR" sz="3300" dirty="0">
                <a:latin typeface="Times New Roman" panose="02020603050405020304" pitchFamily="18" charset="0"/>
                <a:cs typeface="Times New Roman" panose="02020603050405020304" pitchFamily="18" charset="0"/>
              </a:rPr>
              <a:t>Il connaît Jésus et l'aime, mais il fait encore plus confiance à son propre jugement ; après tout, il a passé </a:t>
            </a:r>
            <a:br>
              <a:rPr lang="fr-FR" sz="3300" dirty="0">
                <a:latin typeface="Times New Roman" panose="02020603050405020304" pitchFamily="18" charset="0"/>
                <a:cs typeface="Times New Roman" panose="02020603050405020304" pitchFamily="18" charset="0"/>
              </a:rPr>
            </a:br>
            <a:r>
              <a:rPr lang="fr-FR" sz="3300" dirty="0">
                <a:latin typeface="Times New Roman" panose="02020603050405020304" pitchFamily="18" charset="0"/>
                <a:cs typeface="Times New Roman" panose="02020603050405020304" pitchFamily="18" charset="0"/>
              </a:rPr>
              <a:t>sa vie à pêcher dans ces eaux</a:t>
            </a:r>
            <a:r>
              <a:rPr lang="en-US" sz="3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1723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90C70FEB-70ED-4867-1BFC-36483821F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DFF907E-B8E1-1901-B815-B87FCD6F48A5}"/>
              </a:ext>
            </a:extLst>
          </p:cNvPr>
          <p:cNvSpPr>
            <a:spLocks noGrp="1"/>
          </p:cNvSpPr>
          <p:nvPr>
            <p:ph type="title"/>
          </p:nvPr>
        </p:nvSpPr>
        <p:spPr>
          <a:xfrm>
            <a:off x="265546" y="217344"/>
            <a:ext cx="9959108" cy="1325563"/>
          </a:xfrm>
        </p:spPr>
        <p:txBody>
          <a:bodyPr>
            <a:normAutofit/>
          </a:bodyPr>
          <a:lstStyle/>
          <a:p>
            <a:r>
              <a:rPr lang="en-US" b="1" dirty="0" err="1">
                <a:solidFill>
                  <a:schemeClr val="bg1"/>
                </a:solidFill>
              </a:rPr>
              <a:t>L’Ordre</a:t>
            </a:r>
            <a:r>
              <a:rPr lang="en-US" b="1" dirty="0">
                <a:solidFill>
                  <a:schemeClr val="bg1"/>
                </a:solidFill>
              </a:rPr>
              <a:t> de Jésus et la Réponse de Pierre</a:t>
            </a:r>
          </a:p>
        </p:txBody>
      </p:sp>
      <p:sp>
        <p:nvSpPr>
          <p:cNvPr id="3" name="Content Placeholder 2">
            <a:extLst>
              <a:ext uri="{FF2B5EF4-FFF2-40B4-BE49-F238E27FC236}">
                <a16:creationId xmlns:a16="http://schemas.microsoft.com/office/drawing/2014/main" xmlns="" id="{FC0979F3-DD1D-E2F6-D81E-5A8812A5E846}"/>
              </a:ext>
            </a:extLst>
          </p:cNvPr>
          <p:cNvSpPr>
            <a:spLocks noGrp="1"/>
          </p:cNvSpPr>
          <p:nvPr>
            <p:ph idx="1"/>
          </p:nvPr>
        </p:nvSpPr>
        <p:spPr>
          <a:xfrm>
            <a:off x="184266" y="1919643"/>
            <a:ext cx="9785445" cy="4345093"/>
          </a:xfrm>
        </p:spPr>
        <p:txBody>
          <a:bodyPr>
            <a:noAutofit/>
          </a:bodyPr>
          <a:lstStyle/>
          <a:p>
            <a:pPr>
              <a:lnSpc>
                <a:spcPct val="100000"/>
              </a:lnSpc>
            </a:pPr>
            <a:r>
              <a:rPr lang="en-US" sz="3300" dirty="0">
                <a:latin typeface="Times New Roman" panose="02020603050405020304" pitchFamily="18" charset="0"/>
                <a:cs typeface="Times New Roman" panose="02020603050405020304" pitchFamily="18" charset="0"/>
              </a:rPr>
              <a:t>Au verset 5, “Simon </a:t>
            </a:r>
            <a:r>
              <a:rPr lang="en-US" sz="3300" dirty="0" err="1">
                <a:latin typeface="Times New Roman" panose="02020603050405020304" pitchFamily="18" charset="0"/>
                <a:cs typeface="Times New Roman" panose="02020603050405020304" pitchFamily="18" charset="0"/>
              </a:rPr>
              <a:t>lui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répondit</a:t>
            </a:r>
            <a:r>
              <a:rPr lang="en-US" sz="3300" dirty="0">
                <a:latin typeface="Times New Roman" panose="02020603050405020304" pitchFamily="18" charset="0"/>
                <a:cs typeface="Times New Roman" panose="02020603050405020304" pitchFamily="18" charset="0"/>
              </a:rPr>
              <a:t> et </a:t>
            </a:r>
            <a:r>
              <a:rPr lang="en-US" sz="3300" dirty="0" err="1">
                <a:latin typeface="Times New Roman" panose="02020603050405020304" pitchFamily="18" charset="0"/>
                <a:cs typeface="Times New Roman" panose="02020603050405020304" pitchFamily="18" charset="0"/>
              </a:rPr>
              <a:t>dit</a:t>
            </a:r>
            <a:r>
              <a:rPr lang="en-US" sz="3300" dirty="0">
                <a:latin typeface="Times New Roman" panose="02020603050405020304" pitchFamily="18" charset="0"/>
                <a:cs typeface="Times New Roman" panose="02020603050405020304" pitchFamily="18" charset="0"/>
              </a:rPr>
              <a:t>” à Jésus, le Fils de Dieu, “Maître, nous </a:t>
            </a:r>
            <a:r>
              <a:rPr lang="en-US" sz="3300" dirty="0" err="1">
                <a:latin typeface="Times New Roman" panose="02020603050405020304" pitchFamily="18" charset="0"/>
                <a:cs typeface="Times New Roman" panose="02020603050405020304" pitchFamily="18" charset="0"/>
              </a:rPr>
              <a:t>avons</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travaillé</a:t>
            </a:r>
            <a:r>
              <a:rPr lang="en-US" sz="3300" dirty="0">
                <a:latin typeface="Times New Roman" panose="02020603050405020304" pitchFamily="18" charset="0"/>
                <a:cs typeface="Times New Roman" panose="02020603050405020304" pitchFamily="18" charset="0"/>
              </a:rPr>
              <a:t> toute la nuit sans rien prendre.”</a:t>
            </a:r>
          </a:p>
          <a:p>
            <a:pPr>
              <a:lnSpc>
                <a:spcPct val="100000"/>
              </a:lnSpc>
            </a:pPr>
            <a:r>
              <a:rPr lang="en-US" sz="3300" dirty="0">
                <a:latin typeface="Times New Roman" panose="02020603050405020304" pitchFamily="18" charset="0"/>
                <a:cs typeface="Times New Roman" panose="02020603050405020304" pitchFamily="18" charset="0"/>
              </a:rPr>
              <a:t>A cause de son </a:t>
            </a:r>
            <a:r>
              <a:rPr lang="en-US" sz="3300" dirty="0" err="1">
                <a:latin typeface="Times New Roman" panose="02020603050405020304" pitchFamily="18" charset="0"/>
                <a:cs typeface="Times New Roman" panose="02020603050405020304" pitchFamily="18" charset="0"/>
              </a:rPr>
              <a:t>amitié</a:t>
            </a:r>
            <a:r>
              <a:rPr lang="en-US" sz="3300" dirty="0">
                <a:latin typeface="Times New Roman" panose="02020603050405020304" pitchFamily="18" charset="0"/>
                <a:cs typeface="Times New Roman" panose="02020603050405020304" pitchFamily="18" charset="0"/>
              </a:rPr>
              <a:t> avec Jésus, il ne </a:t>
            </a:r>
            <a:r>
              <a:rPr lang="en-US" sz="3300" dirty="0" err="1">
                <a:latin typeface="Times New Roman" panose="02020603050405020304" pitchFamily="18" charset="0"/>
                <a:cs typeface="Times New Roman" panose="02020603050405020304" pitchFamily="18" charset="0"/>
              </a:rPr>
              <a:t>veut</a:t>
            </a:r>
            <a:r>
              <a:rPr lang="en-US" sz="3300" dirty="0">
                <a:latin typeface="Times New Roman" panose="02020603050405020304" pitchFamily="18" charset="0"/>
                <a:cs typeface="Times New Roman" panose="02020603050405020304" pitchFamily="18" charset="0"/>
              </a:rPr>
              <a:t> pas dire: “Non, Jésus, Tu ne </a:t>
            </a:r>
            <a:r>
              <a:rPr lang="en-US" sz="3300" dirty="0" err="1">
                <a:latin typeface="Times New Roman" panose="02020603050405020304" pitchFamily="18" charset="0"/>
                <a:cs typeface="Times New Roman" panose="02020603050405020304" pitchFamily="18" charset="0"/>
              </a:rPr>
              <a:t>sais</a:t>
            </a:r>
            <a:r>
              <a:rPr lang="en-US" sz="3300" dirty="0">
                <a:latin typeface="Times New Roman" panose="02020603050405020304" pitchFamily="18" charset="0"/>
                <a:cs typeface="Times New Roman" panose="02020603050405020304" pitchFamily="18" charset="0"/>
              </a:rPr>
              <a:t> pas de quoi </a:t>
            </a:r>
            <a:r>
              <a:rPr lang="en-US" sz="3300" dirty="0" err="1">
                <a:latin typeface="Times New Roman" panose="02020603050405020304" pitchFamily="18" charset="0"/>
                <a:cs typeface="Times New Roman" panose="02020603050405020304" pitchFamily="18" charset="0"/>
              </a:rPr>
              <a:t>tu</a:t>
            </a:r>
            <a:r>
              <a:rPr lang="en-US" sz="3300" dirty="0">
                <a:latin typeface="Times New Roman" panose="02020603050405020304" pitchFamily="18" charset="0"/>
                <a:cs typeface="Times New Roman" panose="02020603050405020304" pitchFamily="18" charset="0"/>
              </a:rPr>
              <a:t> parles. </a:t>
            </a:r>
            <a:r>
              <a:rPr lang="en-US" sz="3300" dirty="0" err="1">
                <a:latin typeface="Times New Roman" panose="02020603050405020304" pitchFamily="18" charset="0"/>
                <a:cs typeface="Times New Roman" panose="02020603050405020304" pitchFamily="18" charset="0"/>
              </a:rPr>
              <a:t>C’est</a:t>
            </a:r>
            <a:r>
              <a:rPr lang="en-US" sz="3300" dirty="0">
                <a:latin typeface="Times New Roman" panose="02020603050405020304" pitchFamily="18" charset="0"/>
                <a:cs typeface="Times New Roman" panose="02020603050405020304" pitchFamily="18" charset="0"/>
              </a:rPr>
              <a:t> moi le </a:t>
            </a:r>
            <a:r>
              <a:rPr lang="en-US" sz="3300" dirty="0" err="1">
                <a:latin typeface="Times New Roman" panose="02020603050405020304" pitchFamily="18" charset="0"/>
                <a:cs typeface="Times New Roman" panose="02020603050405020304" pitchFamily="18" charset="0"/>
              </a:rPr>
              <a:t>pêcheur</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ici</a:t>
            </a:r>
            <a:r>
              <a:rPr lang="en-US" sz="3300" dirty="0">
                <a:latin typeface="Times New Roman" panose="02020603050405020304" pitchFamily="18" charset="0"/>
                <a:cs typeface="Times New Roman" panose="02020603050405020304" pitchFamily="18" charset="0"/>
              </a:rPr>
              <a:t>!” </a:t>
            </a:r>
          </a:p>
          <a:p>
            <a:pPr>
              <a:lnSpc>
                <a:spcPct val="100000"/>
              </a:lnSpc>
            </a:pPr>
            <a:r>
              <a:rPr lang="en-US" sz="3300" dirty="0">
                <a:latin typeface="Times New Roman" panose="02020603050405020304" pitchFamily="18" charset="0"/>
                <a:cs typeface="Times New Roman" panose="02020603050405020304" pitchFamily="18" charset="0"/>
              </a:rPr>
              <a:t>Il </a:t>
            </a:r>
            <a:r>
              <a:rPr lang="en-US" sz="3300" dirty="0" err="1">
                <a:latin typeface="Times New Roman" panose="02020603050405020304" pitchFamily="18" charset="0"/>
                <a:cs typeface="Times New Roman" panose="02020603050405020304" pitchFamily="18" charset="0"/>
              </a:rPr>
              <a:t>dit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donc</a:t>
            </a:r>
            <a:r>
              <a:rPr lang="en-US" sz="3300" dirty="0">
                <a:latin typeface="Times New Roman" panose="02020603050405020304" pitchFamily="18" charset="0"/>
                <a:cs typeface="Times New Roman" panose="02020603050405020304" pitchFamily="18" charset="0"/>
              </a:rPr>
              <a:t>: “M</a:t>
            </a:r>
            <a:r>
              <a:rPr lang="fr-FR" sz="3300" dirty="0">
                <a:latin typeface="Times New Roman" panose="02020603050405020304" pitchFamily="18" charset="0"/>
                <a:cs typeface="Times New Roman" panose="02020603050405020304" pitchFamily="18" charset="0"/>
              </a:rPr>
              <a:t>on cher Maître, nous avons pêché toute la nuit, mais sans succès</a:t>
            </a:r>
            <a:r>
              <a:rPr lang="en-US" sz="3300" dirty="0">
                <a:latin typeface="Times New Roman" panose="02020603050405020304" pitchFamily="18" charset="0"/>
                <a:cs typeface="Times New Roman" panose="02020603050405020304" pitchFamily="18" charset="0"/>
              </a:rPr>
              <a:t>.”</a:t>
            </a:r>
            <a:endParaRPr lang="pt-BR"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78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224335BF-ADD6-E90B-5247-B927860B6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66FAFE1-377B-FC03-6A03-0974962AEEC4}"/>
              </a:ext>
            </a:extLst>
          </p:cNvPr>
          <p:cNvSpPr>
            <a:spLocks noGrp="1"/>
          </p:cNvSpPr>
          <p:nvPr>
            <p:ph type="title"/>
          </p:nvPr>
        </p:nvSpPr>
        <p:spPr>
          <a:xfrm>
            <a:off x="265546" y="217344"/>
            <a:ext cx="9959108" cy="1325563"/>
          </a:xfrm>
        </p:spPr>
        <p:txBody>
          <a:bodyPr>
            <a:normAutofit/>
          </a:bodyPr>
          <a:lstStyle/>
          <a:p>
            <a:r>
              <a:rPr lang="en-US" b="1" dirty="0" err="1">
                <a:solidFill>
                  <a:schemeClr val="bg1"/>
                </a:solidFill>
              </a:rPr>
              <a:t>L’Ordre</a:t>
            </a:r>
            <a:r>
              <a:rPr lang="en-US" b="1" dirty="0">
                <a:solidFill>
                  <a:schemeClr val="bg1"/>
                </a:solidFill>
              </a:rPr>
              <a:t> de Jésus et la Réponse de Pierre</a:t>
            </a:r>
          </a:p>
        </p:txBody>
      </p:sp>
      <p:sp>
        <p:nvSpPr>
          <p:cNvPr id="3" name="Content Placeholder 2">
            <a:extLst>
              <a:ext uri="{FF2B5EF4-FFF2-40B4-BE49-F238E27FC236}">
                <a16:creationId xmlns:a16="http://schemas.microsoft.com/office/drawing/2014/main" xmlns="" id="{B860BF7A-B489-214B-FC5F-0095998E6322}"/>
              </a:ext>
            </a:extLst>
          </p:cNvPr>
          <p:cNvSpPr>
            <a:spLocks noGrp="1"/>
          </p:cNvSpPr>
          <p:nvPr>
            <p:ph idx="1"/>
          </p:nvPr>
        </p:nvSpPr>
        <p:spPr>
          <a:xfrm>
            <a:off x="265546" y="1968017"/>
            <a:ext cx="10106753" cy="4460079"/>
          </a:xfrm>
        </p:spPr>
        <p:txBody>
          <a:bodyPr>
            <a:normAutofit fontScale="25000" lnSpcReduction="20000"/>
          </a:bodyPr>
          <a:lstStyle/>
          <a:p>
            <a:pPr>
              <a:lnSpc>
                <a:spcPct val="120000"/>
              </a:lnSpc>
            </a:pPr>
            <a:r>
              <a:rPr lang="fr-FR" sz="13200" dirty="0">
                <a:latin typeface="Times New Roman" panose="02020603050405020304" pitchFamily="18" charset="0"/>
                <a:cs typeface="Times New Roman" panose="02020603050405020304" pitchFamily="18" charset="0"/>
              </a:rPr>
              <a:t>Je pense qu'il lui a fallu un moment – parce que Jésus faisait partie de l'univers de Pierre, où celui-ci se considérait comme l'expert</a:t>
            </a:r>
            <a:r>
              <a:rPr lang="en-US" sz="13200" dirty="0">
                <a:latin typeface="Times New Roman" panose="02020603050405020304" pitchFamily="18" charset="0"/>
                <a:cs typeface="Times New Roman" panose="02020603050405020304" pitchFamily="18" charset="0"/>
              </a:rPr>
              <a:t>. </a:t>
            </a:r>
          </a:p>
          <a:p>
            <a:pPr>
              <a:lnSpc>
                <a:spcPct val="120000"/>
              </a:lnSpc>
            </a:pPr>
            <a:r>
              <a:rPr lang="fr-FR" sz="13200" dirty="0">
                <a:latin typeface="Times New Roman" panose="02020603050405020304" pitchFamily="18" charset="0"/>
                <a:cs typeface="Times New Roman" panose="02020603050405020304" pitchFamily="18" charset="0"/>
              </a:rPr>
              <a:t>Il se souvint toutefois à qui il s'adressait et dit : </a:t>
            </a:r>
            <a:r>
              <a:rPr lang="en-US" sz="13200" dirty="0">
                <a:latin typeface="Times New Roman" panose="02020603050405020304" pitchFamily="18" charset="0"/>
                <a:cs typeface="Times New Roman" panose="02020603050405020304" pitchFamily="18" charset="0"/>
              </a:rPr>
              <a:t>“</a:t>
            </a:r>
            <a:r>
              <a:rPr lang="fr-FR" sz="13200" dirty="0">
                <a:latin typeface="Times New Roman" panose="02020603050405020304" pitchFamily="18" charset="0"/>
                <a:cs typeface="Times New Roman" panose="02020603050405020304" pitchFamily="18" charset="0"/>
              </a:rPr>
              <a:t>[</a:t>
            </a:r>
            <a:r>
              <a:rPr lang="fr-FR" sz="13200" i="1" dirty="0">
                <a:latin typeface="Times New Roman" panose="02020603050405020304" pitchFamily="18" charset="0"/>
                <a:cs typeface="Times New Roman" panose="02020603050405020304" pitchFamily="18" charset="0"/>
              </a:rPr>
              <a:t>Mais</a:t>
            </a:r>
            <a:r>
              <a:rPr lang="fr-FR" sz="13200" dirty="0">
                <a:latin typeface="Times New Roman" panose="02020603050405020304" pitchFamily="18" charset="0"/>
                <a:cs typeface="Times New Roman" panose="02020603050405020304" pitchFamily="18" charset="0"/>
              </a:rPr>
              <a:t>] sur </a:t>
            </a:r>
            <a:r>
              <a:rPr lang="fr-FR" sz="13200" i="1" dirty="0">
                <a:latin typeface="Times New Roman" panose="02020603050405020304" pitchFamily="18" charset="0"/>
                <a:cs typeface="Times New Roman" panose="02020603050405020304" pitchFamily="18" charset="0"/>
              </a:rPr>
              <a:t>ta parole</a:t>
            </a:r>
            <a:r>
              <a:rPr lang="fr-FR" sz="13200" dirty="0">
                <a:latin typeface="Times New Roman" panose="02020603050405020304" pitchFamily="18" charset="0"/>
                <a:cs typeface="Times New Roman" panose="02020603050405020304" pitchFamily="18" charset="0"/>
              </a:rPr>
              <a:t>, je vais jeter le filet.</a:t>
            </a:r>
            <a:r>
              <a:rPr lang="en-US" sz="13200" dirty="0">
                <a:latin typeface="Times New Roman" panose="02020603050405020304" pitchFamily="18" charset="0"/>
                <a:cs typeface="Times New Roman" panose="02020603050405020304" pitchFamily="18" charset="0"/>
              </a:rPr>
              <a:t> ”</a:t>
            </a:r>
          </a:p>
          <a:p>
            <a:pPr>
              <a:lnSpc>
                <a:spcPct val="120000"/>
              </a:lnSpc>
            </a:pPr>
            <a:r>
              <a:rPr lang="fr-FR" sz="13200" dirty="0">
                <a:latin typeface="Times New Roman" panose="02020603050405020304" pitchFamily="18" charset="0"/>
                <a:cs typeface="Times New Roman" panose="02020603050405020304" pitchFamily="18" charset="0"/>
              </a:rPr>
              <a:t>Grâce à sa relation avec Jésus, grâce à la confiance qu’il lui accordait, il s’est rapidement remis de sa méfiance et a dit : </a:t>
            </a:r>
            <a:r>
              <a:rPr lang="en-US" sz="13200" dirty="0">
                <a:latin typeface="Times New Roman" panose="02020603050405020304" pitchFamily="18" charset="0"/>
                <a:cs typeface="Times New Roman" panose="02020603050405020304" pitchFamily="18" charset="0"/>
              </a:rPr>
              <a:t>“</a:t>
            </a:r>
            <a:r>
              <a:rPr lang="fr-FR" sz="13200" dirty="0">
                <a:latin typeface="Times New Roman" panose="02020603050405020304" pitchFamily="18" charset="0"/>
                <a:cs typeface="Times New Roman" panose="02020603050405020304" pitchFamily="18" charset="0"/>
              </a:rPr>
              <a:t>Oh, oui, bien sûr ; je vais le faire</a:t>
            </a:r>
            <a:r>
              <a:rPr lang="en-US" sz="13200" dirty="0">
                <a:latin typeface="Times New Roman" panose="02020603050405020304" pitchFamily="18" charset="0"/>
                <a:cs typeface="Times New Roman" panose="02020603050405020304" pitchFamily="18" charset="0"/>
              </a:rPr>
              <a:t>.” </a:t>
            </a:r>
          </a:p>
          <a:p>
            <a:pPr marL="0" indent="0">
              <a:buNone/>
            </a:pPr>
            <a:r>
              <a:rPr lang="en-US" sz="55200" dirty="0">
                <a:latin typeface="Times New Roman" panose="02020603050405020304" pitchFamily="18" charset="0"/>
                <a:cs typeface="Times New Roman" panose="02020603050405020304" pitchFamily="18" charset="0"/>
              </a:rPr>
              <a:t> </a:t>
            </a: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Tree>
    <p:extLst>
      <p:ext uri="{BB962C8B-B14F-4D97-AF65-F5344CB8AC3E}">
        <p14:creationId xmlns:p14="http://schemas.microsoft.com/office/powerpoint/2010/main" val="47687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6742097C-100E-B695-CF7D-8C64C17E4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3CD8AC0-5E43-A031-4D46-74E316F726E2}"/>
              </a:ext>
            </a:extLst>
          </p:cNvPr>
          <p:cNvSpPr>
            <a:spLocks noGrp="1"/>
          </p:cNvSpPr>
          <p:nvPr>
            <p:ph type="title"/>
          </p:nvPr>
        </p:nvSpPr>
        <p:spPr>
          <a:xfrm>
            <a:off x="265546" y="217344"/>
            <a:ext cx="9959108" cy="1325563"/>
          </a:xfrm>
        </p:spPr>
        <p:txBody>
          <a:bodyPr>
            <a:normAutofit/>
          </a:bodyPr>
          <a:lstStyle/>
          <a:p>
            <a:pPr algn="ctr"/>
            <a:r>
              <a:rPr lang="en-US" sz="5400" dirty="0">
                <a:latin typeface="+mn-lt"/>
                <a:cs typeface="Times New Roman" panose="02020603050405020304" pitchFamily="18" charset="0"/>
              </a:rPr>
              <a:t>Le </a:t>
            </a:r>
            <a:r>
              <a:rPr lang="en-US" sz="5400" dirty="0" err="1">
                <a:latin typeface="+mn-lt"/>
                <a:cs typeface="Times New Roman" panose="02020603050405020304" pitchFamily="18" charset="0"/>
              </a:rPr>
              <a:t>Résultat</a:t>
            </a:r>
            <a:endParaRPr lang="en-US" sz="5400"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191EFD6-10AE-E940-1D56-29675D3B41BA}"/>
              </a:ext>
            </a:extLst>
          </p:cNvPr>
          <p:cNvSpPr>
            <a:spLocks noGrp="1"/>
          </p:cNvSpPr>
          <p:nvPr>
            <p:ph idx="1"/>
          </p:nvPr>
        </p:nvSpPr>
        <p:spPr>
          <a:xfrm>
            <a:off x="265546" y="1850990"/>
            <a:ext cx="10147696" cy="5007010"/>
          </a:xfrm>
        </p:spPr>
        <p:txBody>
          <a:bodyPr>
            <a:normAutofit/>
          </a:bodyPr>
          <a:lstStyle/>
          <a:p>
            <a:pPr>
              <a:lnSpc>
                <a:spcPct val="100000"/>
              </a:lnSpc>
            </a:pPr>
            <a:r>
              <a:rPr lang="en-US" sz="3300" dirty="0">
                <a:latin typeface="Times New Roman" panose="02020603050405020304" pitchFamily="18" charset="0"/>
                <a:cs typeface="Times New Roman" panose="02020603050405020304" pitchFamily="18" charset="0"/>
              </a:rPr>
              <a:t>Le </a:t>
            </a:r>
            <a:r>
              <a:rPr lang="en-US" sz="3300" dirty="0" err="1">
                <a:latin typeface="Times New Roman" panose="02020603050405020304" pitchFamily="18" charset="0"/>
                <a:cs typeface="Times New Roman" panose="02020603050405020304" pitchFamily="18" charset="0"/>
              </a:rPr>
              <a:t>résultat</a:t>
            </a:r>
            <a:r>
              <a:rPr lang="en-US" sz="3300" dirty="0">
                <a:latin typeface="Times New Roman" panose="02020603050405020304" pitchFamily="18" charset="0"/>
                <a:cs typeface="Times New Roman" panose="02020603050405020304" pitchFamily="18" charset="0"/>
              </a:rPr>
              <a:t> se </a:t>
            </a:r>
            <a:r>
              <a:rPr lang="en-US" sz="3300" dirty="0" err="1">
                <a:latin typeface="Times New Roman" panose="02020603050405020304" pitchFamily="18" charset="0"/>
                <a:cs typeface="Times New Roman" panose="02020603050405020304" pitchFamily="18" charset="0"/>
              </a:rPr>
              <a:t>trouve</a:t>
            </a:r>
            <a:r>
              <a:rPr lang="en-US" sz="3300" dirty="0">
                <a:latin typeface="Times New Roman" panose="02020603050405020304" pitchFamily="18" charset="0"/>
                <a:cs typeface="Times New Roman" panose="02020603050405020304" pitchFamily="18" charset="0"/>
              </a:rPr>
              <a:t> au verset 6, “</a:t>
            </a:r>
            <a:r>
              <a:rPr lang="en-US" sz="3300" dirty="0" err="1">
                <a:latin typeface="Times New Roman" panose="02020603050405020304" pitchFamily="18" charset="0"/>
                <a:cs typeface="Times New Roman" panose="02020603050405020304" pitchFamily="18" charset="0"/>
              </a:rPr>
              <a:t>L’ayant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jeté</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ils</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prirent</a:t>
            </a:r>
            <a:r>
              <a:rPr lang="en-US" sz="3300" dirty="0">
                <a:latin typeface="Times New Roman" panose="02020603050405020304" pitchFamily="18" charset="0"/>
                <a:cs typeface="Times New Roman" panose="02020603050405020304" pitchFamily="18" charset="0"/>
              </a:rPr>
              <a:t> un grande </a:t>
            </a:r>
            <a:r>
              <a:rPr lang="en-US" sz="3300" dirty="0" err="1">
                <a:latin typeface="Times New Roman" panose="02020603050405020304" pitchFamily="18" charset="0"/>
                <a:cs typeface="Times New Roman" panose="02020603050405020304" pitchFamily="18" charset="0"/>
              </a:rPr>
              <a:t>quantité</a:t>
            </a:r>
            <a:r>
              <a:rPr lang="en-US" sz="3300" dirty="0">
                <a:latin typeface="Times New Roman" panose="02020603050405020304" pitchFamily="18" charset="0"/>
                <a:cs typeface="Times New Roman" panose="02020603050405020304" pitchFamily="18" charset="0"/>
              </a:rPr>
              <a:t> de </a:t>
            </a:r>
            <a:r>
              <a:rPr lang="en-US" sz="3300" dirty="0" err="1">
                <a:latin typeface="Times New Roman" panose="02020603050405020304" pitchFamily="18" charset="0"/>
                <a:cs typeface="Times New Roman" panose="02020603050405020304" pitchFamily="18" charset="0"/>
              </a:rPr>
              <a:t>poissons</a:t>
            </a:r>
            <a:r>
              <a:rPr lang="en-US" sz="3300" dirty="0">
                <a:latin typeface="Times New Roman" panose="02020603050405020304" pitchFamily="18" charset="0"/>
                <a:cs typeface="Times New Roman" panose="02020603050405020304" pitchFamily="18" charset="0"/>
              </a:rPr>
              <a:t>, et </a:t>
            </a:r>
            <a:r>
              <a:rPr lang="en-US" sz="3300" dirty="0" err="1">
                <a:latin typeface="Times New Roman" panose="02020603050405020304" pitchFamily="18" charset="0"/>
                <a:cs typeface="Times New Roman" panose="02020603050405020304" pitchFamily="18" charset="0"/>
              </a:rPr>
              <a:t>leur</a:t>
            </a:r>
            <a:r>
              <a:rPr lang="en-US" sz="3300" dirty="0">
                <a:latin typeface="Times New Roman" panose="02020603050405020304" pitchFamily="18" charset="0"/>
                <a:cs typeface="Times New Roman" panose="02020603050405020304" pitchFamily="18" charset="0"/>
              </a:rPr>
              <a:t> filet se </a:t>
            </a:r>
            <a:r>
              <a:rPr lang="en-US" sz="3300" dirty="0" err="1">
                <a:latin typeface="Times New Roman" panose="02020603050405020304" pitchFamily="18" charset="0"/>
                <a:cs typeface="Times New Roman" panose="02020603050405020304" pitchFamily="18" charset="0"/>
              </a:rPr>
              <a:t>rompait</a:t>
            </a:r>
            <a:r>
              <a:rPr lang="en-US" sz="3300" dirty="0">
                <a:latin typeface="Times New Roman" panose="02020603050405020304" pitchFamily="18" charset="0"/>
                <a:cs typeface="Times New Roman" panose="02020603050405020304" pitchFamily="18" charset="0"/>
              </a:rPr>
              <a:t>.” </a:t>
            </a:r>
          </a:p>
          <a:p>
            <a:pPr>
              <a:lnSpc>
                <a:spcPct val="100000"/>
              </a:lnSpc>
            </a:pPr>
            <a:r>
              <a:rPr lang="fr-FR" sz="3300" dirty="0">
                <a:latin typeface="Times New Roman" panose="02020603050405020304" pitchFamily="18" charset="0"/>
                <a:cs typeface="Times New Roman" panose="02020603050405020304" pitchFamily="18" charset="0"/>
              </a:rPr>
              <a:t>Et en lisant les versets 7 et 8, nous découvrons une image magnifique de Simon Pierre émerveillé, tombant aux genoux de Jésus, qui vient de se révéler comme </a:t>
            </a:r>
            <a:br>
              <a:rPr lang="fr-FR" sz="3300" dirty="0">
                <a:latin typeface="Times New Roman" panose="02020603050405020304" pitchFamily="18" charset="0"/>
                <a:cs typeface="Times New Roman" panose="02020603050405020304" pitchFamily="18" charset="0"/>
              </a:rPr>
            </a:br>
            <a:r>
              <a:rPr lang="fr-FR" sz="3300" dirty="0">
                <a:latin typeface="Times New Roman" panose="02020603050405020304" pitchFamily="18" charset="0"/>
                <a:cs typeface="Times New Roman" panose="02020603050405020304" pitchFamily="18" charset="0"/>
              </a:rPr>
              <a:t>le Maître de l’univers — celui qu’Il était et qu’Il est toujours</a:t>
            </a:r>
            <a:r>
              <a:rPr lang="en-US" sz="33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01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54E51AFB-D286-576E-2E7A-873F45B3E02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42FF705-5687-66DD-74BE-B53B2B9E0420}"/>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xmlns="" id="{214CF23A-FA11-5C2F-0CB5-15C13890B5F7}"/>
              </a:ext>
            </a:extLst>
          </p:cNvPr>
          <p:cNvSpPr>
            <a:spLocks noGrp="1"/>
          </p:cNvSpPr>
          <p:nvPr>
            <p:ph idx="1"/>
          </p:nvPr>
        </p:nvSpPr>
        <p:spPr>
          <a:xfrm>
            <a:off x="0" y="1719618"/>
            <a:ext cx="10224655" cy="5138382"/>
          </a:xfrm>
        </p:spPr>
        <p:txBody>
          <a:bodyPr>
            <a:normAutofit lnSpcReduction="10000"/>
          </a:bodyPr>
          <a:lstStyle/>
          <a:p>
            <a:pPr>
              <a:lnSpc>
                <a:spcPct val="110000"/>
              </a:lnSpc>
              <a:spcBef>
                <a:spcPts val="1200"/>
              </a:spcBef>
            </a:pPr>
            <a:r>
              <a:rPr lang="fr-FR" sz="3300" dirty="0">
                <a:latin typeface="Times New Roman" panose="02020603050405020304" pitchFamily="18" charset="0"/>
                <a:cs typeface="Times New Roman" panose="02020603050405020304" pitchFamily="18" charset="0"/>
              </a:rPr>
              <a:t>Pierre a d'abord réagi en se plaignant et en affirmant qu'il en savait plus que Jésus, mais il s'est rapidement ravisé et a accepté de faire ce qu'on lui demandait.</a:t>
            </a:r>
          </a:p>
          <a:p>
            <a:pPr>
              <a:lnSpc>
                <a:spcPct val="110000"/>
              </a:lnSpc>
              <a:spcBef>
                <a:spcPts val="1200"/>
              </a:spcBef>
            </a:pPr>
            <a:r>
              <a:rPr lang="fr-FR" sz="3300" dirty="0">
                <a:latin typeface="Times New Roman" panose="02020603050405020304" pitchFamily="18" charset="0"/>
                <a:cs typeface="Times New Roman" panose="02020603050405020304" pitchFamily="18" charset="0"/>
              </a:rPr>
              <a:t>Dieu a démontré, dans le domaine même de Pierre, celui de la pêche, qu'Il est le Dieu en qui on peut avoir confiance et auquel on peut obéir</a:t>
            </a:r>
            <a:r>
              <a:rPr lang="en-US" sz="33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fr-FR" sz="3600" b="1" dirty="0">
                <a:solidFill>
                  <a:srgbClr val="C00000"/>
                </a:solidFill>
                <a:latin typeface="Times New Roman" panose="02020603050405020304" pitchFamily="18" charset="0"/>
                <a:cs typeface="Times New Roman" panose="02020603050405020304" pitchFamily="18" charset="0"/>
              </a:rPr>
              <a:t>Sur </a:t>
            </a:r>
            <a:r>
              <a:rPr lang="fr-FR" sz="3600" b="1" i="1" dirty="0">
                <a:solidFill>
                  <a:srgbClr val="C00000"/>
                </a:solidFill>
                <a:latin typeface="Times New Roman" panose="02020603050405020304" pitchFamily="18" charset="0"/>
                <a:cs typeface="Times New Roman" panose="02020603050405020304" pitchFamily="18" charset="0"/>
              </a:rPr>
              <a:t>l'échelle allant des mauvaises réponses aux bonnes réponses à l'appel de Dieu</a:t>
            </a:r>
            <a:r>
              <a:rPr lang="fr-FR" sz="3600" b="1" dirty="0">
                <a:solidFill>
                  <a:srgbClr val="C00000"/>
                </a:solidFill>
                <a:latin typeface="Times New Roman" panose="02020603050405020304" pitchFamily="18" charset="0"/>
                <a:cs typeface="Times New Roman" panose="02020603050405020304" pitchFamily="18" charset="0"/>
              </a:rPr>
              <a:t>, Pierre a fini par donner </a:t>
            </a:r>
            <a:r>
              <a:rPr lang="fr-FR" sz="3600" b="1" i="1" dirty="0">
                <a:solidFill>
                  <a:srgbClr val="C00000"/>
                </a:solidFill>
                <a:latin typeface="Times New Roman" panose="02020603050405020304" pitchFamily="18" charset="0"/>
                <a:cs typeface="Times New Roman" panose="02020603050405020304" pitchFamily="18" charset="0"/>
              </a:rPr>
              <a:t>une excellente réponse</a:t>
            </a:r>
            <a:r>
              <a:rPr lang="fr-FR" sz="3600" b="1" dirty="0">
                <a:solidFill>
                  <a:srgbClr val="C00000"/>
                </a:solidFill>
                <a:latin typeface="Times New Roman" panose="02020603050405020304" pitchFamily="18" charset="0"/>
                <a:cs typeface="Times New Roman" panose="02020603050405020304" pitchFamily="18" charset="0"/>
              </a:rPr>
              <a:t>.</a:t>
            </a:r>
            <a:endParaRPr lang="en-US" sz="3600" b="1" dirty="0">
              <a:solidFill>
                <a:srgbClr val="C00000"/>
              </a:solidFill>
              <a:latin typeface="Times New Roman" panose="02020603050405020304" pitchFamily="18" charset="0"/>
              <a:cs typeface="Times New Roman" panose="02020603050405020304" pitchFamily="18" charset="0"/>
            </a:endParaRPr>
          </a:p>
          <a:p>
            <a:endParaRPr lang="pt-BR" sz="2400" dirty="0"/>
          </a:p>
        </p:txBody>
      </p:sp>
    </p:spTree>
    <p:extLst>
      <p:ext uri="{BB962C8B-B14F-4D97-AF65-F5344CB8AC3E}">
        <p14:creationId xmlns:p14="http://schemas.microsoft.com/office/powerpoint/2010/main" val="293504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8A906929-4D2B-33AC-E9D6-541BD4E6F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632B840-9076-CF5F-00B0-C9F8A715807C}"/>
              </a:ext>
            </a:extLst>
          </p:cNvPr>
          <p:cNvSpPr>
            <a:spLocks noGrp="1"/>
          </p:cNvSpPr>
          <p:nvPr>
            <p:ph type="title"/>
          </p:nvPr>
        </p:nvSpPr>
        <p:spPr>
          <a:xfrm>
            <a:off x="265546" y="217344"/>
            <a:ext cx="9959108" cy="1325563"/>
          </a:xfrm>
        </p:spPr>
        <p:txBody>
          <a:bodyPr>
            <a:normAutofit/>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en-US" dirty="0">
                <a:latin typeface="+mn-lt"/>
                <a:cs typeface="Times New Roman" panose="02020603050405020304" pitchFamily="18" charset="0"/>
              </a:rPr>
              <a:t>SAMUEL</a:t>
            </a:r>
          </a:p>
        </p:txBody>
      </p:sp>
      <p:sp>
        <p:nvSpPr>
          <p:cNvPr id="3" name="Content Placeholder 2">
            <a:extLst>
              <a:ext uri="{FF2B5EF4-FFF2-40B4-BE49-F238E27FC236}">
                <a16:creationId xmlns:a16="http://schemas.microsoft.com/office/drawing/2014/main" xmlns="" id="{9C00538C-442D-0E62-3685-D187D735CD32}"/>
              </a:ext>
            </a:extLst>
          </p:cNvPr>
          <p:cNvSpPr>
            <a:spLocks noGrp="1"/>
          </p:cNvSpPr>
          <p:nvPr>
            <p:ph idx="1"/>
          </p:nvPr>
        </p:nvSpPr>
        <p:spPr>
          <a:xfrm>
            <a:off x="265546" y="1850990"/>
            <a:ext cx="10147696" cy="5007010"/>
          </a:xfrm>
        </p:spPr>
        <p:txBody>
          <a:bodyPr>
            <a:normAutofit/>
          </a:bodyPr>
          <a:lstStyle/>
          <a:p>
            <a:pPr>
              <a:lnSpc>
                <a:spcPct val="110000"/>
              </a:lnSpc>
            </a:pPr>
            <a:r>
              <a:rPr lang="fr-FR" sz="3300" dirty="0">
                <a:latin typeface="Times New Roman" panose="02020603050405020304" pitchFamily="18" charset="0"/>
                <a:cs typeface="Times New Roman" panose="02020603050405020304" pitchFamily="18" charset="0"/>
              </a:rPr>
              <a:t>Samuel était jeune et ne connaissait ni ne reconnaissait la voix de Dieu</a:t>
            </a:r>
            <a:r>
              <a:rPr lang="en-US" sz="3300" dirty="0">
                <a:latin typeface="Times New Roman" panose="02020603050405020304" pitchFamily="18" charset="0"/>
                <a:cs typeface="Times New Roman" panose="02020603050405020304" pitchFamily="18" charset="0"/>
              </a:rPr>
              <a:t>. </a:t>
            </a:r>
          </a:p>
          <a:p>
            <a:pPr>
              <a:lnSpc>
                <a:spcPct val="110000"/>
              </a:lnSpc>
            </a:pPr>
            <a:r>
              <a:rPr lang="en-US" sz="3300" dirty="0">
                <a:latin typeface="Times New Roman" panose="02020603050405020304" pitchFamily="18" charset="0"/>
                <a:cs typeface="Times New Roman" panose="02020603050405020304" pitchFamily="18" charset="0"/>
              </a:rPr>
              <a:t>En 1 Samuel 3:2–5, il est </a:t>
            </a:r>
            <a:r>
              <a:rPr lang="en-US" sz="3300" dirty="0" err="1">
                <a:latin typeface="Times New Roman" panose="02020603050405020304" pitchFamily="18" charset="0"/>
                <a:cs typeface="Times New Roman" panose="02020603050405020304" pitchFamily="18" charset="0"/>
              </a:rPr>
              <a:t>dit</a:t>
            </a:r>
            <a:r>
              <a:rPr lang="en-US" sz="3300" dirty="0">
                <a:latin typeface="Times New Roman" panose="02020603050405020304" pitchFamily="18" charset="0"/>
                <a:cs typeface="Times New Roman" panose="02020603050405020304" pitchFamily="18" charset="0"/>
              </a:rPr>
              <a:t>: “E</a:t>
            </a:r>
            <a:r>
              <a:rPr lang="fr-FR" sz="3300" dirty="0">
                <a:latin typeface="Times New Roman" panose="02020603050405020304" pitchFamily="18" charset="0"/>
                <a:cs typeface="Times New Roman" panose="02020603050405020304" pitchFamily="18" charset="0"/>
              </a:rPr>
              <a:t>t il arriva, en ce temps-là, alors qu’</a:t>
            </a:r>
            <a:r>
              <a:rPr lang="fr-FR" sz="3300" dirty="0" err="1">
                <a:latin typeface="Times New Roman" panose="02020603050405020304" pitchFamily="18" charset="0"/>
                <a:cs typeface="Times New Roman" panose="02020603050405020304" pitchFamily="18" charset="0"/>
              </a:rPr>
              <a:t>Éli</a:t>
            </a:r>
            <a:r>
              <a:rPr lang="fr-FR" sz="3300" dirty="0">
                <a:latin typeface="Times New Roman" panose="02020603050405020304" pitchFamily="18" charset="0"/>
                <a:cs typeface="Times New Roman" panose="02020603050405020304" pitchFamily="18" charset="0"/>
              </a:rPr>
              <a:t> était couché à sa place… avant que la lampe de Dieu ne s’éteigne dans la tente du Seigneur où se trouvait l’arche de Dieu, et tandis que Samuel était couché, que le Seigneur appela Samuel</a:t>
            </a:r>
            <a:r>
              <a:rPr lang="en-US" sz="3300" dirty="0"/>
              <a:t>.”</a:t>
            </a:r>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56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9505F23E-8941-6842-F4F7-DA9842578C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3DD0E3-F0EF-4A47-CEB2-5EB41199DBDE}"/>
              </a:ext>
            </a:extLst>
          </p:cNvPr>
          <p:cNvSpPr>
            <a:spLocks noGrp="1"/>
          </p:cNvSpPr>
          <p:nvPr>
            <p:ph idx="1"/>
          </p:nvPr>
        </p:nvSpPr>
        <p:spPr>
          <a:xfrm>
            <a:off x="265546" y="1850990"/>
            <a:ext cx="10147696" cy="5007010"/>
          </a:xfrm>
        </p:spPr>
        <p:txBody>
          <a:bodyPr>
            <a:normAutofit/>
          </a:bodyPr>
          <a:lstStyle/>
          <a:p>
            <a:pPr>
              <a:lnSpc>
                <a:spcPct val="100000"/>
              </a:lnSpc>
            </a:pPr>
            <a:r>
              <a:rPr lang="fr-FR" sz="3600" dirty="0">
                <a:latin typeface="Times New Roman" panose="02020603050405020304" pitchFamily="18" charset="0"/>
                <a:cs typeface="Times New Roman" panose="02020603050405020304" pitchFamily="18" charset="0"/>
              </a:rPr>
              <a:t>Samuel a cru qu’</a:t>
            </a:r>
            <a:r>
              <a:rPr lang="fr-FR" sz="3600" dirty="0" err="1">
                <a:latin typeface="Times New Roman" panose="02020603050405020304" pitchFamily="18" charset="0"/>
                <a:cs typeface="Times New Roman" panose="02020603050405020304" pitchFamily="18" charset="0"/>
              </a:rPr>
              <a:t>Éli</a:t>
            </a:r>
            <a:r>
              <a:rPr lang="fr-FR" sz="3600" dirty="0">
                <a:latin typeface="Times New Roman" panose="02020603050405020304" pitchFamily="18" charset="0"/>
                <a:cs typeface="Times New Roman" panose="02020603050405020304" pitchFamily="18" charset="0"/>
              </a:rPr>
              <a:t> l'appelait, alors il s'est précipité vers lui. Et cela s'est produit plus d'une fois</a:t>
            </a:r>
            <a:r>
              <a:rPr lang="en-US" sz="3600" dirty="0">
                <a:latin typeface="Times New Roman" panose="02020603050405020304" pitchFamily="18" charset="0"/>
                <a:cs typeface="Times New Roman" panose="02020603050405020304" pitchFamily="18" charset="0"/>
              </a:rPr>
              <a:t>. </a:t>
            </a:r>
          </a:p>
          <a:p>
            <a:pPr>
              <a:lnSpc>
                <a:spcPct val="100000"/>
              </a:lnSpc>
            </a:pPr>
            <a:r>
              <a:rPr lang="en-US" sz="3600" dirty="0">
                <a:latin typeface="Times New Roman" panose="02020603050405020304" pitchFamily="18" charset="0"/>
                <a:cs typeface="Times New Roman" panose="02020603050405020304" pitchFamily="18" charset="0"/>
              </a:rPr>
              <a:t>Verset 7 nous </a:t>
            </a:r>
            <a:r>
              <a:rPr lang="en-US" sz="3600" dirty="0" err="1">
                <a:latin typeface="Times New Roman" panose="02020603050405020304" pitchFamily="18" charset="0"/>
                <a:cs typeface="Times New Roman" panose="02020603050405020304" pitchFamily="18" charset="0"/>
              </a:rPr>
              <a:t>dit</a:t>
            </a:r>
            <a:r>
              <a:rPr lang="en-US" sz="3600" dirty="0">
                <a:latin typeface="Times New Roman" panose="02020603050405020304" pitchFamily="18" charset="0"/>
                <a:cs typeface="Times New Roman" panose="02020603050405020304" pitchFamily="18" charset="0"/>
              </a:rPr>
              <a:t>, “</a:t>
            </a:r>
            <a:r>
              <a:rPr lang="fr-FR" sz="3600" dirty="0">
                <a:latin typeface="Times New Roman" panose="02020603050405020304" pitchFamily="18" charset="0"/>
                <a:cs typeface="Times New Roman" panose="02020603050405020304" pitchFamily="18" charset="0"/>
              </a:rPr>
              <a:t>Or, Samuel ne connaissait pas encore le Seigneur, et la parole du Seigneur ne lui avait pas encore été révélée</a:t>
            </a:r>
            <a:r>
              <a:rPr lang="en-US" sz="3600" dirty="0">
                <a:latin typeface="Times New Roman" panose="02020603050405020304" pitchFamily="18" charset="0"/>
                <a:cs typeface="Times New Roman" panose="02020603050405020304" pitchFamily="18" charset="0"/>
              </a:rPr>
              <a:t>.” </a:t>
            </a:r>
          </a:p>
          <a:p>
            <a:pPr>
              <a:lnSpc>
                <a:spcPct val="100000"/>
              </a:lnSpc>
            </a:pPr>
            <a:r>
              <a:rPr lang="fr-FR" sz="3600" dirty="0">
                <a:latin typeface="Times New Roman" panose="02020603050405020304" pitchFamily="18" charset="0"/>
                <a:cs typeface="Times New Roman" panose="02020603050405020304" pitchFamily="18" charset="0"/>
              </a:rPr>
              <a:t>Mais on perçoit chez lui une attitude et un état d'esprit empreints de soumission. Il était disposé à répondre, mais ne savait pas encore à qui s'adresser.</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5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AA66422D-6683-DAB5-EEA2-F2332A0C5A0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2E7F054-CB64-EEA7-3624-75DD862DB60E}"/>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LA RÉPONSE DE SAMUEL</a:t>
            </a:r>
          </a:p>
        </p:txBody>
      </p:sp>
      <p:sp>
        <p:nvSpPr>
          <p:cNvPr id="7" name="Content Placeholder 2">
            <a:extLst>
              <a:ext uri="{FF2B5EF4-FFF2-40B4-BE49-F238E27FC236}">
                <a16:creationId xmlns:a16="http://schemas.microsoft.com/office/drawing/2014/main" xmlns="" id="{682E2B04-831D-4F40-2EAF-24E2062F796F}"/>
              </a:ext>
            </a:extLst>
          </p:cNvPr>
          <p:cNvSpPr>
            <a:spLocks noGrp="1"/>
          </p:cNvSpPr>
          <p:nvPr>
            <p:ph idx="1"/>
          </p:nvPr>
        </p:nvSpPr>
        <p:spPr>
          <a:xfrm>
            <a:off x="0" y="1719618"/>
            <a:ext cx="10224655" cy="5138382"/>
          </a:xfrm>
        </p:spPr>
        <p:txBody>
          <a:bodyPr>
            <a:normAutofit/>
          </a:bodyPr>
          <a:lstStyle/>
          <a:p>
            <a:pPr>
              <a:lnSpc>
                <a:spcPct val="100000"/>
              </a:lnSpc>
            </a:pPr>
            <a:r>
              <a:rPr lang="fr-FR" sz="3300" dirty="0">
                <a:latin typeface="Times New Roman" panose="02020603050405020304" pitchFamily="18" charset="0"/>
                <a:cs typeface="Times New Roman" panose="02020603050405020304" pitchFamily="18" charset="0"/>
              </a:rPr>
              <a:t>Lorsque Samuel entendit l'appel pour la troisième fois et courut vers </a:t>
            </a:r>
            <a:r>
              <a:rPr lang="fr-FR" sz="3300" dirty="0" err="1">
                <a:latin typeface="Times New Roman" panose="02020603050405020304" pitchFamily="18" charset="0"/>
                <a:cs typeface="Times New Roman" panose="02020603050405020304" pitchFamily="18" charset="0"/>
              </a:rPr>
              <a:t>Éli</a:t>
            </a:r>
            <a:r>
              <a:rPr lang="fr-FR" sz="3300" dirty="0">
                <a:latin typeface="Times New Roman" panose="02020603050405020304" pitchFamily="18" charset="0"/>
                <a:cs typeface="Times New Roman" panose="02020603050405020304" pitchFamily="18" charset="0"/>
              </a:rPr>
              <a:t>, celui-ci lui dit, au verset 9 :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Va, </a:t>
            </a:r>
            <a:r>
              <a:rPr lang="fr-FR" sz="3300" dirty="0" err="1">
                <a:latin typeface="Times New Roman" panose="02020603050405020304" pitchFamily="18" charset="0"/>
                <a:cs typeface="Times New Roman" panose="02020603050405020304" pitchFamily="18" charset="0"/>
              </a:rPr>
              <a:t>couche-toi</a:t>
            </a:r>
            <a:r>
              <a:rPr lang="fr-FR" sz="3300" dirty="0">
                <a:latin typeface="Times New Roman" panose="02020603050405020304" pitchFamily="18" charset="0"/>
                <a:cs typeface="Times New Roman" panose="02020603050405020304" pitchFamily="18" charset="0"/>
              </a:rPr>
              <a:t> ; et si jamais Il t'appelle, tu diras :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Parle, Seigneur, car ton serviteur écoute</a:t>
            </a:r>
            <a:r>
              <a:rPr lang="en-US" sz="3300" dirty="0">
                <a:latin typeface="Times New Roman" panose="02020603050405020304" pitchFamily="18" charset="0"/>
                <a:cs typeface="Times New Roman" panose="02020603050405020304" pitchFamily="18" charset="0"/>
              </a:rPr>
              <a:t>’.” </a:t>
            </a:r>
          </a:p>
          <a:p>
            <a:pPr>
              <a:lnSpc>
                <a:spcPct val="100000"/>
              </a:lnSpc>
            </a:pPr>
            <a:r>
              <a:rPr lang="fr-FR" sz="3300" dirty="0">
                <a:latin typeface="Times New Roman" panose="02020603050405020304" pitchFamily="18" charset="0"/>
                <a:cs typeface="Times New Roman" panose="02020603050405020304" pitchFamily="18" charset="0"/>
              </a:rPr>
              <a:t>Au verset 10, le Seigneur l'appela de nouveau. Il l'appela par son nom </a:t>
            </a:r>
            <a:r>
              <a:rPr lang="en-US" sz="3300" dirty="0">
                <a:latin typeface="Times New Roman" panose="02020603050405020304" pitchFamily="18" charset="0"/>
                <a:cs typeface="Times New Roman" panose="02020603050405020304" pitchFamily="18" charset="0"/>
              </a:rPr>
              <a:t>! </a:t>
            </a:r>
          </a:p>
          <a:p>
            <a:pPr>
              <a:lnSpc>
                <a:spcPct val="100000"/>
              </a:lnSpc>
            </a:pPr>
            <a:r>
              <a:rPr lang="fr-FR" sz="3300" dirty="0">
                <a:latin typeface="Times New Roman" panose="02020603050405020304" pitchFamily="18" charset="0"/>
                <a:cs typeface="Times New Roman" panose="02020603050405020304" pitchFamily="18" charset="0"/>
              </a:rPr>
              <a:t>À la fin du verset 10, on peut lire :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Samuel répondit :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Parle, car ton serviteur écoute</a:t>
            </a:r>
            <a:r>
              <a:rPr lang="en-US" sz="3300" dirty="0">
                <a:latin typeface="Times New Roman" panose="02020603050405020304" pitchFamily="18" charset="0"/>
                <a:cs typeface="Times New Roman" panose="02020603050405020304" pitchFamily="18" charset="0"/>
              </a:rPr>
              <a:t>’.”</a:t>
            </a:r>
            <a:endParaRPr lang="pt-BR"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91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2565557F-2EE8-47D1-7ED4-11F34D2E76E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152C5B9C-7AEE-5F24-AA28-4FE98CCEABBB}"/>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xmlns="" id="{30A8D45F-DFDE-2A4D-D6CE-D2955A6DF212}"/>
              </a:ext>
            </a:extLst>
          </p:cNvPr>
          <p:cNvSpPr>
            <a:spLocks noGrp="1"/>
          </p:cNvSpPr>
          <p:nvPr>
            <p:ph idx="1"/>
          </p:nvPr>
        </p:nvSpPr>
        <p:spPr>
          <a:xfrm>
            <a:off x="0" y="2034578"/>
            <a:ext cx="10224655" cy="5138382"/>
          </a:xfrm>
        </p:spPr>
        <p:txBody>
          <a:bodyPr>
            <a:normAutofit/>
          </a:bodyPr>
          <a:lstStyle/>
          <a:p>
            <a:pPr>
              <a:lnSpc>
                <a:spcPct val="100000"/>
              </a:lnSpc>
            </a:pPr>
            <a:r>
              <a:rPr lang="fr-FR" sz="3600" dirty="0">
                <a:latin typeface="Times New Roman" panose="02020603050405020304" pitchFamily="18" charset="0"/>
                <a:cs typeface="Times New Roman" panose="02020603050405020304" pitchFamily="18" charset="0"/>
              </a:rPr>
              <a:t>Samuel menait sa vie quotidienne, travaillant pour </a:t>
            </a:r>
            <a:r>
              <a:rPr lang="fr-FR" sz="3600" dirty="0" err="1">
                <a:latin typeface="Times New Roman" panose="02020603050405020304" pitchFamily="18" charset="0"/>
                <a:cs typeface="Times New Roman" panose="02020603050405020304" pitchFamily="18" charset="0"/>
              </a:rPr>
              <a:t>Éli</a:t>
            </a:r>
            <a:r>
              <a:rPr lang="fr-FR" sz="3600" dirty="0">
                <a:latin typeface="Times New Roman" panose="02020603050405020304" pitchFamily="18" charset="0"/>
                <a:cs typeface="Times New Roman" panose="02020603050405020304" pitchFamily="18" charset="0"/>
              </a:rPr>
              <a:t>, vaquant à ses occupations habituelles, se couchant, quand il entendit Dieu l'appeler.</a:t>
            </a:r>
          </a:p>
          <a:p>
            <a:pPr>
              <a:lnSpc>
                <a:spcPct val="100000"/>
              </a:lnSpc>
            </a:pPr>
            <a:r>
              <a:rPr lang="fr-FR" sz="3600" dirty="0">
                <a:latin typeface="Times New Roman" panose="02020603050405020304" pitchFamily="18" charset="0"/>
                <a:cs typeface="Times New Roman" panose="02020603050405020304" pitchFamily="18" charset="0"/>
              </a:rPr>
              <a:t>Il demanda conseil à quelqu'un qui savait écouter la voix de Dieu et qui lui indiquerait comment réagir. C'est exactement ce qu'il fit</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911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3DFFC-0BE9-FE37-4C15-8EFD011D68FE}"/>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Texte biblique</a:t>
            </a:r>
          </a:p>
        </p:txBody>
      </p:sp>
      <p:sp>
        <p:nvSpPr>
          <p:cNvPr id="3" name="Content Placeholder 2">
            <a:extLst>
              <a:ext uri="{FF2B5EF4-FFF2-40B4-BE49-F238E27FC236}">
                <a16:creationId xmlns:a16="http://schemas.microsoft.com/office/drawing/2014/main" xmlns="" id="{89FA71B7-5885-00B9-0A8C-B148596EB0A0}"/>
              </a:ext>
            </a:extLst>
          </p:cNvPr>
          <p:cNvSpPr>
            <a:spLocks noGrp="1"/>
          </p:cNvSpPr>
          <p:nvPr>
            <p:ph idx="1"/>
          </p:nvPr>
        </p:nvSpPr>
        <p:spPr>
          <a:xfrm>
            <a:off x="265546" y="2001116"/>
            <a:ext cx="9959109" cy="4541086"/>
          </a:xfrm>
        </p:spPr>
        <p:txBody>
          <a:bodyPr>
            <a:normAutofit/>
          </a:bodyPr>
          <a:lstStyle/>
          <a:p>
            <a:pPr marL="0" indent="0">
              <a:lnSpc>
                <a:spcPct val="100000"/>
              </a:lnSpc>
              <a:buNone/>
            </a:pPr>
            <a:endParaRPr lang="en-US" sz="3600" dirty="0"/>
          </a:p>
          <a:p>
            <a:pPr marL="0" indent="0" algn="ctr">
              <a:lnSpc>
                <a:spcPct val="150000"/>
              </a:lnSpc>
              <a:buNone/>
            </a:pPr>
            <a:r>
              <a:rPr lang="en-US" sz="3600" dirty="0" err="1">
                <a:latin typeface="Times New Roman" panose="02020603050405020304" pitchFamily="18" charset="0"/>
                <a:cs typeface="Times New Roman" panose="02020603050405020304" pitchFamily="18" charset="0"/>
              </a:rPr>
              <a:t>J’entendis</a:t>
            </a:r>
            <a:r>
              <a:rPr lang="en-US" sz="3600" dirty="0">
                <a:latin typeface="Times New Roman" panose="02020603050405020304" pitchFamily="18" charset="0"/>
                <a:cs typeface="Times New Roman" panose="02020603050405020304" pitchFamily="18" charset="0"/>
              </a:rPr>
              <a:t> la voix du Seigneur, </a:t>
            </a:r>
            <a:r>
              <a:rPr lang="en-US" sz="3600" dirty="0" err="1">
                <a:latin typeface="Times New Roman" panose="02020603050405020304" pitchFamily="18" charset="0"/>
                <a:cs typeface="Times New Roman" panose="02020603050405020304" pitchFamily="18" charset="0"/>
              </a:rPr>
              <a:t>disant</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“Qui </a:t>
            </a:r>
            <a:r>
              <a:rPr lang="en-US" sz="3600" dirty="0" err="1">
                <a:latin typeface="Times New Roman" panose="02020603050405020304" pitchFamily="18" charset="0"/>
                <a:cs typeface="Times New Roman" panose="02020603050405020304" pitchFamily="18" charset="0"/>
              </a:rPr>
              <a:t>enverrai</a:t>
            </a:r>
            <a:r>
              <a:rPr lang="en-US" sz="3600" dirty="0">
                <a:latin typeface="Times New Roman" panose="02020603050405020304" pitchFamily="18" charset="0"/>
                <a:cs typeface="Times New Roman" panose="02020603050405020304" pitchFamily="18" charset="0"/>
              </a:rPr>
              <a:t>-je, et qui </a:t>
            </a:r>
            <a:r>
              <a:rPr lang="en-US" sz="3600" dirty="0" err="1">
                <a:latin typeface="Times New Roman" panose="02020603050405020304" pitchFamily="18" charset="0"/>
                <a:cs typeface="Times New Roman" panose="02020603050405020304" pitchFamily="18" charset="0"/>
              </a:rPr>
              <a:t>marchera</a:t>
            </a:r>
            <a:r>
              <a:rPr lang="en-US" sz="3600" dirty="0">
                <a:latin typeface="Times New Roman" panose="02020603050405020304" pitchFamily="18" charset="0"/>
                <a:cs typeface="Times New Roman" panose="02020603050405020304" pitchFamily="18" charset="0"/>
              </a:rPr>
              <a:t> pour nous ?”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Je </a:t>
            </a:r>
            <a:r>
              <a:rPr lang="en-US" sz="3600" dirty="0" err="1">
                <a:latin typeface="Times New Roman" panose="02020603050405020304" pitchFamily="18" charset="0"/>
                <a:cs typeface="Times New Roman" panose="02020603050405020304" pitchFamily="18" charset="0"/>
              </a:rPr>
              <a:t>répondis</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Henani</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voici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envoie</a:t>
            </a:r>
            <a:r>
              <a:rPr lang="en-US" sz="3600" dirty="0">
                <a:latin typeface="Times New Roman" panose="02020603050405020304" pitchFamily="18" charset="0"/>
                <a:cs typeface="Times New Roman" panose="02020603050405020304" pitchFamily="18" charset="0"/>
              </a:rPr>
              <a:t>-moi !”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Ésaïe</a:t>
            </a:r>
            <a:r>
              <a:rPr lang="en-US" sz="3000" dirty="0">
                <a:latin typeface="Times New Roman" panose="02020603050405020304" pitchFamily="18" charset="0"/>
                <a:cs typeface="Times New Roman" panose="02020603050405020304" pitchFamily="18" charset="0"/>
              </a:rPr>
              <a:t> 6:8, Louis </a:t>
            </a:r>
            <a:r>
              <a:rPr lang="en-US" sz="3000" dirty="0" err="1">
                <a:latin typeface="Times New Roman" panose="02020603050405020304" pitchFamily="18" charset="0"/>
                <a:cs typeface="Times New Roman" panose="02020603050405020304" pitchFamily="18" charset="0"/>
              </a:rPr>
              <a:t>Segond</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00B84FFE-BFD6-F12A-DD31-D36708ADD328}"/>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DB31F5A1-FC09-29DF-CCB8-9F02A9AC9AC0}"/>
              </a:ext>
            </a:extLst>
          </p:cNvPr>
          <p:cNvSpPr>
            <a:spLocks noGrp="1"/>
          </p:cNvSpPr>
          <p:nvPr>
            <p:ph idx="1"/>
          </p:nvPr>
        </p:nvSpPr>
        <p:spPr>
          <a:xfrm>
            <a:off x="0" y="1719618"/>
            <a:ext cx="10224655" cy="5138382"/>
          </a:xfrm>
        </p:spPr>
        <p:txBody>
          <a:bodyPr>
            <a:normAutofit/>
          </a:bodyPr>
          <a:lstStyle/>
          <a:p>
            <a:pPr>
              <a:lnSpc>
                <a:spcPct val="100000"/>
              </a:lnSpc>
            </a:pPr>
            <a:r>
              <a:rPr lang="fr-FR" sz="3300" dirty="0">
                <a:latin typeface="Times New Roman" panose="02020603050405020304" pitchFamily="18" charset="0"/>
                <a:cs typeface="Times New Roman" panose="02020603050405020304" pitchFamily="18" charset="0"/>
              </a:rPr>
              <a:t>Voici un bel exemple de la manière dont nous pouvons solliciter les conseils d’une personne croyante pour savoir comment répondre fidèlement lorsque nous pensons avoir perçu une petite voix de Dieu ou que nous croyons L’avoir entendu nous parler.</a:t>
            </a:r>
            <a:br>
              <a:rPr lang="fr-FR" sz="3300" dirty="0">
                <a:latin typeface="Times New Roman" panose="02020603050405020304" pitchFamily="18" charset="0"/>
                <a:cs typeface="Times New Roman" panose="02020603050405020304" pitchFamily="18" charset="0"/>
              </a:rPr>
            </a:br>
            <a:r>
              <a:rPr lang="fr-FR" sz="3300" dirty="0">
                <a:latin typeface="Times New Roman" panose="02020603050405020304" pitchFamily="18" charset="0"/>
                <a:cs typeface="Times New Roman" panose="02020603050405020304" pitchFamily="18" charset="0"/>
              </a:rPr>
              <a:t>Nous devrions aller chercher des conseils d’une personne croyante et Lui répondre avec empressement. </a:t>
            </a:r>
            <a:endParaRPr lang="en-US" sz="3300" dirty="0">
              <a:latin typeface="Times New Roman" panose="02020603050405020304" pitchFamily="18" charset="0"/>
              <a:cs typeface="Times New Roman" panose="02020603050405020304" pitchFamily="18" charset="0"/>
            </a:endParaRPr>
          </a:p>
          <a:p>
            <a:pPr>
              <a:lnSpc>
                <a:spcPct val="100000"/>
              </a:lnSpc>
            </a:pPr>
            <a:r>
              <a:rPr lang="fr-FR" sz="3300" b="1" dirty="0">
                <a:solidFill>
                  <a:srgbClr val="C00000"/>
                </a:solidFill>
                <a:latin typeface="Times New Roman" panose="02020603050405020304" pitchFamily="18" charset="0"/>
                <a:cs typeface="Times New Roman" panose="02020603050405020304" pitchFamily="18" charset="0"/>
              </a:rPr>
              <a:t>Dans l'histoire de Samuel, on constate qu'il a obtenu </a:t>
            </a:r>
            <a:r>
              <a:rPr lang="fr-FR" sz="3300" b="1" i="1" dirty="0">
                <a:solidFill>
                  <a:srgbClr val="C00000"/>
                </a:solidFill>
                <a:latin typeface="Times New Roman" panose="02020603050405020304" pitchFamily="18" charset="0"/>
                <a:cs typeface="Times New Roman" panose="02020603050405020304" pitchFamily="18" charset="0"/>
              </a:rPr>
              <a:t>d'excellents résultats </a:t>
            </a:r>
            <a:r>
              <a:rPr lang="fr-FR" sz="3300" b="1" dirty="0">
                <a:solidFill>
                  <a:srgbClr val="C00000"/>
                </a:solidFill>
                <a:latin typeface="Times New Roman" panose="02020603050405020304" pitchFamily="18" charset="0"/>
                <a:cs typeface="Times New Roman" panose="02020603050405020304" pitchFamily="18" charset="0"/>
              </a:rPr>
              <a:t>en matière de </a:t>
            </a:r>
            <a:r>
              <a:rPr lang="fr-FR" sz="3300" b="1" i="1" dirty="0">
                <a:solidFill>
                  <a:srgbClr val="C00000"/>
                </a:solidFill>
                <a:latin typeface="Times New Roman" panose="02020603050405020304" pitchFamily="18" charset="0"/>
                <a:cs typeface="Times New Roman" panose="02020603050405020304" pitchFamily="18" charset="0"/>
              </a:rPr>
              <a:t>réponse à Dieu</a:t>
            </a:r>
            <a:r>
              <a:rPr lang="en-US" sz="33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705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4868C311-B31C-8409-DD98-851ECD8BB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82CF48B-1FFF-C478-7E00-53875FC69DB7}"/>
              </a:ext>
            </a:extLst>
          </p:cNvPr>
          <p:cNvSpPr>
            <a:spLocks noGrp="1"/>
          </p:cNvSpPr>
          <p:nvPr>
            <p:ph type="title"/>
          </p:nvPr>
        </p:nvSpPr>
        <p:spPr>
          <a:xfrm>
            <a:off x="265546" y="217344"/>
            <a:ext cx="9959108" cy="1325563"/>
          </a:xfrm>
        </p:spPr>
        <p:txBody>
          <a:bodyPr>
            <a:normAutofit/>
          </a:bodyPr>
          <a:lstStyle/>
          <a:p>
            <a:pPr algn="ctr"/>
            <a:r>
              <a:rPr lang="fr-FR" dirty="0">
                <a:latin typeface="+mn-lt"/>
                <a:cs typeface="Times New Roman" panose="02020603050405020304" pitchFamily="18" charset="0"/>
              </a:rPr>
              <a:t>RÉPONSES À DIEU </a:t>
            </a:r>
            <a:br>
              <a:rPr lang="fr-FR" dirty="0">
                <a:latin typeface="+mn-lt"/>
                <a:cs typeface="Times New Roman" panose="02020603050405020304" pitchFamily="18" charset="0"/>
              </a:rPr>
            </a:br>
            <a:r>
              <a:rPr lang="fr-FR" dirty="0">
                <a:latin typeface="+mn-lt"/>
                <a:cs typeface="Times New Roman" panose="02020603050405020304" pitchFamily="18" charset="0"/>
              </a:rPr>
              <a:t>UNE FEMME ANONYME DE SIDON</a:t>
            </a:r>
            <a:endParaRPr lang="en-US"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2A5A9FA-AD06-9099-05FE-65FE76CC4071}"/>
              </a:ext>
            </a:extLst>
          </p:cNvPr>
          <p:cNvSpPr>
            <a:spLocks noGrp="1"/>
          </p:cNvSpPr>
          <p:nvPr>
            <p:ph idx="1"/>
          </p:nvPr>
        </p:nvSpPr>
        <p:spPr>
          <a:xfrm>
            <a:off x="265546" y="1850990"/>
            <a:ext cx="10147696" cy="5007010"/>
          </a:xfrm>
        </p:spPr>
        <p:txBody>
          <a:bodyPr>
            <a:noAutofit/>
          </a:bodyPr>
          <a:lstStyle/>
          <a:p>
            <a:pPr>
              <a:lnSpc>
                <a:spcPct val="120000"/>
              </a:lnSpc>
              <a:spcBef>
                <a:spcPts val="0"/>
              </a:spcBef>
            </a:pPr>
            <a:r>
              <a:rPr lang="fr-FR" sz="2900" dirty="0">
                <a:latin typeface="Times New Roman" panose="02020603050405020304" pitchFamily="18" charset="0"/>
                <a:cs typeface="Times New Roman" panose="02020603050405020304" pitchFamily="18" charset="0"/>
              </a:rPr>
              <a:t>Nous allons maintenant nous rendre au chapitre 17 du livre </a:t>
            </a:r>
            <a:br>
              <a:rPr lang="fr-FR" sz="2900" dirty="0">
                <a:latin typeface="Times New Roman" panose="02020603050405020304" pitchFamily="18" charset="0"/>
                <a:cs typeface="Times New Roman" panose="02020603050405020304" pitchFamily="18" charset="0"/>
              </a:rPr>
            </a:br>
            <a:r>
              <a:rPr lang="fr-FR" sz="2900" dirty="0">
                <a:latin typeface="Times New Roman" panose="02020603050405020304" pitchFamily="18" charset="0"/>
                <a:cs typeface="Times New Roman" panose="02020603050405020304" pitchFamily="18" charset="0"/>
              </a:rPr>
              <a:t>1 Rois pour faire la connaissance d'une femme dont le nom n'est pas mentionné</a:t>
            </a:r>
            <a:r>
              <a:rPr lang="en-US" sz="2900" dirty="0">
                <a:latin typeface="Times New Roman" panose="02020603050405020304" pitchFamily="18" charset="0"/>
                <a:cs typeface="Times New Roman" panose="02020603050405020304" pitchFamily="18" charset="0"/>
              </a:rPr>
              <a:t>. </a:t>
            </a:r>
            <a:r>
              <a:rPr lang="fr-FR" sz="2900" dirty="0">
                <a:latin typeface="Times New Roman" panose="02020603050405020304" pitchFamily="18" charset="0"/>
                <a:cs typeface="Times New Roman" panose="02020603050405020304" pitchFamily="18" charset="0"/>
              </a:rPr>
              <a:t>Ce chapitre nous apprend qu'elle est une étrangère vivant à Sidon. C'est un territoire ennemi. Sidon est une nation païenne, la patrie de Jézabel et le centre du culte de Baal</a:t>
            </a:r>
            <a:r>
              <a:rPr lang="en-US" sz="2900" dirty="0">
                <a:latin typeface="Times New Roman" panose="02020603050405020304" pitchFamily="18" charset="0"/>
                <a:cs typeface="Times New Roman" panose="02020603050405020304" pitchFamily="18" charset="0"/>
              </a:rPr>
              <a:t>. </a:t>
            </a:r>
          </a:p>
          <a:p>
            <a:pPr>
              <a:lnSpc>
                <a:spcPct val="120000"/>
              </a:lnSpc>
              <a:spcBef>
                <a:spcPts val="0"/>
              </a:spcBef>
            </a:pPr>
            <a:r>
              <a:rPr lang="fr-FR" sz="2900" dirty="0">
                <a:latin typeface="Times New Roman" panose="02020603050405020304" pitchFamily="18" charset="0"/>
                <a:cs typeface="Times New Roman" panose="02020603050405020304" pitchFamily="18" charset="0"/>
              </a:rPr>
              <a:t>Élie vivait près du torrent de </a:t>
            </a:r>
            <a:r>
              <a:rPr lang="fr-FR" sz="2900" dirty="0" err="1">
                <a:latin typeface="Times New Roman" panose="02020603050405020304" pitchFamily="18" charset="0"/>
                <a:cs typeface="Times New Roman" panose="02020603050405020304" pitchFamily="18" charset="0"/>
              </a:rPr>
              <a:t>Kerith</a:t>
            </a:r>
            <a:r>
              <a:rPr lang="fr-FR" sz="2900" dirty="0">
                <a:latin typeface="Times New Roman" panose="02020603050405020304" pitchFamily="18" charset="0"/>
                <a:cs typeface="Times New Roman" panose="02020603050405020304" pitchFamily="18" charset="0"/>
              </a:rPr>
              <a:t>, et maintenant le Seigneur lui ordonne de se rendre à Sarepta, près de Sidon, pour y vivre. Dans la deuxième partie du verset 9, Dieu dit</a:t>
            </a:r>
            <a:r>
              <a:rPr lang="en-US" sz="2900" dirty="0">
                <a:latin typeface="Times New Roman" panose="02020603050405020304" pitchFamily="18" charset="0"/>
                <a:cs typeface="Times New Roman" panose="02020603050405020304" pitchFamily="18" charset="0"/>
              </a:rPr>
              <a:t>, “</a:t>
            </a:r>
            <a:r>
              <a:rPr lang="fr-FR" sz="2900" dirty="0">
                <a:latin typeface="Times New Roman" panose="02020603050405020304" pitchFamily="18" charset="0"/>
                <a:cs typeface="Times New Roman" panose="02020603050405020304" pitchFamily="18" charset="0"/>
              </a:rPr>
              <a:t>Tu vois, j’ai ordonné à une femme veuve de te nourrir</a:t>
            </a:r>
            <a:r>
              <a:rPr lang="en-US" sz="2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054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E1B7812E-96A5-B533-2917-27D4CF9DC0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2CFCE6-3F44-7FD2-114A-98EB71A0C300}"/>
              </a:ext>
            </a:extLst>
          </p:cNvPr>
          <p:cNvSpPr>
            <a:spLocks noGrp="1"/>
          </p:cNvSpPr>
          <p:nvPr>
            <p:ph idx="1"/>
          </p:nvPr>
        </p:nvSpPr>
        <p:spPr>
          <a:xfrm>
            <a:off x="95534" y="1968017"/>
            <a:ext cx="10276765" cy="4719386"/>
          </a:xfrm>
        </p:spPr>
        <p:txBody>
          <a:bodyPr>
            <a:normAutofit fontScale="25000" lnSpcReduction="20000"/>
          </a:bodyPr>
          <a:lstStyle/>
          <a:p>
            <a:pPr>
              <a:lnSpc>
                <a:spcPct val="120000"/>
              </a:lnSpc>
            </a:pPr>
            <a:r>
              <a:rPr lang="fr-FR" sz="13200" dirty="0">
                <a:latin typeface="Times New Roman" panose="02020603050405020304" pitchFamily="18" charset="0"/>
                <a:cs typeface="Times New Roman" panose="02020603050405020304" pitchFamily="18" charset="0"/>
              </a:rPr>
              <a:t>Au verset 10, on entend Élie, un parfait inconnu, lui </a:t>
            </a:r>
            <a:br>
              <a:rPr lang="fr-FR" sz="13200" dirty="0">
                <a:latin typeface="Times New Roman" panose="02020603050405020304" pitchFamily="18" charset="0"/>
                <a:cs typeface="Times New Roman" panose="02020603050405020304" pitchFamily="18" charset="0"/>
              </a:rPr>
            </a:br>
            <a:r>
              <a:rPr lang="fr-FR" sz="13200" dirty="0">
                <a:latin typeface="Times New Roman" panose="02020603050405020304" pitchFamily="18" charset="0"/>
                <a:cs typeface="Times New Roman" panose="02020603050405020304" pitchFamily="18" charset="0"/>
              </a:rPr>
              <a:t>parler </a:t>
            </a:r>
            <a:r>
              <a:rPr lang="en-US" sz="13200" dirty="0">
                <a:latin typeface="Times New Roman" panose="02020603050405020304" pitchFamily="18" charset="0"/>
                <a:cs typeface="Times New Roman" panose="02020603050405020304" pitchFamily="18" charset="0"/>
              </a:rPr>
              <a:t>: “</a:t>
            </a:r>
            <a:r>
              <a:rPr lang="fr-FR" sz="13200" dirty="0">
                <a:latin typeface="Times New Roman" panose="02020603050405020304" pitchFamily="18" charset="0"/>
                <a:cs typeface="Times New Roman" panose="02020603050405020304" pitchFamily="18" charset="0"/>
              </a:rPr>
              <a:t>Va me chercher, je te prie, un peu d’eau..</a:t>
            </a:r>
            <a:r>
              <a:rPr lang="en-US" sz="13200" dirty="0">
                <a:latin typeface="Times New Roman" panose="02020603050405020304" pitchFamily="18" charset="0"/>
                <a:cs typeface="Times New Roman" panose="02020603050405020304" pitchFamily="18" charset="0"/>
              </a:rPr>
              <a:t>.” – </a:t>
            </a:r>
            <a:r>
              <a:rPr lang="fr-FR" sz="13200" dirty="0">
                <a:latin typeface="Times New Roman" panose="02020603050405020304" pitchFamily="18" charset="0"/>
                <a:cs typeface="Times New Roman" panose="02020603050405020304" pitchFamily="18" charset="0"/>
              </a:rPr>
              <a:t>Et alors qu'elle s'apprête à lui aller chercher de l'eau, il l'interpelle</a:t>
            </a:r>
            <a:r>
              <a:rPr lang="en-US" sz="13200" dirty="0">
                <a:latin typeface="Times New Roman" panose="02020603050405020304" pitchFamily="18" charset="0"/>
                <a:cs typeface="Times New Roman" panose="02020603050405020304" pitchFamily="18" charset="0"/>
              </a:rPr>
              <a:t>, “</a:t>
            </a:r>
            <a:r>
              <a:rPr lang="fr-FR" sz="13200" dirty="0">
                <a:latin typeface="Times New Roman" panose="02020603050405020304" pitchFamily="18" charset="0"/>
                <a:cs typeface="Times New Roman" panose="02020603050405020304" pitchFamily="18" charset="0"/>
              </a:rPr>
              <a:t>Apporte-moi, je te prie, un morceau de pain dans ta main</a:t>
            </a:r>
            <a:r>
              <a:rPr lang="en-US" sz="13200" dirty="0">
                <a:latin typeface="Times New Roman" panose="02020603050405020304" pitchFamily="18" charset="0"/>
                <a:cs typeface="Times New Roman" panose="02020603050405020304" pitchFamily="18" charset="0"/>
              </a:rPr>
              <a:t>” (verse 11). </a:t>
            </a:r>
          </a:p>
          <a:p>
            <a:pPr>
              <a:lnSpc>
                <a:spcPct val="120000"/>
              </a:lnSpc>
            </a:pPr>
            <a:r>
              <a:rPr lang="fr-FR" sz="13200" dirty="0">
                <a:latin typeface="Times New Roman" panose="02020603050405020304" pitchFamily="18" charset="0"/>
                <a:cs typeface="Times New Roman" panose="02020603050405020304" pitchFamily="18" charset="0"/>
              </a:rPr>
              <a:t>Au verset 12, elle explique qu'elle n'a plus qu'une poignée de farine et un peu d'huile, qu'elle s'apprête à préparer leur dernier repas et qu'elle attend la mort</a:t>
            </a:r>
            <a:r>
              <a:rPr lang="en-US" sz="13200" dirty="0">
                <a:latin typeface="Times New Roman" panose="02020603050405020304" pitchFamily="18" charset="0"/>
                <a:cs typeface="Times New Roman" panose="02020603050405020304" pitchFamily="18" charset="0"/>
              </a:rPr>
              <a:t>. </a:t>
            </a:r>
          </a:p>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Tree>
    <p:extLst>
      <p:ext uri="{BB962C8B-B14F-4D97-AF65-F5344CB8AC3E}">
        <p14:creationId xmlns:p14="http://schemas.microsoft.com/office/powerpoint/2010/main" val="149359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5BA5ED60-64C8-B635-4086-AD956965A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3A21A9-6752-D027-7373-27FCF1887937}"/>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D27C15D2-2F5B-A87B-E647-A27A7B786426}"/>
              </a:ext>
            </a:extLst>
          </p:cNvPr>
          <p:cNvSpPr txBox="1"/>
          <p:nvPr/>
        </p:nvSpPr>
        <p:spPr>
          <a:xfrm>
            <a:off x="0" y="1772731"/>
            <a:ext cx="10372299" cy="3647152"/>
          </a:xfrm>
          <a:prstGeom prst="rect">
            <a:avLst/>
          </a:prstGeom>
          <a:noFill/>
        </p:spPr>
        <p:txBody>
          <a:bodyPr wrap="square">
            <a:spAutoFit/>
          </a:bodyPr>
          <a:lstStyle/>
          <a:p>
            <a:pPr marL="571500" indent="-360000">
              <a:buFont typeface="Arial" panose="020B0604020202020204" pitchFamily="34" charset="0"/>
              <a:buChar char="•"/>
            </a:pPr>
            <a:r>
              <a:rPr lang="fr-FR" sz="3300" kern="100" dirty="0">
                <a:latin typeface="Times New Roman" panose="02020603050405020304" pitchFamily="18" charset="0"/>
                <a:ea typeface="Aptos" panose="020B0004020202020204" pitchFamily="34" charset="0"/>
                <a:cs typeface="Times New Roman" panose="02020603050405020304" pitchFamily="18" charset="0"/>
              </a:rPr>
              <a:t>Mais Élie lui dit alors que le Seigneur, le Dieu d'Israël, a déclaré</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“La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fainre</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qui est dans le pot ne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manquera</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point et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l’huile</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qui est dan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sla</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cruche</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ne </a:t>
            </a:r>
            <a:r>
              <a:rPr lang="en-US" sz="3300" kern="100" dirty="0" err="1">
                <a:effectLst/>
                <a:latin typeface="Times New Roman" panose="02020603050405020304" pitchFamily="18" charset="0"/>
                <a:ea typeface="Aptos" panose="020B0004020202020204" pitchFamily="34" charset="0"/>
                <a:cs typeface="Times New Roman" panose="02020603050405020304" pitchFamily="18" charset="0"/>
              </a:rPr>
              <a:t>dimineura</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point,</a:t>
            </a:r>
            <a:r>
              <a:rPr lang="fr-FR" sz="3300" kern="100" dirty="0">
                <a:latin typeface="Times New Roman" panose="02020603050405020304" pitchFamily="18" charset="0"/>
                <a:ea typeface="Aptos" panose="020B0004020202020204" pitchFamily="34" charset="0"/>
                <a:cs typeface="Times New Roman" panose="02020603050405020304" pitchFamily="18" charset="0"/>
              </a:rPr>
              <a:t> jusqu'au jour où le Seigneur fera tomber la pluie sur la face du sol</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(verset 14). </a:t>
            </a:r>
          </a:p>
          <a:p>
            <a:pPr marL="571500" indent="-360000">
              <a:buFont typeface="Arial" panose="020B0604020202020204" pitchFamily="34" charset="0"/>
              <a:buChar char="•"/>
            </a:pPr>
            <a:r>
              <a:rPr lang="fr-FR" sz="3300" kern="100" dirty="0">
                <a:latin typeface="Times New Roman" panose="02020603050405020304" pitchFamily="18" charset="0"/>
                <a:ea typeface="Aptos" panose="020B0004020202020204" pitchFamily="34" charset="0"/>
                <a:cs typeface="Times New Roman" panose="02020603050405020304" pitchFamily="18" charset="0"/>
              </a:rPr>
              <a:t>Il lui promet de subvenir à ses besoins si elle obéit au commandement de Dieu</a:t>
            </a: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91361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6FE51438-BA7F-ABF3-DBAA-3AB29AF29B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D004E6-2F2F-C1D5-22A4-1E66787B856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82C7ECA3-82D9-E490-428B-F0559F9A6FB6}"/>
              </a:ext>
            </a:extLst>
          </p:cNvPr>
          <p:cNvSpPr txBox="1"/>
          <p:nvPr/>
        </p:nvSpPr>
        <p:spPr>
          <a:xfrm>
            <a:off x="265546" y="2098306"/>
            <a:ext cx="10245694"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Elle alla donc et elle fit selon la parole d'Élie. Et pendant longtemps elle eut de quoi manger, elle et sa famille, aussi bien qu’Élie.</a:t>
            </a:r>
            <a:r>
              <a:rPr lang="en-US" sz="3600" dirty="0">
                <a:latin typeface="Times New Roman" panose="02020603050405020304" pitchFamily="18" charset="0"/>
                <a:cs typeface="Times New Roman" panose="02020603050405020304" pitchFamily="18" charset="0"/>
              </a:rPr>
              <a:t>” (verset 15). </a:t>
            </a:r>
          </a:p>
          <a:p>
            <a:r>
              <a:rPr lang="fr-FR" sz="3600" dirty="0">
                <a:latin typeface="Times New Roman" panose="02020603050405020304" pitchFamily="18" charset="0"/>
                <a:cs typeface="Times New Roman" panose="02020603050405020304" pitchFamily="18" charset="0"/>
              </a:rPr>
              <a:t>Le chapitre poursuit en disant que </a:t>
            </a:r>
            <a:r>
              <a:rPr lang="en-US" sz="3600"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La farine qui était dans le pot ne manqua point, et l’huile qui était dans la cruche ne diminua point, selon la parole que l’Éternel avait prononcée par Élie.</a:t>
            </a:r>
            <a:r>
              <a:rPr lang="en-US" sz="3600" dirty="0">
                <a:latin typeface="Times New Roman" panose="02020603050405020304" pitchFamily="18" charset="0"/>
                <a:cs typeface="Times New Roman" panose="02020603050405020304" pitchFamily="18" charset="0"/>
              </a:rPr>
              <a:t>” (verset 16).</a:t>
            </a:r>
          </a:p>
        </p:txBody>
      </p:sp>
      <p:sp>
        <p:nvSpPr>
          <p:cNvPr id="2" name="TextBox 1">
            <a:extLst>
              <a:ext uri="{FF2B5EF4-FFF2-40B4-BE49-F238E27FC236}">
                <a16:creationId xmlns:a16="http://schemas.microsoft.com/office/drawing/2014/main" xmlns="" id="{87E001C3-3E91-31BE-5997-1C77CB7A1719}"/>
              </a:ext>
            </a:extLst>
          </p:cNvPr>
          <p:cNvSpPr txBox="1"/>
          <p:nvPr/>
        </p:nvSpPr>
        <p:spPr>
          <a:xfrm>
            <a:off x="0" y="327547"/>
            <a:ext cx="10511240" cy="923330"/>
          </a:xfrm>
          <a:prstGeom prst="rect">
            <a:avLst/>
          </a:prstGeom>
          <a:noFill/>
        </p:spPr>
        <p:txBody>
          <a:bodyPr wrap="square" rtlCol="0">
            <a:spAutoFit/>
          </a:bodyPr>
          <a:lstStyle/>
          <a:p>
            <a:r>
              <a:rPr lang="pt-BR" sz="5400" dirty="0">
                <a:solidFill>
                  <a:schemeClr val="bg1"/>
                </a:solidFill>
                <a:effectLst>
                  <a:outerShdw blurRad="38100" dist="38100" dir="2700000" algn="tl">
                    <a:srgbClr val="000000">
                      <a:alpha val="43137"/>
                    </a:srgbClr>
                  </a:outerShdw>
                </a:effectLst>
                <a:latin typeface="Rastanty Cortez" panose="02000506000000020003" pitchFamily="2" charset="0"/>
              </a:rPr>
              <a:t>LA RÉPONSE DE CETTE FEMME</a:t>
            </a:r>
            <a:endParaRPr lang="en-US" sz="5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2348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CEA320DE-377C-8640-F696-4C68C8FB4DB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1096A4E5-B86C-3A4B-C422-C3ED4770E681}"/>
              </a:ext>
            </a:extLst>
          </p:cNvPr>
          <p:cNvSpPr>
            <a:spLocks noGrp="1"/>
          </p:cNvSpPr>
          <p:nvPr>
            <p:ph idx="1"/>
          </p:nvPr>
        </p:nvSpPr>
        <p:spPr>
          <a:xfrm>
            <a:off x="0" y="1719618"/>
            <a:ext cx="10224655" cy="5138382"/>
          </a:xfrm>
        </p:spPr>
        <p:txBody>
          <a:bodyPr>
            <a:normAutofit fontScale="92500"/>
          </a:bodyPr>
          <a:lstStyle/>
          <a:p>
            <a:pPr>
              <a:lnSpc>
                <a:spcPct val="110000"/>
              </a:lnSpc>
            </a:pPr>
            <a:r>
              <a:rPr lang="fr-FR" sz="3600" dirty="0">
                <a:latin typeface="Times New Roman" panose="02020603050405020304" pitchFamily="18" charset="0"/>
                <a:cs typeface="Times New Roman" panose="02020603050405020304" pitchFamily="18" charset="0"/>
              </a:rPr>
              <a:t>Encore une belle réaction. C'est une réaction concrète, comme celle de Jonas — mais ô combien différente. </a:t>
            </a:r>
          </a:p>
          <a:p>
            <a:pPr>
              <a:lnSpc>
                <a:spcPct val="110000"/>
              </a:lnSpc>
            </a:pPr>
            <a:r>
              <a:rPr lang="fr-FR" sz="3600" dirty="0">
                <a:latin typeface="Times New Roman" panose="02020603050405020304" pitchFamily="18" charset="0"/>
                <a:cs typeface="Times New Roman" panose="02020603050405020304" pitchFamily="18" charset="0"/>
              </a:rPr>
              <a:t>Une veuve, qui n'a plus qu'un seul repas, fait un acte de foi pour nourrir cet homme qu'elle ne connaît pas, en plein cœur du pays de Baal, en plaçant sa confiance dans le Dieu d'Élie pour subvenir à leurs besoins. </a:t>
            </a:r>
          </a:p>
          <a:p>
            <a:pPr>
              <a:lnSpc>
                <a:spcPct val="110000"/>
              </a:lnSpc>
            </a:pPr>
            <a:r>
              <a:rPr lang="fr-FR" sz="3600" dirty="0">
                <a:latin typeface="Times New Roman" panose="02020603050405020304" pitchFamily="18" charset="0"/>
                <a:cs typeface="Times New Roman" panose="02020603050405020304" pitchFamily="18" charset="0"/>
              </a:rPr>
              <a:t>Sa réaction silencieuse est un acte d'obéissance, contrairement à celle de Jonas</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941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8C52BFC0-1803-2561-D706-2048BD789C7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6983873-BCAE-13DD-3F87-8F93300F892D}"/>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xmlns="" id="{798FE2E4-A096-2D35-C6A6-41BA41E2E26B}"/>
              </a:ext>
            </a:extLst>
          </p:cNvPr>
          <p:cNvSpPr>
            <a:spLocks noGrp="1"/>
          </p:cNvSpPr>
          <p:nvPr>
            <p:ph idx="1"/>
          </p:nvPr>
        </p:nvSpPr>
        <p:spPr>
          <a:xfrm>
            <a:off x="0" y="1719618"/>
            <a:ext cx="10224655" cy="5138382"/>
          </a:xfrm>
        </p:spPr>
        <p:txBody>
          <a:bodyPr>
            <a:normAutofit/>
          </a:bodyPr>
          <a:lstStyle/>
          <a:p>
            <a:pPr>
              <a:lnSpc>
                <a:spcPct val="120000"/>
              </a:lnSpc>
            </a:pPr>
            <a:r>
              <a:rPr lang="fr-FR" sz="3300" dirty="0">
                <a:latin typeface="Times New Roman" panose="02020603050405020304" pitchFamily="18" charset="0"/>
                <a:cs typeface="Times New Roman" panose="02020603050405020304" pitchFamily="18" charset="0"/>
              </a:rPr>
              <a:t>Pourriez-vous faire cela ? Si vous et votre fils étiez face à une mort certaine, pourriez-vous céder une partie de vos dernières provisions à un inconnu parce que Dieu vous l'a demandé </a:t>
            </a:r>
            <a:r>
              <a:rPr lang="en-US" sz="3300" dirty="0">
                <a:latin typeface="Times New Roman" panose="02020603050405020304" pitchFamily="18" charset="0"/>
                <a:cs typeface="Times New Roman" panose="02020603050405020304" pitchFamily="18" charset="0"/>
              </a:rPr>
              <a:t>? </a:t>
            </a:r>
          </a:p>
          <a:p>
            <a:pPr>
              <a:lnSpc>
                <a:spcPct val="110000"/>
              </a:lnSpc>
            </a:pPr>
            <a:r>
              <a:rPr lang="fr-FR" sz="3300" b="1" dirty="0">
                <a:solidFill>
                  <a:srgbClr val="C00000"/>
                </a:solidFill>
                <a:latin typeface="Times New Roman" panose="02020603050405020304" pitchFamily="18" charset="0"/>
                <a:cs typeface="Times New Roman" panose="02020603050405020304" pitchFamily="18" charset="0"/>
              </a:rPr>
              <a:t>Cette femme dont le nom n'est pas mentionné, la veuve de Sarepta, </a:t>
            </a:r>
            <a:r>
              <a:rPr lang="fr-FR" sz="3300" b="1" i="1" dirty="0">
                <a:solidFill>
                  <a:srgbClr val="C00000"/>
                </a:solidFill>
                <a:latin typeface="Times New Roman" panose="02020603050405020304" pitchFamily="18" charset="0"/>
                <a:cs typeface="Times New Roman" panose="02020603050405020304" pitchFamily="18" charset="0"/>
              </a:rPr>
              <a:t>se distingue par la qualité de sa réponse à l'ordre de Dieu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même que nous ne savons pas comment Dieu lui avait ordonné</a:t>
            </a:r>
            <a:r>
              <a:rPr lang="en-US" sz="33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489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0398CFD9-19D4-5ED2-F1F1-8D6284AD9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B69027E-3EFF-C28D-6301-1D0D598451C1}"/>
              </a:ext>
            </a:extLst>
          </p:cNvPr>
          <p:cNvSpPr>
            <a:spLocks noGrp="1"/>
          </p:cNvSpPr>
          <p:nvPr>
            <p:ph type="title"/>
          </p:nvPr>
        </p:nvSpPr>
        <p:spPr>
          <a:xfrm>
            <a:off x="265546" y="217344"/>
            <a:ext cx="9959108" cy="1325563"/>
          </a:xfrm>
        </p:spPr>
        <p:txBody>
          <a:bodyPr>
            <a:normAutofit/>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en-US" dirty="0">
                <a:latin typeface="+mn-lt"/>
                <a:cs typeface="Times New Roman" panose="02020603050405020304" pitchFamily="18" charset="0"/>
              </a:rPr>
              <a:t>JEUNE VIERGE : MARIE</a:t>
            </a:r>
          </a:p>
        </p:txBody>
      </p:sp>
      <p:sp>
        <p:nvSpPr>
          <p:cNvPr id="3" name="Content Placeholder 2">
            <a:extLst>
              <a:ext uri="{FF2B5EF4-FFF2-40B4-BE49-F238E27FC236}">
                <a16:creationId xmlns:a16="http://schemas.microsoft.com/office/drawing/2014/main" xmlns="" id="{380AC6B8-DC89-A08F-C8EE-712719753463}"/>
              </a:ext>
            </a:extLst>
          </p:cNvPr>
          <p:cNvSpPr>
            <a:spLocks noGrp="1"/>
          </p:cNvSpPr>
          <p:nvPr>
            <p:ph idx="1"/>
          </p:nvPr>
        </p:nvSpPr>
        <p:spPr>
          <a:xfrm>
            <a:off x="265546" y="1850990"/>
            <a:ext cx="10147696" cy="5007010"/>
          </a:xfrm>
        </p:spPr>
        <p:txBody>
          <a:bodyPr>
            <a:normAutofit/>
          </a:bodyPr>
          <a:lstStyle/>
          <a:p>
            <a:r>
              <a:rPr lang="fr-FR" sz="3600" dirty="0">
                <a:latin typeface="Times New Roman" panose="02020603050405020304" pitchFamily="18" charset="0"/>
                <a:cs typeface="Times New Roman" panose="02020603050405020304" pitchFamily="18" charset="0"/>
              </a:rPr>
              <a:t>On l'avait déjà promise en mariage à un homme plus âgé. On voit l'histoire se dérouler dans Luc</a:t>
            </a:r>
            <a:r>
              <a:rPr lang="en-US" sz="3600" dirty="0">
                <a:latin typeface="Times New Roman" panose="02020603050405020304" pitchFamily="18" charset="0"/>
                <a:cs typeface="Times New Roman" panose="02020603050405020304" pitchFamily="18" charset="0"/>
              </a:rPr>
              <a:t>1:28—“</a:t>
            </a:r>
            <a:r>
              <a:rPr lang="fr-FR" sz="3600" dirty="0">
                <a:latin typeface="Times New Roman" panose="02020603050405020304" pitchFamily="18" charset="0"/>
                <a:cs typeface="Times New Roman" panose="02020603050405020304" pitchFamily="18" charset="0"/>
              </a:rPr>
              <a:t>Et l'ange entra et dit : </a:t>
            </a:r>
            <a:r>
              <a:rPr lang="en-US" sz="3600"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Je te salue, toi à qui une grâce a été faite; le Seigneur est avec toi </a:t>
            </a:r>
            <a:r>
              <a:rPr lang="en-US" sz="3600" dirty="0">
                <a:latin typeface="Times New Roman" panose="02020603050405020304" pitchFamily="18" charset="0"/>
                <a:cs typeface="Times New Roman" panose="02020603050405020304" pitchFamily="18" charset="0"/>
              </a:rPr>
              <a:t>!’ ” </a:t>
            </a:r>
          </a:p>
          <a:p>
            <a:r>
              <a:rPr lang="fr-FR" sz="3600" dirty="0">
                <a:latin typeface="Times New Roman" panose="02020603050405020304" pitchFamily="18" charset="0"/>
                <a:cs typeface="Times New Roman" panose="02020603050405020304" pitchFamily="18" charset="0"/>
              </a:rPr>
              <a:t>Elle était troublée de voir un ange apparaître devant elle, et au verset 30, on voit que l'ange lui a dit : </a:t>
            </a:r>
            <a:br>
              <a:rPr lang="fr-FR"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Ne crains point, Marie, car tu as trouvé grâce devant Dieu</a:t>
            </a:r>
            <a:r>
              <a:rPr lang="en-US" sz="36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0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1D91D848-4209-E13C-8DD9-70F5793C59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7C35E1-0053-DA31-7DD8-DD481450CFBF}"/>
              </a:ext>
            </a:extLst>
          </p:cNvPr>
          <p:cNvSpPr>
            <a:spLocks noGrp="1"/>
          </p:cNvSpPr>
          <p:nvPr>
            <p:ph idx="1"/>
          </p:nvPr>
        </p:nvSpPr>
        <p:spPr>
          <a:xfrm>
            <a:off x="265546" y="1850990"/>
            <a:ext cx="10147696" cy="5007010"/>
          </a:xfrm>
        </p:spPr>
        <p:txBody>
          <a:bodyPr>
            <a:normAutofit/>
          </a:bodyPr>
          <a:lstStyle/>
          <a:p>
            <a:r>
              <a:rPr lang="fr-FR" sz="3600" dirty="0">
                <a:latin typeface="Times New Roman" panose="02020603050405020304" pitchFamily="18" charset="0"/>
                <a:cs typeface="Times New Roman" panose="02020603050405020304" pitchFamily="18" charset="0"/>
              </a:rPr>
              <a:t>L'ange lui expliqua ensuite qu'elle </a:t>
            </a:r>
            <a:r>
              <a:rPr lang="en-US" sz="3600" dirty="0">
                <a:latin typeface="Times New Roman" panose="02020603050405020304" pitchFamily="18" charset="0"/>
                <a:cs typeface="Times New Roman" panose="02020603050405020304" pitchFamily="18" charset="0"/>
              </a:rPr>
              <a:t>“</a:t>
            </a:r>
            <a:r>
              <a:rPr lang="fr-FR" sz="3600" dirty="0">
                <a:latin typeface="Times New Roman" panose="02020603050405020304" pitchFamily="18" charset="0"/>
                <a:cs typeface="Times New Roman" panose="02020603050405020304" pitchFamily="18" charset="0"/>
              </a:rPr>
              <a:t>mettrait au monde un fils, et [...] qu'elle lui donnerait le nom de Jésus</a:t>
            </a:r>
            <a:r>
              <a:rPr lang="en-US" sz="3600" dirty="0">
                <a:latin typeface="Times New Roman" panose="02020603050405020304" pitchFamily="18" charset="0"/>
                <a:cs typeface="Times New Roman" panose="02020603050405020304" pitchFamily="18" charset="0"/>
              </a:rPr>
              <a:t>” (verset 31). </a:t>
            </a:r>
          </a:p>
          <a:p>
            <a:r>
              <a:rPr lang="fr-FR" sz="3600" dirty="0">
                <a:latin typeface="Times New Roman" panose="02020603050405020304" pitchFamily="18" charset="0"/>
                <a:cs typeface="Times New Roman" panose="02020603050405020304" pitchFamily="18" charset="0"/>
              </a:rPr>
              <a:t>Mettez-vous à la place de Marie. Comment réagiriez-vous si un ange vous rendait visite ? Marie se montre curieuse de savoir comment cela va se passer. Elle dit à l’ange : </a:t>
            </a:r>
            <a:r>
              <a:rPr lang="en-US" sz="3600" dirty="0">
                <a:latin typeface="Times New Roman" panose="02020603050405020304" pitchFamily="18" charset="0"/>
                <a:cs typeface="Times New Roman" panose="02020603050405020304" pitchFamily="18" charset="0"/>
              </a:rPr>
              <a:t>“ </a:t>
            </a:r>
            <a:r>
              <a:rPr lang="fr-FR" sz="3600" dirty="0">
                <a:latin typeface="Times New Roman" panose="02020603050405020304" pitchFamily="18" charset="0"/>
                <a:cs typeface="Times New Roman" panose="02020603050405020304" pitchFamily="18" charset="0"/>
              </a:rPr>
              <a:t>Comment cela se fera-t-il, puisque je ne connais point d’homme </a:t>
            </a:r>
            <a:r>
              <a:rPr lang="en-US" sz="3600" dirty="0">
                <a:latin typeface="Times New Roman" panose="02020603050405020304" pitchFamily="18" charset="0"/>
                <a:cs typeface="Times New Roman" panose="02020603050405020304" pitchFamily="18" charset="0"/>
              </a:rPr>
              <a:t>?” (verset 34).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53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0B7CAF9E-0304-F1C5-49D3-6B40F94499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6561B1-22EA-2C13-6A21-19AC94B79A70}"/>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DDCBA4CE-82E1-8154-1F69-08C922D6F9B5}"/>
              </a:ext>
            </a:extLst>
          </p:cNvPr>
          <p:cNvSpPr txBox="1"/>
          <p:nvPr/>
        </p:nvSpPr>
        <p:spPr>
          <a:xfrm>
            <a:off x="0" y="1793211"/>
            <a:ext cx="10372299" cy="3970318"/>
          </a:xfrm>
          <a:prstGeom prst="rect">
            <a:avLst/>
          </a:prstGeom>
          <a:noFill/>
        </p:spPr>
        <p:txBody>
          <a:bodyPr wrap="square">
            <a:spAutoFit/>
          </a:bodyPr>
          <a:lstStyle/>
          <a:p>
            <a:r>
              <a:rPr lang="fr-FR" sz="3600" dirty="0">
                <a:latin typeface="Times New Roman" panose="02020603050405020304" pitchFamily="18" charset="0"/>
                <a:cs typeface="Times New Roman" panose="02020603050405020304" pitchFamily="18" charset="0"/>
              </a:rPr>
              <a:t>C'est alors que l'on trouve la plus belle réponse,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la meilleure réponse que l'on puisse trouver dans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la Bible de la part de quelqu'un qui répond à l'appel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de Dieu, au verset </a:t>
            </a:r>
            <a:r>
              <a:rPr lang="en-US" sz="3600" dirty="0">
                <a:latin typeface="Times New Roman" panose="02020603050405020304" pitchFamily="18" charset="0"/>
                <a:cs typeface="Times New Roman" panose="02020603050405020304" pitchFamily="18" charset="0"/>
              </a:rPr>
              <a:t>38:</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“Alors Marie </a:t>
            </a:r>
            <a:r>
              <a:rPr lang="en-US" sz="3600" dirty="0" err="1">
                <a:latin typeface="Times New Roman" panose="02020603050405020304" pitchFamily="18" charset="0"/>
                <a:cs typeface="Times New Roman" panose="02020603050405020304" pitchFamily="18" charset="0"/>
              </a:rPr>
              <a:t>dit</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fr-FR" sz="3600" b="1" dirty="0">
                <a:latin typeface="Times New Roman" panose="02020603050405020304" pitchFamily="18" charset="0"/>
                <a:cs typeface="Times New Roman" panose="02020603050405020304" pitchFamily="18" charset="0"/>
              </a:rPr>
              <a:t>Je suis la servante du Seigneur ! Qu'il me soit fait selon ta parole</a:t>
            </a:r>
            <a:r>
              <a:rPr lang="en-US" sz="3600" b="1" dirty="0">
                <a:latin typeface="Times New Roman" panose="02020603050405020304" pitchFamily="18" charset="0"/>
                <a:cs typeface="Times New Roman" panose="02020603050405020304" pitchFamily="18" charset="0"/>
              </a:rPr>
              <a:t>.’ ” </a:t>
            </a:r>
          </a:p>
        </p:txBody>
      </p:sp>
      <p:sp>
        <p:nvSpPr>
          <p:cNvPr id="2" name="TextBox 1">
            <a:extLst>
              <a:ext uri="{FF2B5EF4-FFF2-40B4-BE49-F238E27FC236}">
                <a16:creationId xmlns:a16="http://schemas.microsoft.com/office/drawing/2014/main" xmlns="" id="{DFDA21C5-8751-E8A0-BE08-1EA699FB14D6}"/>
              </a:ext>
            </a:extLst>
          </p:cNvPr>
          <p:cNvSpPr txBox="1"/>
          <p:nvPr/>
        </p:nvSpPr>
        <p:spPr>
          <a:xfrm>
            <a:off x="0" y="327547"/>
            <a:ext cx="10474960" cy="707886"/>
          </a:xfrm>
          <a:prstGeom prst="rect">
            <a:avLst/>
          </a:prstGeom>
          <a:noFill/>
        </p:spPr>
        <p:txBody>
          <a:bodyPr wrap="square" rtlCol="0">
            <a:spAutoFit/>
          </a:bodyPr>
          <a:lstStyle/>
          <a:p>
            <a:r>
              <a:rPr lang="pt-BR" sz="4000" dirty="0">
                <a:solidFill>
                  <a:schemeClr val="bg1"/>
                </a:solidFill>
                <a:effectLst>
                  <a:outerShdw blurRad="38100" dist="38100" dir="2700000" algn="tl">
                    <a:srgbClr val="000000">
                      <a:alpha val="43137"/>
                    </a:srgbClr>
                  </a:outerShdw>
                </a:effectLst>
                <a:latin typeface="Rastanty Cortez" panose="02000506000000020003" pitchFamily="2" charset="0"/>
              </a:rPr>
              <a:t>LA RÉPONSE DE MARIE</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25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098942C5-8D0F-FDE5-A2D5-6ACEE5845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918D964-111D-97D8-7CB0-D776454829E5}"/>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xmlns="" id="{EB5867E9-8362-538E-6412-37F69E91C7F9}"/>
              </a:ext>
            </a:extLst>
          </p:cNvPr>
          <p:cNvSpPr>
            <a:spLocks noGrp="1"/>
          </p:cNvSpPr>
          <p:nvPr>
            <p:ph idx="1"/>
          </p:nvPr>
        </p:nvSpPr>
        <p:spPr>
          <a:xfrm>
            <a:off x="265546" y="2001116"/>
            <a:ext cx="9959109" cy="4541086"/>
          </a:xfrm>
        </p:spPr>
        <p:txBody>
          <a:bodyPr>
            <a:normAutofit/>
          </a:bodyPr>
          <a:lstStyle/>
          <a:p>
            <a:pPr marL="0" indent="0">
              <a:lnSpc>
                <a:spcPct val="100000"/>
              </a:lnSpc>
              <a:buNone/>
            </a:pPr>
            <a:r>
              <a:rPr lang="en-US" sz="3600" dirty="0">
                <a:latin typeface="Times New Roman" panose="02020603050405020304" pitchFamily="18" charset="0"/>
                <a:cs typeface="Times New Roman" panose="02020603050405020304" pitchFamily="18" charset="0"/>
              </a:rPr>
              <a:t>En </a:t>
            </a:r>
            <a:r>
              <a:rPr lang="en-US" sz="3600" dirty="0" err="1">
                <a:latin typeface="Times New Roman" panose="02020603050405020304" pitchFamily="18" charset="0"/>
                <a:cs typeface="Times New Roman" panose="02020603050405020304" pitchFamily="18" charset="0"/>
              </a:rPr>
              <a:t>hébreux</a:t>
            </a:r>
            <a:r>
              <a:rPr lang="en-US" sz="3600" dirty="0">
                <a:latin typeface="Times New Roman" panose="02020603050405020304" pitchFamily="18" charset="0"/>
                <a:cs typeface="Times New Roman" panose="02020603050405020304" pitchFamily="18" charset="0"/>
              </a:rPr>
              <a:t> il </a:t>
            </a:r>
            <a:r>
              <a:rPr lang="en-US" sz="3600" dirty="0" err="1">
                <a:latin typeface="Times New Roman" panose="02020603050405020304" pitchFamily="18" charset="0"/>
                <a:cs typeface="Times New Roman" panose="02020603050405020304" pitchFamily="18" charset="0"/>
              </a:rPr>
              <a:t>existe</a:t>
            </a:r>
            <a:r>
              <a:rPr lang="en-US" sz="3600" dirty="0">
                <a:latin typeface="Times New Roman" panose="02020603050405020304" pitchFamily="18" charset="0"/>
                <a:cs typeface="Times New Roman" panose="02020603050405020304" pitchFamily="18" charset="0"/>
              </a:rPr>
              <a:t> un mot très particulier, </a:t>
            </a:r>
            <a:r>
              <a:rPr lang="en-US" sz="3600" dirty="0" err="1">
                <a:latin typeface="Times New Roman" panose="02020603050405020304" pitchFamily="18" charset="0"/>
                <a:cs typeface="Times New Roman" panose="02020603050405020304" pitchFamily="18" charset="0"/>
              </a:rPr>
              <a:t>dit</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Henani</a:t>
            </a:r>
            <a:r>
              <a:rPr lang="en-US" sz="3600" dirty="0">
                <a:latin typeface="Times New Roman" panose="02020603050405020304" pitchFamily="18" charset="0"/>
                <a:cs typeface="Times New Roman" panose="02020603050405020304" pitchFamily="18" charset="0"/>
              </a:rPr>
              <a:t> qui </a:t>
            </a:r>
            <a:r>
              <a:rPr lang="en-US" sz="3600" dirty="0" err="1">
                <a:latin typeface="Times New Roman" panose="02020603050405020304" pitchFamily="18" charset="0"/>
                <a:cs typeface="Times New Roman" panose="02020603050405020304" pitchFamily="18" charset="0"/>
              </a:rPr>
              <a:t>s’écrit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ainsi</a:t>
            </a:r>
            <a:r>
              <a:rPr lang="en-US" sz="3600" dirty="0">
                <a:latin typeface="Times New Roman" panose="02020603050405020304" pitchFamily="18" charset="0"/>
                <a:cs typeface="Times New Roman" panose="02020603050405020304" pitchFamily="18" charset="0"/>
              </a:rPr>
              <a:t> : </a:t>
            </a:r>
          </a:p>
          <a:p>
            <a:pPr marL="0" indent="0" algn="ctr">
              <a:lnSpc>
                <a:spcPct val="100000"/>
              </a:lnSpc>
              <a:buNone/>
            </a:pPr>
            <a:endParaRPr lang="en-US" sz="3600" dirty="0">
              <a:latin typeface="Times New Roman" panose="02020603050405020304" pitchFamily="18" charset="0"/>
              <a:cs typeface="Times New Roman" panose="02020603050405020304" pitchFamily="18" charset="0"/>
            </a:endParaRPr>
          </a:p>
          <a:p>
            <a:pPr marL="0" indent="0">
              <a:lnSpc>
                <a:spcPct val="100000"/>
              </a:lnSpc>
              <a:buNone/>
            </a:pPr>
            <a:endParaRPr lang="en-US" sz="3600"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Le mot </a:t>
            </a:r>
            <a:r>
              <a:rPr lang="en-US" sz="3600" dirty="0" err="1">
                <a:latin typeface="Times New Roman" panose="02020603050405020304" pitchFamily="18" charset="0"/>
                <a:cs typeface="Times New Roman" panose="02020603050405020304" pitchFamily="18" charset="0"/>
              </a:rPr>
              <a:t>signifie</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voici</a:t>
            </a:r>
            <a:r>
              <a:rPr lang="en-US" sz="3600" dirty="0">
                <a:latin typeface="Times New Roman" panose="02020603050405020304" pitchFamily="18" charset="0"/>
                <a:cs typeface="Times New Roman" panose="02020603050405020304" pitchFamily="18" charset="0"/>
              </a:rPr>
              <a:t>.”</a:t>
            </a:r>
          </a:p>
          <a:p>
            <a:pPr marL="0" indent="0">
              <a:lnSpc>
                <a:spcPct val="100000"/>
              </a:lnSpc>
              <a:buNone/>
            </a:pPr>
            <a:r>
              <a:rPr lang="en-US" sz="3600" dirty="0">
                <a:latin typeface="Times New Roman" panose="02020603050405020304" pitchFamily="18" charset="0"/>
                <a:cs typeface="Times New Roman" panose="02020603050405020304" pitchFamily="18" charset="0"/>
              </a:rPr>
              <a:t>Mais, </a:t>
            </a:r>
            <a:r>
              <a:rPr lang="en-US" sz="3600" dirty="0" err="1">
                <a:latin typeface="Times New Roman" panose="02020603050405020304" pitchFamily="18" charset="0"/>
                <a:cs typeface="Times New Roman" panose="02020603050405020304" pitchFamily="18" charset="0"/>
              </a:rPr>
              <a:t>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réalité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ce</a:t>
            </a:r>
            <a:r>
              <a:rPr lang="en-US" sz="3600" dirty="0">
                <a:latin typeface="Times New Roman" panose="02020603050405020304" pitchFamily="18" charset="0"/>
                <a:cs typeface="Times New Roman" panose="02020603050405020304" pitchFamily="18" charset="0"/>
              </a:rPr>
              <a:t> mot </a:t>
            </a:r>
            <a:r>
              <a:rPr lang="en-US" sz="3600" dirty="0" err="1">
                <a:latin typeface="Times New Roman" panose="02020603050405020304" pitchFamily="18" charset="0"/>
                <a:cs typeface="Times New Roman" panose="02020603050405020304" pitchFamily="18" charset="0"/>
              </a:rPr>
              <a:t>signifie</a:t>
            </a:r>
            <a:r>
              <a:rPr lang="en-US" sz="3600" dirty="0">
                <a:latin typeface="Times New Roman" panose="02020603050405020304" pitchFamily="18" charset="0"/>
                <a:cs typeface="Times New Roman" panose="02020603050405020304" pitchFamily="18" charset="0"/>
              </a:rPr>
              <a:t> bien plus </a:t>
            </a:r>
            <a:r>
              <a:rPr lang="en-US" sz="3600" dirty="0" err="1">
                <a:latin typeface="Times New Roman" panose="02020603050405020304" pitchFamily="18" charset="0"/>
                <a:cs typeface="Times New Roman" panose="02020603050405020304" pitchFamily="18" charset="0"/>
              </a:rPr>
              <a:t>que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cela</a:t>
            </a:r>
            <a:r>
              <a:rPr lang="en-US" sz="3600" dirty="0">
                <a:latin typeface="Times New Roman" panose="02020603050405020304" pitchFamily="18" charset="0"/>
                <a:cs typeface="Times New Roman" panose="02020603050405020304" pitchFamily="18" charset="0"/>
              </a:rPr>
              <a:t>.</a:t>
            </a:r>
            <a:endParaRPr lang="pt-BR" sz="36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A36B667-804D-9596-E277-5B08630FE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90758" y="3308680"/>
            <a:ext cx="2186956" cy="1141399"/>
          </a:xfrm>
          <a:prstGeom prst="rect">
            <a:avLst/>
          </a:prstGeom>
          <a:noFill/>
          <a:ln>
            <a:noFill/>
          </a:ln>
        </p:spPr>
      </p:pic>
    </p:spTree>
    <p:extLst>
      <p:ext uri="{BB962C8B-B14F-4D97-AF65-F5344CB8AC3E}">
        <p14:creationId xmlns:p14="http://schemas.microsoft.com/office/powerpoint/2010/main" val="642377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795F27EA-D892-4142-1DEA-DD47F83CFF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7626AA-4EBA-0F96-F429-AFD4DF815FC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BC51F3C4-24D1-1782-1A00-20A650FDBEBA}"/>
              </a:ext>
            </a:extLst>
          </p:cNvPr>
          <p:cNvSpPr txBox="1"/>
          <p:nvPr/>
        </p:nvSpPr>
        <p:spPr>
          <a:xfrm>
            <a:off x="0" y="1793211"/>
            <a:ext cx="10372299" cy="4462760"/>
          </a:xfrm>
          <a:prstGeom prst="rect">
            <a:avLst/>
          </a:prstGeom>
          <a:noFill/>
        </p:spPr>
        <p:txBody>
          <a:bodyPr wrap="square">
            <a:spAutoFit/>
          </a:bodyPr>
          <a:lstStyle/>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3600" dirty="0">
                <a:latin typeface="Times New Roman" panose="02020603050405020304" pitchFamily="18" charset="0"/>
                <a:cs typeface="Times New Roman" panose="02020603050405020304" pitchFamily="18" charset="0"/>
              </a:rPr>
              <a:t>L'ange lui annonce que sa cousine, qui est âgée, est elle aussi enceinte. Il lui fait remarquer qu'elle se trouve dans une situation similaire, car elle aussi a été appelée par Dieu et vit une grossesse miraculeuse </a:t>
            </a:r>
            <a:r>
              <a:rPr lang="en-US" sz="3600" dirty="0">
                <a:latin typeface="Times New Roman" panose="02020603050405020304" pitchFamily="18" charset="0"/>
                <a:cs typeface="Times New Roman" panose="02020603050405020304" pitchFamily="18" charset="0"/>
              </a:rPr>
              <a:t>(verset 36).</a:t>
            </a:r>
          </a:p>
          <a:p>
            <a:pPr marL="457200" indent="-457200">
              <a:buFont typeface="Arial" panose="020B0604020202020204" pitchFamily="34" charset="0"/>
              <a:buChar char="•"/>
            </a:pPr>
            <a:r>
              <a:rPr lang="fr-FR" sz="3600" dirty="0">
                <a:latin typeface="Times New Roman" panose="02020603050405020304" pitchFamily="18" charset="0"/>
                <a:cs typeface="Times New Roman" panose="02020603050405020304" pitchFamily="18" charset="0"/>
              </a:rPr>
              <a:t>Grâce à Élisabeth, Marie peut trouver soutien et réconfort</a:t>
            </a:r>
            <a:r>
              <a:rPr lang="en-US" sz="3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xmlns="" id="{AFFD501D-F518-E2A3-E2F3-592284A1F5F8}"/>
              </a:ext>
            </a:extLst>
          </p:cNvPr>
          <p:cNvSpPr txBox="1"/>
          <p:nvPr/>
        </p:nvSpPr>
        <p:spPr>
          <a:xfrm>
            <a:off x="0" y="482313"/>
            <a:ext cx="9163347" cy="707886"/>
          </a:xfrm>
          <a:prstGeom prst="rect">
            <a:avLst/>
          </a:prstGeom>
          <a:noFill/>
        </p:spPr>
        <p:txBody>
          <a:bodyPr wrap="square" rtlCol="0">
            <a:spAutoFit/>
          </a:bodyPr>
          <a:lstStyle/>
          <a:p>
            <a:r>
              <a:rPr lang="en-US" sz="4000" dirty="0">
                <a:solidFill>
                  <a:schemeClr val="bg1"/>
                </a:solidFill>
                <a:cs typeface="Times New Roman" panose="02020603050405020304" pitchFamily="18" charset="0"/>
              </a:rPr>
              <a:t>SOUTIEN ET ENCOURAGEMENT</a:t>
            </a:r>
          </a:p>
        </p:txBody>
      </p:sp>
    </p:spTree>
    <p:extLst>
      <p:ext uri="{BB962C8B-B14F-4D97-AF65-F5344CB8AC3E}">
        <p14:creationId xmlns:p14="http://schemas.microsoft.com/office/powerpoint/2010/main" val="31008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CFCCADF0-7420-2F15-747C-AA2A45D008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6C5B6B-DA9A-DFBF-3272-BAA6E9982D8F}"/>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D9F81CBB-FC14-630A-A6C3-6B7A6E499A2F}"/>
              </a:ext>
            </a:extLst>
          </p:cNvPr>
          <p:cNvSpPr txBox="1"/>
          <p:nvPr/>
        </p:nvSpPr>
        <p:spPr>
          <a:xfrm>
            <a:off x="0" y="1535788"/>
            <a:ext cx="10372299" cy="4462760"/>
          </a:xfrm>
          <a:prstGeom prst="rect">
            <a:avLst/>
          </a:prstGeom>
          <a:noFill/>
        </p:spPr>
        <p:txBody>
          <a:bodyPr wrap="square">
            <a:spAutoFit/>
          </a:bodyPr>
          <a:lstStyle/>
          <a:p>
            <a:endParaRPr lang="en-US" sz="3200" dirty="0">
              <a:latin typeface="Times New Roman" panose="02020603050405020304" pitchFamily="18" charset="0"/>
              <a:cs typeface="Times New Roman" panose="02020603050405020304" pitchFamily="18" charset="0"/>
            </a:endParaRPr>
          </a:p>
          <a:p>
            <a:pPr lvl="1"/>
            <a:r>
              <a:rPr lang="fr-FR" sz="3600" dirty="0">
                <a:latin typeface="Times New Roman" panose="02020603050405020304" pitchFamily="18" charset="0"/>
                <a:cs typeface="Times New Roman" panose="02020603050405020304" pitchFamily="18" charset="0"/>
              </a:rPr>
              <a:t>Marie a reçu un appel très clair et précis, qui ne s'annonçait pas facile. Les gens allaient tenir des propos horribles à son sujet, pour tenter de la faire honte.</a:t>
            </a:r>
          </a:p>
          <a:p>
            <a:pPr lvl="1"/>
            <a:r>
              <a:rPr lang="fr-FR" sz="3600" dirty="0">
                <a:latin typeface="Times New Roman" panose="02020603050405020304" pitchFamily="18" charset="0"/>
                <a:cs typeface="Times New Roman" panose="02020603050405020304" pitchFamily="18" charset="0"/>
              </a:rPr>
              <a:t>Mais Dieu lui a donné un soutien, une source d'encouragement et la promesse qu'avec Lui, rien n'était impossible. Et elle s'est soumise</a:t>
            </a:r>
            <a:r>
              <a:rPr lang="en-US" sz="3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xmlns="" id="{30CAA1F2-1EA5-0F30-78A8-FFDE87A6B365}"/>
              </a:ext>
            </a:extLst>
          </p:cNvPr>
          <p:cNvSpPr txBox="1"/>
          <p:nvPr/>
        </p:nvSpPr>
        <p:spPr>
          <a:xfrm>
            <a:off x="61479" y="673342"/>
            <a:ext cx="7962344" cy="646331"/>
          </a:xfrm>
          <a:prstGeom prst="rect">
            <a:avLst/>
          </a:prstGeom>
          <a:noFill/>
        </p:spPr>
        <p:txBody>
          <a:bodyPr wrap="square" rtlCol="0">
            <a:spAutoFit/>
          </a:bodyPr>
          <a:lstStyle/>
          <a:p>
            <a:r>
              <a:rPr lang="en-US" sz="3600" dirty="0">
                <a:solidFill>
                  <a:schemeClr val="bg1"/>
                </a:solidFill>
                <a:cs typeface="Times New Roman" panose="02020603050405020304" pitchFamily="18" charset="0"/>
              </a:rPr>
              <a:t>SOUTIEN ET ENCOURAGEMENT</a:t>
            </a:r>
          </a:p>
        </p:txBody>
      </p:sp>
    </p:spTree>
    <p:extLst>
      <p:ext uri="{BB962C8B-B14F-4D97-AF65-F5344CB8AC3E}">
        <p14:creationId xmlns:p14="http://schemas.microsoft.com/office/powerpoint/2010/main" val="732721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4A35FA15-8248-E43E-46E9-4F28250CDFA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DAD5673-98BB-7880-3B9B-B2C96A9EA563}"/>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xmlns="" id="{3D6A3EEB-69D9-7032-3F8F-E5EB03711168}"/>
              </a:ext>
            </a:extLst>
          </p:cNvPr>
          <p:cNvSpPr>
            <a:spLocks noGrp="1"/>
          </p:cNvSpPr>
          <p:nvPr>
            <p:ph idx="1"/>
          </p:nvPr>
        </p:nvSpPr>
        <p:spPr>
          <a:xfrm>
            <a:off x="0" y="1719618"/>
            <a:ext cx="10224655" cy="5138382"/>
          </a:xfrm>
        </p:spPr>
        <p:txBody>
          <a:bodyPr>
            <a:normAutofit/>
          </a:bodyPr>
          <a:lstStyle/>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Nous voyons ici la plus belle réponse qui soit au Seigneur. </a:t>
            </a:r>
            <a:r>
              <a:rPr lang="fr-FR" sz="3600" b="1" dirty="0">
                <a:solidFill>
                  <a:srgbClr val="FF0000"/>
                </a:solidFill>
                <a:latin typeface="Times New Roman" panose="02020603050405020304" pitchFamily="18" charset="0"/>
                <a:cs typeface="Times New Roman" panose="02020603050405020304" pitchFamily="18" charset="0"/>
              </a:rPr>
              <a:t>C'est le summum de </a:t>
            </a:r>
            <a:r>
              <a:rPr lang="fr-FR" sz="3600" b="1" i="1" dirty="0">
                <a:solidFill>
                  <a:srgbClr val="FF0000"/>
                </a:solidFill>
                <a:latin typeface="Times New Roman" panose="02020603050405020304" pitchFamily="18" charset="0"/>
                <a:cs typeface="Times New Roman" panose="02020603050405020304" pitchFamily="18" charset="0"/>
              </a:rPr>
              <a:t>l'échelle des réponses à l'appel de Dieu</a:t>
            </a:r>
            <a:r>
              <a:rPr lang="en-US" sz="3600" b="1" dirty="0">
                <a:solidFill>
                  <a:srgbClr val="C00000"/>
                </a:solidFill>
                <a:latin typeface="Times New Roman" panose="02020603050405020304" pitchFamily="18" charset="0"/>
                <a:cs typeface="Times New Roman" panose="02020603050405020304" pitchFamily="18" charset="0"/>
              </a:rPr>
              <a:t>. </a:t>
            </a:r>
            <a:br>
              <a:rPr lang="en-US" sz="3600" b="1" dirty="0">
                <a:solidFill>
                  <a:srgbClr val="C00000"/>
                </a:solidFill>
                <a:latin typeface="Times New Roman" panose="02020603050405020304" pitchFamily="18" charset="0"/>
                <a:cs typeface="Times New Roman" panose="02020603050405020304" pitchFamily="18" charset="0"/>
              </a:rPr>
            </a:br>
            <a:endParaRPr lang="en-US" sz="20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3600" i="1" dirty="0">
                <a:latin typeface="Times New Roman" panose="02020603050405020304" pitchFamily="18" charset="0"/>
                <a:cs typeface="Times New Roman" panose="02020603050405020304" pitchFamily="18" charset="0"/>
              </a:rPr>
              <a:t>		 Confiance et </a:t>
            </a:r>
            <a:r>
              <a:rPr lang="en-US" sz="3600" i="1" dirty="0" err="1">
                <a:latin typeface="Times New Roman" panose="02020603050405020304" pitchFamily="18" charset="0"/>
                <a:cs typeface="Times New Roman" panose="02020603050405020304" pitchFamily="18" charset="0"/>
              </a:rPr>
              <a:t>Soumission</a:t>
            </a:r>
            <a:r>
              <a:rPr lang="en-US" sz="3600" i="1" dirty="0">
                <a:latin typeface="Times New Roman" panose="02020603050405020304" pitchFamily="18" charset="0"/>
                <a:cs typeface="Times New Roman" panose="02020603050405020304" pitchFamily="18" charset="0"/>
              </a:rPr>
              <a:t>.</a:t>
            </a:r>
            <a:br>
              <a:rPr lang="en-US" sz="36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Voici la réponse d'une jeune fille vierge tout à fait ordinaire</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692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6044CC61-8B6B-68C5-3533-0A21AF260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078080C-8E24-E399-19DB-838E72B81DE8}"/>
              </a:ext>
            </a:extLst>
          </p:cNvPr>
          <p:cNvSpPr>
            <a:spLocks noGrp="1"/>
          </p:cNvSpPr>
          <p:nvPr>
            <p:ph type="title"/>
          </p:nvPr>
        </p:nvSpPr>
        <p:spPr>
          <a:xfrm>
            <a:off x="95533" y="191070"/>
            <a:ext cx="10709315" cy="1351838"/>
          </a:xfrm>
        </p:spPr>
        <p:txBody>
          <a:bodyPr>
            <a:normAutofit fontScale="90000"/>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fr-FR" dirty="0">
                <a:latin typeface="+mn-lt"/>
                <a:cs typeface="Times New Roman" panose="02020603050405020304" pitchFamily="18" charset="0"/>
              </a:rPr>
              <a:t>Une jeune fille </a:t>
            </a:r>
            <a:r>
              <a:rPr lang="en-US" dirty="0">
                <a:latin typeface="+mn-lt"/>
                <a:cs typeface="Times New Roman" panose="02020603050405020304" pitchFamily="18" charset="0"/>
              </a:rPr>
              <a:t>: Amy Carmichael </a:t>
            </a:r>
            <a:r>
              <a:rPr lang="en-US" sz="4200" dirty="0">
                <a:latin typeface="+mn-lt"/>
                <a:cs typeface="Times New Roman" panose="02020603050405020304" pitchFamily="18" charset="0"/>
              </a:rPr>
              <a:t>(</a:t>
            </a:r>
            <a:r>
              <a:rPr lang="fr-FR" sz="4200" dirty="0">
                <a:latin typeface="+mn-lt"/>
                <a:cs typeface="Times New Roman" panose="02020603050405020304" pitchFamily="18" charset="0"/>
              </a:rPr>
              <a:t>fin XIXe siècle) </a:t>
            </a:r>
            <a:endParaRPr lang="en-US" sz="4200"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457023E-5156-EF3A-CEA7-DB591DE36A99}"/>
              </a:ext>
            </a:extLst>
          </p:cNvPr>
          <p:cNvSpPr>
            <a:spLocks noGrp="1"/>
          </p:cNvSpPr>
          <p:nvPr>
            <p:ph idx="1"/>
          </p:nvPr>
        </p:nvSpPr>
        <p:spPr>
          <a:xfrm>
            <a:off x="265546" y="1850990"/>
            <a:ext cx="10147696" cy="5007010"/>
          </a:xfrm>
        </p:spPr>
        <p:txBody>
          <a:bodyPr>
            <a:normAutofit/>
          </a:bodyPr>
          <a:lstStyle/>
          <a:p>
            <a:pPr>
              <a:lnSpc>
                <a:spcPct val="100000"/>
              </a:lnSpc>
            </a:pPr>
            <a:r>
              <a:rPr lang="fr-FR" sz="3600" dirty="0">
                <a:latin typeface="Times New Roman" panose="02020603050405020304" pitchFamily="18" charset="0"/>
                <a:cs typeface="Times New Roman" panose="02020603050405020304" pitchFamily="18" charset="0"/>
              </a:rPr>
              <a:t>Amy a écouté Hudson Taylor, l'un des premiers missionnaires en Chine. Elle s'est alors convaincue qu'elle était appelée à devenir missionnaire. Elle est partie au Japon pendant 15 mois, mais, en raison de problèmes de santé, elle a dû partir pour l'Inde</a:t>
            </a:r>
            <a:r>
              <a:rPr lang="en-US" sz="3600" dirty="0">
                <a:latin typeface="Times New Roman" panose="02020603050405020304" pitchFamily="18" charset="0"/>
                <a:cs typeface="Times New Roman" panose="02020603050405020304" pitchFamily="18" charset="0"/>
              </a:rPr>
              <a:t>. </a:t>
            </a:r>
          </a:p>
          <a:p>
            <a:pPr>
              <a:lnSpc>
                <a:spcPct val="100000"/>
              </a:lnSpc>
            </a:pPr>
            <a:r>
              <a:rPr lang="fr-FR" sz="3600" dirty="0">
                <a:latin typeface="Times New Roman" panose="02020603050405020304" pitchFamily="18" charset="0"/>
                <a:cs typeface="Times New Roman" panose="02020603050405020304" pitchFamily="18" charset="0"/>
              </a:rPr>
              <a:t>Elle a commencé à venir en aide aux jeunes filles à Bangalore, en les sauvant de la prostitution forcée</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064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C5B622DB-FA24-EC88-B9DC-65E3B9BD19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C63BA-9554-0BE5-163A-DBA6CAE1F9EB}"/>
              </a:ext>
            </a:extLst>
          </p:cNvPr>
          <p:cNvSpPr>
            <a:spLocks noGrp="1"/>
          </p:cNvSpPr>
          <p:nvPr>
            <p:ph idx="1"/>
          </p:nvPr>
        </p:nvSpPr>
        <p:spPr>
          <a:xfrm>
            <a:off x="265546" y="1698171"/>
            <a:ext cx="10147696" cy="5374433"/>
          </a:xfrm>
        </p:spPr>
        <p:txBody>
          <a:bodyPr>
            <a:normAutofit/>
          </a:bodyPr>
          <a:lstStyle/>
          <a:p>
            <a:pPr>
              <a:lnSpc>
                <a:spcPct val="100000"/>
              </a:lnSpc>
            </a:pPr>
            <a:r>
              <a:rPr lang="fr-FR" sz="3000" dirty="0">
                <a:latin typeface="Times New Roman" panose="02020603050405020304" pitchFamily="18" charset="0"/>
                <a:cs typeface="Times New Roman" panose="02020603050405020304" pitchFamily="18" charset="0"/>
              </a:rPr>
              <a:t>Amy a créé un foyer pour ces enfants, sauvant ainsi plus d’un millier d’entre eux. Elle a consacré toute sa vie à cette cause. Un jour, quelqu’un lui a demandé ce que cela faisait d’être missionnaire. Sa réponse ? </a:t>
            </a:r>
            <a:br>
              <a:rPr lang="fr-FR"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t>
            </a:r>
            <a:r>
              <a:rPr lang="fr-FR" sz="3000" dirty="0">
                <a:latin typeface="Times New Roman" panose="02020603050405020304" pitchFamily="18" charset="0"/>
                <a:cs typeface="Times New Roman" panose="02020603050405020304" pitchFamily="18" charset="0"/>
              </a:rPr>
              <a:t>La vie missionnaire n'est qu'une occasion de mourir</a:t>
            </a:r>
            <a:r>
              <a:rPr lang="en-US" sz="3000" dirty="0">
                <a:latin typeface="Times New Roman" panose="02020603050405020304" pitchFamily="18" charset="0"/>
                <a:cs typeface="Times New Roman" panose="02020603050405020304" pitchFamily="18" charset="0"/>
              </a:rPr>
              <a:t>.” </a:t>
            </a:r>
          </a:p>
          <a:p>
            <a:pPr>
              <a:lnSpc>
                <a:spcPct val="100000"/>
              </a:lnSpc>
            </a:pPr>
            <a:r>
              <a:rPr lang="fr-FR" sz="3000" dirty="0">
                <a:latin typeface="Times New Roman" panose="02020603050405020304" pitchFamily="18" charset="0"/>
                <a:cs typeface="Times New Roman" panose="02020603050405020304" pitchFamily="18" charset="0"/>
              </a:rPr>
              <a:t>Et c’est ce qui arriva : elle resta en Inde jusqu'à sa mort, à l'âge de 83 ans. Sa tombe est marquée d'une pierre sur laquelle on peut lire</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Ammai</a:t>
            </a:r>
            <a:r>
              <a:rPr lang="en-US" sz="3000" dirty="0">
                <a:latin typeface="Times New Roman" panose="02020603050405020304" pitchFamily="18" charset="0"/>
                <a:cs typeface="Times New Roman" panose="02020603050405020304" pitchFamily="18" charset="0"/>
              </a:rPr>
              <a:t>,” </a:t>
            </a:r>
            <a:r>
              <a:rPr lang="fr-FR" sz="3000" dirty="0">
                <a:latin typeface="Times New Roman" panose="02020603050405020304" pitchFamily="18" charset="0"/>
                <a:cs typeface="Times New Roman" panose="02020603050405020304" pitchFamily="18" charset="0"/>
              </a:rPr>
              <a:t>c'était le nom que tous les enfants lui donnaient affectueusement. Elle avait répondu à l'appel de Dieu </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Henani</a:t>
            </a:r>
            <a:r>
              <a:rPr lang="en-US" sz="3000" dirty="0">
                <a:latin typeface="Times New Roman" panose="02020603050405020304" pitchFamily="18" charset="0"/>
                <a:cs typeface="Times New Roman" panose="02020603050405020304" pitchFamily="18" charset="0"/>
              </a:rPr>
              <a:t>, me </a:t>
            </a:r>
            <a:r>
              <a:rPr lang="en-US" sz="3000" dirty="0" err="1">
                <a:latin typeface="Times New Roman" panose="02020603050405020304" pitchFamily="18" charset="0"/>
                <a:cs typeface="Times New Roman" panose="02020603050405020304" pitchFamily="18" charset="0"/>
              </a:rPr>
              <a:t>voici</a:t>
            </a:r>
            <a:r>
              <a:rPr lang="en-US"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22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E4063B51-8EC0-13B1-D5A1-94A8A4041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C539DF5-0AF4-215C-0DAF-8FE9425F0B10}"/>
              </a:ext>
            </a:extLst>
          </p:cNvPr>
          <p:cNvSpPr>
            <a:spLocks noGrp="1"/>
          </p:cNvSpPr>
          <p:nvPr>
            <p:ph type="title"/>
          </p:nvPr>
        </p:nvSpPr>
        <p:spPr>
          <a:xfrm>
            <a:off x="265546" y="217344"/>
            <a:ext cx="9959108" cy="1325563"/>
          </a:xfrm>
        </p:spPr>
        <p:txBody>
          <a:bodyPr>
            <a:normAutofit/>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en-US" dirty="0">
                <a:latin typeface="+mn-lt"/>
                <a:cs typeface="Times New Roman" panose="02020603050405020304" pitchFamily="18" charset="0"/>
              </a:rPr>
              <a:t>Mimi Scharffenberg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407E658-3B69-B694-8A79-8E71CAEBDE39}"/>
              </a:ext>
            </a:extLst>
          </p:cNvPr>
          <p:cNvSpPr>
            <a:spLocks noGrp="1"/>
          </p:cNvSpPr>
          <p:nvPr>
            <p:ph idx="1"/>
          </p:nvPr>
        </p:nvSpPr>
        <p:spPr>
          <a:xfrm>
            <a:off x="265546" y="1720358"/>
            <a:ext cx="10147696" cy="5007010"/>
          </a:xfrm>
        </p:spPr>
        <p:txBody>
          <a:bodyPr>
            <a:noAutofit/>
          </a:bodyPr>
          <a:lstStyle/>
          <a:p>
            <a:pPr>
              <a:lnSpc>
                <a:spcPct val="100000"/>
              </a:lnSpc>
              <a:spcBef>
                <a:spcPts val="0"/>
              </a:spcBef>
            </a:pPr>
            <a:r>
              <a:rPr lang="fr-FR" sz="3300" dirty="0">
                <a:latin typeface="Times New Roman" panose="02020603050405020304" pitchFamily="18" charset="0"/>
                <a:cs typeface="Times New Roman" panose="02020603050405020304" pitchFamily="18" charset="0"/>
              </a:rPr>
              <a:t>Une jeune femme qui s'est fait baptiser au sein de l'Église adventiste à l'âge de 18 ans</a:t>
            </a:r>
            <a:r>
              <a:rPr lang="en-US" sz="3300" dirty="0">
                <a:latin typeface="Times New Roman" panose="02020603050405020304" pitchFamily="18" charset="0"/>
                <a:cs typeface="Times New Roman" panose="02020603050405020304" pitchFamily="18" charset="0"/>
              </a:rPr>
              <a:t>. </a:t>
            </a:r>
          </a:p>
          <a:p>
            <a:pPr>
              <a:lnSpc>
                <a:spcPct val="100000"/>
              </a:lnSpc>
              <a:spcBef>
                <a:spcPts val="0"/>
              </a:spcBef>
            </a:pPr>
            <a:r>
              <a:rPr lang="fr-FR" sz="3300" dirty="0">
                <a:latin typeface="Times New Roman" panose="02020603050405020304" pitchFamily="18" charset="0"/>
                <a:cs typeface="Times New Roman" panose="02020603050405020304" pitchFamily="18" charset="0"/>
              </a:rPr>
              <a:t>En 1903, alors qu'elle travaillait comme colporteuse, Mimi fit un rêve dans lequel des femmes étrangères l'appelaient pour qu'elle vienne à elles. Elle reçut ensuite un appel de la Conférence générale lui demandant de se rendre en Corée en tant que missionnaire</a:t>
            </a:r>
            <a:r>
              <a:rPr lang="en-US" sz="3300" dirty="0">
                <a:latin typeface="Times New Roman" panose="02020603050405020304" pitchFamily="18" charset="0"/>
                <a:cs typeface="Times New Roman" panose="02020603050405020304" pitchFamily="18" charset="0"/>
              </a:rPr>
              <a:t>. </a:t>
            </a:r>
          </a:p>
          <a:p>
            <a:pPr>
              <a:lnSpc>
                <a:spcPct val="100000"/>
              </a:lnSpc>
              <a:spcBef>
                <a:spcPts val="0"/>
              </a:spcBef>
            </a:pPr>
            <a:r>
              <a:rPr lang="fr-FR" sz="3300" dirty="0">
                <a:latin typeface="Times New Roman" panose="02020603050405020304" pitchFamily="18" charset="0"/>
                <a:cs typeface="Times New Roman" panose="02020603050405020304" pitchFamily="18" charset="0"/>
              </a:rPr>
              <a:t>Elle a répondu à cet appel en partant pour devenir la première femme adventiste célibataire à partir en mission en Corée</a:t>
            </a:r>
            <a:r>
              <a:rPr lang="en-US" sz="3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7092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FFBB74E2-1C9D-DC51-97B8-6044E7E6E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0CB1B3B-8366-6891-8846-7F22E76140D3}"/>
              </a:ext>
            </a:extLst>
          </p:cNvPr>
          <p:cNvSpPr>
            <a:spLocks noGrp="1"/>
          </p:cNvSpPr>
          <p:nvPr>
            <p:ph type="title"/>
          </p:nvPr>
        </p:nvSpPr>
        <p:spPr>
          <a:xfrm>
            <a:off x="265546" y="217344"/>
            <a:ext cx="9959108" cy="1325563"/>
          </a:xfrm>
        </p:spPr>
        <p:txBody>
          <a:bodyPr>
            <a:normAutofit/>
          </a:bodyPr>
          <a:lstStyle/>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D18FEF6-65E8-EB97-C087-257C26B85398}"/>
              </a:ext>
            </a:extLst>
          </p:cNvPr>
          <p:cNvSpPr>
            <a:spLocks noGrp="1"/>
          </p:cNvSpPr>
          <p:nvPr>
            <p:ph idx="1"/>
          </p:nvPr>
        </p:nvSpPr>
        <p:spPr>
          <a:xfrm>
            <a:off x="265546" y="1850990"/>
            <a:ext cx="10147696" cy="5007010"/>
          </a:xfrm>
        </p:spPr>
        <p:txBody>
          <a:bodyPr>
            <a:noAutofit/>
          </a:bodyPr>
          <a:lstStyle/>
          <a:p>
            <a:pPr>
              <a:lnSpc>
                <a:spcPct val="100000"/>
              </a:lnSpc>
            </a:pPr>
            <a:r>
              <a:rPr lang="fr-FR" sz="3300" dirty="0">
                <a:latin typeface="Times New Roman" panose="02020603050405020304" pitchFamily="18" charset="0"/>
                <a:cs typeface="Times New Roman" panose="02020603050405020304" pitchFamily="18" charset="0"/>
              </a:rPr>
              <a:t>Elle a appris la langue, a servi d’interprète pour les visiteurs, a écrit des ouvrages sur la Bible en coréen et a traduit d’autres livres de l’anglais vers le coréen. Elle s’est principalement consacrée à l’enseignement et à la formation des femmes dans leur propre langue. Elle est décédée à l’âge de 35 ans, après avoir donné sa vie en réponse à l’appel de Dieu</a:t>
            </a:r>
            <a:r>
              <a:rPr lang="en-US" sz="3300" dirty="0">
                <a:latin typeface="Times New Roman" panose="02020603050405020304" pitchFamily="18" charset="0"/>
                <a:cs typeface="Times New Roman" panose="02020603050405020304" pitchFamily="18" charset="0"/>
              </a:rPr>
              <a:t>.</a:t>
            </a:r>
          </a:p>
          <a:p>
            <a:pPr marL="0" indent="0">
              <a:buNone/>
            </a:pPr>
            <a:r>
              <a:rPr lang="fr-FR" sz="2000" dirty="0">
                <a:latin typeface="Times New Roman" panose="02020603050405020304" pitchFamily="18" charset="0"/>
                <a:cs typeface="Times New Roman" panose="02020603050405020304" pitchFamily="18" charset="0"/>
              </a:rPr>
              <a:t>   Pour en savoir plus sur cette actualité, consultez </a:t>
            </a:r>
            <a:r>
              <a:rPr lang="en-CA" sz="2000" dirty="0" err="1">
                <a:latin typeface="Times New Roman" panose="02020603050405020304" pitchFamily="18" charset="0"/>
                <a:cs typeface="Times New Roman" panose="02020603050405020304" pitchFamily="18" charset="0"/>
              </a:rPr>
              <a:t>Chigemezi</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Nnadozie</a:t>
            </a:r>
            <a:r>
              <a:rPr lang="en-CA" sz="2000" dirty="0">
                <a:latin typeface="Times New Roman" panose="02020603050405020304" pitchFamily="18" charset="0"/>
                <a:cs typeface="Times New Roman" panose="02020603050405020304" pitchFamily="18" charset="0"/>
              </a:rPr>
              <a:t> </a:t>
            </a:r>
            <a:r>
              <a:rPr lang="en-CA" sz="2000" dirty="0" err="1">
                <a:latin typeface="Times New Roman" panose="02020603050405020304" pitchFamily="18" charset="0"/>
                <a:cs typeface="Times New Roman" panose="02020603050405020304" pitchFamily="18" charset="0"/>
              </a:rPr>
              <a:t>Wogu</a:t>
            </a:r>
            <a:r>
              <a:rPr lang="en-CA" sz="2000" dirty="0">
                <a:latin typeface="Times New Roman" panose="02020603050405020304" pitchFamily="18" charset="0"/>
                <a:cs typeface="Times New Roman" panose="02020603050405020304" pitchFamily="18" charset="0"/>
              </a:rPr>
              <a:t>, “Scharffenberg,</a:t>
            </a:r>
            <a:br>
              <a:rPr lang="en-CA" sz="2000" dirty="0">
                <a:latin typeface="Times New Roman" panose="02020603050405020304" pitchFamily="18" charset="0"/>
                <a:cs typeface="Times New Roman" panose="02020603050405020304" pitchFamily="18" charset="0"/>
              </a:rPr>
            </a:br>
            <a:r>
              <a:rPr lang="en-CA" sz="2000" dirty="0">
                <a:latin typeface="Times New Roman" panose="02020603050405020304" pitchFamily="18" charset="0"/>
                <a:cs typeface="Times New Roman" panose="02020603050405020304" pitchFamily="18" charset="0"/>
              </a:rPr>
              <a:t>   Mimi (1883–1919),” in Encyclopedia of Seventh-day Adventists (General Conference of</a:t>
            </a:r>
            <a:br>
              <a:rPr lang="en-CA" sz="2000" dirty="0">
                <a:latin typeface="Times New Roman" panose="02020603050405020304" pitchFamily="18" charset="0"/>
                <a:cs typeface="Times New Roman" panose="02020603050405020304" pitchFamily="18" charset="0"/>
              </a:rPr>
            </a:br>
            <a:r>
              <a:rPr lang="en-CA" sz="2000" dirty="0">
                <a:latin typeface="Times New Roman" panose="02020603050405020304" pitchFamily="18" charset="0"/>
                <a:cs typeface="Times New Roman" panose="02020603050405020304" pitchFamily="18" charset="0"/>
              </a:rPr>
              <a:t>   Seventh-day Adventists, 2021), https://encyclopedia.adventist.org/article?id=BHBL.</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481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E05DB407-38E4-57C2-9433-4A0313DE37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842859-407C-2593-405F-B93C11F1BE2D}"/>
              </a:ext>
            </a:extLst>
          </p:cNvPr>
          <p:cNvSpPr>
            <a:spLocks noGrp="1"/>
          </p:cNvSpPr>
          <p:nvPr>
            <p:ph idx="1"/>
          </p:nvPr>
        </p:nvSpPr>
        <p:spPr>
          <a:xfrm>
            <a:off x="265546" y="179529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CE1AA0D2-C580-B2D0-6E00-A3B03FE3EA54}"/>
              </a:ext>
            </a:extLst>
          </p:cNvPr>
          <p:cNvSpPr txBox="1"/>
          <p:nvPr/>
        </p:nvSpPr>
        <p:spPr>
          <a:xfrm>
            <a:off x="132772" y="1895634"/>
            <a:ext cx="10372299" cy="4768228"/>
          </a:xfrm>
          <a:prstGeom prst="rect">
            <a:avLst/>
          </a:prstGeom>
          <a:noFill/>
        </p:spPr>
        <p:txBody>
          <a:bodyPr wrap="square">
            <a:spAutoFit/>
          </a:bodyPr>
          <a:lstStyle/>
          <a:p>
            <a:pPr>
              <a:lnSpc>
                <a:spcPct val="120000"/>
              </a:lnSpc>
            </a:pPr>
            <a:r>
              <a:rPr lang="fr-FR" sz="3200" dirty="0">
                <a:latin typeface="Times New Roman" panose="02020603050405020304" pitchFamily="18" charset="0"/>
                <a:cs typeface="Times New Roman" panose="02020603050405020304" pitchFamily="18" charset="0"/>
              </a:rPr>
              <a:t>Si on nous confiait la tâche de choisir des personnes capables de réaliser de grandes choses, je me demande si nous ne chercherions pas les plus beaux, plus talentueux, issus des meilleures familles, les plus instruits, pour accomplir une mission importante à notre place</a:t>
            </a:r>
            <a:r>
              <a:rPr lang="en-US" sz="3200" dirty="0">
                <a:latin typeface="Times New Roman" panose="02020603050405020304" pitchFamily="18" charset="0"/>
                <a:cs typeface="Times New Roman" panose="02020603050405020304" pitchFamily="18" charset="0"/>
              </a:rPr>
              <a:t>. </a:t>
            </a:r>
          </a:p>
          <a:p>
            <a:pPr>
              <a:lnSpc>
                <a:spcPct val="120000"/>
              </a:lnSpc>
            </a:pPr>
            <a:r>
              <a:rPr lang="fr-FR" sz="3200" dirty="0">
                <a:latin typeface="Times New Roman" panose="02020603050405020304" pitchFamily="18" charset="0"/>
                <a:cs typeface="Times New Roman" panose="02020603050405020304" pitchFamily="18" charset="0"/>
              </a:rPr>
              <a:t>Mais si l’on repense aux personnes dont nous avons parlé maintenant (Isaïe, Moïse, Jonas, Samuel, Pierre, la femme anonyme, Marie, Amy, Mimi</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E4AFE72A-0789-0C45-DA8D-4EA5B6798DB0}"/>
              </a:ext>
            </a:extLst>
          </p:cNvPr>
          <p:cNvSpPr txBox="1"/>
          <p:nvPr/>
        </p:nvSpPr>
        <p:spPr>
          <a:xfrm>
            <a:off x="132772" y="294204"/>
            <a:ext cx="6365031" cy="1092607"/>
          </a:xfrm>
          <a:prstGeom prst="rect">
            <a:avLst/>
          </a:prstGeom>
          <a:noFill/>
        </p:spPr>
        <p:txBody>
          <a:bodyPr wrap="square">
            <a:spAutoFit/>
          </a:bodyPr>
          <a:lstStyle/>
          <a:p>
            <a:r>
              <a:rPr lang="pt-BR" sz="6500" dirty="0">
                <a:solidFill>
                  <a:schemeClr val="bg1"/>
                </a:solidFill>
                <a:effectLst>
                  <a:outerShdw blurRad="38100" dist="38100" dir="2700000" algn="tl">
                    <a:srgbClr val="000000">
                      <a:alpha val="43137"/>
                    </a:srgbClr>
                  </a:outerShdw>
                </a:effectLst>
                <a:latin typeface="Rastanty Cortez" panose="02000506000000020003" pitchFamily="2" charset="0"/>
              </a:rPr>
              <a:t>CONCLUSION</a:t>
            </a:r>
            <a:endParaRPr lang="x-none" sz="6500" dirty="0"/>
          </a:p>
        </p:txBody>
      </p:sp>
    </p:spTree>
    <p:extLst>
      <p:ext uri="{BB962C8B-B14F-4D97-AF65-F5344CB8AC3E}">
        <p14:creationId xmlns:p14="http://schemas.microsoft.com/office/powerpoint/2010/main" val="1754252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555F0961-F647-723F-4FE3-35F9000A00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26FEDF-05E8-613C-A1C3-E1485C014E38}"/>
              </a:ext>
            </a:extLst>
          </p:cNvPr>
          <p:cNvSpPr>
            <a:spLocks noGrp="1"/>
          </p:cNvSpPr>
          <p:nvPr>
            <p:ph idx="1"/>
          </p:nvPr>
        </p:nvSpPr>
        <p:spPr>
          <a:xfrm>
            <a:off x="265546" y="1968017"/>
            <a:ext cx="10106753" cy="4460079"/>
          </a:xfrm>
        </p:spPr>
        <p:txBody>
          <a:bodyPr>
            <a:normAutofit fontScale="25000" lnSpcReduction="20000"/>
          </a:bodyPr>
          <a:lstStyle/>
          <a:p>
            <a:pPr marL="0" indent="0">
              <a:buNone/>
            </a:pPr>
            <a:endParaRPr lang="en-US" sz="400000" dirty="0">
              <a:latin typeface="Times New Roman" panose="02020603050405020304" pitchFamily="18" charset="0"/>
              <a:cs typeface="Times New Roman" panose="02020603050405020304" pitchFamily="18" charset="0"/>
            </a:endParaRPr>
          </a:p>
          <a:p>
            <a:pPr marL="0" indent="0">
              <a:buNone/>
            </a:pPr>
            <a:endParaRPr lang="en-US" sz="20300" dirty="0">
              <a:latin typeface="Times New Roman" panose="02020603050405020304" pitchFamily="18" charset="0"/>
              <a:cs typeface="Times New Roman" panose="02020603050405020304" pitchFamily="18" charset="0"/>
            </a:endParaRPr>
          </a:p>
          <a:p>
            <a:pPr marL="0" indent="0">
              <a:buNone/>
            </a:pPr>
            <a:endParaRPr lang="en-US" sz="12800" dirty="0">
              <a:latin typeface="Times New Roman" panose="02020603050405020304" pitchFamily="18" charset="0"/>
              <a:cs typeface="Times New Roman" panose="02020603050405020304" pitchFamily="18" charset="0"/>
            </a:endParaRPr>
          </a:p>
          <a:p>
            <a:pPr marL="0" indent="0">
              <a:buNone/>
            </a:pPr>
            <a:r>
              <a:rPr lang="en-US" sz="12800" dirty="0">
                <a:latin typeface="Times New Roman" panose="02020603050405020304" pitchFamily="18" charset="0"/>
                <a:cs typeface="Times New Roman" panose="02020603050405020304" pitchFamily="18" charset="0"/>
              </a:rPr>
              <a:t> </a:t>
            </a:r>
            <a:endParaRPr lang="pt-BR" sz="12800" dirty="0">
              <a:latin typeface="Times New Roman" panose="02020603050405020304" pitchFamily="18" charset="0"/>
              <a:cs typeface="Times New Roman" panose="02020603050405020304" pitchFamily="18" charset="0"/>
            </a:endParaRPr>
          </a:p>
          <a:p>
            <a:pPr marL="0" indent="0">
              <a:buNone/>
            </a:pPr>
            <a:endParaRPr lang="pt-BR" sz="4400" dirty="0"/>
          </a:p>
        </p:txBody>
      </p:sp>
      <p:sp>
        <p:nvSpPr>
          <p:cNvPr id="6" name="TextBox 5">
            <a:extLst>
              <a:ext uri="{FF2B5EF4-FFF2-40B4-BE49-F238E27FC236}">
                <a16:creationId xmlns:a16="http://schemas.microsoft.com/office/drawing/2014/main" xmlns="" id="{E4DFEEDF-5CBB-C4EE-38CA-964CDD47F3E5}"/>
              </a:ext>
            </a:extLst>
          </p:cNvPr>
          <p:cNvSpPr txBox="1"/>
          <p:nvPr/>
        </p:nvSpPr>
        <p:spPr>
          <a:xfrm>
            <a:off x="0" y="2108994"/>
            <a:ext cx="10372299" cy="3647152"/>
          </a:xfrm>
          <a:prstGeom prst="rect">
            <a:avLst/>
          </a:prstGeom>
          <a:noFill/>
        </p:spPr>
        <p:txBody>
          <a:bodyPr wrap="square">
            <a:spAutoFit/>
          </a:bodyPr>
          <a:lstStyle/>
          <a:p>
            <a:r>
              <a:rPr lang="fr-FR" sz="3300" dirty="0">
                <a:latin typeface="Times New Roman" panose="02020603050405020304" pitchFamily="18" charset="0"/>
                <a:cs typeface="Times New Roman" panose="02020603050405020304" pitchFamily="18" charset="0"/>
              </a:rPr>
              <a:t>Quel genre de personnes étaient-elles ? C'étaient des gens ordinaires… tout comme vous et moi</a:t>
            </a:r>
            <a:r>
              <a:rPr lang="en-US" sz="3300" dirty="0">
                <a:latin typeface="Times New Roman" panose="02020603050405020304" pitchFamily="18" charset="0"/>
                <a:cs typeface="Times New Roman" panose="02020603050405020304" pitchFamily="18" charset="0"/>
              </a:rPr>
              <a:t>.</a:t>
            </a:r>
          </a:p>
          <a:p>
            <a:endParaRPr lang="en-US" sz="3300" dirty="0">
              <a:latin typeface="Times New Roman" panose="02020603050405020304" pitchFamily="18" charset="0"/>
              <a:cs typeface="Times New Roman" panose="02020603050405020304" pitchFamily="18" charset="0"/>
            </a:endParaRPr>
          </a:p>
          <a:p>
            <a:r>
              <a:rPr lang="fr-FR" sz="3300" dirty="0">
                <a:latin typeface="Times New Roman" panose="02020603050405020304" pitchFamily="18" charset="0"/>
                <a:cs typeface="Times New Roman" panose="02020603050405020304" pitchFamily="18" charset="0"/>
              </a:rPr>
              <a:t>Dieu recherche des gens ordinaires qui soient prêts à se mettre à sa disposition et déterminés à écouter son appel — ceux qui répondent par </a:t>
            </a:r>
            <a:r>
              <a:rPr lang="en-US" sz="3300" dirty="0">
                <a:latin typeface="Times New Roman" panose="02020603050405020304" pitchFamily="18" charset="0"/>
                <a:cs typeface="Times New Roman" panose="02020603050405020304" pitchFamily="18" charset="0"/>
              </a:rPr>
              <a:t>“</a:t>
            </a:r>
            <a:r>
              <a:rPr lang="en-US" sz="3300" i="1" dirty="0" err="1">
                <a:latin typeface="Times New Roman" panose="02020603050405020304" pitchFamily="18" charset="0"/>
                <a:cs typeface="Times New Roman" panose="02020603050405020304" pitchFamily="18" charset="0"/>
              </a:rPr>
              <a:t>Henani</a:t>
            </a:r>
            <a:r>
              <a:rPr lang="en-US" sz="3300" dirty="0">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Me voici, prêt à me soumettre et à répondre à tout ce à quoi Tu m'appelles</a:t>
            </a:r>
            <a:r>
              <a:rPr lang="en-US" sz="3300"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xmlns="" id="{292D2918-47AF-4183-5576-65957808C612}"/>
              </a:ext>
            </a:extLst>
          </p:cNvPr>
          <p:cNvSpPr txBox="1"/>
          <p:nvPr/>
        </p:nvSpPr>
        <p:spPr>
          <a:xfrm>
            <a:off x="-1" y="279924"/>
            <a:ext cx="10372299" cy="1092607"/>
          </a:xfrm>
          <a:prstGeom prst="rect">
            <a:avLst/>
          </a:prstGeom>
          <a:noFill/>
        </p:spPr>
        <p:txBody>
          <a:bodyPr wrap="square">
            <a:spAutoFit/>
          </a:bodyPr>
          <a:lstStyle/>
          <a:p>
            <a:r>
              <a:rPr lang="pt-BR" sz="6500" dirty="0">
                <a:solidFill>
                  <a:schemeClr val="bg1"/>
                </a:solidFill>
                <a:effectLst>
                  <a:outerShdw blurRad="38100" dist="38100" dir="2700000" algn="tl">
                    <a:srgbClr val="000000">
                      <a:alpha val="43137"/>
                    </a:srgbClr>
                  </a:outerShdw>
                </a:effectLst>
                <a:latin typeface="Rastanty Cortez" panose="02000506000000020003" pitchFamily="2" charset="0"/>
              </a:rPr>
              <a:t>  CONCLUSION</a:t>
            </a:r>
            <a:endParaRPr lang="x-none" sz="6500" dirty="0">
              <a:solidFill>
                <a:schemeClr val="bg1"/>
              </a:solidFill>
            </a:endParaRPr>
          </a:p>
        </p:txBody>
      </p:sp>
    </p:spTree>
    <p:extLst>
      <p:ext uri="{BB962C8B-B14F-4D97-AF65-F5344CB8AC3E}">
        <p14:creationId xmlns:p14="http://schemas.microsoft.com/office/powerpoint/2010/main" val="1891812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C5CD51E2-79EC-A558-4F30-EA92838C6C1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0614F7D5-24DE-1397-EDB6-BA363A6024E7}"/>
              </a:ext>
            </a:extLst>
          </p:cNvPr>
          <p:cNvSpPr>
            <a:spLocks noGrp="1"/>
          </p:cNvSpPr>
          <p:nvPr>
            <p:ph idx="1"/>
          </p:nvPr>
        </p:nvSpPr>
        <p:spPr>
          <a:xfrm>
            <a:off x="0" y="1719618"/>
            <a:ext cx="10464800" cy="5138382"/>
          </a:xfrm>
        </p:spPr>
        <p:txBody>
          <a:bodyPr>
            <a:noAutofit/>
          </a:bodyPr>
          <a:lstStyle/>
          <a:p>
            <a:pPr>
              <a:lnSpc>
                <a:spcPct val="100000"/>
              </a:lnSpc>
              <a:spcBef>
                <a:spcPts val="0"/>
              </a:spcBef>
            </a:pPr>
            <a:r>
              <a:rPr lang="fr-FR" sz="3000" i="1" dirty="0">
                <a:latin typeface="Times New Roman" panose="02020603050405020304" pitchFamily="18" charset="0"/>
                <a:cs typeface="Times New Roman" panose="02020603050405020304" pitchFamily="18" charset="0"/>
              </a:rPr>
              <a:t>Nous avons toutes un choix à faire </a:t>
            </a:r>
            <a:r>
              <a:rPr lang="fr-FR" sz="3000" dirty="0">
                <a:latin typeface="Times New Roman" panose="02020603050405020304" pitchFamily="18" charset="0"/>
                <a:cs typeface="Times New Roman" panose="02020603050405020304" pitchFamily="18" charset="0"/>
              </a:rPr>
              <a:t>: répondre à l’appel que Dieu adresse à notre cœur, pour devenir les femmes qu’Il souhaite que nous soyons ; accomplir les tâches et les missions qui nous sont confiées, qu’elles soient grandes ou petites ; et suivre les chemins qu’Il a tracés pour nous aujourd’hui</a:t>
            </a:r>
            <a:r>
              <a:rPr lang="en-US" sz="3000" dirty="0">
                <a:latin typeface="Times New Roman" panose="02020603050405020304" pitchFamily="18" charset="0"/>
                <a:cs typeface="Times New Roman" panose="02020603050405020304" pitchFamily="18" charset="0"/>
              </a:rPr>
              <a:t>. </a:t>
            </a:r>
          </a:p>
          <a:p>
            <a:pPr>
              <a:lnSpc>
                <a:spcPct val="100000"/>
              </a:lnSpc>
              <a:spcBef>
                <a:spcPts val="1200"/>
              </a:spcBef>
            </a:pPr>
            <a:r>
              <a:rPr lang="fr-FR" sz="3000" i="1" dirty="0">
                <a:latin typeface="Times New Roman" panose="02020603050405020304" pitchFamily="18" charset="0"/>
                <a:cs typeface="Times New Roman" panose="02020603050405020304" pitchFamily="18" charset="0"/>
              </a:rPr>
              <a:t>Peu importe nos capacités</a:t>
            </a:r>
            <a:r>
              <a:rPr lang="fr-FR" sz="3000" dirty="0">
                <a:latin typeface="Times New Roman" panose="02020603050405020304" pitchFamily="18" charset="0"/>
                <a:cs typeface="Times New Roman" panose="02020603050405020304" pitchFamily="18" charset="0"/>
              </a:rPr>
              <a:t>, ou notre âge, peu importe notre niveau d'études, peu importe le chaos qui règne autour de nous</a:t>
            </a:r>
            <a:r>
              <a:rPr lang="en-US" sz="3000" dirty="0">
                <a:latin typeface="Times New Roman" panose="02020603050405020304" pitchFamily="18" charset="0"/>
                <a:cs typeface="Times New Roman" panose="02020603050405020304" pitchFamily="18" charset="0"/>
              </a:rPr>
              <a:t>! </a:t>
            </a:r>
          </a:p>
          <a:p>
            <a:pPr>
              <a:lnSpc>
                <a:spcPct val="100000"/>
              </a:lnSpc>
              <a:spcBef>
                <a:spcPts val="1200"/>
              </a:spcBef>
            </a:pPr>
            <a:r>
              <a:rPr lang="fr-FR" sz="3000" i="1" dirty="0">
                <a:latin typeface="Times New Roman" panose="02020603050405020304" pitchFamily="18" charset="0"/>
                <a:cs typeface="Times New Roman" panose="02020603050405020304" pitchFamily="18" charset="0"/>
              </a:rPr>
              <a:t>Engageons-nous </a:t>
            </a:r>
            <a:r>
              <a:rPr lang="fr-FR" sz="3000" dirty="0">
                <a:latin typeface="Times New Roman" panose="02020603050405020304" pitchFamily="18" charset="0"/>
                <a:cs typeface="Times New Roman" panose="02020603050405020304" pitchFamily="18" charset="0"/>
              </a:rPr>
              <a:t>à nous donner à Lui, à nous mettre à Sa disposition dans un abandon total, confiantes en ce que l’ange </a:t>
            </a:r>
            <a:br>
              <a:rPr lang="fr-FR" sz="3000" dirty="0">
                <a:latin typeface="Times New Roman" panose="02020603050405020304" pitchFamily="18" charset="0"/>
                <a:cs typeface="Times New Roman" panose="02020603050405020304" pitchFamily="18" charset="0"/>
              </a:rPr>
            </a:br>
            <a:r>
              <a:rPr lang="fr-FR" sz="3000" dirty="0">
                <a:latin typeface="Times New Roman" panose="02020603050405020304" pitchFamily="18" charset="0"/>
                <a:cs typeface="Times New Roman" panose="02020603050405020304" pitchFamily="18" charset="0"/>
              </a:rPr>
              <a:t>a dit à Marie</a:t>
            </a:r>
            <a:r>
              <a:rPr lang="en-US" sz="3000" dirty="0">
                <a:latin typeface="Times New Roman" panose="02020603050405020304" pitchFamily="18" charset="0"/>
                <a:cs typeface="Times New Roman" panose="02020603050405020304" pitchFamily="18" charset="0"/>
              </a:rPr>
              <a:t>, “</a:t>
            </a:r>
            <a:r>
              <a:rPr lang="fr-FR" sz="3000" dirty="0">
                <a:latin typeface="Times New Roman" panose="02020603050405020304" pitchFamily="18" charset="0"/>
                <a:cs typeface="Times New Roman" panose="02020603050405020304" pitchFamily="18" charset="0"/>
              </a:rPr>
              <a:t>Avec Dieu, rien n'est impossible</a:t>
            </a:r>
            <a:r>
              <a:rPr lang="en-US" sz="3000"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Henani</a:t>
            </a:r>
            <a:r>
              <a:rPr lang="en-US" sz="29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CF6875BF-A9EE-0A69-1033-0BD45F12F6DE}"/>
              </a:ext>
            </a:extLst>
          </p:cNvPr>
          <p:cNvSpPr txBox="1"/>
          <p:nvPr/>
        </p:nvSpPr>
        <p:spPr>
          <a:xfrm>
            <a:off x="-1" y="279924"/>
            <a:ext cx="10372299" cy="1092607"/>
          </a:xfrm>
          <a:prstGeom prst="rect">
            <a:avLst/>
          </a:prstGeom>
          <a:noFill/>
        </p:spPr>
        <p:txBody>
          <a:bodyPr wrap="square">
            <a:spAutoFit/>
          </a:bodyPr>
          <a:lstStyle/>
          <a:p>
            <a:pPr algn="ctr"/>
            <a:r>
              <a:rPr lang="pt-BR" sz="6500" dirty="0">
                <a:solidFill>
                  <a:schemeClr val="bg1"/>
                </a:solidFill>
                <a:effectLst>
                  <a:outerShdw blurRad="38100" dist="38100" dir="2700000" algn="tl">
                    <a:srgbClr val="000000">
                      <a:alpha val="43137"/>
                    </a:srgbClr>
                  </a:outerShdw>
                </a:effectLst>
                <a:latin typeface="Rastanty Cortez" panose="02000506000000020003" pitchFamily="2" charset="0"/>
              </a:rPr>
              <a:t>CONCLUSION</a:t>
            </a:r>
            <a:endParaRPr lang="x-none" sz="6500" dirty="0">
              <a:solidFill>
                <a:schemeClr val="bg1"/>
              </a:solidFill>
            </a:endParaRPr>
          </a:p>
        </p:txBody>
      </p:sp>
    </p:spTree>
    <p:extLst>
      <p:ext uri="{BB962C8B-B14F-4D97-AF65-F5344CB8AC3E}">
        <p14:creationId xmlns:p14="http://schemas.microsoft.com/office/powerpoint/2010/main" val="156859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1DA8508B-46FD-D670-92EC-06DAF9DAF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514580E-4E70-B78B-9798-12A480CAB9F2}"/>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INTRODUCTION</a:t>
            </a:r>
          </a:p>
        </p:txBody>
      </p:sp>
      <p:sp>
        <p:nvSpPr>
          <p:cNvPr id="3" name="Content Placeholder 2">
            <a:extLst>
              <a:ext uri="{FF2B5EF4-FFF2-40B4-BE49-F238E27FC236}">
                <a16:creationId xmlns:a16="http://schemas.microsoft.com/office/drawing/2014/main" xmlns="" id="{FD9DDE74-4A27-6FCF-375F-26BAEB4EB404}"/>
              </a:ext>
            </a:extLst>
          </p:cNvPr>
          <p:cNvSpPr>
            <a:spLocks noGrp="1"/>
          </p:cNvSpPr>
          <p:nvPr>
            <p:ph idx="1"/>
          </p:nvPr>
        </p:nvSpPr>
        <p:spPr>
          <a:xfrm>
            <a:off x="265546" y="2001116"/>
            <a:ext cx="9959109" cy="4541086"/>
          </a:xfrm>
        </p:spPr>
        <p:txBody>
          <a:bodyPr>
            <a:normAutofit/>
          </a:bodyPr>
          <a:lstStyle/>
          <a:p>
            <a:pPr marL="0" indent="0">
              <a:lnSpc>
                <a:spcPct val="100000"/>
              </a:lnSpc>
              <a:buNone/>
            </a:pPr>
            <a:r>
              <a:rPr lang="en-US" sz="3600" dirty="0">
                <a:latin typeface="Times New Roman" panose="02020603050405020304" pitchFamily="18" charset="0"/>
                <a:cs typeface="Times New Roman" panose="02020603050405020304" pitchFamily="18" charset="0"/>
              </a:rPr>
              <a:t>Bien plus </a:t>
            </a:r>
            <a:r>
              <a:rPr lang="en-US" sz="3600" dirty="0" err="1">
                <a:latin typeface="Times New Roman" panose="02020603050405020304" pitchFamily="18" charset="0"/>
                <a:cs typeface="Times New Roman" panose="02020603050405020304" pitchFamily="18" charset="0"/>
              </a:rPr>
              <a:t>que</a:t>
            </a:r>
            <a:r>
              <a:rPr lang="en-US" sz="3600" dirty="0">
                <a:latin typeface="Times New Roman" panose="02020603050405020304" pitchFamily="18" charset="0"/>
                <a:cs typeface="Times New Roman" panose="02020603050405020304" pitchFamily="18" charset="0"/>
              </a:rPr>
              <a:t> “Me </a:t>
            </a:r>
            <a:r>
              <a:rPr lang="en-US" sz="3600" dirty="0" err="1">
                <a:latin typeface="Times New Roman" panose="02020603050405020304" pitchFamily="18" charset="0"/>
                <a:cs typeface="Times New Roman" panose="02020603050405020304" pitchFamily="18" charset="0"/>
              </a:rPr>
              <a:t>voici</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Le mot </a:t>
            </a:r>
            <a:r>
              <a:rPr lang="en-US" sz="3600" dirty="0" err="1">
                <a:latin typeface="Times New Roman" panose="02020603050405020304" pitchFamily="18" charset="0"/>
                <a:cs typeface="Times New Roman" panose="02020603050405020304" pitchFamily="18" charset="0"/>
              </a:rPr>
              <a:t>exprime</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“Je suis </a:t>
            </a:r>
            <a:r>
              <a:rPr lang="en-US" sz="3600" b="1" dirty="0" err="1">
                <a:latin typeface="Times New Roman" panose="02020603050405020304" pitchFamily="18" charset="0"/>
                <a:cs typeface="Times New Roman" panose="02020603050405020304" pitchFamily="18" charset="0"/>
              </a:rPr>
              <a:t>ici</a:t>
            </a:r>
            <a:r>
              <a:rPr lang="en-US" sz="3600" b="1" dirty="0">
                <a:latin typeface="Times New Roman" panose="02020603050405020304" pitchFamily="18" charset="0"/>
                <a:cs typeface="Times New Roman" panose="02020603050405020304" pitchFamily="18" charset="0"/>
              </a:rPr>
              <a:t>, prêt et </a:t>
            </a:r>
            <a:r>
              <a:rPr lang="en-US" sz="3600" b="1" dirty="0" err="1">
                <a:latin typeface="Times New Roman" panose="02020603050405020304" pitchFamily="18" charset="0"/>
                <a:cs typeface="Times New Roman" panose="02020603050405020304" pitchFamily="18" charset="0"/>
              </a:rPr>
              <a:t>j’attends</a:t>
            </a:r>
            <a:r>
              <a:rPr lang="en-US" sz="3600" b="1" dirty="0">
                <a:latin typeface="Times New Roman" panose="02020603050405020304" pitchFamily="18" charset="0"/>
                <a:cs typeface="Times New Roman" panose="02020603050405020304" pitchFamily="18" charset="0"/>
              </a:rPr>
              <a:t> de faire tout </a:t>
            </a:r>
            <a:r>
              <a:rPr lang="en-US" sz="3600" b="1" dirty="0" err="1">
                <a:latin typeface="Times New Roman" panose="02020603050405020304" pitchFamily="18" charset="0"/>
                <a:cs typeface="Times New Roman" panose="02020603050405020304" pitchFamily="18" charset="0"/>
              </a:rPr>
              <a:t>ce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me </a:t>
            </a:r>
            <a:r>
              <a:rPr lang="en-US" sz="3600" b="1" dirty="0" err="1">
                <a:latin typeface="Times New Roman" panose="02020603050405020304" pitchFamily="18" charset="0"/>
                <a:cs typeface="Times New Roman" panose="02020603050405020304" pitchFamily="18" charset="0"/>
              </a:rPr>
              <a:t>demanderas</a:t>
            </a:r>
            <a:r>
              <a:rPr lang="en-US" sz="3600" b="1" dirty="0">
                <a:latin typeface="Times New Roman" panose="02020603050405020304" pitchFamily="18" charset="0"/>
                <a:cs typeface="Times New Roman" panose="02020603050405020304" pitchFamily="18" charset="0"/>
              </a:rPr>
              <a:t> de faire, </a:t>
            </a:r>
            <a:r>
              <a:rPr lang="en-US" sz="3600" b="1" dirty="0" err="1">
                <a:latin typeface="Times New Roman" panose="02020603050405020304" pitchFamily="18" charset="0"/>
                <a:cs typeface="Times New Roman" panose="02020603050405020304" pitchFamily="18" charset="0"/>
              </a:rPr>
              <a:t>même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a:t>
            </a:r>
            <a:r>
              <a:rPr lang="en-US" sz="3600" b="1" dirty="0">
                <a:latin typeface="Times New Roman" panose="02020603050405020304" pitchFamily="18" charset="0"/>
                <a:cs typeface="Times New Roman" panose="02020603050405020304" pitchFamily="18" charset="0"/>
              </a:rPr>
              <a:t> je ne </a:t>
            </a:r>
            <a:r>
              <a:rPr lang="en-US" sz="3600" b="1" dirty="0" err="1">
                <a:latin typeface="Times New Roman" panose="02020603050405020304" pitchFamily="18" charset="0"/>
                <a:cs typeface="Times New Roman" panose="02020603050405020304" pitchFamily="18" charset="0"/>
              </a:rPr>
              <a:t>sais</a:t>
            </a:r>
            <a:r>
              <a:rPr lang="en-US" sz="3600" b="1" dirty="0">
                <a:latin typeface="Times New Roman" panose="02020603050405020304" pitchFamily="18" charset="0"/>
                <a:cs typeface="Times New Roman" panose="02020603050405020304" pitchFamily="18" charset="0"/>
              </a:rPr>
              <a:t> pas </a:t>
            </a:r>
            <a:r>
              <a:rPr lang="en-US" sz="3600" b="1" dirty="0" err="1">
                <a:latin typeface="Times New Roman" panose="02020603050405020304" pitchFamily="18" charset="0"/>
                <a:cs typeface="Times New Roman" panose="02020603050405020304" pitchFamily="18" charset="0"/>
              </a:rPr>
              <a:t>ce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demanderas</a:t>
            </a:r>
            <a:r>
              <a:rPr lang="en-US" sz="3600" b="1" dirty="0">
                <a:latin typeface="Times New Roman" panose="02020603050405020304" pitchFamily="18" charset="0"/>
                <a:cs typeface="Times New Roman" panose="02020603050405020304" pitchFamily="18" charset="0"/>
              </a:rPr>
              <a:t> de faire.</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endParaRPr lang="pt-B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5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xmlns="" id="{DBB60A2A-9700-92F8-A48D-F4BE2785F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1DE29B9-1A78-59DE-D63E-32FDD7E5AE6E}"/>
              </a:ext>
            </a:extLst>
          </p:cNvPr>
          <p:cNvSpPr>
            <a:spLocks noGrp="1"/>
          </p:cNvSpPr>
          <p:nvPr>
            <p:ph type="title"/>
          </p:nvPr>
        </p:nvSpPr>
        <p:spPr>
          <a:xfrm>
            <a:off x="265546" y="217344"/>
            <a:ext cx="9959108" cy="1325563"/>
          </a:xfrm>
        </p:spPr>
        <p:txBody>
          <a:bodyPr>
            <a:normAutofit/>
          </a:bodyPr>
          <a:lstStyle/>
          <a:p>
            <a:r>
              <a:rPr lang="pt-BR" sz="8800" dirty="0">
                <a:effectLst>
                  <a:outerShdw blurRad="38100" dist="38100" dir="2700000" algn="tl">
                    <a:srgbClr val="000000">
                      <a:alpha val="43137"/>
                    </a:srgbClr>
                  </a:outerShdw>
                </a:effectLst>
                <a:latin typeface="Rastanty Cortez" panose="02000506000000020003" pitchFamily="2" charset="0"/>
              </a:rPr>
              <a:t>D’autres qui ont utilisé le mot Henani</a:t>
            </a:r>
          </a:p>
        </p:txBody>
      </p:sp>
      <p:sp>
        <p:nvSpPr>
          <p:cNvPr id="3" name="Content Placeholder 2">
            <a:extLst>
              <a:ext uri="{FF2B5EF4-FFF2-40B4-BE49-F238E27FC236}">
                <a16:creationId xmlns:a16="http://schemas.microsoft.com/office/drawing/2014/main" xmlns="" id="{FC218C0D-9E99-5EA7-10C9-7D56873F2F2D}"/>
              </a:ext>
            </a:extLst>
          </p:cNvPr>
          <p:cNvSpPr>
            <a:spLocks noGrp="1"/>
          </p:cNvSpPr>
          <p:nvPr>
            <p:ph idx="1"/>
          </p:nvPr>
        </p:nvSpPr>
        <p:spPr>
          <a:xfrm>
            <a:off x="265546" y="2001116"/>
            <a:ext cx="9959109" cy="4351338"/>
          </a:xfrm>
        </p:spPr>
        <p:txBody>
          <a:bodyPr>
            <a:normAutofit fontScale="92500" lnSpcReduction="10000"/>
          </a:bodyPr>
          <a:lstStyle/>
          <a:p>
            <a:pPr>
              <a:lnSpc>
                <a:spcPct val="110000"/>
              </a:lnSpc>
            </a:pPr>
            <a:r>
              <a:rPr lang="fr-FR" sz="3600" dirty="0">
                <a:latin typeface="Times New Roman" panose="02020603050405020304" pitchFamily="18" charset="0"/>
                <a:cs typeface="Times New Roman" panose="02020603050405020304" pitchFamily="18" charset="0"/>
              </a:rPr>
              <a:t>Abraham l'a prononcé lorsqu'on lui a demandé de sacrifier Isaac. </a:t>
            </a:r>
            <a:endParaRPr lang="en-US" sz="3600" dirty="0">
              <a:latin typeface="Times New Roman" panose="02020603050405020304" pitchFamily="18" charset="0"/>
              <a:cs typeface="Times New Roman" panose="02020603050405020304" pitchFamily="18" charset="0"/>
            </a:endParaRPr>
          </a:p>
          <a:p>
            <a:pPr>
              <a:lnSpc>
                <a:spcPct val="110000"/>
              </a:lnSpc>
            </a:pPr>
            <a:r>
              <a:rPr lang="fr-FR" sz="3600" dirty="0">
                <a:latin typeface="Times New Roman" panose="02020603050405020304" pitchFamily="18" charset="0"/>
                <a:cs typeface="Times New Roman" panose="02020603050405020304" pitchFamily="18" charset="0"/>
              </a:rPr>
              <a:t>Moïse l'a prononcé devant le buisson ardent</a:t>
            </a:r>
            <a:r>
              <a:rPr lang="en-US" sz="3600" dirty="0">
                <a:latin typeface="Times New Roman" panose="02020603050405020304" pitchFamily="18" charset="0"/>
                <a:cs typeface="Times New Roman" panose="02020603050405020304" pitchFamily="18" charset="0"/>
              </a:rPr>
              <a:t>. </a:t>
            </a:r>
          </a:p>
          <a:p>
            <a:pPr>
              <a:lnSpc>
                <a:spcPct val="110000"/>
              </a:lnSpc>
            </a:pPr>
            <a:r>
              <a:rPr lang="en-US" sz="3600" dirty="0" err="1">
                <a:latin typeface="Times New Roman" panose="02020603050405020304" pitchFamily="18" charset="0"/>
                <a:cs typeface="Times New Roman" panose="02020603050405020304" pitchFamily="18" charset="0"/>
              </a:rPr>
              <a:t>Ésaïe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l’utilise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ainsi</a:t>
            </a:r>
            <a:r>
              <a:rPr lang="en-US" sz="3600" dirty="0">
                <a:latin typeface="Times New Roman" panose="02020603050405020304" pitchFamily="18" charset="0"/>
                <a:cs typeface="Times New Roman" panose="02020603050405020304" pitchFamily="18" charset="0"/>
              </a:rPr>
              <a:t>:</a:t>
            </a:r>
          </a:p>
          <a:p>
            <a:pPr marL="0" indent="0">
              <a:lnSpc>
                <a:spcPct val="110000"/>
              </a:lnSpc>
              <a:buNone/>
            </a:pPr>
            <a:r>
              <a:rPr lang="en-US" sz="4000" dirty="0">
                <a:latin typeface="Times New Roman" panose="02020603050405020304" pitchFamily="18" charset="0"/>
                <a:cs typeface="Times New Roman" panose="02020603050405020304" pitchFamily="18" charset="0"/>
              </a:rPr>
              <a:t>      </a:t>
            </a:r>
            <a:r>
              <a:rPr lang="fr-FR" sz="3600" i="1" dirty="0">
                <a:latin typeface="Times New Roman" panose="02020603050405020304" pitchFamily="18" charset="0"/>
                <a:cs typeface="Times New Roman" panose="02020603050405020304" pitchFamily="18" charset="0"/>
              </a:rPr>
              <a:t>Alors j'entendis la voix du Seigneur qui disait : </a:t>
            </a:r>
            <a:br>
              <a:rPr lang="fr-FR" sz="3600" i="1" dirty="0">
                <a:latin typeface="Times New Roman" panose="02020603050405020304" pitchFamily="18" charset="0"/>
                <a:cs typeface="Times New Roman" panose="02020603050405020304" pitchFamily="18" charset="0"/>
              </a:rPr>
            </a:br>
            <a:r>
              <a:rPr lang="en-US" sz="3600" dirty="0"/>
              <a:t>“</a:t>
            </a:r>
            <a:r>
              <a:rPr lang="fr-FR" sz="3600" i="1" dirty="0">
                <a:latin typeface="Times New Roman" panose="02020603050405020304" pitchFamily="18" charset="0"/>
                <a:cs typeface="Times New Roman" panose="02020603050405020304" pitchFamily="18" charset="0"/>
              </a:rPr>
              <a:t>Qui enverrai-je, et qui marchera pour nous ?</a:t>
            </a:r>
            <a:r>
              <a:rPr lang="en-US" sz="3600" dirty="0"/>
              <a:t>”</a:t>
            </a:r>
            <a:r>
              <a:rPr lang="fr-FR" sz="3600" i="1" dirty="0">
                <a:latin typeface="Times New Roman" panose="02020603050405020304" pitchFamily="18" charset="0"/>
                <a:cs typeface="Times New Roman" panose="02020603050405020304" pitchFamily="18" charset="0"/>
              </a:rPr>
              <a:t> Et je répondis : </a:t>
            </a:r>
            <a:r>
              <a:rPr lang="en-US" sz="3600" dirty="0"/>
              <a:t>“</a:t>
            </a:r>
            <a:r>
              <a:rPr lang="fr-FR" sz="3600" i="1" dirty="0">
                <a:latin typeface="Times New Roman" panose="02020603050405020304" pitchFamily="18" charset="0"/>
                <a:cs typeface="Times New Roman" panose="02020603050405020304" pitchFamily="18" charset="0"/>
              </a:rPr>
              <a:t>[</a:t>
            </a:r>
            <a:r>
              <a:rPr lang="fr-FR" sz="3600" i="1" dirty="0" err="1">
                <a:latin typeface="Times New Roman" panose="02020603050405020304" pitchFamily="18" charset="0"/>
                <a:cs typeface="Times New Roman" panose="02020603050405020304" pitchFamily="18" charset="0"/>
              </a:rPr>
              <a:t>Henani</a:t>
            </a:r>
            <a:r>
              <a:rPr lang="fr-FR" sz="3600" i="1" dirty="0">
                <a:latin typeface="Times New Roman" panose="02020603050405020304" pitchFamily="18" charset="0"/>
                <a:cs typeface="Times New Roman" panose="02020603050405020304" pitchFamily="18" charset="0"/>
              </a:rPr>
              <a:t>] Me voici. Envoie-moi !</a:t>
            </a:r>
            <a:r>
              <a:rPr lang="en-US" sz="3600" dirty="0"/>
              <a:t>”</a:t>
            </a:r>
            <a:r>
              <a:rPr lang="fr-FR" sz="3600" i="1" dirty="0">
                <a:latin typeface="Times New Roman" panose="02020603050405020304" pitchFamily="18" charset="0"/>
                <a:cs typeface="Times New Roman" panose="02020603050405020304" pitchFamily="18" charset="0"/>
              </a:rPr>
              <a:t> </a:t>
            </a:r>
            <a:r>
              <a:rPr lang="fr-FR" sz="3200" i="1" dirty="0">
                <a:latin typeface="Times New Roman" panose="02020603050405020304" pitchFamily="18" charset="0"/>
                <a:cs typeface="Times New Roman" panose="02020603050405020304" pitchFamily="18" charset="0"/>
              </a:rPr>
              <a:t>(Ésaïe 6:8)</a:t>
            </a:r>
            <a:endParaRPr lang="pt-BR" sz="3200" dirty="0"/>
          </a:p>
        </p:txBody>
      </p:sp>
    </p:spTree>
    <p:extLst>
      <p:ext uri="{BB962C8B-B14F-4D97-AF65-F5344CB8AC3E}">
        <p14:creationId xmlns:p14="http://schemas.microsoft.com/office/powerpoint/2010/main" val="427795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C6440-E834-EC94-A96A-7169F8458D67}"/>
              </a:ext>
            </a:extLst>
          </p:cNvPr>
          <p:cNvSpPr>
            <a:spLocks noGrp="1"/>
          </p:cNvSpPr>
          <p:nvPr>
            <p:ph type="title"/>
          </p:nvPr>
        </p:nvSpPr>
        <p:spPr>
          <a:xfrm>
            <a:off x="265546" y="217344"/>
            <a:ext cx="9959108" cy="1325563"/>
          </a:xfrm>
        </p:spPr>
        <p:txBody>
          <a:bodyPr>
            <a:normAutofit/>
          </a:bodyPr>
          <a:lstStyle/>
          <a:p>
            <a:pPr algn="ctr"/>
            <a:r>
              <a:rPr lang="en-US" dirty="0">
                <a:latin typeface="+mn-lt"/>
                <a:cs typeface="Times New Roman" panose="02020603050405020304" pitchFamily="18" charset="0"/>
              </a:rPr>
              <a:t>RÉPONSES À DIEU</a:t>
            </a:r>
            <a:br>
              <a:rPr lang="en-US" dirty="0">
                <a:latin typeface="+mn-lt"/>
                <a:cs typeface="Times New Roman" panose="02020603050405020304" pitchFamily="18" charset="0"/>
              </a:rPr>
            </a:br>
            <a:r>
              <a:rPr lang="en-US" dirty="0">
                <a:latin typeface="+mn-lt"/>
                <a:cs typeface="Times New Roman" panose="02020603050405020304" pitchFamily="18" charset="0"/>
              </a:rPr>
              <a:t>JONAS</a:t>
            </a:r>
          </a:p>
        </p:txBody>
      </p:sp>
      <p:sp>
        <p:nvSpPr>
          <p:cNvPr id="3" name="Content Placeholder 2">
            <a:extLst>
              <a:ext uri="{FF2B5EF4-FFF2-40B4-BE49-F238E27FC236}">
                <a16:creationId xmlns:a16="http://schemas.microsoft.com/office/drawing/2014/main" xmlns="" id="{515998E9-A872-BDAD-BAC7-51D19DBAFB41}"/>
              </a:ext>
            </a:extLst>
          </p:cNvPr>
          <p:cNvSpPr>
            <a:spLocks noGrp="1"/>
          </p:cNvSpPr>
          <p:nvPr>
            <p:ph idx="1"/>
          </p:nvPr>
        </p:nvSpPr>
        <p:spPr>
          <a:xfrm>
            <a:off x="265546" y="1850990"/>
            <a:ext cx="10147696" cy="5007010"/>
          </a:xfrm>
        </p:spPr>
        <p:txBody>
          <a:bodyPr>
            <a:normAutofit/>
          </a:bodyPr>
          <a:lstStyle/>
          <a:p>
            <a:pPr>
              <a:lnSpc>
                <a:spcPct val="100000"/>
              </a:lnSpc>
            </a:pPr>
            <a:r>
              <a:rPr lang="en-US" sz="3600" dirty="0">
                <a:latin typeface="Times New Roman" panose="02020603050405020304" pitchFamily="18" charset="0"/>
                <a:cs typeface="Times New Roman" panose="02020603050405020304" pitchFamily="18" charset="0"/>
              </a:rPr>
              <a:t>Dans Jonas 1:2, </a:t>
            </a:r>
            <a:r>
              <a:rPr lang="en-US" sz="3600" dirty="0" err="1">
                <a:latin typeface="Times New Roman" panose="02020603050405020304" pitchFamily="18" charset="0"/>
                <a:cs typeface="Times New Roman" panose="02020603050405020304" pitchFamily="18" charset="0"/>
              </a:rPr>
              <a:t>l’appel</a:t>
            </a:r>
            <a:r>
              <a:rPr lang="en-US" sz="3600" dirty="0">
                <a:latin typeface="Times New Roman" panose="02020603050405020304" pitchFamily="18" charset="0"/>
                <a:cs typeface="Times New Roman" panose="02020603050405020304" pitchFamily="18" charset="0"/>
              </a:rPr>
              <a:t> de Dieu </a:t>
            </a:r>
            <a:r>
              <a:rPr lang="en-US" sz="3600" dirty="0" err="1">
                <a:latin typeface="Times New Roman" panose="02020603050405020304" pitchFamily="18" charset="0"/>
                <a:cs typeface="Times New Roman" panose="02020603050405020304" pitchFamily="18" charset="0"/>
              </a:rPr>
              <a:t>était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Lève-toi</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à Ninive, la grande </a:t>
            </a:r>
            <a:r>
              <a:rPr lang="en-US" sz="3600" dirty="0" err="1">
                <a:latin typeface="Times New Roman" panose="02020603050405020304" pitchFamily="18" charset="0"/>
                <a:cs typeface="Times New Roman" panose="02020603050405020304" pitchFamily="18" charset="0"/>
              </a:rPr>
              <a:t>ville</a:t>
            </a:r>
            <a:r>
              <a:rPr lang="en-US" sz="3600" dirty="0">
                <a:latin typeface="Times New Roman" panose="02020603050405020304" pitchFamily="18" charset="0"/>
                <a:cs typeface="Times New Roman" panose="02020603050405020304" pitchFamily="18" charset="0"/>
              </a:rPr>
              <a:t>, et </a:t>
            </a:r>
            <a:r>
              <a:rPr lang="en-US" sz="3600" dirty="0" err="1">
                <a:latin typeface="Times New Roman" panose="02020603050405020304" pitchFamily="18" charset="0"/>
                <a:cs typeface="Times New Roman" panose="02020603050405020304" pitchFamily="18" charset="0"/>
              </a:rPr>
              <a:t>crie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contre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elle</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Car </a:t>
            </a:r>
            <a:r>
              <a:rPr lang="en-US" sz="3600" dirty="0" err="1">
                <a:latin typeface="Times New Roman" panose="02020603050405020304" pitchFamily="18" charset="0"/>
                <a:cs typeface="Times New Roman" panose="02020603050405020304" pitchFamily="18" charset="0"/>
              </a:rPr>
              <a:t>sa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méchanceté</a:t>
            </a:r>
            <a:r>
              <a:rPr lang="en-US" sz="3600" dirty="0">
                <a:latin typeface="Times New Roman" panose="02020603050405020304" pitchFamily="18" charset="0"/>
                <a:cs typeface="Times New Roman" panose="02020603050405020304" pitchFamily="18" charset="0"/>
              </a:rPr>
              <a:t> est montée </a:t>
            </a:r>
            <a:r>
              <a:rPr lang="en-US" sz="3600" dirty="0" err="1">
                <a:latin typeface="Times New Roman" panose="02020603050405020304" pitchFamily="18" charset="0"/>
                <a:cs typeface="Times New Roman" panose="02020603050405020304" pitchFamily="18" charset="0"/>
              </a:rPr>
              <a:t>jusqu’à</a:t>
            </a:r>
            <a:r>
              <a:rPr lang="en-US" sz="3600" dirty="0">
                <a:latin typeface="Times New Roman" panose="02020603050405020304" pitchFamily="18" charset="0"/>
                <a:cs typeface="Times New Roman" panose="02020603050405020304" pitchFamily="18" charset="0"/>
              </a:rPr>
              <a:t> moi.” </a:t>
            </a:r>
          </a:p>
          <a:p>
            <a:pPr>
              <a:lnSpc>
                <a:spcPct val="100000"/>
              </a:lnSpc>
            </a:pPr>
            <a:r>
              <a:rPr lang="fr-FR" sz="3600" dirty="0">
                <a:latin typeface="Times New Roman" panose="02020603050405020304" pitchFamily="18" charset="0"/>
                <a:cs typeface="Times New Roman" panose="02020603050405020304" pitchFamily="18" charset="0"/>
              </a:rPr>
              <a:t>Quelle a été la réponse de Jonas à l'appel direct et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à la demande que Dieu lui avait adressés ?</a:t>
            </a:r>
            <a:endParaRPr lang="en-US" sz="3600" dirty="0">
              <a:latin typeface="Times New Roman" panose="02020603050405020304" pitchFamily="18" charset="0"/>
              <a:cs typeface="Times New Roman" panose="02020603050405020304" pitchFamily="18" charset="0"/>
            </a:endParaRPr>
          </a:p>
          <a:p>
            <a:pPr marL="0" indent="0" algn="ctr">
              <a:lnSpc>
                <a:spcPct val="100000"/>
              </a:lnSpc>
              <a:buNone/>
            </a:pPr>
            <a:r>
              <a:rPr lang="en-US" sz="3600" b="1" dirty="0">
                <a:latin typeface="Times New Roman" panose="02020603050405020304" pitchFamily="18" charset="0"/>
                <a:cs typeface="Times New Roman" panose="02020603050405020304" pitchFamily="18" charset="0"/>
              </a:rPr>
              <a:t>Jonas </a:t>
            </a:r>
            <a:r>
              <a:rPr lang="en-US" sz="3600" b="1" dirty="0" err="1">
                <a:latin typeface="Times New Roman" panose="02020603050405020304" pitchFamily="18" charset="0"/>
                <a:cs typeface="Times New Roman" panose="02020603050405020304" pitchFamily="18" charset="0"/>
              </a:rPr>
              <a:t>n’a</a:t>
            </a:r>
            <a:r>
              <a:rPr lang="en-US" sz="3600" b="1" dirty="0">
                <a:latin typeface="Times New Roman" panose="02020603050405020304" pitchFamily="18" charset="0"/>
                <a:cs typeface="Times New Roman" panose="02020603050405020304" pitchFamily="18" charset="0"/>
              </a:rPr>
              <a:t> pas </a:t>
            </a:r>
            <a:r>
              <a:rPr lang="en-US" sz="3600" b="1" dirty="0" err="1">
                <a:latin typeface="Times New Roman" panose="02020603050405020304" pitchFamily="18" charset="0"/>
                <a:cs typeface="Times New Roman" panose="02020603050405020304" pitchFamily="18" charset="0"/>
              </a:rPr>
              <a:t>répondu</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029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FEAFD3D4-8A2A-8595-12BE-5B48C835E1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D5B3E7-6FE5-597E-20C2-D1EFB2B5AD5E}"/>
              </a:ext>
            </a:extLst>
          </p:cNvPr>
          <p:cNvSpPr>
            <a:spLocks noGrp="1"/>
          </p:cNvSpPr>
          <p:nvPr>
            <p:ph idx="1"/>
          </p:nvPr>
        </p:nvSpPr>
        <p:spPr>
          <a:xfrm>
            <a:off x="265546" y="2001116"/>
            <a:ext cx="9959109" cy="4541086"/>
          </a:xfrm>
        </p:spPr>
        <p:txBody>
          <a:bodyPr>
            <a:normAutofit/>
          </a:bodyPr>
          <a:lstStyle/>
          <a:p>
            <a:pPr>
              <a:lnSpc>
                <a:spcPct val="100000"/>
              </a:lnSpc>
            </a:pPr>
            <a:r>
              <a:rPr lang="en-US" sz="3600" dirty="0">
                <a:latin typeface="Times New Roman" panose="02020603050405020304" pitchFamily="18" charset="0"/>
                <a:cs typeface="Times New Roman" panose="02020603050405020304" pitchFamily="18" charset="0"/>
              </a:rPr>
              <a:t>“Et Jonas se leva pour </a:t>
            </a:r>
            <a:r>
              <a:rPr lang="en-US" sz="3600" dirty="0" err="1">
                <a:latin typeface="Times New Roman" panose="02020603050405020304" pitchFamily="18" charset="0"/>
                <a:cs typeface="Times New Roman" panose="02020603050405020304" pitchFamily="18" charset="0"/>
              </a:rPr>
              <a:t>s’enfuir</a:t>
            </a:r>
            <a:r>
              <a:rPr lang="en-US" sz="3600" dirty="0">
                <a:latin typeface="Times New Roman" panose="02020603050405020304" pitchFamily="18" charset="0"/>
                <a:cs typeface="Times New Roman" panose="02020603050405020304" pitchFamily="18" charset="0"/>
              </a:rPr>
              <a:t> à Tarsis, loin de la face de </a:t>
            </a:r>
            <a:r>
              <a:rPr lang="en-US" sz="3600" dirty="0" err="1">
                <a:latin typeface="Times New Roman" panose="02020603050405020304" pitchFamily="18" charset="0"/>
                <a:cs typeface="Times New Roman" panose="02020603050405020304" pitchFamily="18" charset="0"/>
              </a:rPr>
              <a:t>l’Éternel</a:t>
            </a:r>
            <a:r>
              <a:rPr lang="en-US" sz="3600" dirty="0">
                <a:latin typeface="Times New Roman" panose="02020603050405020304" pitchFamily="18" charset="0"/>
                <a:cs typeface="Times New Roman" panose="02020603050405020304" pitchFamily="18" charset="0"/>
              </a:rPr>
              <a:t>. Il </a:t>
            </a:r>
            <a:r>
              <a:rPr lang="en-US" sz="3600" dirty="0" err="1">
                <a:latin typeface="Times New Roman" panose="02020603050405020304" pitchFamily="18" charset="0"/>
                <a:cs typeface="Times New Roman" panose="02020603050405020304" pitchFamily="18" charset="0"/>
              </a:rPr>
              <a:t>descendit</a:t>
            </a:r>
            <a:r>
              <a:rPr lang="en-US" sz="3600" dirty="0">
                <a:latin typeface="Times New Roman" panose="02020603050405020304" pitchFamily="18" charset="0"/>
                <a:cs typeface="Times New Roman" panose="02020603050405020304" pitchFamily="18" charset="0"/>
              </a:rPr>
              <a:t> à Japho, et il </a:t>
            </a:r>
            <a:r>
              <a:rPr lang="en-US" sz="3600" dirty="0" err="1">
                <a:latin typeface="Times New Roman" panose="02020603050405020304" pitchFamily="18" charset="0"/>
                <a:cs typeface="Times New Roman" panose="02020603050405020304" pitchFamily="18" charset="0"/>
              </a:rPr>
              <a:t>trouva</a:t>
            </a:r>
            <a:r>
              <a:rPr lang="en-US" sz="3600" dirty="0">
                <a:latin typeface="Times New Roman" panose="02020603050405020304" pitchFamily="18" charset="0"/>
                <a:cs typeface="Times New Roman" panose="02020603050405020304" pitchFamily="18" charset="0"/>
              </a:rPr>
              <a:t> un </a:t>
            </a:r>
            <a:r>
              <a:rPr lang="en-US" sz="3600" dirty="0" err="1">
                <a:latin typeface="Times New Roman" panose="02020603050405020304" pitchFamily="18" charset="0"/>
                <a:cs typeface="Times New Roman" panose="02020603050405020304" pitchFamily="18" charset="0"/>
              </a:rPr>
              <a:t>navire</a:t>
            </a:r>
            <a:r>
              <a:rPr lang="en-US" sz="3600" dirty="0">
                <a:latin typeface="Times New Roman" panose="02020603050405020304" pitchFamily="18" charset="0"/>
                <a:cs typeface="Times New Roman" panose="02020603050405020304" pitchFamily="18" charset="0"/>
              </a:rPr>
              <a:t> qui </a:t>
            </a:r>
            <a:r>
              <a:rPr lang="en-US" sz="3600" dirty="0" err="1">
                <a:latin typeface="Times New Roman" panose="02020603050405020304" pitchFamily="18" charset="0"/>
                <a:cs typeface="Times New Roman" panose="02020603050405020304" pitchFamily="18" charset="0"/>
              </a:rPr>
              <a:t>allait</a:t>
            </a:r>
            <a:r>
              <a:rPr lang="en-US" sz="3600" dirty="0">
                <a:latin typeface="Times New Roman" panose="02020603050405020304" pitchFamily="18" charset="0"/>
                <a:cs typeface="Times New Roman" panose="02020603050405020304" pitchFamily="18" charset="0"/>
              </a:rPr>
              <a:t> à Tarsis; il paya le prix du transport, et </a:t>
            </a:r>
            <a:r>
              <a:rPr lang="en-US" sz="3600" dirty="0" err="1">
                <a:latin typeface="Times New Roman" panose="02020603050405020304" pitchFamily="18" charset="0"/>
                <a:cs typeface="Times New Roman" panose="02020603050405020304" pitchFamily="18" charset="0"/>
              </a:rPr>
              <a:t>s’embarqua</a:t>
            </a:r>
            <a:r>
              <a:rPr lang="en-US" sz="3600" dirty="0">
                <a:latin typeface="Times New Roman" panose="02020603050405020304" pitchFamily="18" charset="0"/>
                <a:cs typeface="Times New Roman" panose="02020603050405020304" pitchFamily="18" charset="0"/>
              </a:rPr>
              <a:t> pour </a:t>
            </a:r>
            <a:r>
              <a:rPr lang="en-US" sz="3600" dirty="0" err="1">
                <a:latin typeface="Times New Roman" panose="02020603050405020304" pitchFamily="18" charset="0"/>
                <a:cs typeface="Times New Roman" panose="02020603050405020304" pitchFamily="18" charset="0"/>
              </a:rPr>
              <a:t>aller</a:t>
            </a:r>
            <a:r>
              <a:rPr lang="en-US" sz="3600" dirty="0">
                <a:latin typeface="Times New Roman" panose="02020603050405020304" pitchFamily="18" charset="0"/>
                <a:cs typeface="Times New Roman" panose="02020603050405020304" pitchFamily="18" charset="0"/>
              </a:rPr>
              <a:t> avec les </a:t>
            </a:r>
            <a:r>
              <a:rPr lang="en-US" sz="3600" dirty="0" err="1">
                <a:latin typeface="Times New Roman" panose="02020603050405020304" pitchFamily="18" charset="0"/>
                <a:cs typeface="Times New Roman" panose="02020603050405020304" pitchFamily="18" charset="0"/>
              </a:rPr>
              <a:t>passagers</a:t>
            </a:r>
            <a:r>
              <a:rPr lang="en-US" sz="3600" dirty="0">
                <a:latin typeface="Times New Roman" panose="02020603050405020304" pitchFamily="18" charset="0"/>
                <a:cs typeface="Times New Roman" panose="02020603050405020304" pitchFamily="18" charset="0"/>
              </a:rPr>
              <a:t> à Tarsis, loin de </a:t>
            </a:r>
            <a:r>
              <a:rPr lang="en-US" sz="3600" dirty="0" err="1">
                <a:latin typeface="Times New Roman" panose="02020603050405020304" pitchFamily="18" charset="0"/>
                <a:cs typeface="Times New Roman" panose="02020603050405020304" pitchFamily="18" charset="0"/>
              </a:rPr>
              <a:t>l’Éternel</a:t>
            </a: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(verset 3)</a:t>
            </a:r>
            <a:endParaRPr lang="pt-BR" sz="4400" dirty="0"/>
          </a:p>
        </p:txBody>
      </p:sp>
      <p:sp>
        <p:nvSpPr>
          <p:cNvPr id="4" name="TextBox 3">
            <a:extLst>
              <a:ext uri="{FF2B5EF4-FFF2-40B4-BE49-F238E27FC236}">
                <a16:creationId xmlns:a16="http://schemas.microsoft.com/office/drawing/2014/main" xmlns="" id="{EC72F791-7806-98B8-577A-09B4062F4BC5}"/>
              </a:ext>
            </a:extLst>
          </p:cNvPr>
          <p:cNvSpPr txBox="1"/>
          <p:nvPr/>
        </p:nvSpPr>
        <p:spPr>
          <a:xfrm>
            <a:off x="90974" y="613101"/>
            <a:ext cx="10387304" cy="830997"/>
          </a:xfrm>
          <a:prstGeom prst="rect">
            <a:avLst/>
          </a:prstGeom>
          <a:noFill/>
        </p:spPr>
        <p:txBody>
          <a:bodyPr wrap="square">
            <a:spAutoFit/>
          </a:bodyPr>
          <a:lstStyle/>
          <a:p>
            <a:r>
              <a:rPr lang="en-US" sz="4800" dirty="0">
                <a:solidFill>
                  <a:schemeClr val="bg1"/>
                </a:solidFill>
              </a:rPr>
              <a:t>JONAS : CE QU’IL FIT</a:t>
            </a:r>
            <a:endParaRPr lang="x-none" sz="4800" dirty="0"/>
          </a:p>
        </p:txBody>
      </p:sp>
    </p:spTree>
    <p:extLst>
      <p:ext uri="{BB962C8B-B14F-4D97-AF65-F5344CB8AC3E}">
        <p14:creationId xmlns:p14="http://schemas.microsoft.com/office/powerpoint/2010/main" val="159998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xmlns="" id="{512E00BD-A528-0D92-270E-727CDC670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CB1761E-24DE-7E0B-3074-517F9673E92A}"/>
              </a:ext>
            </a:extLst>
          </p:cNvPr>
          <p:cNvSpPr>
            <a:spLocks noGrp="1"/>
          </p:cNvSpPr>
          <p:nvPr>
            <p:ph type="title"/>
          </p:nvPr>
        </p:nvSpPr>
        <p:spPr>
          <a:xfrm>
            <a:off x="265546" y="217344"/>
            <a:ext cx="9959108" cy="1325563"/>
          </a:xfrm>
        </p:spPr>
        <p:txBody>
          <a:bodyPr>
            <a:normAutofit/>
          </a:bodyPr>
          <a:lstStyle/>
          <a:p>
            <a:r>
              <a:rPr lang="en-US" sz="4800" b="1" dirty="0">
                <a:solidFill>
                  <a:schemeClr val="bg1"/>
                </a:solidFill>
              </a:rPr>
              <a:t>JONAS : CE QU’IL FIT</a:t>
            </a:r>
          </a:p>
        </p:txBody>
      </p:sp>
      <p:sp>
        <p:nvSpPr>
          <p:cNvPr id="3" name="Content Placeholder 2">
            <a:extLst>
              <a:ext uri="{FF2B5EF4-FFF2-40B4-BE49-F238E27FC236}">
                <a16:creationId xmlns:a16="http://schemas.microsoft.com/office/drawing/2014/main" xmlns="" id="{424928F8-E53A-90BD-0C6D-BF8CB954BE93}"/>
              </a:ext>
            </a:extLst>
          </p:cNvPr>
          <p:cNvSpPr>
            <a:spLocks noGrp="1"/>
          </p:cNvSpPr>
          <p:nvPr>
            <p:ph idx="1"/>
          </p:nvPr>
        </p:nvSpPr>
        <p:spPr>
          <a:xfrm>
            <a:off x="265546" y="2001116"/>
            <a:ext cx="10161344" cy="4856884"/>
          </a:xfrm>
        </p:spPr>
        <p:txBody>
          <a:bodyPr>
            <a:noAutofit/>
          </a:bodyPr>
          <a:lstStyle/>
          <a:p>
            <a:pPr>
              <a:lnSpc>
                <a:spcPct val="100000"/>
              </a:lnSpc>
            </a:pPr>
            <a:r>
              <a:rPr lang="en-US" sz="3300" dirty="0" err="1">
                <a:latin typeface="Times New Roman" panose="02020603050405020304" pitchFamily="18" charset="0"/>
                <a:cs typeface="Times New Roman" panose="02020603050405020304" pitchFamily="18" charset="0"/>
              </a:rPr>
              <a:t>Aucune</a:t>
            </a:r>
            <a:r>
              <a:rPr lang="en-US" sz="3300" dirty="0">
                <a:latin typeface="Times New Roman" panose="02020603050405020304" pitchFamily="18" charset="0"/>
                <a:cs typeface="Times New Roman" panose="02020603050405020304" pitchFamily="18" charset="0"/>
              </a:rPr>
              <a:t> parole. Jonas </a:t>
            </a:r>
            <a:r>
              <a:rPr lang="en-US" sz="3300" dirty="0" err="1">
                <a:latin typeface="Times New Roman" panose="02020603050405020304" pitchFamily="18" charset="0"/>
                <a:cs typeface="Times New Roman" panose="02020603050405020304" pitchFamily="18" charset="0"/>
              </a:rPr>
              <a:t>n’a</a:t>
            </a:r>
            <a:r>
              <a:rPr lang="en-US" sz="3300" dirty="0">
                <a:latin typeface="Times New Roman" panose="02020603050405020304" pitchFamily="18" charset="0"/>
                <a:cs typeface="Times New Roman" panose="02020603050405020304" pitchFamily="18" charset="0"/>
              </a:rPr>
              <a:t> </a:t>
            </a:r>
            <a:r>
              <a:rPr lang="en-US" sz="3300" i="1" dirty="0">
                <a:latin typeface="Times New Roman" panose="02020603050405020304" pitchFamily="18" charset="0"/>
                <a:cs typeface="Times New Roman" panose="02020603050405020304" pitchFamily="18" charset="0"/>
              </a:rPr>
              <a:t>rien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dit</a:t>
            </a:r>
            <a:r>
              <a:rPr lang="en-US" sz="3300" dirty="0">
                <a:latin typeface="Times New Roman" panose="02020603050405020304" pitchFamily="18" charset="0"/>
                <a:cs typeface="Times New Roman" panose="02020603050405020304" pitchFamily="18" charset="0"/>
              </a:rPr>
              <a:t>. Ses </a:t>
            </a:r>
            <a:r>
              <a:rPr lang="en-US" sz="3300" dirty="0" err="1">
                <a:latin typeface="Times New Roman" panose="02020603050405020304" pitchFamily="18" charset="0"/>
                <a:cs typeface="Times New Roman" panose="02020603050405020304" pitchFamily="18" charset="0"/>
              </a:rPr>
              <a:t>actes</a:t>
            </a:r>
            <a:r>
              <a:rPr lang="en-US" sz="3300" dirty="0">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répondent haut et fort au Seigneur</a:t>
            </a:r>
            <a:r>
              <a:rPr lang="en-US" sz="3300" dirty="0">
                <a:latin typeface="Times New Roman" panose="02020603050405020304" pitchFamily="18" charset="0"/>
                <a:cs typeface="Times New Roman" panose="02020603050405020304" pitchFamily="18" charset="0"/>
              </a:rPr>
              <a:t>. </a:t>
            </a:r>
          </a:p>
          <a:p>
            <a:pPr>
              <a:lnSpc>
                <a:spcPct val="100000"/>
              </a:lnSpc>
            </a:pPr>
            <a:r>
              <a:rPr lang="fr-FR" sz="3300" dirty="0">
                <a:latin typeface="Times New Roman" panose="02020603050405020304" pitchFamily="18" charset="0"/>
                <a:cs typeface="Times New Roman" panose="02020603050405020304" pitchFamily="18" charset="0"/>
              </a:rPr>
              <a:t>Non seulement Jonas n’a rien répondu, mais il part dans la direction opposée, s'éloignant </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de la présence du Seigneur</a:t>
            </a:r>
            <a:r>
              <a:rPr lang="en-US" sz="3300" dirty="0">
                <a:latin typeface="Times New Roman" panose="02020603050405020304" pitchFamily="18" charset="0"/>
                <a:cs typeface="Times New Roman" panose="02020603050405020304" pitchFamily="18" charset="0"/>
              </a:rPr>
              <a:t>”</a:t>
            </a:r>
            <a:r>
              <a:rPr lang="fr-FR" sz="3300" dirty="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Il a essayé de fuir la présence du Seigneur</a:t>
            </a:r>
            <a:r>
              <a:rPr lang="en-US" sz="3300" dirty="0">
                <a:latin typeface="Times New Roman" panose="02020603050405020304" pitchFamily="18" charset="0"/>
                <a:cs typeface="Times New Roman" panose="02020603050405020304" pitchFamily="18" charset="0"/>
              </a:rPr>
              <a:t>! </a:t>
            </a:r>
            <a:endParaRPr lang="en-US" sz="3300" b="1" dirty="0">
              <a:solidFill>
                <a:srgbClr val="C00000"/>
              </a:solidFill>
              <a:latin typeface="Times New Roman" panose="02020603050405020304" pitchFamily="18" charset="0"/>
              <a:cs typeface="Times New Roman" panose="02020603050405020304" pitchFamily="18" charset="0"/>
            </a:endParaRPr>
          </a:p>
          <a:p>
            <a:pPr>
              <a:lnSpc>
                <a:spcPct val="100000"/>
              </a:lnSpc>
            </a:pPr>
            <a:r>
              <a:rPr lang="fr-FR" sz="3300" b="1" dirty="0">
                <a:solidFill>
                  <a:srgbClr val="C00000"/>
                </a:solidFill>
                <a:latin typeface="Times New Roman" panose="02020603050405020304" pitchFamily="18" charset="0"/>
                <a:cs typeface="Times New Roman" panose="02020603050405020304" pitchFamily="18" charset="0"/>
              </a:rPr>
              <a:t>Sur </a:t>
            </a:r>
            <a:r>
              <a:rPr lang="fr-FR" sz="3300" b="1" i="1" dirty="0">
                <a:solidFill>
                  <a:srgbClr val="C00000"/>
                </a:solidFill>
                <a:latin typeface="Times New Roman" panose="02020603050405020304" pitchFamily="18" charset="0"/>
                <a:cs typeface="Times New Roman" panose="02020603050405020304" pitchFamily="18" charset="0"/>
              </a:rPr>
              <a:t>l'échelle allant des mauvaises aux bonnes réponses à l'appel de Dieu</a:t>
            </a:r>
            <a:r>
              <a:rPr lang="fr-FR" sz="3300" b="1" dirty="0">
                <a:solidFill>
                  <a:srgbClr val="C00000"/>
                </a:solidFill>
                <a:latin typeface="Times New Roman" panose="02020603050405020304" pitchFamily="18" charset="0"/>
                <a:cs typeface="Times New Roman" panose="02020603050405020304" pitchFamily="18" charset="0"/>
              </a:rPr>
              <a:t>, c'est Jonas qui remporte la plus mauvaise place</a:t>
            </a:r>
            <a:r>
              <a:rPr lang="fr-FR" sz="3300" b="1" i="1" dirty="0">
                <a:solidFill>
                  <a:srgbClr val="C00000"/>
                </a:solidFill>
                <a:latin typeface="Times New Roman" panose="02020603050405020304" pitchFamily="18" charset="0"/>
                <a:cs typeface="Times New Roman" panose="02020603050405020304" pitchFamily="18" charset="0"/>
              </a:rPr>
              <a:t>.</a:t>
            </a:r>
            <a:endParaRPr lang="en-US" sz="33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35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65DEC95-05A3-0D00-8E0B-9FE61EB04180}"/>
              </a:ext>
            </a:extLst>
          </p:cNvPr>
          <p:cNvSpPr>
            <a:spLocks noGrp="1"/>
          </p:cNvSpPr>
          <p:nvPr>
            <p:ph type="title"/>
          </p:nvPr>
        </p:nvSpPr>
        <p:spPr>
          <a:xfrm>
            <a:off x="265546" y="217344"/>
            <a:ext cx="9959108" cy="1325563"/>
          </a:xfrm>
        </p:spPr>
        <p:txBody>
          <a:bodyPr>
            <a:normAutofit/>
          </a:bodyPr>
          <a:lstStyle/>
          <a:p>
            <a:r>
              <a:rPr lang="pt-BR" sz="7200" dirty="0">
                <a:solidFill>
                  <a:schemeClr val="bg1"/>
                </a:solidFill>
                <a:effectLst>
                  <a:outerShdw blurRad="38100" dist="38100" dir="2700000" algn="tl">
                    <a:srgbClr val="000000">
                      <a:alpha val="43137"/>
                    </a:srgbClr>
                  </a:outerShdw>
                </a:effectLst>
                <a:latin typeface="Rastanty Cortez" panose="02000506000000020003" pitchFamily="2" charset="0"/>
              </a:rPr>
              <a:t>APPLICATION</a:t>
            </a:r>
          </a:p>
        </p:txBody>
      </p:sp>
      <p:sp>
        <p:nvSpPr>
          <p:cNvPr id="7" name="Content Placeholder 2">
            <a:extLst>
              <a:ext uri="{FF2B5EF4-FFF2-40B4-BE49-F238E27FC236}">
                <a16:creationId xmlns:a16="http://schemas.microsoft.com/office/drawing/2014/main" xmlns="" id="{DBC43C29-F9D6-9ADC-E95D-ADDD6023800E}"/>
              </a:ext>
            </a:extLst>
          </p:cNvPr>
          <p:cNvSpPr>
            <a:spLocks noGrp="1"/>
          </p:cNvSpPr>
          <p:nvPr>
            <p:ph idx="1"/>
          </p:nvPr>
        </p:nvSpPr>
        <p:spPr>
          <a:xfrm>
            <a:off x="0" y="1719618"/>
            <a:ext cx="10224655" cy="5138382"/>
          </a:xfrm>
        </p:spPr>
        <p:txBody>
          <a:bodyPr>
            <a:normAutofit/>
          </a:bodyPr>
          <a:lstStyle/>
          <a:p>
            <a:pPr marL="0" indent="0">
              <a:buNone/>
            </a:pPr>
            <a:r>
              <a:rPr lang="fr-FR" sz="3200" dirty="0">
                <a:latin typeface="Times New Roman" panose="02020603050405020304" pitchFamily="18" charset="0"/>
                <a:cs typeface="Times New Roman" panose="02020603050405020304" pitchFamily="18" charset="0"/>
              </a:rPr>
              <a:t>Vous est-il déjà arrivé de réagir ainsi lorsque vous sentez que Dieu vous pousse doucement ? </a:t>
            </a:r>
          </a:p>
          <a:p>
            <a:r>
              <a:rPr lang="fr-FR" sz="3200" dirty="0">
                <a:latin typeface="Times New Roman" panose="02020603050405020304" pitchFamily="18" charset="0"/>
                <a:cs typeface="Times New Roman" panose="02020603050405020304" pitchFamily="18" charset="0"/>
              </a:rPr>
              <a:t>Il veut que vous preniez la défense de quelqu'un qui ne peut pas se défendre lui-même. </a:t>
            </a:r>
          </a:p>
          <a:p>
            <a:r>
              <a:rPr lang="fr-FR" sz="3200" dirty="0">
                <a:latin typeface="Times New Roman" panose="02020603050405020304" pitchFamily="18" charset="0"/>
                <a:cs typeface="Times New Roman" panose="02020603050405020304" pitchFamily="18" charset="0"/>
              </a:rPr>
              <a:t>Il vous pousse à parler de Jésus à votre collègue. </a:t>
            </a:r>
          </a:p>
          <a:p>
            <a:r>
              <a:rPr lang="fr-FR" sz="3200" dirty="0">
                <a:latin typeface="Times New Roman" panose="02020603050405020304" pitchFamily="18" charset="0"/>
                <a:cs typeface="Times New Roman" panose="02020603050405020304" pitchFamily="18" charset="0"/>
              </a:rPr>
              <a:t>Quelqu’un vous demande d’animer une étude biblique ou de vous lever pour chanter… ou peut-être faire autre chose.</a:t>
            </a:r>
          </a:p>
          <a:p>
            <a:r>
              <a:rPr lang="fr-FR" sz="3200" dirty="0">
                <a:latin typeface="Times New Roman" panose="02020603050405020304" pitchFamily="18" charset="0"/>
                <a:cs typeface="Times New Roman" panose="02020603050405020304" pitchFamily="18" charset="0"/>
              </a:rPr>
              <a:t>Vous ne voulez pas dire non à Dieu ; alors vous commencez discrètement à prendre vos distances avec Lui parce que vous vous sentez coupable de ne pas vouloir Lui obéir</a:t>
            </a:r>
            <a:r>
              <a:rPr lang="en-US" sz="3200" dirty="0">
                <a:latin typeface="Times New Roman" panose="02020603050405020304" pitchFamily="18" charset="0"/>
                <a:cs typeface="Times New Roman" panose="02020603050405020304" pitchFamily="18" charset="0"/>
              </a:rPr>
              <a:t>.</a:t>
            </a:r>
          </a:p>
          <a:p>
            <a:endParaRPr lang="pt-BR" sz="2400" dirty="0"/>
          </a:p>
        </p:txBody>
      </p:sp>
    </p:spTree>
    <p:extLst>
      <p:ext uri="{BB962C8B-B14F-4D97-AF65-F5344CB8AC3E}">
        <p14:creationId xmlns:p14="http://schemas.microsoft.com/office/powerpoint/2010/main" val="247009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3054</TotalTime>
  <Words>2262</Words>
  <Application>Microsoft Office PowerPoint</Application>
  <PresentationFormat>Personnalisé</PresentationFormat>
  <Paragraphs>178</Paragraphs>
  <Slides>39</Slides>
  <Notes>8</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Office Theme</vt:lpstr>
      <vt:lpstr>Présentation PowerPoint</vt:lpstr>
      <vt:lpstr>Texte biblique</vt:lpstr>
      <vt:lpstr>INTRODUCTION</vt:lpstr>
      <vt:lpstr>INTRODUCTION</vt:lpstr>
      <vt:lpstr>D’autres qui ont utilisé le mot Henani</vt:lpstr>
      <vt:lpstr>RÉPONSES À DIEU JONAS</vt:lpstr>
      <vt:lpstr>Présentation PowerPoint</vt:lpstr>
      <vt:lpstr>JONAS : CE QU’IL FIT</vt:lpstr>
      <vt:lpstr>APPLICATION</vt:lpstr>
      <vt:lpstr>RÉPONSES À DIEU PIERRE</vt:lpstr>
      <vt:lpstr>L’Ordre de Jésus et la Réponse de Pierre</vt:lpstr>
      <vt:lpstr>L’Ordre de Jésus et la Réponse de Pierre</vt:lpstr>
      <vt:lpstr>L’Ordre de Jésus et la Réponse de Pierre</vt:lpstr>
      <vt:lpstr>Le Résultat</vt:lpstr>
      <vt:lpstr>APPLICATION</vt:lpstr>
      <vt:lpstr>RÉPONSES À DIEU SAMUEL</vt:lpstr>
      <vt:lpstr>Présentation PowerPoint</vt:lpstr>
      <vt:lpstr>LA RÉPONSE DE SAMUEL</vt:lpstr>
      <vt:lpstr>APPLICATION</vt:lpstr>
      <vt:lpstr>Présentation PowerPoint</vt:lpstr>
      <vt:lpstr>RÉPONSES À DIEU  UNE FEMME ANONYME DE SIDON</vt:lpstr>
      <vt:lpstr>Présentation PowerPoint</vt:lpstr>
      <vt:lpstr>Présentation PowerPoint</vt:lpstr>
      <vt:lpstr>Présentation PowerPoint</vt:lpstr>
      <vt:lpstr>Présentation PowerPoint</vt:lpstr>
      <vt:lpstr>APPLICATION</vt:lpstr>
      <vt:lpstr>RÉPONSES À DIEU JEUNE VIERGE : MARIE</vt:lpstr>
      <vt:lpstr>Présentation PowerPoint</vt:lpstr>
      <vt:lpstr>Présentation PowerPoint</vt:lpstr>
      <vt:lpstr>Présentation PowerPoint</vt:lpstr>
      <vt:lpstr>Présentation PowerPoint</vt:lpstr>
      <vt:lpstr>APPLICATION</vt:lpstr>
      <vt:lpstr>RÉPONSES À DIEU Une jeune fille : Amy Carmichael (fin XIXe siècle) </vt:lpstr>
      <vt:lpstr>Présentation PowerPoint</vt:lpstr>
      <vt:lpstr>RÉPONSES À DIEU Mimi Scharffenberg</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Claudette DJANOU</cp:lastModifiedBy>
  <cp:revision>118</cp:revision>
  <dcterms:created xsi:type="dcterms:W3CDTF">2023-02-14T12:16:54Z</dcterms:created>
  <dcterms:modified xsi:type="dcterms:W3CDTF">2026-04-27T13:47:18Z</dcterms:modified>
</cp:coreProperties>
</file>