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5" r:id="rId4"/>
    <p:sldId id="266" r:id="rId5"/>
    <p:sldId id="258" r:id="rId6"/>
    <p:sldId id="259" r:id="rId7"/>
    <p:sldId id="260" r:id="rId8"/>
    <p:sldId id="261" r:id="rId9"/>
    <p:sldId id="267" r:id="rId10"/>
    <p:sldId id="262" r:id="rId11"/>
    <p:sldId id="268" r:id="rId12"/>
    <p:sldId id="263" r:id="rId13"/>
    <p:sldId id="264"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362"/>
    <a:srgbClr val="387358"/>
    <a:srgbClr val="31634B"/>
    <a:srgbClr val="496325"/>
    <a:srgbClr val="ED7D31"/>
    <a:srgbClr val="ED8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BD314-98BB-024A-82A7-855C1327FF2C}" v="8" dt="2022-11-16T20:34:56.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558"/>
  </p:normalViewPr>
  <p:slideViewPr>
    <p:cSldViewPr snapToGrid="0">
      <p:cViewPr>
        <p:scale>
          <a:sx n="69" d="100"/>
          <a:sy n="69" d="100"/>
        </p:scale>
        <p:origin x="-8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53D83-1287-AF48-81DD-D8F405B16791}"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40A5F-1EA4-3146-BDDE-DC86CB159278}" type="slidenum">
              <a:rPr lang="en-US" smtClean="0"/>
              <a:t>‹N°›</a:t>
            </a:fld>
            <a:endParaRPr lang="en-US"/>
          </a:p>
        </p:txBody>
      </p:sp>
    </p:spTree>
    <p:extLst>
      <p:ext uri="{BB962C8B-B14F-4D97-AF65-F5344CB8AC3E}">
        <p14:creationId xmlns:p14="http://schemas.microsoft.com/office/powerpoint/2010/main" val="179020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40A5F-1EA4-3146-BDDE-DC86CB159278}" type="slidenum">
              <a:rPr lang="en-US" smtClean="0"/>
              <a:t>13</a:t>
            </a:fld>
            <a:endParaRPr lang="en-US"/>
          </a:p>
        </p:txBody>
      </p:sp>
    </p:spTree>
    <p:extLst>
      <p:ext uri="{BB962C8B-B14F-4D97-AF65-F5344CB8AC3E}">
        <p14:creationId xmlns:p14="http://schemas.microsoft.com/office/powerpoint/2010/main" val="316156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72CD8-248A-63DE-0DA2-7583CA0DB9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2913102-5BA8-35AB-6E80-E8055BB2D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342F4E4-67D5-CAD7-23E0-648A042236CA}"/>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5" name="Footer Placeholder 4">
            <a:extLst>
              <a:ext uri="{FF2B5EF4-FFF2-40B4-BE49-F238E27FC236}">
                <a16:creationId xmlns:a16="http://schemas.microsoft.com/office/drawing/2014/main" xmlns="" id="{2F9C7D52-D477-F815-7E0F-6F0AF96F6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1652FE-5521-5C9E-B632-D1F328E317B7}"/>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386003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54950-F15B-BAE4-398E-171DA4F434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D9B9A2D-535E-1C0C-94CF-6EDA81B68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78804-983A-2B0D-1556-037BF23BD8F0}"/>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5" name="Footer Placeholder 4">
            <a:extLst>
              <a:ext uri="{FF2B5EF4-FFF2-40B4-BE49-F238E27FC236}">
                <a16:creationId xmlns:a16="http://schemas.microsoft.com/office/drawing/2014/main" xmlns="" id="{033B2CA7-5027-8FEB-750E-5653DE1D3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B693CA-EF33-1911-1590-1C5BF289C46C}"/>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207903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04A74E-3B71-B2C1-3BC2-51F042EEBD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FD78EF2-9163-EE61-BCB5-BE259778FB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E92FF7-8409-5BC8-4AD4-715C32ABFC0E}"/>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5" name="Footer Placeholder 4">
            <a:extLst>
              <a:ext uri="{FF2B5EF4-FFF2-40B4-BE49-F238E27FC236}">
                <a16:creationId xmlns:a16="http://schemas.microsoft.com/office/drawing/2014/main" xmlns="" id="{6D455DF0-F9A3-D921-8A60-FF2EE879A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ABFB76-798B-6FD2-492F-70DAEF259C4D}"/>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120117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5D26F-780B-7A1A-220C-DD12B701EA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31F73E-0AC8-C6C8-417F-D3B8941A0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E2C6D3-B135-EE8E-1880-4F9A8FD8B1A9}"/>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5" name="Footer Placeholder 4">
            <a:extLst>
              <a:ext uri="{FF2B5EF4-FFF2-40B4-BE49-F238E27FC236}">
                <a16:creationId xmlns:a16="http://schemas.microsoft.com/office/drawing/2014/main" xmlns="" id="{B442A90B-660B-AD13-49FB-A3A91BF44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702727-2C06-56A2-56DF-EACE735ECED5}"/>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169344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F6D6D-C5EE-F2F9-DDF1-4079922144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FC8674-D9EA-D982-2243-1517DF43A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B96715D-A788-7B50-B4A4-ECA7EA07466F}"/>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5" name="Footer Placeholder 4">
            <a:extLst>
              <a:ext uri="{FF2B5EF4-FFF2-40B4-BE49-F238E27FC236}">
                <a16:creationId xmlns:a16="http://schemas.microsoft.com/office/drawing/2014/main" xmlns="" id="{A822D8F5-4754-B600-1200-582D1175A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A117398-0CCB-3425-82F7-A2F92A5E7DB7}"/>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123787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E5380-709B-B9C4-C985-A70455659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384274-68C8-7066-C61A-B95BFD15D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315746-4C56-0DEE-1092-45799EA60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947B29-D254-BE1A-6852-6CB4633BCC4C}"/>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6" name="Footer Placeholder 5">
            <a:extLst>
              <a:ext uri="{FF2B5EF4-FFF2-40B4-BE49-F238E27FC236}">
                <a16:creationId xmlns:a16="http://schemas.microsoft.com/office/drawing/2014/main" xmlns="" id="{941707D2-1D0F-2305-F355-2D346025F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438FF8-B770-95FA-0100-03D036E66A40}"/>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421155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C98D4-4CD7-AD32-07AF-1BDC40C120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55B27B-8DC9-A507-7A35-AAE7E20AF0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684BCB3-F9FA-96E1-C542-D723C9A64F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2BC73A3-4B68-2670-7E77-A393614B1E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8D66ADB-D706-1D8C-2478-C36C1255B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0C41BC2-C474-E8E2-50CB-9113B6E366CD}"/>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8" name="Footer Placeholder 7">
            <a:extLst>
              <a:ext uri="{FF2B5EF4-FFF2-40B4-BE49-F238E27FC236}">
                <a16:creationId xmlns:a16="http://schemas.microsoft.com/office/drawing/2014/main" xmlns="" id="{4BB185CE-6E74-5D79-C3C4-8E80EFB9EA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7D475E4-5126-3F66-947D-E3AC07E176EE}"/>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176779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30FB2-631F-E84C-0225-A6C946644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8C4C0B5-CCEE-4DFF-F472-AD77C0A6EC92}"/>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4" name="Footer Placeholder 3">
            <a:extLst>
              <a:ext uri="{FF2B5EF4-FFF2-40B4-BE49-F238E27FC236}">
                <a16:creationId xmlns:a16="http://schemas.microsoft.com/office/drawing/2014/main" xmlns="" id="{5EDEB8A2-81D8-7EA0-4E2F-8B0F95C00E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5B13009-AE4F-46F7-51DE-A7E9CDAE5F44}"/>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5148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EAEA75A-A064-CB9D-7C1F-12F74D4707B2}"/>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3" name="Footer Placeholder 2">
            <a:extLst>
              <a:ext uri="{FF2B5EF4-FFF2-40B4-BE49-F238E27FC236}">
                <a16:creationId xmlns:a16="http://schemas.microsoft.com/office/drawing/2014/main" xmlns="" id="{07953F35-DF43-A249-0614-4176FB4C1D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B4B7FA6-E876-F107-1241-10D033092784}"/>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182325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376F4-653A-72AC-E4F3-87DDF39B2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81D823D-EE99-15AA-A6B3-F9838E51A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2844661-BE84-FC11-6158-1D29F763C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FC082A2-4B47-F50D-21EE-B98AA2B499A1}"/>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6" name="Footer Placeholder 5">
            <a:extLst>
              <a:ext uri="{FF2B5EF4-FFF2-40B4-BE49-F238E27FC236}">
                <a16:creationId xmlns:a16="http://schemas.microsoft.com/office/drawing/2014/main" xmlns="" id="{D11022CC-DD9F-69B8-6026-91A7FBB6D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6FB5955-A9A4-786A-8249-B46C00B66156}"/>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96938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159C6-EDEF-6284-EB58-DEA48984C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AA1606-5D12-6D54-62B6-8D7A531C8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2BE8110-BC49-2D8C-282B-83E01FF58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33080B-FDD5-56D1-8DBA-D25C9F77331B}"/>
              </a:ext>
            </a:extLst>
          </p:cNvPr>
          <p:cNvSpPr>
            <a:spLocks noGrp="1"/>
          </p:cNvSpPr>
          <p:nvPr>
            <p:ph type="dt" sz="half" idx="10"/>
          </p:nvPr>
        </p:nvSpPr>
        <p:spPr/>
        <p:txBody>
          <a:bodyPr/>
          <a:lstStyle/>
          <a:p>
            <a:fld id="{836F7DBC-5DAB-1F42-B390-3132356937A2}" type="datetimeFigureOut">
              <a:rPr lang="en-US" smtClean="0"/>
              <a:t>1/27/2023</a:t>
            </a:fld>
            <a:endParaRPr lang="en-US"/>
          </a:p>
        </p:txBody>
      </p:sp>
      <p:sp>
        <p:nvSpPr>
          <p:cNvPr id="6" name="Footer Placeholder 5">
            <a:extLst>
              <a:ext uri="{FF2B5EF4-FFF2-40B4-BE49-F238E27FC236}">
                <a16:creationId xmlns:a16="http://schemas.microsoft.com/office/drawing/2014/main" xmlns="" id="{31DF5DBB-8E08-4D3E-8B7B-F93633162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FB1EE0-23FA-85DB-33C6-D469BACC2971}"/>
              </a:ext>
            </a:extLst>
          </p:cNvPr>
          <p:cNvSpPr>
            <a:spLocks noGrp="1"/>
          </p:cNvSpPr>
          <p:nvPr>
            <p:ph type="sldNum" sz="quarter" idx="12"/>
          </p:nvPr>
        </p:nvSpPr>
        <p:spPr/>
        <p:txBody>
          <a:bodyPr/>
          <a:lstStyle/>
          <a:p>
            <a:fld id="{9C2CB020-22ED-5B41-AC51-1AE876FC27E3}" type="slidenum">
              <a:rPr lang="en-US" smtClean="0"/>
              <a:t>‹N°›</a:t>
            </a:fld>
            <a:endParaRPr lang="en-US"/>
          </a:p>
        </p:txBody>
      </p:sp>
    </p:spTree>
    <p:extLst>
      <p:ext uri="{BB962C8B-B14F-4D97-AF65-F5344CB8AC3E}">
        <p14:creationId xmlns:p14="http://schemas.microsoft.com/office/powerpoint/2010/main" val="145609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0CE65B-71EC-299B-C70F-643E49B79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248E13B-36FA-5B5D-F418-9F68609D5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3CACB6-3B5A-C103-511F-2F4BDD284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7DBC-5DAB-1F42-B390-3132356937A2}" type="datetimeFigureOut">
              <a:rPr lang="en-US" smtClean="0"/>
              <a:t>1/27/2023</a:t>
            </a:fld>
            <a:endParaRPr lang="en-US"/>
          </a:p>
        </p:txBody>
      </p:sp>
      <p:sp>
        <p:nvSpPr>
          <p:cNvPr id="5" name="Footer Placeholder 4">
            <a:extLst>
              <a:ext uri="{FF2B5EF4-FFF2-40B4-BE49-F238E27FC236}">
                <a16:creationId xmlns:a16="http://schemas.microsoft.com/office/drawing/2014/main" xmlns="" id="{85423DA9-6EC1-814E-50A2-339985751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DF1A990-53A4-828C-C28F-0CACF7F19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CB020-22ED-5B41-AC51-1AE876FC27E3}" type="slidenum">
              <a:rPr lang="en-US" smtClean="0"/>
              <a:t>‹N°›</a:t>
            </a:fld>
            <a:endParaRPr lang="en-US"/>
          </a:p>
        </p:txBody>
      </p:sp>
    </p:spTree>
    <p:extLst>
      <p:ext uri="{BB962C8B-B14F-4D97-AF65-F5344CB8AC3E}">
        <p14:creationId xmlns:p14="http://schemas.microsoft.com/office/powerpoint/2010/main" val="143364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19AC7F9-5F0A-21AF-5C27-1FFCE0F504D5}"/>
              </a:ext>
            </a:extLst>
          </p:cNvPr>
          <p:cNvSpPr txBox="1"/>
          <p:nvPr/>
        </p:nvSpPr>
        <p:spPr>
          <a:xfrm>
            <a:off x="981627" y="5226784"/>
            <a:ext cx="5601188" cy="1446550"/>
          </a:xfrm>
          <a:prstGeom prst="rect">
            <a:avLst/>
          </a:prstGeom>
          <a:noFill/>
        </p:spPr>
        <p:txBody>
          <a:bodyPr wrap="square">
            <a:spAutoFit/>
          </a:bodyPr>
          <a:lstStyle/>
          <a:p>
            <a:r>
              <a:rPr lang="en-US" sz="8800" b="1" dirty="0">
                <a:solidFill>
                  <a:schemeClr val="accent2">
                    <a:lumMod val="75000"/>
                  </a:schemeClr>
                </a:solidFill>
                <a:latin typeface="Avenir Next Condensed" panose="020B0506020202020204" pitchFamily="34" charset="0"/>
                <a:cs typeface="Daytona" panose="020F0502020204030204" pitchFamily="34" charset="0"/>
              </a:rPr>
              <a:t>PRIERE</a:t>
            </a:r>
          </a:p>
        </p:txBody>
      </p:sp>
      <p:sp>
        <p:nvSpPr>
          <p:cNvPr id="8" name="TextBox 7">
            <a:extLst>
              <a:ext uri="{FF2B5EF4-FFF2-40B4-BE49-F238E27FC236}">
                <a16:creationId xmlns:a16="http://schemas.microsoft.com/office/drawing/2014/main" xmlns="" id="{57648FFE-82E2-4128-F833-A8031A1C0564}"/>
              </a:ext>
            </a:extLst>
          </p:cNvPr>
          <p:cNvSpPr txBox="1"/>
          <p:nvPr/>
        </p:nvSpPr>
        <p:spPr>
          <a:xfrm>
            <a:off x="5189594" y="422325"/>
            <a:ext cx="3999674" cy="784830"/>
          </a:xfrm>
          <a:prstGeom prst="rect">
            <a:avLst/>
          </a:prstGeom>
          <a:noFill/>
        </p:spPr>
        <p:txBody>
          <a:bodyPr wrap="square" rtlCol="0">
            <a:spAutoFit/>
          </a:bodyPr>
          <a:lstStyle/>
          <a:p>
            <a:pPr algn="r">
              <a:lnSpc>
                <a:spcPts val="1800"/>
              </a:lnSpc>
            </a:pPr>
            <a:r>
              <a:rPr lang="fr-FR" sz="1600" dirty="0">
                <a:solidFill>
                  <a:schemeClr val="tx1">
                    <a:lumMod val="75000"/>
                    <a:lumOff val="25000"/>
                  </a:schemeClr>
                </a:solidFill>
              </a:rPr>
              <a:t>Journée internationale de prière</a:t>
            </a:r>
          </a:p>
          <a:p>
            <a:pPr algn="r">
              <a:lnSpc>
                <a:spcPts val="1800"/>
              </a:lnSpc>
            </a:pPr>
            <a:r>
              <a:rPr lang="fr-FR" sz="1600" dirty="0">
                <a:solidFill>
                  <a:schemeClr val="tx1">
                    <a:lumMod val="75000"/>
                    <a:lumOff val="25000"/>
                  </a:schemeClr>
                </a:solidFill>
              </a:rPr>
              <a:t>Ministère des femmes</a:t>
            </a:r>
          </a:p>
          <a:p>
            <a:pPr algn="r">
              <a:lnSpc>
                <a:spcPts val="1800"/>
              </a:lnSpc>
            </a:pPr>
            <a:r>
              <a:rPr lang="fr-FR" sz="1600" dirty="0">
                <a:solidFill>
                  <a:schemeClr val="tx1">
                    <a:lumMod val="75000"/>
                    <a:lumOff val="25000"/>
                  </a:schemeClr>
                </a:solidFill>
              </a:rPr>
              <a:t>4 mars 2023</a:t>
            </a:r>
          </a:p>
        </p:txBody>
      </p:sp>
      <p:sp>
        <p:nvSpPr>
          <p:cNvPr id="7" name="Title 1">
            <a:extLst>
              <a:ext uri="{FF2B5EF4-FFF2-40B4-BE49-F238E27FC236}">
                <a16:creationId xmlns:a16="http://schemas.microsoft.com/office/drawing/2014/main" xmlns="" id="{34650948-D1DE-3A81-AEE8-6773B27A020F}"/>
              </a:ext>
            </a:extLst>
          </p:cNvPr>
          <p:cNvSpPr txBox="1">
            <a:spLocks/>
          </p:cNvSpPr>
          <p:nvPr/>
        </p:nvSpPr>
        <p:spPr>
          <a:xfrm>
            <a:off x="375011" y="4348095"/>
            <a:ext cx="6814420" cy="87868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6500" dirty="0">
                <a:solidFill>
                  <a:schemeClr val="tx1">
                    <a:lumMod val="65000"/>
                    <a:lumOff val="35000"/>
                  </a:schemeClr>
                </a:solidFill>
                <a:latin typeface="Modern Love" pitchFamily="82" charset="0"/>
              </a:rPr>
              <a:t>Transformés</a:t>
            </a:r>
            <a:r>
              <a:rPr lang="en-US" sz="6500" dirty="0">
                <a:solidFill>
                  <a:schemeClr val="tx1">
                    <a:lumMod val="65000"/>
                    <a:lumOff val="35000"/>
                  </a:schemeClr>
                </a:solidFill>
                <a:latin typeface="Modern Love" pitchFamily="82" charset="0"/>
              </a:rPr>
              <a:t> par la</a:t>
            </a:r>
            <a:r>
              <a:rPr lang="en-US" sz="6600" dirty="0">
                <a:solidFill>
                  <a:schemeClr val="tx1">
                    <a:lumMod val="65000"/>
                    <a:lumOff val="35000"/>
                  </a:schemeClr>
                </a:solidFill>
                <a:latin typeface="Modern Love" pitchFamily="82" charset="0"/>
              </a:rPr>
              <a:t> </a:t>
            </a:r>
          </a:p>
        </p:txBody>
      </p:sp>
      <p:pic>
        <p:nvPicPr>
          <p:cNvPr id="2" name="Picture 1" descr="Background pattern&#10;&#10;Description automatically generated with medium confidence">
            <a:extLst>
              <a:ext uri="{FF2B5EF4-FFF2-40B4-BE49-F238E27FC236}">
                <a16:creationId xmlns:a16="http://schemas.microsoft.com/office/drawing/2014/main" xmlns="" id="{3283A0E2-022B-EDE1-6839-6D97D0450B9B}"/>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9189268" y="422325"/>
            <a:ext cx="1004371" cy="716998"/>
          </a:xfrm>
          <a:prstGeom prst="rect">
            <a:avLst/>
          </a:prstGeom>
        </p:spPr>
      </p:pic>
    </p:spTree>
    <p:extLst>
      <p:ext uri="{BB962C8B-B14F-4D97-AF65-F5344CB8AC3E}">
        <p14:creationId xmlns:p14="http://schemas.microsoft.com/office/powerpoint/2010/main" val="22423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A74C5-6A43-5D10-B488-76C89896F759}"/>
              </a:ext>
            </a:extLst>
          </p:cNvPr>
          <p:cNvSpPr>
            <a:spLocks noGrp="1"/>
          </p:cNvSpPr>
          <p:nvPr>
            <p:ph type="title"/>
          </p:nvPr>
        </p:nvSpPr>
        <p:spPr>
          <a:xfrm>
            <a:off x="302623" y="129994"/>
            <a:ext cx="9354015" cy="1325563"/>
          </a:xfrm>
        </p:spPr>
        <p:txBody>
          <a:bodyPr>
            <a:normAutofit fontScale="90000"/>
          </a:bodyPr>
          <a:lstStyle/>
          <a:p>
            <a:r>
              <a:rPr lang="fr-FR" dirty="0">
                <a:solidFill>
                  <a:schemeClr val="tx1">
                    <a:lumMod val="65000"/>
                    <a:lumOff val="35000"/>
                  </a:schemeClr>
                </a:solidFill>
                <a:latin typeface="Modern Love" pitchFamily="82" charset="0"/>
                <a:ea typeface="Times New Roman" panose="02020603050405020304" pitchFamily="18" charset="0"/>
                <a:cs typeface="Times New Roman" panose="02020603050405020304" pitchFamily="18" charset="0"/>
              </a:rPr>
              <a:t/>
            </a:r>
            <a:br>
              <a:rPr lang="fr-FR" dirty="0">
                <a:solidFill>
                  <a:schemeClr val="tx1">
                    <a:lumMod val="65000"/>
                    <a:lumOff val="35000"/>
                  </a:schemeClr>
                </a:solidFill>
                <a:latin typeface="Modern Love" pitchFamily="82" charset="0"/>
                <a:ea typeface="Times New Roman" panose="02020603050405020304" pitchFamily="18" charset="0"/>
                <a:cs typeface="Times New Roman" panose="02020603050405020304" pitchFamily="18" charset="0"/>
              </a:rPr>
            </a:br>
            <a:r>
              <a:rPr lang="fr-FR" dirty="0">
                <a:solidFill>
                  <a:schemeClr val="tx1">
                    <a:lumMod val="65000"/>
                    <a:lumOff val="35000"/>
                  </a:schemeClr>
                </a:solidFill>
                <a:latin typeface="Modern Love" pitchFamily="82" charset="0"/>
                <a:ea typeface="Times New Roman" panose="02020603050405020304" pitchFamily="18" charset="0"/>
                <a:cs typeface="Times New Roman" panose="02020603050405020304" pitchFamily="18" charset="0"/>
              </a:rPr>
              <a:t>L'impact de la prière               dans notre vie </a:t>
            </a:r>
          </a:p>
        </p:txBody>
      </p:sp>
      <p:sp>
        <p:nvSpPr>
          <p:cNvPr id="3" name="Content Placeholder 2">
            <a:extLst>
              <a:ext uri="{FF2B5EF4-FFF2-40B4-BE49-F238E27FC236}">
                <a16:creationId xmlns:a16="http://schemas.microsoft.com/office/drawing/2014/main" xmlns="" id="{46392B84-7063-5999-A09F-3FAE5F4C2ECF}"/>
              </a:ext>
            </a:extLst>
          </p:cNvPr>
          <p:cNvSpPr>
            <a:spLocks noGrp="1"/>
          </p:cNvSpPr>
          <p:nvPr>
            <p:ph idx="1"/>
          </p:nvPr>
        </p:nvSpPr>
        <p:spPr>
          <a:xfrm>
            <a:off x="838200" y="2687444"/>
            <a:ext cx="9494520" cy="3691054"/>
          </a:xfrm>
        </p:spPr>
        <p:txBody>
          <a:bodyPr>
            <a:noAutofit/>
          </a:bodyPr>
          <a:lstStyle/>
          <a:p>
            <a:r>
              <a:rPr lang="fr-FR" sz="3200" b="1" dirty="0">
                <a:solidFill>
                  <a:schemeClr val="tx1">
                    <a:lumMod val="65000"/>
                    <a:lumOff val="35000"/>
                  </a:schemeClr>
                </a:solidFill>
                <a:latin typeface="Avenir Next Condensed" panose="020B0506020202020204" pitchFamily="34" charset="0"/>
                <a:ea typeface="Times New Roman" panose="02020603050405020304" pitchFamily="18" charset="0"/>
              </a:rPr>
              <a:t>Physiquement. « Rien ne tend plus à promouvoir la santé du corps et de l'âme qu'un esprit de gratitude et de louange. » (Ellen G. White, </a:t>
            </a:r>
            <a:r>
              <a:rPr lang="fr-FR" sz="3200" b="1" i="1" dirty="0" err="1">
                <a:solidFill>
                  <a:schemeClr val="tx1">
                    <a:lumMod val="65000"/>
                    <a:lumOff val="35000"/>
                  </a:schemeClr>
                </a:solidFill>
                <a:latin typeface="Avenir Next Condensed" panose="020B0506020202020204" pitchFamily="34" charset="0"/>
                <a:ea typeface="Times New Roman" panose="02020603050405020304" pitchFamily="18" charset="0"/>
              </a:rPr>
              <a:t>Prayer</a:t>
            </a:r>
            <a:r>
              <a:rPr lang="fr-FR" sz="3200" b="1" dirty="0">
                <a:solidFill>
                  <a:schemeClr val="tx1">
                    <a:lumMod val="65000"/>
                    <a:lumOff val="35000"/>
                  </a:schemeClr>
                </a:solidFill>
                <a:latin typeface="Avenir Next Condensed" panose="020B0506020202020204" pitchFamily="34" charset="0"/>
                <a:ea typeface="Times New Roman" panose="02020603050405020304" pitchFamily="18" charset="0"/>
              </a:rPr>
              <a:t>, p. 82).</a:t>
            </a:r>
          </a:p>
          <a:p>
            <a:r>
              <a:rPr lang="fr-FR" sz="3200" b="1" dirty="0">
                <a:solidFill>
                  <a:schemeClr val="tx1">
                    <a:lumMod val="65000"/>
                    <a:lumOff val="35000"/>
                  </a:schemeClr>
                </a:solidFill>
                <a:latin typeface="Avenir Next Condensed" panose="020B0506020202020204" pitchFamily="34" charset="0"/>
                <a:ea typeface="Calibri" panose="020F0502020204030204" pitchFamily="34" charset="0"/>
              </a:rPr>
              <a:t>Sur le plan émotionnel. « Pour renforcer cette relation [avec Dieu] et satisfaire nos besoins émotionnels et spirituels, nous devons apprendre le pouvoir de la prière. » (Ellen G. White, </a:t>
            </a:r>
            <a:r>
              <a:rPr lang="fr-FR" sz="3200" b="1" i="1" dirty="0" err="1">
                <a:solidFill>
                  <a:schemeClr val="tx1">
                    <a:lumMod val="65000"/>
                    <a:lumOff val="35000"/>
                  </a:schemeClr>
                </a:solidFill>
                <a:latin typeface="Avenir Next Condensed" panose="020B0506020202020204" pitchFamily="34" charset="0"/>
                <a:ea typeface="Calibri" panose="020F0502020204030204" pitchFamily="34" charset="0"/>
              </a:rPr>
              <a:t>Praye</a:t>
            </a:r>
            <a:r>
              <a:rPr lang="fr-FR" sz="3200" b="1" dirty="0" err="1">
                <a:solidFill>
                  <a:schemeClr val="tx1">
                    <a:lumMod val="65000"/>
                    <a:lumOff val="35000"/>
                  </a:schemeClr>
                </a:solidFill>
                <a:latin typeface="Avenir Next Condensed" panose="020B0506020202020204" pitchFamily="34" charset="0"/>
                <a:ea typeface="Calibri" panose="020F0502020204030204" pitchFamily="34" charset="0"/>
              </a:rPr>
              <a:t>r</a:t>
            </a:r>
            <a:r>
              <a:rPr lang="fr-FR" sz="3200" b="1" dirty="0">
                <a:solidFill>
                  <a:schemeClr val="tx1">
                    <a:lumMod val="65000"/>
                    <a:lumOff val="35000"/>
                  </a:schemeClr>
                </a:solidFill>
                <a:latin typeface="Avenir Next Condensed" panose="020B0506020202020204" pitchFamily="34" charset="0"/>
                <a:ea typeface="Calibri" panose="020F0502020204030204" pitchFamily="34" charset="0"/>
              </a:rPr>
              <a:t>, p. 3)</a:t>
            </a:r>
            <a:endParaRPr lang="en-US" sz="3200" dirty="0">
              <a:solidFill>
                <a:schemeClr val="tx1">
                  <a:lumMod val="75000"/>
                  <a:lumOff val="25000"/>
                </a:schemeClr>
              </a:solidFill>
              <a:latin typeface="Avenir Next Condensed" panose="020B0506020202020204" pitchFamily="34" charset="0"/>
              <a:ea typeface="Calibri" panose="020F0502020204030204" pitchFamily="34" charset="0"/>
            </a:endParaRPr>
          </a:p>
        </p:txBody>
      </p:sp>
    </p:spTree>
    <p:extLst>
      <p:ext uri="{BB962C8B-B14F-4D97-AF65-F5344CB8AC3E}">
        <p14:creationId xmlns:p14="http://schemas.microsoft.com/office/powerpoint/2010/main" val="371163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A74C5-6A43-5D10-B488-76C89896F759}"/>
              </a:ext>
            </a:extLst>
          </p:cNvPr>
          <p:cNvSpPr>
            <a:spLocks noGrp="1"/>
          </p:cNvSpPr>
          <p:nvPr>
            <p:ph type="title"/>
          </p:nvPr>
        </p:nvSpPr>
        <p:spPr>
          <a:xfrm>
            <a:off x="363794" y="234495"/>
            <a:ext cx="9354015" cy="1325563"/>
          </a:xfrm>
        </p:spPr>
        <p:txBody>
          <a:bodyPr>
            <a:normAutofit fontScale="90000"/>
          </a:bodyPr>
          <a:lstStyle/>
          <a:p>
            <a:r>
              <a:rPr lang="fr-FR" dirty="0">
                <a:solidFill>
                  <a:schemeClr val="tx1">
                    <a:lumMod val="65000"/>
                    <a:lumOff val="35000"/>
                  </a:schemeClr>
                </a:solidFill>
                <a:latin typeface="Modern Love" pitchFamily="82" charset="0"/>
                <a:ea typeface="Times New Roman" panose="02020603050405020304" pitchFamily="18" charset="0"/>
                <a:cs typeface="Times New Roman" panose="02020603050405020304" pitchFamily="18" charset="0"/>
              </a:rPr>
              <a:t/>
            </a:r>
            <a:br>
              <a:rPr lang="fr-FR" dirty="0">
                <a:solidFill>
                  <a:schemeClr val="tx1">
                    <a:lumMod val="65000"/>
                    <a:lumOff val="35000"/>
                  </a:schemeClr>
                </a:solidFill>
                <a:latin typeface="Modern Love" pitchFamily="82" charset="0"/>
                <a:ea typeface="Times New Roman" panose="02020603050405020304" pitchFamily="18" charset="0"/>
                <a:cs typeface="Times New Roman" panose="02020603050405020304" pitchFamily="18" charset="0"/>
              </a:rPr>
            </a:br>
            <a:r>
              <a:rPr lang="fr-FR" dirty="0">
                <a:solidFill>
                  <a:schemeClr val="tx1">
                    <a:lumMod val="65000"/>
                    <a:lumOff val="35000"/>
                  </a:schemeClr>
                </a:solidFill>
                <a:latin typeface="Modern Love" pitchFamily="82" charset="0"/>
                <a:ea typeface="Times New Roman" panose="02020603050405020304" pitchFamily="18" charset="0"/>
                <a:cs typeface="Times New Roman" panose="02020603050405020304" pitchFamily="18" charset="0"/>
              </a:rPr>
              <a:t>L'impact de la prière               dans notre vie </a:t>
            </a:r>
            <a:endParaRPr lang="en-US" sz="8800" dirty="0">
              <a:solidFill>
                <a:schemeClr val="tx1">
                  <a:lumMod val="65000"/>
                  <a:lumOff val="35000"/>
                </a:schemeClr>
              </a:solidFill>
              <a:latin typeface="Modern Love" pitchFamily="82" charset="0"/>
            </a:endParaRPr>
          </a:p>
        </p:txBody>
      </p:sp>
      <p:sp>
        <p:nvSpPr>
          <p:cNvPr id="3" name="Content Placeholder 2">
            <a:extLst>
              <a:ext uri="{FF2B5EF4-FFF2-40B4-BE49-F238E27FC236}">
                <a16:creationId xmlns:a16="http://schemas.microsoft.com/office/drawing/2014/main" xmlns="" id="{46392B84-7063-5999-A09F-3FAE5F4C2ECF}"/>
              </a:ext>
            </a:extLst>
          </p:cNvPr>
          <p:cNvSpPr>
            <a:spLocks noGrp="1"/>
          </p:cNvSpPr>
          <p:nvPr>
            <p:ph idx="1"/>
          </p:nvPr>
        </p:nvSpPr>
        <p:spPr>
          <a:xfrm>
            <a:off x="838200" y="2676293"/>
            <a:ext cx="8640337" cy="3702205"/>
          </a:xfrm>
        </p:spPr>
        <p:txBody>
          <a:bodyPr>
            <a:noAutofit/>
          </a:bodyPr>
          <a:lstStyle/>
          <a:p>
            <a:r>
              <a:rPr lang="fr-FR" sz="3200" b="1" dirty="0">
                <a:solidFill>
                  <a:schemeClr val="tx1">
                    <a:lumMod val="65000"/>
                    <a:lumOff val="35000"/>
                  </a:schemeClr>
                </a:solidFill>
                <a:latin typeface="Avenir Next Condensed" panose="020B0506020202020204" pitchFamily="34" charset="0"/>
                <a:ea typeface="Times New Roman" panose="02020603050405020304" pitchFamily="18" charset="0"/>
              </a:rPr>
              <a:t>Mentalement.  « La prière éclaire l'esprit sur ce qu'est la vérité. »</a:t>
            </a:r>
            <a:endParaRPr lang="en-US" sz="3200" dirty="0">
              <a:solidFill>
                <a:schemeClr val="tx1">
                  <a:lumMod val="75000"/>
                  <a:lumOff val="25000"/>
                </a:schemeClr>
              </a:solidFill>
              <a:effectLst/>
              <a:latin typeface="Avenir Next Condensed" panose="020B0506020202020204" pitchFamily="34" charset="0"/>
              <a:ea typeface="Times New Roman" panose="02020603050405020304" pitchFamily="18" charset="0"/>
            </a:endParaRPr>
          </a:p>
          <a:p>
            <a:r>
              <a:rPr lang="fr-FR" sz="3200" b="1" dirty="0">
                <a:solidFill>
                  <a:schemeClr val="tx1">
                    <a:lumMod val="65000"/>
                    <a:lumOff val="35000"/>
                  </a:schemeClr>
                </a:solidFill>
                <a:latin typeface="Avenir Next Condensed" panose="020B0506020202020204" pitchFamily="34" charset="0"/>
                <a:ea typeface="Times New Roman" panose="02020603050405020304" pitchFamily="18" charset="0"/>
              </a:rPr>
              <a:t>Sur le plan social. « La prière nous unit les uns aux autres et à Dieu. » </a:t>
            </a:r>
          </a:p>
          <a:p>
            <a:r>
              <a:rPr lang="fr-FR" sz="3200" b="1" dirty="0">
                <a:solidFill>
                  <a:schemeClr val="tx1">
                    <a:lumMod val="65000"/>
                    <a:lumOff val="35000"/>
                  </a:schemeClr>
                </a:solidFill>
                <a:latin typeface="Avenir Next Condensed" panose="020B0506020202020204" pitchFamily="34" charset="0"/>
              </a:rPr>
              <a:t>Spirituellement</a:t>
            </a:r>
            <a:r>
              <a:rPr lang="en-US" sz="3200" b="1" dirty="0">
                <a:solidFill>
                  <a:schemeClr val="tx1">
                    <a:lumMod val="65000"/>
                    <a:lumOff val="35000"/>
                  </a:schemeClr>
                </a:solidFill>
                <a:latin typeface="Avenir Next Condensed" panose="020B0506020202020204" pitchFamily="34" charset="0"/>
              </a:rPr>
              <a:t>. </a:t>
            </a:r>
            <a:r>
              <a:rPr lang="fr-FR" sz="3200" b="1" dirty="0">
                <a:solidFill>
                  <a:schemeClr val="tx1">
                    <a:lumMod val="65000"/>
                    <a:lumOff val="35000"/>
                  </a:schemeClr>
                </a:solidFill>
                <a:latin typeface="Avenir Next Condensed" panose="020B0506020202020204" pitchFamily="34" charset="0"/>
              </a:rPr>
              <a:t>« La prière est la vie de l'âme. La prière de la foi est l'arme par laquelle nous pouvons résister avec succès à tout assaut de l'ennemi. » </a:t>
            </a:r>
            <a:endParaRPr lang="en-US" sz="3200" dirty="0">
              <a:solidFill>
                <a:schemeClr val="tx1">
                  <a:lumMod val="75000"/>
                  <a:lumOff val="25000"/>
                </a:schemeClr>
              </a:solidFill>
              <a:latin typeface="Avenir Next Condensed" panose="020B0506020202020204" pitchFamily="34" charset="0"/>
            </a:endParaRPr>
          </a:p>
        </p:txBody>
      </p:sp>
    </p:spTree>
    <p:extLst>
      <p:ext uri="{BB962C8B-B14F-4D97-AF65-F5344CB8AC3E}">
        <p14:creationId xmlns:p14="http://schemas.microsoft.com/office/powerpoint/2010/main" val="24764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28C3C-40D2-D351-1227-D02150039170}"/>
              </a:ext>
            </a:extLst>
          </p:cNvPr>
          <p:cNvSpPr>
            <a:spLocks noGrp="1"/>
          </p:cNvSpPr>
          <p:nvPr>
            <p:ph type="title"/>
          </p:nvPr>
        </p:nvSpPr>
        <p:spPr/>
        <p:txBody>
          <a:bodyPr>
            <a:normAutofit/>
          </a:bodyPr>
          <a:lstStyle/>
          <a:p>
            <a:r>
              <a:rPr lang="fr-FR" dirty="0">
                <a:solidFill>
                  <a:schemeClr val="tx1">
                    <a:lumMod val="65000"/>
                    <a:lumOff val="35000"/>
                  </a:schemeClr>
                </a:solidFill>
                <a:latin typeface="Modern Love" pitchFamily="82" charset="0"/>
                <a:ea typeface="Times New Roman" panose="02020603050405020304" pitchFamily="18" charset="0"/>
                <a:cs typeface="Times New Roman" panose="02020603050405020304" pitchFamily="18" charset="0"/>
              </a:rPr>
              <a:t>Réflexion personnelle</a:t>
            </a:r>
            <a:endParaRPr lang="fr-FR" sz="8800" dirty="0">
              <a:solidFill>
                <a:schemeClr val="tx1">
                  <a:lumMod val="65000"/>
                  <a:lumOff val="35000"/>
                </a:schemeClr>
              </a:solidFill>
              <a:latin typeface="Modern Love" pitchFamily="82" charset="0"/>
            </a:endParaRPr>
          </a:p>
        </p:txBody>
      </p:sp>
      <p:sp>
        <p:nvSpPr>
          <p:cNvPr id="3" name="Content Placeholder 2">
            <a:extLst>
              <a:ext uri="{FF2B5EF4-FFF2-40B4-BE49-F238E27FC236}">
                <a16:creationId xmlns:a16="http://schemas.microsoft.com/office/drawing/2014/main" xmlns="" id="{909781CC-C2DE-6FC2-A164-BC5169CAB86B}"/>
              </a:ext>
            </a:extLst>
          </p:cNvPr>
          <p:cNvSpPr>
            <a:spLocks noGrp="1"/>
          </p:cNvSpPr>
          <p:nvPr>
            <p:ph idx="1"/>
          </p:nvPr>
        </p:nvSpPr>
        <p:spPr>
          <a:xfrm>
            <a:off x="1972491" y="1867666"/>
            <a:ext cx="8634549" cy="4351338"/>
          </a:xfrm>
        </p:spPr>
        <p:txBody>
          <a:bodyPr>
            <a:normAutofit/>
          </a:bodyPr>
          <a:lstStyle/>
          <a:p>
            <a:pPr marR="0" lvl="0">
              <a:spcBef>
                <a:spcPts val="0"/>
              </a:spcBef>
              <a:spcAft>
                <a:spcPts val="0"/>
              </a:spcAft>
            </a:pPr>
            <a:r>
              <a:rPr lang="fr-FR" sz="3200" dirty="0">
                <a:solidFill>
                  <a:schemeClr val="tx1">
                    <a:lumMod val="75000"/>
                    <a:lumOff val="25000"/>
                  </a:schemeClr>
                </a:solidFill>
                <a:latin typeface="Avenir Next Condensed" panose="020B0506020202020204" pitchFamily="34" charset="0"/>
                <a:ea typeface="Calibri" panose="020F0502020204030204" pitchFamily="34" charset="0"/>
                <a:cs typeface="Calibri" panose="020F0502020204030204" pitchFamily="34" charset="0"/>
              </a:rPr>
              <a:t>Quelles sont les choses qui vous empêchent ou vous distraient de prier ? </a:t>
            </a:r>
          </a:p>
          <a:p>
            <a:pPr marR="0" lvl="0">
              <a:spcBef>
                <a:spcPts val="0"/>
              </a:spcBef>
              <a:spcAft>
                <a:spcPts val="0"/>
              </a:spcAft>
            </a:pPr>
            <a:r>
              <a:rPr lang="fr-FR" sz="3200" dirty="0">
                <a:solidFill>
                  <a:schemeClr val="tx1">
                    <a:lumMod val="75000"/>
                    <a:lumOff val="25000"/>
                  </a:schemeClr>
                </a:solidFill>
                <a:latin typeface="Avenir Next Condensed" panose="020B0506020202020204" pitchFamily="34" charset="0"/>
                <a:ea typeface="Calibri" panose="020F0502020204030204" pitchFamily="34" charset="0"/>
                <a:cs typeface="Calibri" panose="020F0502020204030204" pitchFamily="34" charset="0"/>
              </a:rPr>
              <a:t>Comment pouvez-vous appliquer la diligence à votre vie de prière ?</a:t>
            </a:r>
          </a:p>
          <a:p>
            <a:pPr marR="0" lvl="0">
              <a:spcBef>
                <a:spcPts val="0"/>
              </a:spcBef>
              <a:spcAft>
                <a:spcPts val="0"/>
              </a:spcAft>
            </a:pPr>
            <a:r>
              <a:rPr lang="fr-FR" sz="3200" dirty="0">
                <a:solidFill>
                  <a:schemeClr val="tx1">
                    <a:lumMod val="75000"/>
                    <a:lumOff val="25000"/>
                  </a:schemeClr>
                </a:solidFill>
                <a:latin typeface="Avenir Next Condensed" panose="020B0506020202020204" pitchFamily="34" charset="0"/>
                <a:ea typeface="Calibri" panose="020F0502020204030204" pitchFamily="34" charset="0"/>
                <a:cs typeface="Calibri" panose="020F0502020204030204" pitchFamily="34" charset="0"/>
              </a:rPr>
              <a:t>Quelle(s) idée(s) pratique(s) de prière allez-vous incorporer à votre vie de prière ? </a:t>
            </a:r>
          </a:p>
          <a:p>
            <a:pPr marR="0" lvl="0">
              <a:spcBef>
                <a:spcPts val="0"/>
              </a:spcBef>
              <a:spcAft>
                <a:spcPts val="0"/>
              </a:spcAft>
            </a:pPr>
            <a:r>
              <a:rPr lang="fr-FR" sz="3200" dirty="0">
                <a:solidFill>
                  <a:schemeClr val="tx1">
                    <a:lumMod val="75000"/>
                    <a:lumOff val="25000"/>
                  </a:schemeClr>
                </a:solidFill>
                <a:latin typeface="Avenir Next Condensed" panose="020B0506020202020204" pitchFamily="34" charset="0"/>
                <a:ea typeface="Calibri" panose="020F0502020204030204" pitchFamily="34" charset="0"/>
                <a:cs typeface="Calibri" panose="020F0502020204030204" pitchFamily="34" charset="0"/>
              </a:rPr>
              <a:t>Quel est votre désir le plus profond ? </a:t>
            </a:r>
          </a:p>
          <a:p>
            <a:pPr marR="0" lvl="0">
              <a:spcBef>
                <a:spcPts val="0"/>
              </a:spcBef>
              <a:spcAft>
                <a:spcPts val="0"/>
              </a:spcAft>
            </a:pPr>
            <a:r>
              <a:rPr lang="fr-FR" sz="3200" dirty="0">
                <a:solidFill>
                  <a:schemeClr val="tx1">
                    <a:lumMod val="75000"/>
                    <a:lumOff val="25000"/>
                  </a:schemeClr>
                </a:solidFill>
                <a:latin typeface="Avenir Next Condensed" panose="020B0506020202020204" pitchFamily="34" charset="0"/>
                <a:ea typeface="Calibri" panose="020F0502020204030204" pitchFamily="34" charset="0"/>
                <a:cs typeface="Calibri" panose="020F0502020204030204" pitchFamily="34" charset="0"/>
              </a:rPr>
              <a:t>Que voulez-vous demander à Dieu aujourd'hui ?</a:t>
            </a:r>
          </a:p>
          <a:p>
            <a:pPr marR="0" lvl="0">
              <a:spcBef>
                <a:spcPts val="0"/>
              </a:spcBef>
              <a:spcAft>
                <a:spcPts val="0"/>
              </a:spcAft>
            </a:pPr>
            <a:endParaRPr lang="fr-FR" sz="3200" dirty="0">
              <a:solidFill>
                <a:schemeClr val="tx1">
                  <a:lumMod val="75000"/>
                  <a:lumOff val="25000"/>
                </a:schemeClr>
              </a:solidFill>
              <a:latin typeface="Avenir Next Condensed" panose="020B0506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95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2EE1B-4707-B2E9-8DBE-1013D1E9525F}"/>
              </a:ext>
            </a:extLst>
          </p:cNvPr>
          <p:cNvSpPr>
            <a:spLocks noGrp="1"/>
          </p:cNvSpPr>
          <p:nvPr>
            <p:ph type="title"/>
          </p:nvPr>
        </p:nvSpPr>
        <p:spPr/>
        <p:txBody>
          <a:bodyPr/>
          <a:lstStyle/>
          <a:p>
            <a:r>
              <a:rPr lang="fr-FR" dirty="0">
                <a:solidFill>
                  <a:schemeClr val="tx1">
                    <a:lumMod val="65000"/>
                    <a:lumOff val="35000"/>
                  </a:schemeClr>
                </a:solidFill>
                <a:latin typeface="Modern Love" pitchFamily="82" charset="0"/>
              </a:rPr>
              <a:t>Promesse</a:t>
            </a:r>
            <a:r>
              <a:rPr lang="en-US" dirty="0">
                <a:solidFill>
                  <a:schemeClr val="tx1">
                    <a:lumMod val="65000"/>
                    <a:lumOff val="35000"/>
                  </a:schemeClr>
                </a:solidFill>
                <a:latin typeface="Modern Love" pitchFamily="82" charset="0"/>
              </a:rPr>
              <a:t> </a:t>
            </a:r>
          </a:p>
        </p:txBody>
      </p:sp>
      <p:sp>
        <p:nvSpPr>
          <p:cNvPr id="3" name="Content Placeholder 2">
            <a:extLst>
              <a:ext uri="{FF2B5EF4-FFF2-40B4-BE49-F238E27FC236}">
                <a16:creationId xmlns:a16="http://schemas.microsoft.com/office/drawing/2014/main" xmlns="" id="{253A2B99-27B2-6B50-C98C-646947F7DA92}"/>
              </a:ext>
            </a:extLst>
          </p:cNvPr>
          <p:cNvSpPr>
            <a:spLocks noGrp="1"/>
          </p:cNvSpPr>
          <p:nvPr>
            <p:ph idx="1"/>
          </p:nvPr>
        </p:nvSpPr>
        <p:spPr>
          <a:xfrm>
            <a:off x="3478924" y="1825625"/>
            <a:ext cx="6534870" cy="4351338"/>
          </a:xfrm>
        </p:spPr>
        <p:txBody>
          <a:bodyPr>
            <a:normAutofit fontScale="92500"/>
          </a:bodyPr>
          <a:lstStyle/>
          <a:p>
            <a:pPr marL="0" indent="0">
              <a:buNone/>
            </a:pPr>
            <a:r>
              <a:rPr lang="fr-FR" sz="3600" dirty="0">
                <a:solidFill>
                  <a:schemeClr val="tx1">
                    <a:lumMod val="75000"/>
                    <a:lumOff val="25000"/>
                  </a:schemeClr>
                </a:solidFill>
                <a:latin typeface="Avenir Next Condensed" panose="020B0506020202020204" pitchFamily="34" charset="0"/>
                <a:ea typeface="Times New Roman" panose="02020603050405020304" pitchFamily="18" charset="0"/>
                <a:cs typeface="Calibri" panose="020F0502020204030204" pitchFamily="34" charset="0"/>
              </a:rPr>
              <a:t>« La puissance viendra de Dieu à l'homme [et à la femme] en réponse à la prière de la foi... La vraie foi et la vraie prière - comme elles sont fortes ! Elles sont comme deux bras par lesquels le suppliant humain s'accroche à la puissance de l'Amour infini. » </a:t>
            </a:r>
          </a:p>
          <a:p>
            <a:pPr marL="0" indent="0">
              <a:buNone/>
            </a:pPr>
            <a:r>
              <a:rPr lang="fr-FR" sz="3600" dirty="0">
                <a:solidFill>
                  <a:schemeClr val="tx1">
                    <a:lumMod val="75000"/>
                    <a:lumOff val="25000"/>
                  </a:schemeClr>
                </a:solidFill>
                <a:latin typeface="Avenir Next Condensed" panose="020B0506020202020204" pitchFamily="34" charset="0"/>
                <a:ea typeface="Times New Roman" panose="02020603050405020304" pitchFamily="18" charset="0"/>
                <a:cs typeface="Calibri" panose="020F0502020204030204" pitchFamily="34" charset="0"/>
              </a:rPr>
              <a:t>(Ellen G. White, </a:t>
            </a:r>
            <a:r>
              <a:rPr lang="fr-FR" sz="3600" i="1" dirty="0" err="1">
                <a:solidFill>
                  <a:schemeClr val="tx1">
                    <a:lumMod val="75000"/>
                    <a:lumOff val="25000"/>
                  </a:schemeClr>
                </a:solidFill>
                <a:latin typeface="Avenir Next Condensed" panose="020B0506020202020204" pitchFamily="34" charset="0"/>
                <a:ea typeface="Times New Roman" panose="02020603050405020304" pitchFamily="18" charset="0"/>
                <a:cs typeface="Calibri" panose="020F0502020204030204" pitchFamily="34" charset="0"/>
              </a:rPr>
              <a:t>Prayer</a:t>
            </a:r>
            <a:r>
              <a:rPr lang="fr-FR" sz="3600" dirty="0">
                <a:solidFill>
                  <a:schemeClr val="tx1">
                    <a:lumMod val="75000"/>
                    <a:lumOff val="25000"/>
                  </a:schemeClr>
                </a:solidFill>
                <a:latin typeface="Avenir Next Condensed" panose="020B0506020202020204" pitchFamily="34" charset="0"/>
                <a:ea typeface="Times New Roman" panose="02020603050405020304" pitchFamily="18" charset="0"/>
                <a:cs typeface="Calibri" panose="020F0502020204030204" pitchFamily="34" charset="0"/>
              </a:rPr>
              <a:t>, p. 85).</a:t>
            </a:r>
            <a:endParaRPr lang="en-US" dirty="0">
              <a:solidFill>
                <a:schemeClr val="tx1">
                  <a:lumMod val="75000"/>
                  <a:lumOff val="25000"/>
                </a:schemeClr>
              </a:solidFill>
              <a:effectLst/>
              <a:latin typeface="Avenir Next Condensed" panose="020B0506020202020204" pitchFamily="34" charset="0"/>
              <a:ea typeface="Calibri" panose="020F0502020204030204" pitchFamily="34" charset="0"/>
            </a:endParaRPr>
          </a:p>
        </p:txBody>
      </p:sp>
    </p:spTree>
    <p:extLst>
      <p:ext uri="{BB962C8B-B14F-4D97-AF65-F5344CB8AC3E}">
        <p14:creationId xmlns:p14="http://schemas.microsoft.com/office/powerpoint/2010/main" val="205431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7493BD-92D5-0C6A-BC9D-93A7D1422AFC}"/>
              </a:ext>
            </a:extLst>
          </p:cNvPr>
          <p:cNvSpPr txBox="1"/>
          <p:nvPr/>
        </p:nvSpPr>
        <p:spPr>
          <a:xfrm>
            <a:off x="1746330" y="5624852"/>
            <a:ext cx="4672361" cy="923330"/>
          </a:xfrm>
          <a:prstGeom prst="rect">
            <a:avLst/>
          </a:prstGeom>
          <a:noFill/>
        </p:spPr>
        <p:txBody>
          <a:bodyPr wrap="square" rtlCol="0">
            <a:spAutoFit/>
          </a:bodyPr>
          <a:lstStyle/>
          <a:p>
            <a:r>
              <a:rPr lang="fr-FR" dirty="0">
                <a:solidFill>
                  <a:schemeClr val="tx1">
                    <a:lumMod val="65000"/>
                    <a:lumOff val="35000"/>
                  </a:schemeClr>
                </a:solidFill>
              </a:rPr>
              <a:t>Journée internationale de prière</a:t>
            </a:r>
          </a:p>
          <a:p>
            <a:r>
              <a:rPr lang="fr-FR" dirty="0">
                <a:solidFill>
                  <a:schemeClr val="tx1">
                    <a:lumMod val="65000"/>
                    <a:lumOff val="35000"/>
                  </a:schemeClr>
                </a:solidFill>
              </a:rPr>
              <a:t>Ministère des femmes</a:t>
            </a:r>
          </a:p>
          <a:p>
            <a:r>
              <a:rPr lang="fr-FR" dirty="0">
                <a:solidFill>
                  <a:schemeClr val="tx1">
                    <a:lumMod val="65000"/>
                    <a:lumOff val="35000"/>
                  </a:schemeClr>
                </a:solidFill>
              </a:rPr>
              <a:t>4 mars 2023</a:t>
            </a:r>
          </a:p>
        </p:txBody>
      </p:sp>
      <p:pic>
        <p:nvPicPr>
          <p:cNvPr id="4" name="Picture 3" descr="Background pattern&#10;&#10;Description automatically generated with medium confidence">
            <a:extLst>
              <a:ext uri="{FF2B5EF4-FFF2-40B4-BE49-F238E27FC236}">
                <a16:creationId xmlns:a16="http://schemas.microsoft.com/office/drawing/2014/main" xmlns="" id="{DFE36BC1-D305-DCE7-3250-828B233DAE8B}"/>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741959" y="5728018"/>
            <a:ext cx="1004371" cy="716998"/>
          </a:xfrm>
          <a:prstGeom prst="rect">
            <a:avLst/>
          </a:prstGeom>
        </p:spPr>
      </p:pic>
    </p:spTree>
    <p:extLst>
      <p:ext uri="{BB962C8B-B14F-4D97-AF65-F5344CB8AC3E}">
        <p14:creationId xmlns:p14="http://schemas.microsoft.com/office/powerpoint/2010/main" val="33882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8B2A0-252E-1BC8-30C4-622EE041091B}"/>
              </a:ext>
            </a:extLst>
          </p:cNvPr>
          <p:cNvSpPr>
            <a:spLocks noGrp="1"/>
          </p:cNvSpPr>
          <p:nvPr>
            <p:ph type="title"/>
          </p:nvPr>
        </p:nvSpPr>
        <p:spPr>
          <a:xfrm>
            <a:off x="747132" y="457200"/>
            <a:ext cx="4795024" cy="925551"/>
          </a:xfrm>
        </p:spPr>
        <p:txBody>
          <a:bodyPr>
            <a:normAutofit fontScale="90000"/>
          </a:bodyPr>
          <a:lstStyle/>
          <a:p>
            <a:r>
              <a:rPr lang="en-US" sz="4000" dirty="0">
                <a:solidFill>
                  <a:schemeClr val="tx1">
                    <a:lumMod val="65000"/>
                    <a:lumOff val="35000"/>
                  </a:schemeClr>
                </a:solidFill>
                <a:latin typeface="Modern Love" pitchFamily="82" charset="0"/>
              </a:rPr>
              <a:t>Transformation</a:t>
            </a:r>
          </a:p>
        </p:txBody>
      </p:sp>
      <p:sp>
        <p:nvSpPr>
          <p:cNvPr id="3" name="Content Placeholder 2">
            <a:extLst>
              <a:ext uri="{FF2B5EF4-FFF2-40B4-BE49-F238E27FC236}">
                <a16:creationId xmlns:a16="http://schemas.microsoft.com/office/drawing/2014/main" xmlns="" id="{22FC2B17-7832-92B0-C70C-6A634E449BA1}"/>
              </a:ext>
            </a:extLst>
          </p:cNvPr>
          <p:cNvSpPr>
            <a:spLocks noGrp="1"/>
          </p:cNvSpPr>
          <p:nvPr>
            <p:ph idx="1"/>
          </p:nvPr>
        </p:nvSpPr>
        <p:spPr>
          <a:xfrm>
            <a:off x="747131" y="2860287"/>
            <a:ext cx="6411315" cy="892098"/>
          </a:xfrm>
        </p:spPr>
        <p:txBody>
          <a:bodyPr>
            <a:normAutofit fontScale="92500"/>
          </a:bodyPr>
          <a:lstStyle/>
          <a:p>
            <a:pPr marL="0" indent="0">
              <a:buNone/>
            </a:pPr>
            <a:r>
              <a:rPr lang="fr-FR" sz="4000" b="1" dirty="0">
                <a:solidFill>
                  <a:schemeClr val="accent2">
                    <a:lumMod val="75000"/>
                  </a:schemeClr>
                </a:solidFill>
                <a:effectLst/>
                <a:latin typeface="Avenir Next Condensed" panose="020B0506020202020204" pitchFamily="34" charset="0"/>
                <a:ea typeface="Calibri" panose="020F0502020204030204" pitchFamily="34" charset="0"/>
                <a:cs typeface="DokChampa" panose="020B0604020202020204" pitchFamily="34" charset="-34"/>
              </a:rPr>
              <a:t>Un changement d’état d’esprit</a:t>
            </a:r>
            <a:endParaRPr lang="fr-FR" sz="4000" b="1" dirty="0">
              <a:solidFill>
                <a:schemeClr val="accent2">
                  <a:lumMod val="75000"/>
                </a:schemeClr>
              </a:solidFill>
              <a:latin typeface="Avenir Next Condensed" panose="020B0506020202020204" pitchFamily="34" charset="0"/>
              <a:cs typeface="DokChampa" panose="020B0604020202020204" pitchFamily="34" charset="-34"/>
            </a:endParaRPr>
          </a:p>
        </p:txBody>
      </p:sp>
      <p:sp>
        <p:nvSpPr>
          <p:cNvPr id="4" name="Text Placeholder 3">
            <a:extLst>
              <a:ext uri="{FF2B5EF4-FFF2-40B4-BE49-F238E27FC236}">
                <a16:creationId xmlns:a16="http://schemas.microsoft.com/office/drawing/2014/main" xmlns="" id="{26F2B992-E7EA-FCA7-C1AC-C2809B3E58B4}"/>
              </a:ext>
            </a:extLst>
          </p:cNvPr>
          <p:cNvSpPr>
            <a:spLocks noGrp="1"/>
          </p:cNvSpPr>
          <p:nvPr>
            <p:ph type="body" sz="half" idx="2"/>
          </p:nvPr>
        </p:nvSpPr>
        <p:spPr>
          <a:xfrm>
            <a:off x="747131" y="3997713"/>
            <a:ext cx="9475712" cy="2525752"/>
          </a:xfrm>
        </p:spPr>
        <p:txBody>
          <a:bodyPr>
            <a:normAutofit/>
          </a:bodyPr>
          <a:lstStyle/>
          <a:p>
            <a:pPr>
              <a:spcBef>
                <a:spcPts val="0"/>
              </a:spcBef>
            </a:pPr>
            <a:r>
              <a:rPr lang="fr-FR" sz="3200" dirty="0">
                <a:solidFill>
                  <a:schemeClr val="tx1">
                    <a:lumMod val="75000"/>
                    <a:lumOff val="25000"/>
                  </a:schemeClr>
                </a:solidFill>
                <a:latin typeface="Avenir Next Condensed" panose="020B0506020202020204" pitchFamily="34" charset="0"/>
                <a:ea typeface="Times New Roman" panose="02020603050405020304" pitchFamily="18" charset="0"/>
                <a:cs typeface="Calibri" panose="020F0502020204030204" pitchFamily="34" charset="0"/>
              </a:rPr>
              <a:t>« Ne vous conformez pas au monde actuel, mais soyez transformés par le renouvellement de l’intelligence afin de discerner quelle est la volonté de Dieu, ce qui est bon, agréable et parfait. » Romains 12:2</a:t>
            </a:r>
            <a:endParaRPr lang="en-US" sz="3200" dirty="0">
              <a:solidFill>
                <a:schemeClr val="tx1">
                  <a:lumMod val="75000"/>
                  <a:lumOff val="25000"/>
                </a:schemeClr>
              </a:solidFill>
              <a:effectLst/>
              <a:latin typeface="Avenir Next Condensed" panose="020B0506020202020204" pitchFamily="34" charset="0"/>
              <a:ea typeface="Calibri" panose="020F0502020204030204" pitchFamily="34" charset="0"/>
            </a:endParaRPr>
          </a:p>
        </p:txBody>
      </p:sp>
    </p:spTree>
    <p:extLst>
      <p:ext uri="{BB962C8B-B14F-4D97-AF65-F5344CB8AC3E}">
        <p14:creationId xmlns:p14="http://schemas.microsoft.com/office/powerpoint/2010/main" val="275277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8B2A0-252E-1BC8-30C4-622EE041091B}"/>
              </a:ext>
            </a:extLst>
          </p:cNvPr>
          <p:cNvSpPr>
            <a:spLocks noGrp="1"/>
          </p:cNvSpPr>
          <p:nvPr>
            <p:ph type="title"/>
          </p:nvPr>
        </p:nvSpPr>
        <p:spPr>
          <a:xfrm>
            <a:off x="747131" y="457200"/>
            <a:ext cx="4795025" cy="925551"/>
          </a:xfrm>
        </p:spPr>
        <p:txBody>
          <a:bodyPr>
            <a:normAutofit fontScale="90000"/>
          </a:bodyPr>
          <a:lstStyle/>
          <a:p>
            <a:r>
              <a:rPr lang="en-US" sz="4000" dirty="0">
                <a:solidFill>
                  <a:schemeClr val="tx1">
                    <a:lumMod val="65000"/>
                    <a:lumOff val="35000"/>
                  </a:schemeClr>
                </a:solidFill>
                <a:latin typeface="Modern Love" pitchFamily="82" charset="0"/>
              </a:rPr>
              <a:t>Transformation</a:t>
            </a:r>
          </a:p>
        </p:txBody>
      </p:sp>
      <p:sp>
        <p:nvSpPr>
          <p:cNvPr id="3" name="Content Placeholder 2">
            <a:extLst>
              <a:ext uri="{FF2B5EF4-FFF2-40B4-BE49-F238E27FC236}">
                <a16:creationId xmlns:a16="http://schemas.microsoft.com/office/drawing/2014/main" xmlns="" id="{22FC2B17-7832-92B0-C70C-6A634E449BA1}"/>
              </a:ext>
            </a:extLst>
          </p:cNvPr>
          <p:cNvSpPr>
            <a:spLocks noGrp="1"/>
          </p:cNvSpPr>
          <p:nvPr>
            <p:ph idx="1"/>
          </p:nvPr>
        </p:nvSpPr>
        <p:spPr>
          <a:xfrm>
            <a:off x="747130" y="2849136"/>
            <a:ext cx="6221229" cy="925551"/>
          </a:xfrm>
        </p:spPr>
        <p:txBody>
          <a:bodyPr>
            <a:normAutofit fontScale="92500"/>
          </a:bodyPr>
          <a:lstStyle/>
          <a:p>
            <a:pPr marL="0" indent="0">
              <a:buNone/>
            </a:pPr>
            <a:r>
              <a:rPr lang="fr-FR" sz="4000" b="1" dirty="0">
                <a:solidFill>
                  <a:schemeClr val="accent2">
                    <a:lumMod val="75000"/>
                  </a:schemeClr>
                </a:solidFill>
                <a:latin typeface="Avenir Next Condensed" panose="020B0506020202020204" pitchFamily="34" charset="0"/>
                <a:ea typeface="Calibri" panose="020F0502020204030204" pitchFamily="34" charset="0"/>
                <a:cs typeface="DokChampa" panose="020B0604020202020204" pitchFamily="34" charset="-34"/>
              </a:rPr>
              <a:t>Un changement d’état d’esprit</a:t>
            </a:r>
            <a:endParaRPr lang="fr-FR" sz="4000" b="1" dirty="0">
              <a:solidFill>
                <a:schemeClr val="accent2">
                  <a:lumMod val="75000"/>
                </a:schemeClr>
              </a:solidFill>
              <a:latin typeface="Avenir Next Condensed" panose="020B0506020202020204" pitchFamily="34" charset="0"/>
              <a:cs typeface="DokChampa" panose="020B0604020202020204" pitchFamily="34" charset="-34"/>
            </a:endParaRPr>
          </a:p>
        </p:txBody>
      </p:sp>
      <p:sp>
        <p:nvSpPr>
          <p:cNvPr id="4" name="Text Placeholder 3">
            <a:extLst>
              <a:ext uri="{FF2B5EF4-FFF2-40B4-BE49-F238E27FC236}">
                <a16:creationId xmlns:a16="http://schemas.microsoft.com/office/drawing/2014/main" xmlns="" id="{26F2B992-E7EA-FCA7-C1AC-C2809B3E58B4}"/>
              </a:ext>
            </a:extLst>
          </p:cNvPr>
          <p:cNvSpPr>
            <a:spLocks noGrp="1"/>
          </p:cNvSpPr>
          <p:nvPr>
            <p:ph type="body" sz="half" idx="2"/>
          </p:nvPr>
        </p:nvSpPr>
        <p:spPr>
          <a:xfrm>
            <a:off x="747130" y="4030448"/>
            <a:ext cx="8759008" cy="2525752"/>
          </a:xfrm>
        </p:spPr>
        <p:txBody>
          <a:bodyPr>
            <a:normAutofit/>
          </a:bodyPr>
          <a:lstStyle/>
          <a:p>
            <a:pPr>
              <a:spcBef>
                <a:spcPts val="0"/>
              </a:spcBef>
            </a:pPr>
            <a:r>
              <a:rPr lang="fr-FR" sz="3200" dirty="0">
                <a:solidFill>
                  <a:schemeClr val="tx1">
                    <a:lumMod val="65000"/>
                    <a:lumOff val="35000"/>
                  </a:schemeClr>
                </a:solidFill>
                <a:latin typeface="Avenir Next Condensed" panose="020B0506020202020204" pitchFamily="34" charset="0"/>
                <a:ea typeface="Calibri" panose="020F0502020204030204" pitchFamily="34" charset="0"/>
                <a:cs typeface="Calibri" panose="020F0502020204030204" pitchFamily="34" charset="0"/>
              </a:rPr>
              <a:t>« Je vous donnerai un cœur nouveau, et je mettrai en vous un esprit nouveau; j'ôterai de votre corps le cœur de pierre, et je vous donnerai un cœur de chair. » Ezéchiel </a:t>
            </a:r>
            <a:r>
              <a:rPr lang="en-US" sz="3200" dirty="0">
                <a:solidFill>
                  <a:schemeClr val="tx1">
                    <a:lumMod val="65000"/>
                    <a:lumOff val="35000"/>
                  </a:schemeClr>
                </a:solidFill>
                <a:effectLst/>
                <a:latin typeface="Avenir Next Condensed" panose="020B0506020202020204" pitchFamily="34" charset="0"/>
                <a:ea typeface="Calibri" panose="020F0502020204030204" pitchFamily="34" charset="0"/>
                <a:cs typeface="Calibri" panose="020F0502020204030204" pitchFamily="34" charset="0"/>
              </a:rPr>
              <a:t>36:26</a:t>
            </a:r>
            <a:endParaRPr lang="en-US" sz="3200" dirty="0">
              <a:solidFill>
                <a:schemeClr val="tx1">
                  <a:lumMod val="65000"/>
                  <a:lumOff val="35000"/>
                </a:schemeClr>
              </a:solidFill>
              <a:effectLst/>
              <a:latin typeface="Avenir Next Condensed" panose="020B0506020202020204" pitchFamily="34" charset="0"/>
              <a:ea typeface="Calibri" panose="020F0502020204030204" pitchFamily="34" charset="0"/>
            </a:endParaRPr>
          </a:p>
        </p:txBody>
      </p:sp>
    </p:spTree>
    <p:extLst>
      <p:ext uri="{BB962C8B-B14F-4D97-AF65-F5344CB8AC3E}">
        <p14:creationId xmlns:p14="http://schemas.microsoft.com/office/powerpoint/2010/main" val="152632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8B2A0-252E-1BC8-30C4-622EE041091B}"/>
              </a:ext>
            </a:extLst>
          </p:cNvPr>
          <p:cNvSpPr>
            <a:spLocks noGrp="1"/>
          </p:cNvSpPr>
          <p:nvPr>
            <p:ph type="title"/>
          </p:nvPr>
        </p:nvSpPr>
        <p:spPr>
          <a:xfrm>
            <a:off x="747131" y="457200"/>
            <a:ext cx="6490010" cy="925551"/>
          </a:xfrm>
        </p:spPr>
        <p:txBody>
          <a:bodyPr>
            <a:normAutofit fontScale="90000"/>
          </a:bodyPr>
          <a:lstStyle/>
          <a:p>
            <a:r>
              <a:rPr lang="fr-FR" sz="4000" dirty="0">
                <a:solidFill>
                  <a:schemeClr val="tx1">
                    <a:lumMod val="65000"/>
                    <a:lumOff val="35000"/>
                  </a:schemeClr>
                </a:solidFill>
                <a:latin typeface="Modern Love" pitchFamily="82" charset="0"/>
              </a:rPr>
              <a:t>Le pouvoir transformateur</a:t>
            </a:r>
          </a:p>
        </p:txBody>
      </p:sp>
      <p:sp>
        <p:nvSpPr>
          <p:cNvPr id="3" name="Content Placeholder 2">
            <a:extLst>
              <a:ext uri="{FF2B5EF4-FFF2-40B4-BE49-F238E27FC236}">
                <a16:creationId xmlns:a16="http://schemas.microsoft.com/office/drawing/2014/main" xmlns="" id="{22FC2B17-7832-92B0-C70C-6A634E449BA1}"/>
              </a:ext>
            </a:extLst>
          </p:cNvPr>
          <p:cNvSpPr>
            <a:spLocks noGrp="1"/>
          </p:cNvSpPr>
          <p:nvPr>
            <p:ph idx="1"/>
          </p:nvPr>
        </p:nvSpPr>
        <p:spPr>
          <a:xfrm>
            <a:off x="747131" y="2490951"/>
            <a:ext cx="5720576" cy="1567515"/>
          </a:xfrm>
        </p:spPr>
        <p:txBody>
          <a:bodyPr>
            <a:normAutofit/>
          </a:bodyPr>
          <a:lstStyle/>
          <a:p>
            <a:pPr marL="0" indent="0">
              <a:buNone/>
            </a:pPr>
            <a:r>
              <a:rPr lang="fr-FR" sz="4000" b="1" dirty="0">
                <a:solidFill>
                  <a:schemeClr val="accent2">
                    <a:lumMod val="75000"/>
                  </a:schemeClr>
                </a:solidFill>
                <a:latin typeface="Avenir Next Condensed" panose="020B0506020202020204" pitchFamily="34" charset="0"/>
                <a:ea typeface="Calibri" panose="020F0502020204030204" pitchFamily="34" charset="0"/>
                <a:cs typeface="DokChampa" panose="020B0604020202020204" pitchFamily="34" charset="-34"/>
              </a:rPr>
              <a:t>Par la puissance de Dieu A travers notre foi</a:t>
            </a:r>
            <a:endParaRPr lang="en-US" sz="4000" b="1" dirty="0">
              <a:solidFill>
                <a:schemeClr val="accent2">
                  <a:lumMod val="75000"/>
                </a:schemeClr>
              </a:solidFill>
              <a:latin typeface="Avenir Next Condensed" panose="020B0506020202020204" pitchFamily="34" charset="0"/>
              <a:cs typeface="DokChampa" panose="020B0604020202020204" pitchFamily="34" charset="-34"/>
            </a:endParaRPr>
          </a:p>
        </p:txBody>
      </p:sp>
      <p:sp>
        <p:nvSpPr>
          <p:cNvPr id="4" name="Text Placeholder 3">
            <a:extLst>
              <a:ext uri="{FF2B5EF4-FFF2-40B4-BE49-F238E27FC236}">
                <a16:creationId xmlns:a16="http://schemas.microsoft.com/office/drawing/2014/main" xmlns="" id="{26F2B992-E7EA-FCA7-C1AC-C2809B3E58B4}"/>
              </a:ext>
            </a:extLst>
          </p:cNvPr>
          <p:cNvSpPr>
            <a:spLocks noGrp="1"/>
          </p:cNvSpPr>
          <p:nvPr>
            <p:ph type="body" sz="half" idx="2"/>
          </p:nvPr>
        </p:nvSpPr>
        <p:spPr>
          <a:xfrm>
            <a:off x="747131" y="4153829"/>
            <a:ext cx="9475711" cy="2525752"/>
          </a:xfrm>
        </p:spPr>
        <p:txBody>
          <a:bodyPr>
            <a:normAutofit/>
          </a:bodyPr>
          <a:lstStyle/>
          <a:p>
            <a:r>
              <a:rPr lang="fr-FR" sz="3200" dirty="0">
                <a:solidFill>
                  <a:schemeClr val="tx1">
                    <a:lumMod val="75000"/>
                    <a:lumOff val="25000"/>
                  </a:schemeClr>
                </a:solidFill>
                <a:latin typeface="Avenir Next Condensed" panose="020B0506020202020204" pitchFamily="34" charset="0"/>
                <a:ea typeface="Calibri" panose="020F0502020204030204" pitchFamily="34" charset="0"/>
                <a:cs typeface="Calibri" panose="020F0502020204030204" pitchFamily="34" charset="0"/>
              </a:rPr>
              <a:t>« J'ai été crucifié avec Christ et si je vis, ce n'est plus moi qui vis, c'est Christ qui vit en moi, si je vis maintenant dans la chair, je vis dans la foi au Fils de Dieu, qui m'a aimé et qui s'est livré lui-même pour moi. » </a:t>
            </a:r>
            <a:r>
              <a:rPr lang="en-US" sz="3200" dirty="0" err="1">
                <a:solidFill>
                  <a:schemeClr val="tx1">
                    <a:lumMod val="75000"/>
                    <a:lumOff val="25000"/>
                  </a:schemeClr>
                </a:solidFill>
                <a:effectLst/>
                <a:latin typeface="Avenir Next Condensed" panose="020B0506020202020204" pitchFamily="34" charset="0"/>
                <a:ea typeface="Calibri" panose="020F0502020204030204" pitchFamily="34" charset="0"/>
                <a:cs typeface="Calibri" panose="020F0502020204030204" pitchFamily="34" charset="0"/>
              </a:rPr>
              <a:t>Galates</a:t>
            </a:r>
            <a:r>
              <a:rPr lang="en-US" sz="3200" dirty="0">
                <a:solidFill>
                  <a:schemeClr val="tx1">
                    <a:lumMod val="75000"/>
                    <a:lumOff val="25000"/>
                  </a:schemeClr>
                </a:solidFill>
                <a:effectLst/>
                <a:latin typeface="Avenir Next Condensed" panose="020B0506020202020204" pitchFamily="34" charset="0"/>
                <a:ea typeface="Calibri" panose="020F0502020204030204" pitchFamily="34" charset="0"/>
                <a:cs typeface="Calibri" panose="020F0502020204030204" pitchFamily="34" charset="0"/>
              </a:rPr>
              <a:t> 2:20</a:t>
            </a:r>
            <a:endParaRPr lang="en-US" sz="3200" dirty="0">
              <a:solidFill>
                <a:schemeClr val="tx1">
                  <a:lumMod val="75000"/>
                  <a:lumOff val="25000"/>
                </a:schemeClr>
              </a:solidFill>
              <a:effectLst/>
              <a:latin typeface="Avenir Next Condensed" panose="020B0506020202020204" pitchFamily="34" charset="0"/>
              <a:ea typeface="Calibri" panose="020F0502020204030204" pitchFamily="34" charset="0"/>
            </a:endParaRPr>
          </a:p>
        </p:txBody>
      </p:sp>
    </p:spTree>
    <p:extLst>
      <p:ext uri="{BB962C8B-B14F-4D97-AF65-F5344CB8AC3E}">
        <p14:creationId xmlns:p14="http://schemas.microsoft.com/office/powerpoint/2010/main" val="223548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392B84-7063-5999-A09F-3FAE5F4C2ECF}"/>
              </a:ext>
            </a:extLst>
          </p:cNvPr>
          <p:cNvSpPr>
            <a:spLocks noGrp="1"/>
          </p:cNvSpPr>
          <p:nvPr>
            <p:ph sz="half" idx="1"/>
          </p:nvPr>
        </p:nvSpPr>
        <p:spPr>
          <a:xfrm>
            <a:off x="301210" y="2160534"/>
            <a:ext cx="4717031" cy="1906859"/>
          </a:xfrm>
        </p:spPr>
        <p:txBody>
          <a:bodyPr>
            <a:normAutofit lnSpcReduction="10000"/>
          </a:bodyPr>
          <a:lstStyle/>
          <a:p>
            <a:pPr marL="0" indent="0">
              <a:buNone/>
            </a:pPr>
            <a:r>
              <a:rPr lang="fr-FR" sz="4400" dirty="0">
                <a:solidFill>
                  <a:schemeClr val="tx1">
                    <a:lumMod val="75000"/>
                    <a:lumOff val="25000"/>
                  </a:schemeClr>
                </a:solidFill>
                <a:latin typeface="Avenir Next Condensed" panose="020B0506020202020204" pitchFamily="34" charset="0"/>
              </a:rPr>
              <a:t>La prière influence notre manière</a:t>
            </a:r>
          </a:p>
        </p:txBody>
      </p:sp>
      <p:sp>
        <p:nvSpPr>
          <p:cNvPr id="6" name="Content Placeholder 5">
            <a:extLst>
              <a:ext uri="{FF2B5EF4-FFF2-40B4-BE49-F238E27FC236}">
                <a16:creationId xmlns:a16="http://schemas.microsoft.com/office/drawing/2014/main" xmlns="" id="{A2593678-1DBE-B378-992A-37F699B3BC09}"/>
              </a:ext>
            </a:extLst>
          </p:cNvPr>
          <p:cNvSpPr>
            <a:spLocks noGrp="1"/>
          </p:cNvSpPr>
          <p:nvPr>
            <p:ph sz="half" idx="2"/>
          </p:nvPr>
        </p:nvSpPr>
        <p:spPr>
          <a:xfrm>
            <a:off x="301209" y="3297850"/>
            <a:ext cx="9613500" cy="2639753"/>
          </a:xfrm>
        </p:spPr>
        <p:txBody>
          <a:bodyPr>
            <a:normAutofit lnSpcReduction="10000"/>
          </a:bodyPr>
          <a:lstStyle/>
          <a:p>
            <a:pPr marL="0" indent="0">
              <a:buNone/>
            </a:pPr>
            <a:r>
              <a:rPr lang="fr-FR" sz="4000" b="1" dirty="0">
                <a:solidFill>
                  <a:schemeClr val="accent2">
                    <a:lumMod val="75000"/>
                  </a:schemeClr>
                </a:solidFill>
                <a:latin typeface="Avenir Next Condensed" panose="020B0506020202020204" pitchFamily="34" charset="0"/>
                <a:ea typeface="Calibri" panose="020F0502020204030204" pitchFamily="34" charset="0"/>
              </a:rPr>
              <a:t>	de penser</a:t>
            </a:r>
            <a:endParaRPr lang="en-US" sz="4000" b="1" dirty="0">
              <a:solidFill>
                <a:schemeClr val="accent2">
                  <a:lumMod val="75000"/>
                </a:schemeClr>
              </a:solidFill>
              <a:effectLst/>
              <a:latin typeface="Avenir Next Condensed" panose="020B0506020202020204" pitchFamily="34" charset="0"/>
              <a:ea typeface="Calibri" panose="020F0502020204030204" pitchFamily="34" charset="0"/>
            </a:endParaRPr>
          </a:p>
          <a:p>
            <a:pPr marL="0" indent="0">
              <a:buNone/>
            </a:pPr>
            <a:r>
              <a:rPr lang="fr-FR" sz="4000" b="1" dirty="0">
                <a:solidFill>
                  <a:schemeClr val="accent2">
                    <a:lumMod val="75000"/>
                  </a:schemeClr>
                </a:solidFill>
                <a:latin typeface="Avenir Next Condensed" panose="020B0506020202020204" pitchFamily="34" charset="0"/>
                <a:ea typeface="Calibri" panose="020F0502020204030204" pitchFamily="34" charset="0"/>
              </a:rPr>
              <a:t>	d</a:t>
            </a:r>
            <a:r>
              <a:rPr lang="fr-FR" sz="4000" b="1" dirty="0">
                <a:solidFill>
                  <a:schemeClr val="accent2">
                    <a:lumMod val="75000"/>
                  </a:schemeClr>
                </a:solidFill>
                <a:effectLst/>
                <a:latin typeface="Avenir Next Condensed" panose="020B0506020202020204" pitchFamily="34" charset="0"/>
                <a:ea typeface="Calibri" panose="020F0502020204030204" pitchFamily="34" charset="0"/>
              </a:rPr>
              <a:t>e ressentir</a:t>
            </a:r>
            <a:endParaRPr lang="en-US" sz="4000" b="1" dirty="0">
              <a:solidFill>
                <a:schemeClr val="accent2">
                  <a:lumMod val="75000"/>
                </a:schemeClr>
              </a:solidFill>
              <a:effectLst/>
              <a:latin typeface="Avenir Next Condensed" panose="020B0506020202020204" pitchFamily="34" charset="0"/>
              <a:ea typeface="Calibri" panose="020F0502020204030204" pitchFamily="34" charset="0"/>
            </a:endParaRPr>
          </a:p>
          <a:p>
            <a:pPr marL="0" indent="0">
              <a:buNone/>
            </a:pPr>
            <a:r>
              <a:rPr lang="fr-FR" sz="4000" b="1" dirty="0">
                <a:solidFill>
                  <a:schemeClr val="accent2">
                    <a:lumMod val="75000"/>
                  </a:schemeClr>
                </a:solidFill>
                <a:latin typeface="Avenir Next Condensed" panose="020B0506020202020204" pitchFamily="34" charset="0"/>
                <a:ea typeface="Calibri" panose="020F0502020204030204" pitchFamily="34" charset="0"/>
              </a:rPr>
              <a:t>	d’entrer en relation avec les autres</a:t>
            </a:r>
            <a:endParaRPr lang="en-US" sz="4000" b="1" dirty="0">
              <a:solidFill>
                <a:schemeClr val="accent2">
                  <a:lumMod val="75000"/>
                </a:schemeClr>
              </a:solidFill>
              <a:effectLst/>
              <a:latin typeface="Avenir Next Condensed" panose="020B0506020202020204" pitchFamily="34" charset="0"/>
              <a:ea typeface="Calibri" panose="020F0502020204030204" pitchFamily="34" charset="0"/>
            </a:endParaRPr>
          </a:p>
          <a:p>
            <a:pPr marL="0" indent="0">
              <a:buNone/>
            </a:pPr>
            <a:r>
              <a:rPr lang="fr-FR" sz="4000" b="1" dirty="0">
                <a:solidFill>
                  <a:schemeClr val="accent2">
                    <a:lumMod val="75000"/>
                  </a:schemeClr>
                </a:solidFill>
                <a:latin typeface="Avenir Next Condensed" panose="020B0506020202020204" pitchFamily="34" charset="0"/>
              </a:rPr>
              <a:t>	de vivre</a:t>
            </a:r>
            <a:endParaRPr lang="en-US" sz="4000" dirty="0">
              <a:solidFill>
                <a:schemeClr val="accent2">
                  <a:lumMod val="75000"/>
                </a:schemeClr>
              </a:solidFill>
            </a:endParaRPr>
          </a:p>
        </p:txBody>
      </p:sp>
      <p:sp>
        <p:nvSpPr>
          <p:cNvPr id="7" name="Content Placeholder 2">
            <a:extLst>
              <a:ext uri="{FF2B5EF4-FFF2-40B4-BE49-F238E27FC236}">
                <a16:creationId xmlns:a16="http://schemas.microsoft.com/office/drawing/2014/main" xmlns="" id="{230D2703-2B0E-0374-847B-25D71720FF0E}"/>
              </a:ext>
            </a:extLst>
          </p:cNvPr>
          <p:cNvSpPr txBox="1">
            <a:spLocks/>
          </p:cNvSpPr>
          <p:nvPr/>
        </p:nvSpPr>
        <p:spPr>
          <a:xfrm>
            <a:off x="2445070" y="5611228"/>
            <a:ext cx="8462415" cy="2278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fr-FR" sz="3600" dirty="0">
                <a:solidFill>
                  <a:schemeClr val="tx1">
                    <a:lumMod val="75000"/>
                    <a:lumOff val="25000"/>
                  </a:schemeClr>
                </a:solidFill>
                <a:latin typeface="Avenir Next Condensed" panose="020B0506020202020204" pitchFamily="34" charset="0"/>
              </a:rPr>
              <a:t>La prière change notre caractère.</a:t>
            </a:r>
            <a:endParaRPr lang="fr-FR" sz="3600" dirty="0">
              <a:solidFill>
                <a:schemeClr val="tx1">
                  <a:lumMod val="65000"/>
                  <a:lumOff val="35000"/>
                </a:schemeClr>
              </a:solidFill>
              <a:latin typeface="Modern Love" pitchFamily="82" charset="0"/>
            </a:endParaRPr>
          </a:p>
          <a:p>
            <a:pPr marL="0" indent="0" algn="ctr">
              <a:buFont typeface="Arial" panose="020B0604020202020204" pitchFamily="34" charset="0"/>
              <a:buNone/>
            </a:pPr>
            <a:endParaRPr lang="en-US" sz="3600" b="1" dirty="0">
              <a:latin typeface="Avenir Next Condensed" panose="020B0506020202020204" pitchFamily="34" charset="0"/>
              <a:ea typeface="Calibri" panose="020F0502020204030204" pitchFamily="34" charset="0"/>
            </a:endParaRPr>
          </a:p>
        </p:txBody>
      </p:sp>
      <p:sp>
        <p:nvSpPr>
          <p:cNvPr id="4" name="Title 1">
            <a:extLst>
              <a:ext uri="{FF2B5EF4-FFF2-40B4-BE49-F238E27FC236}">
                <a16:creationId xmlns:a16="http://schemas.microsoft.com/office/drawing/2014/main" xmlns="" id="{699736BD-6ED6-8FAC-3698-74266327A4AA}"/>
              </a:ext>
            </a:extLst>
          </p:cNvPr>
          <p:cNvSpPr txBox="1">
            <a:spLocks/>
          </p:cNvSpPr>
          <p:nvPr/>
        </p:nvSpPr>
        <p:spPr>
          <a:xfrm>
            <a:off x="708295" y="428452"/>
            <a:ext cx="86198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tx1">
                    <a:lumMod val="65000"/>
                    <a:lumOff val="35000"/>
                  </a:schemeClr>
                </a:solidFill>
                <a:latin typeface="Modern Love" pitchFamily="82" charset="0"/>
              </a:rPr>
              <a:t>Prière</a:t>
            </a:r>
          </a:p>
        </p:txBody>
      </p:sp>
    </p:spTree>
    <p:extLst>
      <p:ext uri="{BB962C8B-B14F-4D97-AF65-F5344CB8AC3E}">
        <p14:creationId xmlns:p14="http://schemas.microsoft.com/office/powerpoint/2010/main" val="212492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28C3C-40D2-D351-1227-D02150039170}"/>
              </a:ext>
            </a:extLst>
          </p:cNvPr>
          <p:cNvSpPr>
            <a:spLocks noGrp="1"/>
          </p:cNvSpPr>
          <p:nvPr>
            <p:ph type="title"/>
          </p:nvPr>
        </p:nvSpPr>
        <p:spPr>
          <a:xfrm>
            <a:off x="718804" y="427171"/>
            <a:ext cx="8619892" cy="1325563"/>
          </a:xfrm>
        </p:spPr>
        <p:txBody>
          <a:bodyPr/>
          <a:lstStyle/>
          <a:p>
            <a:r>
              <a:rPr lang="fr-FR" dirty="0">
                <a:solidFill>
                  <a:schemeClr val="tx1">
                    <a:lumMod val="65000"/>
                    <a:lumOff val="35000"/>
                  </a:schemeClr>
                </a:solidFill>
                <a:latin typeface="Modern Love" pitchFamily="82" charset="0"/>
              </a:rPr>
              <a:t>Prière</a:t>
            </a:r>
            <a:r>
              <a:rPr lang="en-US" dirty="0">
                <a:solidFill>
                  <a:schemeClr val="tx1">
                    <a:lumMod val="65000"/>
                    <a:lumOff val="35000"/>
                  </a:schemeClr>
                </a:solidFill>
                <a:latin typeface="Modern Love" pitchFamily="82" charset="0"/>
              </a:rPr>
              <a:t> et Transformation</a:t>
            </a:r>
          </a:p>
        </p:txBody>
      </p:sp>
      <p:sp>
        <p:nvSpPr>
          <p:cNvPr id="3" name="Content Placeholder 2">
            <a:extLst>
              <a:ext uri="{FF2B5EF4-FFF2-40B4-BE49-F238E27FC236}">
                <a16:creationId xmlns:a16="http://schemas.microsoft.com/office/drawing/2014/main" xmlns="" id="{909781CC-C2DE-6FC2-A164-BC5169CAB86B}"/>
              </a:ext>
            </a:extLst>
          </p:cNvPr>
          <p:cNvSpPr>
            <a:spLocks noGrp="1"/>
          </p:cNvSpPr>
          <p:nvPr>
            <p:ph idx="1"/>
          </p:nvPr>
        </p:nvSpPr>
        <p:spPr>
          <a:xfrm>
            <a:off x="3044283" y="2241394"/>
            <a:ext cx="7549694" cy="4113987"/>
          </a:xfrm>
        </p:spPr>
        <p:txBody>
          <a:bodyPr/>
          <a:lstStyle/>
          <a:p>
            <a:r>
              <a:rPr lang="fr-FR" sz="3600" dirty="0">
                <a:solidFill>
                  <a:schemeClr val="tx1">
                    <a:lumMod val="75000"/>
                    <a:lumOff val="25000"/>
                  </a:schemeClr>
                </a:solidFill>
                <a:latin typeface="Avenir Next Condensed" panose="020B0506020202020204" pitchFamily="34" charset="0"/>
              </a:rPr>
              <a:t>Un moyen de vaincre dans le conflit avec le péché</a:t>
            </a:r>
          </a:p>
          <a:p>
            <a:r>
              <a:rPr lang="fr-FR" sz="3600" dirty="0">
                <a:solidFill>
                  <a:schemeClr val="tx1">
                    <a:lumMod val="75000"/>
                    <a:lumOff val="25000"/>
                  </a:schemeClr>
                </a:solidFill>
                <a:latin typeface="Avenir Next Condensed" panose="020B0506020202020204" pitchFamily="34" charset="0"/>
              </a:rPr>
              <a:t>Le secret de la puissance spirituelle</a:t>
            </a:r>
          </a:p>
          <a:p>
            <a:r>
              <a:rPr lang="fr-FR" sz="3600" dirty="0">
                <a:solidFill>
                  <a:schemeClr val="tx1">
                    <a:lumMod val="75000"/>
                    <a:lumOff val="25000"/>
                  </a:schemeClr>
                </a:solidFill>
                <a:latin typeface="Avenir Next Condensed" panose="020B0506020202020204" pitchFamily="34" charset="0"/>
              </a:rPr>
              <a:t>Une nécessité</a:t>
            </a:r>
          </a:p>
          <a:p>
            <a:r>
              <a:rPr lang="fr-FR" sz="3600" dirty="0">
                <a:solidFill>
                  <a:schemeClr val="tx1">
                    <a:lumMod val="75000"/>
                    <a:lumOff val="25000"/>
                  </a:schemeClr>
                </a:solidFill>
                <a:latin typeface="Avenir Next Condensed" panose="020B0506020202020204" pitchFamily="34" charset="0"/>
              </a:rPr>
              <a:t>Un changement de caractère</a:t>
            </a:r>
            <a:endParaRPr lang="en-US" dirty="0"/>
          </a:p>
          <a:p>
            <a:endParaRPr lang="en-US" dirty="0"/>
          </a:p>
        </p:txBody>
      </p:sp>
    </p:spTree>
    <p:extLst>
      <p:ext uri="{BB962C8B-B14F-4D97-AF65-F5344CB8AC3E}">
        <p14:creationId xmlns:p14="http://schemas.microsoft.com/office/powerpoint/2010/main" val="273533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2EE1B-4707-B2E9-8DBE-1013D1E9525F}"/>
              </a:ext>
            </a:extLst>
          </p:cNvPr>
          <p:cNvSpPr>
            <a:spLocks noGrp="1"/>
          </p:cNvSpPr>
          <p:nvPr>
            <p:ph type="title"/>
          </p:nvPr>
        </p:nvSpPr>
        <p:spPr>
          <a:xfrm>
            <a:off x="2702056" y="681037"/>
            <a:ext cx="6964458" cy="1325563"/>
          </a:xfrm>
        </p:spPr>
        <p:txBody>
          <a:bodyPr>
            <a:normAutofit fontScale="90000"/>
          </a:bodyPr>
          <a:lstStyle/>
          <a:p>
            <a:pPr algn="ctr"/>
            <a:r>
              <a:rPr lang="fr-FR" dirty="0">
                <a:solidFill>
                  <a:srgbClr val="337362"/>
                </a:solidFill>
                <a:latin typeface="Modern Love" pitchFamily="82" charset="0"/>
              </a:rPr>
              <a:t>Caractéristiques de la prière transformatrice </a:t>
            </a:r>
            <a:endParaRPr lang="en-US" dirty="0">
              <a:solidFill>
                <a:srgbClr val="337362"/>
              </a:solidFill>
              <a:latin typeface="Modern Love" pitchFamily="82" charset="0"/>
            </a:endParaRPr>
          </a:p>
        </p:txBody>
      </p:sp>
      <p:sp>
        <p:nvSpPr>
          <p:cNvPr id="3" name="Content Placeholder 2">
            <a:extLst>
              <a:ext uri="{FF2B5EF4-FFF2-40B4-BE49-F238E27FC236}">
                <a16:creationId xmlns:a16="http://schemas.microsoft.com/office/drawing/2014/main" xmlns="" id="{253A2B99-27B2-6B50-C98C-646947F7DA92}"/>
              </a:ext>
            </a:extLst>
          </p:cNvPr>
          <p:cNvSpPr>
            <a:spLocks noGrp="1"/>
          </p:cNvSpPr>
          <p:nvPr>
            <p:ph idx="1"/>
          </p:nvPr>
        </p:nvSpPr>
        <p:spPr>
          <a:xfrm>
            <a:off x="4070195" y="2442117"/>
            <a:ext cx="5742878" cy="3734846"/>
          </a:xfrm>
        </p:spPr>
        <p:txBody>
          <a:bodyPr>
            <a:normAutofit/>
          </a:bodyPr>
          <a:lstStyle/>
          <a:p>
            <a:r>
              <a:rPr lang="fr-FR" sz="3600" b="1" dirty="0">
                <a:solidFill>
                  <a:schemeClr val="tx1">
                    <a:lumMod val="75000"/>
                    <a:lumOff val="25000"/>
                  </a:schemeClr>
                </a:solidFill>
              </a:rPr>
              <a:t>Axée sur Dieu</a:t>
            </a:r>
          </a:p>
          <a:p>
            <a:r>
              <a:rPr lang="fr-FR" sz="3600" b="1" dirty="0">
                <a:solidFill>
                  <a:schemeClr val="tx1">
                    <a:lumMod val="75000"/>
                    <a:lumOff val="25000"/>
                  </a:schemeClr>
                </a:solidFill>
              </a:rPr>
              <a:t>Basée sur les écritures</a:t>
            </a:r>
          </a:p>
          <a:p>
            <a:r>
              <a:rPr lang="fr-FR" sz="3600" b="1" dirty="0">
                <a:solidFill>
                  <a:schemeClr val="tx1">
                    <a:lumMod val="75000"/>
                    <a:lumOff val="25000"/>
                  </a:schemeClr>
                </a:solidFill>
              </a:rPr>
              <a:t>Centrée sur les autres</a:t>
            </a:r>
          </a:p>
          <a:p>
            <a:r>
              <a:rPr lang="fr-FR" sz="3600" b="1" dirty="0">
                <a:solidFill>
                  <a:schemeClr val="tx1">
                    <a:lumMod val="75000"/>
                    <a:lumOff val="25000"/>
                  </a:schemeClr>
                </a:solidFill>
              </a:rPr>
              <a:t>Orientée vers la mission</a:t>
            </a:r>
          </a:p>
        </p:txBody>
      </p:sp>
    </p:spTree>
    <p:extLst>
      <p:ext uri="{BB962C8B-B14F-4D97-AF65-F5344CB8AC3E}">
        <p14:creationId xmlns:p14="http://schemas.microsoft.com/office/powerpoint/2010/main" val="358012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8B2A0-252E-1BC8-30C4-622EE041091B}"/>
              </a:ext>
            </a:extLst>
          </p:cNvPr>
          <p:cNvSpPr>
            <a:spLocks noGrp="1"/>
          </p:cNvSpPr>
          <p:nvPr>
            <p:ph type="title"/>
          </p:nvPr>
        </p:nvSpPr>
        <p:spPr/>
        <p:txBody>
          <a:bodyPr/>
          <a:lstStyle/>
          <a:p>
            <a:r>
              <a:rPr lang="fr-FR" dirty="0">
                <a:solidFill>
                  <a:schemeClr val="tx1">
                    <a:lumMod val="65000"/>
                    <a:lumOff val="35000"/>
                  </a:schemeClr>
                </a:solidFill>
                <a:latin typeface="Modern Love" pitchFamily="82" charset="0"/>
              </a:rPr>
              <a:t>Idées pratiques</a:t>
            </a:r>
          </a:p>
        </p:txBody>
      </p:sp>
      <p:sp>
        <p:nvSpPr>
          <p:cNvPr id="3" name="Content Placeholder 2">
            <a:extLst>
              <a:ext uri="{FF2B5EF4-FFF2-40B4-BE49-F238E27FC236}">
                <a16:creationId xmlns:a16="http://schemas.microsoft.com/office/drawing/2014/main" xmlns="" id="{22FC2B17-7832-92B0-C70C-6A634E449BA1}"/>
              </a:ext>
            </a:extLst>
          </p:cNvPr>
          <p:cNvSpPr>
            <a:spLocks noGrp="1"/>
          </p:cNvSpPr>
          <p:nvPr>
            <p:ph idx="1"/>
          </p:nvPr>
        </p:nvSpPr>
        <p:spPr>
          <a:xfrm>
            <a:off x="838200" y="2601913"/>
            <a:ext cx="8974873" cy="3890962"/>
          </a:xfrm>
        </p:spPr>
        <p:txBody>
          <a:bodyPr/>
          <a:lstStyle/>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Priez pour être transformés et pour la transformation de ceux qui vous entourent</a:t>
            </a:r>
          </a:p>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Étudiez votre Bible en priant</a:t>
            </a:r>
          </a:p>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Louez Dieu et soyez reconnaissants</a:t>
            </a:r>
          </a:p>
          <a:p>
            <a:r>
              <a:rPr lang="en-US"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Se </a:t>
            </a:r>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repentir et se confesser</a:t>
            </a:r>
          </a:p>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Vivez vos prières</a:t>
            </a:r>
            <a:endParaRPr lang="fr-FR" sz="18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98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8B2A0-252E-1BC8-30C4-622EE041091B}"/>
              </a:ext>
            </a:extLst>
          </p:cNvPr>
          <p:cNvSpPr>
            <a:spLocks noGrp="1"/>
          </p:cNvSpPr>
          <p:nvPr>
            <p:ph type="title"/>
          </p:nvPr>
        </p:nvSpPr>
        <p:spPr/>
        <p:txBody>
          <a:bodyPr/>
          <a:lstStyle/>
          <a:p>
            <a:r>
              <a:rPr lang="fr-FR" dirty="0">
                <a:solidFill>
                  <a:schemeClr val="tx1">
                    <a:lumMod val="65000"/>
                    <a:lumOff val="35000"/>
                  </a:schemeClr>
                </a:solidFill>
                <a:latin typeface="Modern Love" pitchFamily="82" charset="0"/>
              </a:rPr>
              <a:t>Idées pratiques</a:t>
            </a:r>
          </a:p>
        </p:txBody>
      </p:sp>
      <p:sp>
        <p:nvSpPr>
          <p:cNvPr id="3" name="Content Placeholder 2">
            <a:extLst>
              <a:ext uri="{FF2B5EF4-FFF2-40B4-BE49-F238E27FC236}">
                <a16:creationId xmlns:a16="http://schemas.microsoft.com/office/drawing/2014/main" xmlns="" id="{22FC2B17-7832-92B0-C70C-6A634E449BA1}"/>
              </a:ext>
            </a:extLst>
          </p:cNvPr>
          <p:cNvSpPr>
            <a:spLocks noGrp="1"/>
          </p:cNvSpPr>
          <p:nvPr>
            <p:ph idx="1"/>
          </p:nvPr>
        </p:nvSpPr>
        <p:spPr>
          <a:xfrm>
            <a:off x="838200" y="2609385"/>
            <a:ext cx="8963722" cy="3567578"/>
          </a:xfrm>
        </p:spPr>
        <p:txBody>
          <a:bodyPr/>
          <a:lstStyle/>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Vivez la parole de Dieu</a:t>
            </a:r>
          </a:p>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Priez pour les autres</a:t>
            </a:r>
          </a:p>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Prier pour la sagesse et pour le salut des âmes</a:t>
            </a:r>
          </a:p>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Priez, adorez et étudiez avec d'autres personnes</a:t>
            </a:r>
          </a:p>
          <a:p>
            <a:r>
              <a:rPr lang="fr-FR" sz="3200" dirty="0">
                <a:solidFill>
                  <a:schemeClr val="accent6">
                    <a:lumMod val="50000"/>
                  </a:schemeClr>
                </a:solidFill>
                <a:latin typeface="Avenir Next Condensed" panose="020B0506020202020204" pitchFamily="34" charset="0"/>
                <a:ea typeface="Times New Roman" panose="02020603050405020304" pitchFamily="18" charset="0"/>
                <a:cs typeface="Times New Roman" panose="02020603050405020304" pitchFamily="18" charset="0"/>
              </a:rPr>
              <a:t>Étudiez d'autres ressources pour en savoir plus</a:t>
            </a:r>
            <a:endParaRPr lang="en-US" sz="18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0992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451</Words>
  <Application>Microsoft Office PowerPoint</Application>
  <PresentationFormat>Personnalisé</PresentationFormat>
  <Paragraphs>63</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Présentation PowerPoint</vt:lpstr>
      <vt:lpstr>Transformation</vt:lpstr>
      <vt:lpstr>Transformation</vt:lpstr>
      <vt:lpstr>Le pouvoir transformateur</vt:lpstr>
      <vt:lpstr>Présentation PowerPoint</vt:lpstr>
      <vt:lpstr>Prière et Transformation</vt:lpstr>
      <vt:lpstr>Caractéristiques de la prière transformatrice </vt:lpstr>
      <vt:lpstr>Idées pratiques</vt:lpstr>
      <vt:lpstr>Idées pratiques</vt:lpstr>
      <vt:lpstr> L'impact de la prière               dans notre vie </vt:lpstr>
      <vt:lpstr> L'impact de la prière               dans notre vie </vt:lpstr>
      <vt:lpstr>Réflexion personnelle</vt:lpstr>
      <vt:lpstr>Promesse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dc:title>
  <dc:creator>Itin, Nilde</dc:creator>
  <cp:lastModifiedBy>Claudette DJANOU</cp:lastModifiedBy>
  <cp:revision>14</cp:revision>
  <dcterms:created xsi:type="dcterms:W3CDTF">2022-11-04T01:09:12Z</dcterms:created>
  <dcterms:modified xsi:type="dcterms:W3CDTF">2023-01-27T16:03:18Z</dcterms:modified>
</cp:coreProperties>
</file>