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14.jpg" ContentType="image/jpeg"/>
  <Override PartName="/ppt/media/image15.jpg" ContentType="image/jpeg"/>
  <Override PartName="/ppt/media/image16.jpg" ContentType="image/jpeg"/>
  <Override PartName="/ppt/media/image18.jpg" ContentType="image/jpeg"/>
  <Override PartName="/ppt/media/image19.jpg" ContentType="image/jpeg"/>
  <Override PartName="/ppt/media/image20.jpg" ContentType="image/jpeg"/>
  <Override PartName="/ppt/media/image21.jpg" ContentType="image/jpeg"/>
  <Override PartName="/ppt/media/image22.jpg" ContentType="image/jpeg"/>
  <Override PartName="/ppt/media/image24.jpg" ContentType="image/jpeg"/>
  <Override PartName="/ppt/media/image25.jpg" ContentType="image/jpeg"/>
  <Override PartName="/ppt/media/image26.jpg" ContentType="image/jpeg"/>
  <Override PartName="/ppt/media/image27.jpg" ContentType="image/jpeg"/>
  <Override PartName="/ppt/media/image28.jpg" ContentType="image/jpeg"/>
  <Override PartName="/ppt/media/image29.jpg" ContentType="image/jpeg"/>
  <Override PartName="/ppt/media/image30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handoutMasterIdLst>
    <p:handoutMasterId r:id="rId17"/>
  </p:handoutMasterIdLst>
  <p:sldIdLst>
    <p:sldId id="258" r:id="rId2"/>
    <p:sldId id="269" r:id="rId3"/>
    <p:sldId id="330" r:id="rId4"/>
    <p:sldId id="341" r:id="rId5"/>
    <p:sldId id="331" r:id="rId6"/>
    <p:sldId id="332" r:id="rId7"/>
    <p:sldId id="333" r:id="rId8"/>
    <p:sldId id="275" r:id="rId9"/>
    <p:sldId id="334" r:id="rId10"/>
    <p:sldId id="335" r:id="rId11"/>
    <p:sldId id="336" r:id="rId12"/>
    <p:sldId id="337" r:id="rId13"/>
    <p:sldId id="338" r:id="rId14"/>
    <p:sldId id="339" r:id="rId15"/>
    <p:sldId id="34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7131"/>
    <a:srgbClr val="4B752F"/>
    <a:srgbClr val="254275"/>
    <a:srgbClr val="142440"/>
    <a:srgbClr val="2E5292"/>
    <a:srgbClr val="264378"/>
    <a:srgbClr val="FCFEDE"/>
    <a:srgbClr val="1A2E52"/>
    <a:srgbClr val="FFFFFF"/>
    <a:srgbClr val="0804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91" d="100"/>
          <a:sy n="91" d="100"/>
        </p:scale>
        <p:origin x="36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6" d="100"/>
        <a:sy n="146" d="100"/>
      </p:scale>
      <p:origin x="0" y="0"/>
    </p:cViewPr>
  </p:sorterViewPr>
  <p:notesViewPr>
    <p:cSldViewPr snapToGrid="0">
      <p:cViewPr varScale="1">
        <p:scale>
          <a:sx n="73" d="100"/>
          <a:sy n="73" d="100"/>
        </p:scale>
        <p:origin x="220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6F33A85A-C01C-4B2F-B9A2-1244EC094A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2BACDCB-17D4-4EB8-870E-3E073530F7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ECDC96-F32F-47B3-ACBB-71C79E594AA8}" type="datetimeFigureOut">
              <a:rPr lang="fr-FR" smtClean="0"/>
              <a:t>09/06/2022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888BD40-2A23-4FE5-A607-14E2EC8B8B1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580200-1192-420C-BEBB-9EFD27376D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0EF243-7EF0-421A-B3AB-EC2EB1C813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65465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ACF7-4311-4EA8-8044-BD613A679542}" type="datetimeFigureOut">
              <a:rPr lang="fr-FR" smtClean="0"/>
              <a:t>09/06/2022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223EF-2C4C-486D-A675-B4D781534A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8424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ACF7-4311-4EA8-8044-BD613A679542}" type="datetimeFigureOut">
              <a:rPr lang="fr-FR" smtClean="0"/>
              <a:t>09/06/2022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223EF-2C4C-486D-A675-B4D781534A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74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ACF7-4311-4EA8-8044-BD613A679542}" type="datetimeFigureOut">
              <a:rPr lang="fr-FR" smtClean="0"/>
              <a:t>09/06/2022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223EF-2C4C-486D-A675-B4D781534A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7728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ACF7-4311-4EA8-8044-BD613A679542}" type="datetimeFigureOut">
              <a:rPr lang="fr-FR" smtClean="0"/>
              <a:t>09/06/2022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223EF-2C4C-486D-A675-B4D781534A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6710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ACF7-4311-4EA8-8044-BD613A679542}" type="datetimeFigureOut">
              <a:rPr lang="fr-FR" smtClean="0"/>
              <a:t>09/06/2022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223EF-2C4C-486D-A675-B4D781534A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4301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ACF7-4311-4EA8-8044-BD613A679542}" type="datetimeFigureOut">
              <a:rPr lang="fr-FR" smtClean="0"/>
              <a:t>09/06/2022</a:t>
            </a:fld>
            <a:endParaRPr lang="fr-F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223EF-2C4C-486D-A675-B4D781534A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3023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ACF7-4311-4EA8-8044-BD613A679542}" type="datetimeFigureOut">
              <a:rPr lang="fr-FR" smtClean="0"/>
              <a:t>09/06/2022</a:t>
            </a:fld>
            <a:endParaRPr lang="fr-F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223EF-2C4C-486D-A675-B4D781534A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7615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ACF7-4311-4EA8-8044-BD613A679542}" type="datetimeFigureOut">
              <a:rPr lang="fr-FR" smtClean="0"/>
              <a:t>09/06/2022</a:t>
            </a:fld>
            <a:endParaRPr lang="fr-F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223EF-2C4C-486D-A675-B4D781534A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2643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ACF7-4311-4EA8-8044-BD613A679542}" type="datetimeFigureOut">
              <a:rPr lang="fr-FR" smtClean="0"/>
              <a:t>09/06/2022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223EF-2C4C-486D-A675-B4D781534A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0583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ACF7-4311-4EA8-8044-BD613A679542}" type="datetimeFigureOut">
              <a:rPr lang="fr-FR" smtClean="0"/>
              <a:t>09/06/2022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223EF-2C4C-486D-A675-B4D781534A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7573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ACF7-4311-4EA8-8044-BD613A679542}" type="datetimeFigureOut">
              <a:rPr lang="fr-FR" smtClean="0"/>
              <a:t>09/06/2022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223EF-2C4C-486D-A675-B4D781534A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5108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ACF7-4311-4EA8-8044-BD613A679542}" type="datetimeFigureOut">
              <a:rPr lang="fr-FR" smtClean="0"/>
              <a:t>09/06/2022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223EF-2C4C-486D-A675-B4D781534A9A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18105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ACF7-4311-4EA8-8044-BD613A679542}" type="datetimeFigureOut">
              <a:rPr lang="fr-FR" smtClean="0"/>
              <a:t>09/06/2022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223EF-2C4C-486D-A675-B4D781534A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99039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ACF7-4311-4EA8-8044-BD613A679542}" type="datetimeFigureOut">
              <a:rPr lang="fr-FR" smtClean="0"/>
              <a:t>09/06/2022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223EF-2C4C-486D-A675-B4D781534A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16558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ACF7-4311-4EA8-8044-BD613A679542}" type="datetimeFigureOut">
              <a:rPr lang="fr-FR" smtClean="0"/>
              <a:t>09/06/2022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223EF-2C4C-486D-A675-B4D781534A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1026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ACF7-4311-4EA8-8044-BD613A679542}" type="datetimeFigureOut">
              <a:rPr lang="fr-FR" smtClean="0"/>
              <a:t>09/06/2022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223EF-2C4C-486D-A675-B4D781534A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00736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0ACF7-4311-4EA8-8044-BD613A679542}" type="datetimeFigureOut">
              <a:rPr lang="fr-FR" smtClean="0"/>
              <a:t>09/06/2022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223EF-2C4C-486D-A675-B4D781534A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9510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0">
              <a:srgbClr val="157131"/>
            </a:gs>
            <a:gs pos="1681">
              <a:srgbClr val="4B752F"/>
            </a:gs>
            <a:gs pos="100000">
              <a:srgbClr val="FFFF00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010ACF7-4311-4EA8-8044-BD613A679542}" type="datetimeFigureOut">
              <a:rPr lang="fr-FR" smtClean="0"/>
              <a:t>09/06/2022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223EF-2C4C-486D-A675-B4D781534A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9620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3444692" y="6369800"/>
            <a:ext cx="66390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400" dirty="0">
                <a:latin typeface="Arial Rounded MT Bold" panose="020F0704030504030204" pitchFamily="34" charset="0"/>
              </a:rPr>
              <a:t>Moment du culte pour Enfants &amp; Ados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0083752" y="6385190"/>
            <a:ext cx="15359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/>
              <a:t>Le MEA de l’UAGF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3817" y="5813312"/>
            <a:ext cx="387020" cy="78743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3817" y="5339043"/>
            <a:ext cx="387020" cy="41283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263290" y="154234"/>
            <a:ext cx="1035349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baseline="30000" dirty="0">
                <a:latin typeface="Arial Rounded MT Bold" panose="020F0704030504030204" pitchFamily="34" charset="0"/>
              </a:rPr>
              <a:t>3</a:t>
            </a:r>
            <a:r>
              <a:rPr lang="fr-FR" sz="2400" b="1" baseline="30000" dirty="0">
                <a:latin typeface="Arial Rounded MT Bold" panose="020F0704030504030204" pitchFamily="34" charset="0"/>
              </a:rPr>
              <a:t>ème</a:t>
            </a:r>
            <a:r>
              <a:rPr lang="fr-FR" sz="3200" dirty="0">
                <a:latin typeface="Arial Rounded MT Bold" panose="020F0704030504030204" pitchFamily="34" charset="0"/>
              </a:rPr>
              <a:t> </a:t>
            </a:r>
          </a:p>
          <a:p>
            <a:pPr algn="ctr"/>
            <a:r>
              <a:rPr lang="fr-FR" sz="1100" dirty="0">
                <a:latin typeface="Arial Rounded MT Bold" panose="020F0704030504030204" pitchFamily="34" charset="0"/>
              </a:rPr>
              <a:t>Trimestre </a:t>
            </a:r>
          </a:p>
          <a:p>
            <a:pPr algn="ctr"/>
            <a:r>
              <a:rPr lang="fr-FR" sz="1400" dirty="0">
                <a:latin typeface="Arial Rounded MT Bold" panose="020F0704030504030204" pitchFamily="34" charset="0"/>
              </a:rPr>
              <a:t>2022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14D5DAD-A680-4A23-9730-7DF5B86B74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0669" y="4864774"/>
            <a:ext cx="387020" cy="41283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557DCB0-5DBF-4866-82A1-7E834C0E5010}"/>
              </a:ext>
            </a:extLst>
          </p:cNvPr>
          <p:cNvSpPr txBox="1"/>
          <p:nvPr/>
        </p:nvSpPr>
        <p:spPr>
          <a:xfrm>
            <a:off x="199056" y="222376"/>
            <a:ext cx="73514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ln>
                  <a:solidFill>
                    <a:schemeClr val="accent1">
                      <a:lumMod val="50000"/>
                    </a:schemeClr>
                  </a:solidFill>
                </a:ln>
                <a:latin typeface="Berlin Sans FB Demi" panose="020E0802020502020306" pitchFamily="34" charset="0"/>
              </a:rPr>
              <a:t>J’apprends à gérer </a:t>
            </a:r>
          </a:p>
          <a:p>
            <a:r>
              <a:rPr lang="fr-FR" sz="4800" dirty="0">
                <a:ln>
                  <a:solidFill>
                    <a:schemeClr val="accent1">
                      <a:lumMod val="50000"/>
                    </a:schemeClr>
                  </a:solidFill>
                </a:ln>
                <a:latin typeface="Berlin Sans FB Demi" panose="020E0802020502020306" pitchFamily="34" charset="0"/>
              </a:rPr>
              <a:t>avec Dieu au quotidien 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41488CB-13A5-459F-B459-A232E6A389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" b="7"/>
          <a:stretch/>
        </p:blipFill>
        <p:spPr>
          <a:xfrm>
            <a:off x="129188" y="2342615"/>
            <a:ext cx="6271612" cy="41810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D2A1978-1BDE-4663-83EE-F78F4F97CB2B}"/>
              </a:ext>
            </a:extLst>
          </p:cNvPr>
          <p:cNvSpPr txBox="1"/>
          <p:nvPr/>
        </p:nvSpPr>
        <p:spPr>
          <a:xfrm>
            <a:off x="199056" y="23803"/>
            <a:ext cx="2824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Thème de l’année 2022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0F2771E-3C4B-4532-8206-F9158C497A84}"/>
              </a:ext>
            </a:extLst>
          </p:cNvPr>
          <p:cNvSpPr txBox="1"/>
          <p:nvPr/>
        </p:nvSpPr>
        <p:spPr>
          <a:xfrm>
            <a:off x="5907525" y="2667895"/>
            <a:ext cx="735147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Mon Influence </a:t>
            </a:r>
          </a:p>
          <a:p>
            <a:r>
              <a:rPr lang="fr-FR" sz="66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Le bon plan</a:t>
            </a:r>
          </a:p>
          <a:p>
            <a:r>
              <a:rPr lang="fr-FR" sz="660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FFFF00"/>
                </a:solidFill>
                <a:latin typeface="Berlin Sans FB Demi" panose="020E0802020502020306" pitchFamily="34" charset="0"/>
              </a:rPr>
              <a:t>Le bien-être</a:t>
            </a:r>
            <a:endParaRPr lang="fr-FR" sz="6600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rgbClr val="FFFF00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737367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10504053" y="508557"/>
            <a:ext cx="536627" cy="489612"/>
            <a:chOff x="11639460" y="241706"/>
            <a:chExt cx="697470" cy="621001"/>
          </a:xfrm>
        </p:grpSpPr>
        <p:sp>
          <p:nvSpPr>
            <p:cNvPr id="9" name="Ellipse 8"/>
            <p:cNvSpPr/>
            <p:nvPr/>
          </p:nvSpPr>
          <p:spPr>
            <a:xfrm>
              <a:off x="11639460" y="241706"/>
              <a:ext cx="697470" cy="621001"/>
            </a:xfrm>
            <a:prstGeom prst="ellipse">
              <a:avLst/>
            </a:prstGeom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678950" y="319153"/>
              <a:ext cx="657979" cy="5074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2000" dirty="0">
                  <a:solidFill>
                    <a:srgbClr val="420000"/>
                  </a:solidFill>
                  <a:latin typeface="Bastion" pitchFamily="2" charset="0"/>
                </a:rPr>
                <a:t>1</a:t>
              </a:r>
              <a:endParaRPr lang="fr-FR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91516" y="86649"/>
            <a:ext cx="51464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FFFF"/>
                </a:solidFill>
                <a:latin typeface="Arial Black" panose="020B0A04020102020204" pitchFamily="34" charset="0"/>
              </a:rPr>
              <a:t>Mon Influence</a:t>
            </a:r>
            <a:endParaRPr lang="fr-FR" dirty="0">
              <a:latin typeface="Arial Black" panose="020B0A0402010202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0" y="404593"/>
            <a:ext cx="83981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ln w="12700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Bonne ou mauvaise ?</a:t>
            </a:r>
            <a:endParaRPr lang="fr-FR" sz="5400" b="1" i="1" dirty="0">
              <a:ln w="12700">
                <a:solidFill>
                  <a:schemeClr val="accent1">
                    <a:lumMod val="50000"/>
                  </a:schemeClr>
                </a:solidFill>
              </a:ln>
              <a:solidFill>
                <a:srgbClr val="FFFF00"/>
              </a:solidFill>
              <a:latin typeface="Arial Black" panose="020B0A04020102020204" pitchFamily="34" charset="0"/>
              <a:ea typeface="Adobe Gothic Std B" panose="020B0800000000000000" pitchFamily="34" charset="-128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1589194" y="6487953"/>
            <a:ext cx="1321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1/1</a:t>
            </a:r>
            <a:endParaRPr lang="fr-FR" sz="1200" dirty="0">
              <a:ln w="12700"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Arial Black" panose="020B0A04020102020204" pitchFamily="34" charset="0"/>
              <a:ea typeface="Adobe Gothic Std B" panose="020B0800000000000000" pitchFamily="34" charset="-12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9405B8-FF33-474B-976E-A878F42AD9AA}"/>
              </a:ext>
            </a:extLst>
          </p:cNvPr>
          <p:cNvSpPr/>
          <p:nvPr/>
        </p:nvSpPr>
        <p:spPr>
          <a:xfrm>
            <a:off x="7639548" y="1572094"/>
            <a:ext cx="4552452" cy="4003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Proverbes 12 : 26</a:t>
            </a:r>
          </a:p>
          <a:p>
            <a:r>
              <a:rPr lang="fr-FR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Le juste montre à son ami la bonne voie, Mais la voie des méchants les égare.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AD48AE4-50FD-4E96-8AA3-C98FC3DF675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7" r="19763"/>
          <a:stretch/>
        </p:blipFill>
        <p:spPr>
          <a:xfrm>
            <a:off x="0" y="1952764"/>
            <a:ext cx="3690944" cy="36963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F9BBF99-082C-481A-A465-29FB0A52EC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952" y="3573695"/>
            <a:ext cx="4135624" cy="270442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1158D2D-6079-43C4-BAF5-BCB246AC2E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665" y="1659636"/>
            <a:ext cx="1916910" cy="191691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58E2EE-C4E7-4AD3-B674-0AC34986F14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60"/>
          <a:stretch/>
        </p:blipFill>
        <p:spPr>
          <a:xfrm>
            <a:off x="3156952" y="1662487"/>
            <a:ext cx="2218713" cy="191120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0D0BE81-6A84-4644-8D35-A659338E98E3}"/>
              </a:ext>
            </a:extLst>
          </p:cNvPr>
          <p:cNvSpPr txBox="1"/>
          <p:nvPr/>
        </p:nvSpPr>
        <p:spPr>
          <a:xfrm>
            <a:off x="177749" y="6162854"/>
            <a:ext cx="65516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Arial Black" panose="020B0A04020102020204" pitchFamily="34" charset="0"/>
              </a:rPr>
              <a:t>Piment doux / piment fort</a:t>
            </a:r>
          </a:p>
        </p:txBody>
      </p:sp>
    </p:spTree>
    <p:extLst>
      <p:ext uri="{BB962C8B-B14F-4D97-AF65-F5344CB8AC3E}">
        <p14:creationId xmlns:p14="http://schemas.microsoft.com/office/powerpoint/2010/main" val="3836209799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10504053" y="508557"/>
            <a:ext cx="536627" cy="489612"/>
            <a:chOff x="11639460" y="241706"/>
            <a:chExt cx="697470" cy="621001"/>
          </a:xfrm>
        </p:grpSpPr>
        <p:sp>
          <p:nvSpPr>
            <p:cNvPr id="9" name="Ellipse 8"/>
            <p:cNvSpPr/>
            <p:nvPr/>
          </p:nvSpPr>
          <p:spPr>
            <a:xfrm>
              <a:off x="11639460" y="241706"/>
              <a:ext cx="697470" cy="621001"/>
            </a:xfrm>
            <a:prstGeom prst="ellipse">
              <a:avLst/>
            </a:prstGeom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678950" y="319153"/>
              <a:ext cx="657979" cy="5074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2000" dirty="0">
                  <a:solidFill>
                    <a:srgbClr val="420000"/>
                  </a:solidFill>
                  <a:latin typeface="Bastion" pitchFamily="2" charset="0"/>
                </a:rPr>
                <a:t>2</a:t>
              </a:r>
              <a:endParaRPr lang="fr-FR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91516" y="86649"/>
            <a:ext cx="51464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FFFF"/>
                </a:solidFill>
                <a:latin typeface="Arial Black" panose="020B0A04020102020204" pitchFamily="34" charset="0"/>
              </a:rPr>
              <a:t>Mon Influence </a:t>
            </a:r>
            <a:endParaRPr lang="fr-FR" dirty="0">
              <a:latin typeface="Arial Black" panose="020B0A0402010202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-187417" y="449741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ln w="12700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Ça se voit ! </a:t>
            </a:r>
            <a:endParaRPr lang="fr-FR" sz="4800" b="1" i="1" dirty="0">
              <a:ln w="12700">
                <a:solidFill>
                  <a:schemeClr val="accent1">
                    <a:lumMod val="50000"/>
                  </a:schemeClr>
                </a:solidFill>
              </a:ln>
              <a:solidFill>
                <a:srgbClr val="FFFF00"/>
              </a:solidFill>
              <a:latin typeface="Arial Black" panose="020B0A04020102020204" pitchFamily="34" charset="0"/>
              <a:ea typeface="Adobe Gothic Std B" panose="020B0800000000000000" pitchFamily="34" charset="-128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1589194" y="6487953"/>
            <a:ext cx="1321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1/2</a:t>
            </a:r>
            <a:endParaRPr lang="fr-FR" sz="1200" dirty="0">
              <a:ln w="12700"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Arial Black" panose="020B0A04020102020204" pitchFamily="34" charset="0"/>
              <a:ea typeface="Adobe Gothic Std B" panose="020B0800000000000000" pitchFamily="34" charset="-12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9405B8-FF33-474B-976E-A878F42AD9AA}"/>
              </a:ext>
            </a:extLst>
          </p:cNvPr>
          <p:cNvSpPr/>
          <p:nvPr/>
        </p:nvSpPr>
        <p:spPr>
          <a:xfrm>
            <a:off x="5071621" y="2241599"/>
            <a:ext cx="603757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Proverbes 12 : 26</a:t>
            </a:r>
          </a:p>
          <a:p>
            <a:r>
              <a:rPr lang="fr-FR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Le juste montre à son ami la bonne voie, Mais la voie des méchants les égare.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AD48AE4-50FD-4E96-8AA3-C98FC3DF6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4" r="8244"/>
          <a:stretch/>
        </p:blipFill>
        <p:spPr>
          <a:xfrm>
            <a:off x="236619" y="2013162"/>
            <a:ext cx="5001348" cy="39925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694001844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10504053" y="508557"/>
            <a:ext cx="536627" cy="489612"/>
            <a:chOff x="11639460" y="241706"/>
            <a:chExt cx="697470" cy="621001"/>
          </a:xfrm>
        </p:grpSpPr>
        <p:sp>
          <p:nvSpPr>
            <p:cNvPr id="9" name="Ellipse 8"/>
            <p:cNvSpPr/>
            <p:nvPr/>
          </p:nvSpPr>
          <p:spPr>
            <a:xfrm>
              <a:off x="11639460" y="241706"/>
              <a:ext cx="697470" cy="621001"/>
            </a:xfrm>
            <a:prstGeom prst="ellipse">
              <a:avLst/>
            </a:prstGeom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678950" y="319153"/>
              <a:ext cx="657979" cy="5074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2000" dirty="0">
                  <a:solidFill>
                    <a:srgbClr val="420000"/>
                  </a:solidFill>
                  <a:latin typeface="Bastion" pitchFamily="2" charset="0"/>
                </a:rPr>
                <a:t>2</a:t>
              </a:r>
              <a:endParaRPr lang="fr-FR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91516" y="86649"/>
            <a:ext cx="51464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FFFF"/>
                </a:solidFill>
                <a:latin typeface="Arial Black" panose="020B0A04020102020204" pitchFamily="34" charset="0"/>
              </a:rPr>
              <a:t>Mon Influence </a:t>
            </a:r>
            <a:endParaRPr lang="fr-FR" dirty="0">
              <a:latin typeface="Arial Black" panose="020B0A0402010202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-187417" y="449741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ln w="12700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Ça se voit ! </a:t>
            </a:r>
            <a:endParaRPr lang="fr-FR" sz="4800" b="1" i="1" dirty="0">
              <a:ln w="12700">
                <a:solidFill>
                  <a:schemeClr val="accent1">
                    <a:lumMod val="50000"/>
                  </a:schemeClr>
                </a:solidFill>
              </a:ln>
              <a:solidFill>
                <a:srgbClr val="FFFF00"/>
              </a:solidFill>
              <a:latin typeface="Arial Black" panose="020B0A04020102020204" pitchFamily="34" charset="0"/>
              <a:ea typeface="Adobe Gothic Std B" panose="020B0800000000000000" pitchFamily="34" charset="-128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1589194" y="6487953"/>
            <a:ext cx="1321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2/2</a:t>
            </a:r>
            <a:endParaRPr lang="fr-FR" sz="1200" dirty="0">
              <a:ln w="12700"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Arial Black" panose="020B0A04020102020204" pitchFamily="34" charset="0"/>
              <a:ea typeface="Adobe Gothic Std B" panose="020B0800000000000000" pitchFamily="34" charset="-12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9405B8-FF33-474B-976E-A878F42AD9AA}"/>
              </a:ext>
            </a:extLst>
          </p:cNvPr>
          <p:cNvSpPr/>
          <p:nvPr/>
        </p:nvSpPr>
        <p:spPr>
          <a:xfrm>
            <a:off x="5237967" y="2112316"/>
            <a:ext cx="603757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Proverbes 12 : 26</a:t>
            </a:r>
          </a:p>
          <a:p>
            <a:r>
              <a:rPr lang="fr-FR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Le juste montre à son ami la bonne voie, Mais la voie des méchants les égare.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AD48AE4-50FD-4E96-8AA3-C98FC3DF6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3" r="18683"/>
          <a:stretch/>
        </p:blipFill>
        <p:spPr>
          <a:xfrm>
            <a:off x="236619" y="2013162"/>
            <a:ext cx="5001348" cy="39925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15DDAB2-71B4-413D-B82A-9E799F430F71}"/>
              </a:ext>
            </a:extLst>
          </p:cNvPr>
          <p:cNvSpPr txBox="1"/>
          <p:nvPr/>
        </p:nvSpPr>
        <p:spPr>
          <a:xfrm>
            <a:off x="236619" y="6107172"/>
            <a:ext cx="65516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latin typeface="Arial Black" panose="020B0A04020102020204" pitchFamily="34" charset="0"/>
              </a:rPr>
              <a:t> Figues de barbarie</a:t>
            </a:r>
          </a:p>
        </p:txBody>
      </p:sp>
    </p:spTree>
    <p:extLst>
      <p:ext uri="{BB962C8B-B14F-4D97-AF65-F5344CB8AC3E}">
        <p14:creationId xmlns:p14="http://schemas.microsoft.com/office/powerpoint/2010/main" val="778739173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10504053" y="508557"/>
            <a:ext cx="536627" cy="489612"/>
            <a:chOff x="11639460" y="241706"/>
            <a:chExt cx="697470" cy="621001"/>
          </a:xfrm>
        </p:grpSpPr>
        <p:sp>
          <p:nvSpPr>
            <p:cNvPr id="9" name="Ellipse 8"/>
            <p:cNvSpPr/>
            <p:nvPr/>
          </p:nvSpPr>
          <p:spPr>
            <a:xfrm>
              <a:off x="11639460" y="241706"/>
              <a:ext cx="697470" cy="621001"/>
            </a:xfrm>
            <a:prstGeom prst="ellipse">
              <a:avLst/>
            </a:prstGeom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678950" y="319153"/>
              <a:ext cx="657979" cy="5074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2000" dirty="0">
                  <a:solidFill>
                    <a:srgbClr val="420000"/>
                  </a:solidFill>
                  <a:latin typeface="Bastion" pitchFamily="2" charset="0"/>
                </a:rPr>
                <a:t>3</a:t>
              </a:r>
              <a:endParaRPr lang="fr-FR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91516" y="86649"/>
            <a:ext cx="51464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FFFF"/>
                </a:solidFill>
                <a:latin typeface="Arial Black" panose="020B0A04020102020204" pitchFamily="34" charset="0"/>
              </a:rPr>
              <a:t>Mon Influence </a:t>
            </a:r>
            <a:endParaRPr lang="fr-FR" dirty="0">
              <a:latin typeface="Arial Black" panose="020B0A0402010202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-187418" y="449741"/>
            <a:ext cx="103118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ln w="12700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En toute circonstance</a:t>
            </a:r>
            <a:endParaRPr lang="fr-FR" sz="3600" b="1" i="1" dirty="0">
              <a:ln w="12700">
                <a:solidFill>
                  <a:schemeClr val="accent1">
                    <a:lumMod val="50000"/>
                  </a:schemeClr>
                </a:solidFill>
              </a:ln>
              <a:solidFill>
                <a:srgbClr val="FFFF00"/>
              </a:solidFill>
              <a:latin typeface="Arial Black" panose="020B0A04020102020204" pitchFamily="34" charset="0"/>
              <a:ea typeface="Adobe Gothic Std B" panose="020B0800000000000000" pitchFamily="34" charset="-128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1589194" y="6487953"/>
            <a:ext cx="1321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1/1</a:t>
            </a:r>
            <a:endParaRPr lang="fr-FR" sz="1200" dirty="0">
              <a:ln w="12700"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Arial Black" panose="020B0A04020102020204" pitchFamily="34" charset="0"/>
              <a:ea typeface="Adobe Gothic Std B" panose="020B0800000000000000" pitchFamily="34" charset="-12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AD48AE4-50FD-4E96-8AA3-C98FC3DF6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1" r="14811"/>
          <a:stretch/>
        </p:blipFill>
        <p:spPr>
          <a:xfrm>
            <a:off x="91516" y="1641570"/>
            <a:ext cx="6224443" cy="44544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FEB811-7D55-4EAA-A3F0-D0FFF862001E}"/>
              </a:ext>
            </a:extLst>
          </p:cNvPr>
          <p:cNvSpPr/>
          <p:nvPr/>
        </p:nvSpPr>
        <p:spPr>
          <a:xfrm>
            <a:off x="6315959" y="2112316"/>
            <a:ext cx="4959583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Proverbes 12 : 26</a:t>
            </a:r>
          </a:p>
          <a:p>
            <a:r>
              <a:rPr lang="fr-FR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Le juste montre à son ami la bonne voie, Mais la voie des méchants les égare. 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0878EE2-D23D-4E5C-91B1-9CB197AA5C62}"/>
              </a:ext>
            </a:extLst>
          </p:cNvPr>
          <p:cNvSpPr txBox="1"/>
          <p:nvPr/>
        </p:nvSpPr>
        <p:spPr>
          <a:xfrm>
            <a:off x="177749" y="6162854"/>
            <a:ext cx="65516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Arial Black" panose="020B0A04020102020204" pitchFamily="34" charset="0"/>
              </a:rPr>
              <a:t>Pont levis </a:t>
            </a:r>
          </a:p>
        </p:txBody>
      </p:sp>
    </p:spTree>
    <p:extLst>
      <p:ext uri="{BB962C8B-B14F-4D97-AF65-F5344CB8AC3E}">
        <p14:creationId xmlns:p14="http://schemas.microsoft.com/office/powerpoint/2010/main" val="2084544108"/>
      </p:ext>
    </p:extLst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10504053" y="508557"/>
            <a:ext cx="536627" cy="489612"/>
            <a:chOff x="11639460" y="241706"/>
            <a:chExt cx="697470" cy="621001"/>
          </a:xfrm>
        </p:grpSpPr>
        <p:sp>
          <p:nvSpPr>
            <p:cNvPr id="9" name="Ellipse 8"/>
            <p:cNvSpPr/>
            <p:nvPr/>
          </p:nvSpPr>
          <p:spPr>
            <a:xfrm>
              <a:off x="11639460" y="241706"/>
              <a:ext cx="697470" cy="621001"/>
            </a:xfrm>
            <a:prstGeom prst="ellipse">
              <a:avLst/>
            </a:prstGeom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678950" y="319153"/>
              <a:ext cx="657979" cy="5074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2000" dirty="0">
                  <a:solidFill>
                    <a:srgbClr val="420000"/>
                  </a:solidFill>
                  <a:latin typeface="Bastion" pitchFamily="2" charset="0"/>
                </a:rPr>
                <a:t>4</a:t>
              </a:r>
              <a:endParaRPr lang="fr-FR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91516" y="86649"/>
            <a:ext cx="51464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FFFF"/>
                </a:solidFill>
                <a:latin typeface="Arial Black" panose="020B0A04020102020204" pitchFamily="34" charset="0"/>
              </a:rPr>
              <a:t>Mon Influence</a:t>
            </a:r>
            <a:endParaRPr lang="fr-FR" dirty="0">
              <a:latin typeface="Arial Black" panose="020B0A0402010202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-187417" y="449741"/>
            <a:ext cx="10509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ln w="12700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Sel et lumière</a:t>
            </a:r>
            <a:endParaRPr lang="fr-FR" sz="4800" b="1" i="1" dirty="0">
              <a:ln w="12700">
                <a:solidFill>
                  <a:schemeClr val="accent1">
                    <a:lumMod val="50000"/>
                  </a:schemeClr>
                </a:solidFill>
              </a:ln>
              <a:solidFill>
                <a:srgbClr val="FFFF00"/>
              </a:solidFill>
              <a:latin typeface="Arial Black" panose="020B0A04020102020204" pitchFamily="34" charset="0"/>
              <a:ea typeface="Adobe Gothic Std B" panose="020B0800000000000000" pitchFamily="34" charset="-128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1589194" y="6487953"/>
            <a:ext cx="1321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1/1</a:t>
            </a:r>
            <a:endParaRPr lang="fr-FR" sz="1200" dirty="0">
              <a:ln w="12700"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Arial Black" panose="020B0A04020102020204" pitchFamily="34" charset="0"/>
              <a:ea typeface="Adobe Gothic Std B" panose="020B0800000000000000" pitchFamily="34" charset="-12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AD48AE4-50FD-4E96-8AA3-C98FC3DF67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196" b="-17196"/>
          <a:stretch/>
        </p:blipFill>
        <p:spPr>
          <a:xfrm>
            <a:off x="273218" y="1348438"/>
            <a:ext cx="6042741" cy="530879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E1F74C0-E2F5-4F39-AC2A-44A8C279F83E}"/>
              </a:ext>
            </a:extLst>
          </p:cNvPr>
          <p:cNvSpPr/>
          <p:nvPr/>
        </p:nvSpPr>
        <p:spPr>
          <a:xfrm>
            <a:off x="6315959" y="2112316"/>
            <a:ext cx="4959583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Proverbes 12 : 26</a:t>
            </a:r>
          </a:p>
          <a:p>
            <a:r>
              <a:rPr lang="fr-FR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Le juste montre à son ami la bonne voie, Mais la voie des méchants les égare.  </a:t>
            </a:r>
          </a:p>
        </p:txBody>
      </p:sp>
    </p:spTree>
    <p:extLst>
      <p:ext uri="{BB962C8B-B14F-4D97-AF65-F5344CB8AC3E}">
        <p14:creationId xmlns:p14="http://schemas.microsoft.com/office/powerpoint/2010/main" val="1117017293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10504053" y="508557"/>
            <a:ext cx="536627" cy="489612"/>
            <a:chOff x="11639460" y="241706"/>
            <a:chExt cx="697470" cy="621001"/>
          </a:xfrm>
        </p:grpSpPr>
        <p:sp>
          <p:nvSpPr>
            <p:cNvPr id="9" name="Ellipse 8"/>
            <p:cNvSpPr/>
            <p:nvPr/>
          </p:nvSpPr>
          <p:spPr>
            <a:xfrm>
              <a:off x="11639460" y="241706"/>
              <a:ext cx="697470" cy="621001"/>
            </a:xfrm>
            <a:prstGeom prst="ellipse">
              <a:avLst/>
            </a:prstGeom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678950" y="319153"/>
              <a:ext cx="657979" cy="5074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2000" dirty="0">
                  <a:solidFill>
                    <a:srgbClr val="420000"/>
                  </a:solidFill>
                  <a:latin typeface="Bastion" pitchFamily="2" charset="0"/>
                </a:rPr>
                <a:t>5</a:t>
              </a:r>
              <a:endParaRPr lang="fr-FR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91516" y="86649"/>
            <a:ext cx="51464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FFFF"/>
                </a:solidFill>
                <a:latin typeface="Arial Black" panose="020B0A04020102020204" pitchFamily="34" charset="0"/>
              </a:rPr>
              <a:t>Mon Influence </a:t>
            </a:r>
            <a:endParaRPr lang="fr-FR" dirty="0">
              <a:latin typeface="Arial Black" panose="020B0A0402010202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-187417" y="449741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ln w="12700"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Sur ses pas</a:t>
            </a:r>
            <a:endParaRPr lang="fr-FR" sz="4800" b="1" i="1" dirty="0">
              <a:ln w="12700">
                <a:solidFill>
                  <a:schemeClr val="accent1">
                    <a:lumMod val="50000"/>
                  </a:schemeClr>
                </a:solidFill>
              </a:ln>
              <a:solidFill>
                <a:srgbClr val="FFFF00"/>
              </a:solidFill>
              <a:latin typeface="Arial Black" panose="020B0A04020102020204" pitchFamily="34" charset="0"/>
              <a:ea typeface="Adobe Gothic Std B" panose="020B0800000000000000" pitchFamily="34" charset="-128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1589194" y="6487953"/>
            <a:ext cx="1321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1/1</a:t>
            </a:r>
            <a:endParaRPr lang="fr-FR" sz="1200" dirty="0">
              <a:ln w="12700"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Arial Black" panose="020B0A04020102020204" pitchFamily="34" charset="0"/>
              <a:ea typeface="Adobe Gothic Std B" panose="020B0800000000000000" pitchFamily="34" charset="-12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AD48AE4-50FD-4E96-8AA3-C98FC3DF6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5" r="9755"/>
          <a:stretch/>
        </p:blipFill>
        <p:spPr>
          <a:xfrm>
            <a:off x="91516" y="1850411"/>
            <a:ext cx="5583313" cy="404636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3EE1A64-4951-4589-9EB5-EBB9F85123DF}"/>
              </a:ext>
            </a:extLst>
          </p:cNvPr>
          <p:cNvSpPr/>
          <p:nvPr/>
        </p:nvSpPr>
        <p:spPr>
          <a:xfrm>
            <a:off x="7729979" y="2112316"/>
            <a:ext cx="4462021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Proverbes 12 : 26</a:t>
            </a:r>
          </a:p>
          <a:p>
            <a:r>
              <a:rPr lang="fr-FR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Le juste montre à son ami la bonne voie, Mais la voie des méchants les égare.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28D81F-A42A-4820-B86A-ECF05E1E46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025" y="4066697"/>
            <a:ext cx="3817857" cy="2543738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9DB14D8-91C7-48D3-A9C4-F838B24504C5}"/>
              </a:ext>
            </a:extLst>
          </p:cNvPr>
          <p:cNvSpPr txBox="1"/>
          <p:nvPr/>
        </p:nvSpPr>
        <p:spPr>
          <a:xfrm>
            <a:off x="177749" y="6162854"/>
            <a:ext cx="65516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Arial Black" panose="020B0A04020102020204" pitchFamily="34" charset="0"/>
              </a:rPr>
              <a:t>Quenette </a:t>
            </a:r>
          </a:p>
        </p:txBody>
      </p:sp>
    </p:spTree>
    <p:extLst>
      <p:ext uri="{BB962C8B-B14F-4D97-AF65-F5344CB8AC3E}">
        <p14:creationId xmlns:p14="http://schemas.microsoft.com/office/powerpoint/2010/main" val="719700784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/>
          <p:cNvSpPr txBox="1"/>
          <p:nvPr/>
        </p:nvSpPr>
        <p:spPr>
          <a:xfrm>
            <a:off x="11589194" y="6487953"/>
            <a:ext cx="1321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1/1</a:t>
            </a:r>
            <a:endParaRPr lang="fr-FR" sz="1200" dirty="0">
              <a:ln w="12700"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Arial Black" panose="020B0A04020102020204" pitchFamily="34" charset="0"/>
              <a:ea typeface="Adobe Gothic Std B" panose="020B0800000000000000" pitchFamily="34" charset="-12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C78F78-303C-4B58-B220-568CD34C16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6" r="54"/>
          <a:stretch/>
        </p:blipFill>
        <p:spPr>
          <a:xfrm>
            <a:off x="177749" y="1206335"/>
            <a:ext cx="6073585" cy="46611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B28A84B-8C2F-4BDF-A127-44C6399CD9C8}"/>
              </a:ext>
            </a:extLst>
          </p:cNvPr>
          <p:cNvSpPr txBox="1"/>
          <p:nvPr/>
        </p:nvSpPr>
        <p:spPr>
          <a:xfrm>
            <a:off x="296902" y="650069"/>
            <a:ext cx="102165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Dix</a:t>
            </a:r>
            <a:endParaRPr lang="fr-FR" sz="5400" i="1" dirty="0">
              <a:ln w="12700"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rial Black" panose="020B0A04020102020204" pitchFamily="34" charset="0"/>
              <a:ea typeface="Adobe Gothic Std B" panose="020B0800000000000000" pitchFamily="34" charset="-12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286C6BF-BE77-45C3-9BFB-8C34B14C9934}"/>
              </a:ext>
            </a:extLst>
          </p:cNvPr>
          <p:cNvGrpSpPr/>
          <p:nvPr/>
        </p:nvGrpSpPr>
        <p:grpSpPr>
          <a:xfrm>
            <a:off x="10528601" y="508557"/>
            <a:ext cx="536627" cy="489612"/>
            <a:chOff x="11639460" y="241706"/>
            <a:chExt cx="697470" cy="62100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EDAC854-871B-439A-B8F5-FE5B5DAB0C48}"/>
                </a:ext>
              </a:extLst>
            </p:cNvPr>
            <p:cNvSpPr/>
            <p:nvPr/>
          </p:nvSpPr>
          <p:spPr>
            <a:xfrm>
              <a:off x="11639460" y="241706"/>
              <a:ext cx="697470" cy="621001"/>
            </a:xfrm>
            <a:prstGeom prst="ellipse">
              <a:avLst/>
            </a:prstGeom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1576F6A-8A7E-455F-8088-8E7FF5CE31B7}"/>
                </a:ext>
              </a:extLst>
            </p:cNvPr>
            <p:cNvSpPr/>
            <p:nvPr/>
          </p:nvSpPr>
          <p:spPr>
            <a:xfrm>
              <a:off x="11678950" y="319153"/>
              <a:ext cx="657979" cy="5074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2000" dirty="0">
                  <a:solidFill>
                    <a:srgbClr val="420000"/>
                  </a:solidFill>
                  <a:latin typeface="Bastion" pitchFamily="2" charset="0"/>
                </a:rPr>
                <a:t>6</a:t>
              </a:r>
              <a:endParaRPr lang="fr-FR" sz="2400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F68766AF-BB6C-4093-A429-799988BE98DB}"/>
              </a:ext>
            </a:extLst>
          </p:cNvPr>
          <p:cNvSpPr/>
          <p:nvPr/>
        </p:nvSpPr>
        <p:spPr>
          <a:xfrm>
            <a:off x="91516" y="86649"/>
            <a:ext cx="51464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FFFF"/>
                </a:solidFill>
                <a:latin typeface="Arial Black" panose="020B0A04020102020204" pitchFamily="34" charset="0"/>
              </a:rPr>
              <a:t>Le bon plan </a:t>
            </a:r>
            <a:endParaRPr lang="fr-FR" dirty="0">
              <a:latin typeface="Arial Black" panose="020B0A040201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1862AE-2394-4A15-9C3D-25F8C84CBC6D}"/>
              </a:ext>
            </a:extLst>
          </p:cNvPr>
          <p:cNvSpPr/>
          <p:nvPr/>
        </p:nvSpPr>
        <p:spPr>
          <a:xfrm>
            <a:off x="6355295" y="2216011"/>
            <a:ext cx="498049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Psaumes 19 : 7</a:t>
            </a:r>
          </a:p>
          <a:p>
            <a:r>
              <a:rPr lang="fr-FR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La loi de l’Eternel est parfaite, elle restaure l’âme.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C8B8005-BAD9-4607-A5E5-383DA4086A31}"/>
              </a:ext>
            </a:extLst>
          </p:cNvPr>
          <p:cNvSpPr txBox="1"/>
          <p:nvPr/>
        </p:nvSpPr>
        <p:spPr>
          <a:xfrm>
            <a:off x="177749" y="6162854"/>
            <a:ext cx="65516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Arial Black" panose="020B0A04020102020204" pitchFamily="34" charset="0"/>
              </a:rPr>
              <a:t>Code de la route </a:t>
            </a:r>
          </a:p>
        </p:txBody>
      </p:sp>
    </p:spTree>
    <p:extLst>
      <p:ext uri="{BB962C8B-B14F-4D97-AF65-F5344CB8AC3E}">
        <p14:creationId xmlns:p14="http://schemas.microsoft.com/office/powerpoint/2010/main" val="832481920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/>
          <p:cNvSpPr txBox="1"/>
          <p:nvPr/>
        </p:nvSpPr>
        <p:spPr>
          <a:xfrm>
            <a:off x="11589194" y="6487953"/>
            <a:ext cx="1321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1/1</a:t>
            </a:r>
            <a:endParaRPr lang="fr-FR" sz="1200" dirty="0">
              <a:ln w="12700"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Arial Black" panose="020B0A04020102020204" pitchFamily="34" charset="0"/>
              <a:ea typeface="Adobe Gothic Std B" panose="020B0800000000000000" pitchFamily="34" charset="-12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C78F78-303C-4B58-B220-568CD34C1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2" r="5152"/>
          <a:stretch/>
        </p:blipFill>
        <p:spPr>
          <a:xfrm>
            <a:off x="121705" y="1434765"/>
            <a:ext cx="6016919" cy="447204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B28A84B-8C2F-4BDF-A127-44C6399CD9C8}"/>
              </a:ext>
            </a:extLst>
          </p:cNvPr>
          <p:cNvSpPr txBox="1"/>
          <p:nvPr/>
        </p:nvSpPr>
        <p:spPr>
          <a:xfrm>
            <a:off x="296902" y="650069"/>
            <a:ext cx="102165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Quatre</a:t>
            </a:r>
            <a:endParaRPr lang="fr-FR" sz="5400" i="1" dirty="0">
              <a:ln w="12700"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rial Black" panose="020B0A04020102020204" pitchFamily="34" charset="0"/>
              <a:ea typeface="Adobe Gothic Std B" panose="020B0800000000000000" pitchFamily="34" charset="-12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286C6BF-BE77-45C3-9BFB-8C34B14C9934}"/>
              </a:ext>
            </a:extLst>
          </p:cNvPr>
          <p:cNvGrpSpPr/>
          <p:nvPr/>
        </p:nvGrpSpPr>
        <p:grpSpPr>
          <a:xfrm>
            <a:off x="10528601" y="508557"/>
            <a:ext cx="536627" cy="489612"/>
            <a:chOff x="11639460" y="241706"/>
            <a:chExt cx="697470" cy="62100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EDAC854-871B-439A-B8F5-FE5B5DAB0C48}"/>
                </a:ext>
              </a:extLst>
            </p:cNvPr>
            <p:cNvSpPr/>
            <p:nvPr/>
          </p:nvSpPr>
          <p:spPr>
            <a:xfrm>
              <a:off x="11639460" y="241706"/>
              <a:ext cx="697470" cy="621001"/>
            </a:xfrm>
            <a:prstGeom prst="ellipse">
              <a:avLst/>
            </a:prstGeom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1576F6A-8A7E-455F-8088-8E7FF5CE31B7}"/>
                </a:ext>
              </a:extLst>
            </p:cNvPr>
            <p:cNvSpPr/>
            <p:nvPr/>
          </p:nvSpPr>
          <p:spPr>
            <a:xfrm>
              <a:off x="11678950" y="319153"/>
              <a:ext cx="657979" cy="5074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2000" dirty="0">
                  <a:solidFill>
                    <a:srgbClr val="420000"/>
                  </a:solidFill>
                  <a:latin typeface="Bastion" pitchFamily="2" charset="0"/>
                </a:rPr>
                <a:t>7</a:t>
              </a:r>
              <a:endParaRPr lang="fr-FR" sz="2400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F68766AF-BB6C-4093-A429-799988BE98DB}"/>
              </a:ext>
            </a:extLst>
          </p:cNvPr>
          <p:cNvSpPr/>
          <p:nvPr/>
        </p:nvSpPr>
        <p:spPr>
          <a:xfrm>
            <a:off x="91516" y="86649"/>
            <a:ext cx="51464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FFFF"/>
                </a:solidFill>
                <a:latin typeface="Arial Black" panose="020B0A04020102020204" pitchFamily="34" charset="0"/>
              </a:rPr>
              <a:t>Le bon plan </a:t>
            </a:r>
            <a:endParaRPr lang="fr-FR" dirty="0">
              <a:latin typeface="Arial Black" panose="020B0A040201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67131F-F1D0-4195-93D4-D8509274383C}"/>
              </a:ext>
            </a:extLst>
          </p:cNvPr>
          <p:cNvSpPr/>
          <p:nvPr/>
        </p:nvSpPr>
        <p:spPr>
          <a:xfrm>
            <a:off x="6355295" y="2216011"/>
            <a:ext cx="498049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Psaumes 19 : 7</a:t>
            </a:r>
          </a:p>
          <a:p>
            <a:r>
              <a:rPr lang="fr-FR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La loi de l’Eternel est parfaite, elle restaure l’âme.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2C3EAD5-D8E3-447E-BA57-A04907FEF8F2}"/>
              </a:ext>
            </a:extLst>
          </p:cNvPr>
          <p:cNvSpPr txBox="1"/>
          <p:nvPr/>
        </p:nvSpPr>
        <p:spPr>
          <a:xfrm>
            <a:off x="177749" y="6162854"/>
            <a:ext cx="65516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Arial Black" panose="020B0A04020102020204" pitchFamily="34" charset="0"/>
              </a:rPr>
              <a:t>Pamplemousse </a:t>
            </a:r>
          </a:p>
        </p:txBody>
      </p:sp>
    </p:spTree>
    <p:extLst>
      <p:ext uri="{BB962C8B-B14F-4D97-AF65-F5344CB8AC3E}">
        <p14:creationId xmlns:p14="http://schemas.microsoft.com/office/powerpoint/2010/main" val="843472518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/>
          <p:cNvSpPr txBox="1"/>
          <p:nvPr/>
        </p:nvSpPr>
        <p:spPr>
          <a:xfrm>
            <a:off x="11589194" y="6487953"/>
            <a:ext cx="1321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1/1</a:t>
            </a:r>
            <a:endParaRPr lang="fr-FR" sz="1200" dirty="0">
              <a:ln w="12700"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Arial Black" panose="020B0A04020102020204" pitchFamily="34" charset="0"/>
              <a:ea typeface="Adobe Gothic Std B" panose="020B0800000000000000" pitchFamily="34" charset="-12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C78F78-303C-4B58-B220-568CD34C1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4" r="14984"/>
          <a:stretch/>
        </p:blipFill>
        <p:spPr>
          <a:xfrm>
            <a:off x="177749" y="1241516"/>
            <a:ext cx="6286112" cy="46721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B28A84B-8C2F-4BDF-A127-44C6399CD9C8}"/>
              </a:ext>
            </a:extLst>
          </p:cNvPr>
          <p:cNvSpPr txBox="1"/>
          <p:nvPr/>
        </p:nvSpPr>
        <p:spPr>
          <a:xfrm>
            <a:off x="580407" y="461896"/>
            <a:ext cx="102165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Six</a:t>
            </a:r>
            <a:endParaRPr lang="fr-FR" sz="5400" i="1" dirty="0">
              <a:ln w="12700"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rial Black" panose="020B0A04020102020204" pitchFamily="34" charset="0"/>
              <a:ea typeface="Adobe Gothic Std B" panose="020B0800000000000000" pitchFamily="34" charset="-12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286C6BF-BE77-45C3-9BFB-8C34B14C9934}"/>
              </a:ext>
            </a:extLst>
          </p:cNvPr>
          <p:cNvGrpSpPr/>
          <p:nvPr/>
        </p:nvGrpSpPr>
        <p:grpSpPr>
          <a:xfrm>
            <a:off x="10528601" y="508557"/>
            <a:ext cx="536627" cy="489612"/>
            <a:chOff x="11639460" y="241706"/>
            <a:chExt cx="697470" cy="62100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EDAC854-871B-439A-B8F5-FE5B5DAB0C48}"/>
                </a:ext>
              </a:extLst>
            </p:cNvPr>
            <p:cNvSpPr/>
            <p:nvPr/>
          </p:nvSpPr>
          <p:spPr>
            <a:xfrm>
              <a:off x="11639460" y="241706"/>
              <a:ext cx="697470" cy="621001"/>
            </a:xfrm>
            <a:prstGeom prst="ellipse">
              <a:avLst/>
            </a:prstGeom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1576F6A-8A7E-455F-8088-8E7FF5CE31B7}"/>
                </a:ext>
              </a:extLst>
            </p:cNvPr>
            <p:cNvSpPr/>
            <p:nvPr/>
          </p:nvSpPr>
          <p:spPr>
            <a:xfrm>
              <a:off x="11678950" y="319153"/>
              <a:ext cx="657979" cy="5074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2000" dirty="0">
                  <a:solidFill>
                    <a:srgbClr val="420000"/>
                  </a:solidFill>
                  <a:latin typeface="Bastion" pitchFamily="2" charset="0"/>
                </a:rPr>
                <a:t>8</a:t>
              </a:r>
              <a:endParaRPr lang="fr-FR" sz="2400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F68766AF-BB6C-4093-A429-799988BE98DB}"/>
              </a:ext>
            </a:extLst>
          </p:cNvPr>
          <p:cNvSpPr/>
          <p:nvPr/>
        </p:nvSpPr>
        <p:spPr>
          <a:xfrm>
            <a:off x="91516" y="86649"/>
            <a:ext cx="51464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FFFF"/>
                </a:solidFill>
                <a:latin typeface="Arial Black" panose="020B0A04020102020204" pitchFamily="34" charset="0"/>
              </a:rPr>
              <a:t>Le bon plan </a:t>
            </a:r>
            <a:endParaRPr lang="fr-FR" dirty="0">
              <a:latin typeface="Arial Black" panose="020B0A040201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F00B4A-1D10-43C5-8640-40AFCF0FB318}"/>
              </a:ext>
            </a:extLst>
          </p:cNvPr>
          <p:cNvSpPr/>
          <p:nvPr/>
        </p:nvSpPr>
        <p:spPr>
          <a:xfrm>
            <a:off x="6355295" y="2216011"/>
            <a:ext cx="498049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Psaumes 19 : 7</a:t>
            </a:r>
          </a:p>
          <a:p>
            <a:r>
              <a:rPr lang="fr-FR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La loi de l’Eternel est parfaite, elle restaure l’âme.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1C25150-DA26-436D-8C16-6FABFC2CC75A}"/>
              </a:ext>
            </a:extLst>
          </p:cNvPr>
          <p:cNvSpPr txBox="1"/>
          <p:nvPr/>
        </p:nvSpPr>
        <p:spPr>
          <a:xfrm>
            <a:off x="177749" y="6162854"/>
            <a:ext cx="65516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Arial Black" panose="020B0A04020102020204" pitchFamily="34" charset="0"/>
              </a:rPr>
              <a:t>Melon </a:t>
            </a:r>
          </a:p>
        </p:txBody>
      </p:sp>
    </p:spTree>
    <p:extLst>
      <p:ext uri="{BB962C8B-B14F-4D97-AF65-F5344CB8AC3E}">
        <p14:creationId xmlns:p14="http://schemas.microsoft.com/office/powerpoint/2010/main" val="3331710797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/>
          <p:cNvSpPr txBox="1"/>
          <p:nvPr/>
        </p:nvSpPr>
        <p:spPr>
          <a:xfrm>
            <a:off x="11589194" y="6487953"/>
            <a:ext cx="1321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1/1</a:t>
            </a:r>
            <a:endParaRPr lang="fr-FR" sz="1200" dirty="0">
              <a:ln w="12700"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Arial Black" panose="020B0A04020102020204" pitchFamily="34" charset="0"/>
              <a:ea typeface="Adobe Gothic Std B" panose="020B0800000000000000" pitchFamily="34" charset="-12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C78F78-303C-4B58-B220-568CD34C16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" r="3144"/>
          <a:stretch/>
        </p:blipFill>
        <p:spPr>
          <a:xfrm>
            <a:off x="188260" y="1960282"/>
            <a:ext cx="5715000" cy="424764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B28A84B-8C2F-4BDF-A127-44C6399CD9C8}"/>
              </a:ext>
            </a:extLst>
          </p:cNvPr>
          <p:cNvSpPr txBox="1"/>
          <p:nvPr/>
        </p:nvSpPr>
        <p:spPr>
          <a:xfrm>
            <a:off x="296902" y="650069"/>
            <a:ext cx="102165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Pas un de moins</a:t>
            </a:r>
            <a:endParaRPr lang="fr-FR" sz="5400" i="1" dirty="0">
              <a:ln w="12700"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rial Black" panose="020B0A04020102020204" pitchFamily="34" charset="0"/>
              <a:ea typeface="Adobe Gothic Std B" panose="020B0800000000000000" pitchFamily="34" charset="-12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286C6BF-BE77-45C3-9BFB-8C34B14C9934}"/>
              </a:ext>
            </a:extLst>
          </p:cNvPr>
          <p:cNvGrpSpPr/>
          <p:nvPr/>
        </p:nvGrpSpPr>
        <p:grpSpPr>
          <a:xfrm>
            <a:off x="10528601" y="508557"/>
            <a:ext cx="536627" cy="489612"/>
            <a:chOff x="11639460" y="241706"/>
            <a:chExt cx="697470" cy="62100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EDAC854-871B-439A-B8F5-FE5B5DAB0C48}"/>
                </a:ext>
              </a:extLst>
            </p:cNvPr>
            <p:cNvSpPr/>
            <p:nvPr/>
          </p:nvSpPr>
          <p:spPr>
            <a:xfrm>
              <a:off x="11639460" y="241706"/>
              <a:ext cx="697470" cy="621001"/>
            </a:xfrm>
            <a:prstGeom prst="ellipse">
              <a:avLst/>
            </a:prstGeom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1576F6A-8A7E-455F-8088-8E7FF5CE31B7}"/>
                </a:ext>
              </a:extLst>
            </p:cNvPr>
            <p:cNvSpPr/>
            <p:nvPr/>
          </p:nvSpPr>
          <p:spPr>
            <a:xfrm>
              <a:off x="11678950" y="319153"/>
              <a:ext cx="657979" cy="5074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2000" dirty="0">
                  <a:solidFill>
                    <a:srgbClr val="420000"/>
                  </a:solidFill>
                  <a:latin typeface="Bastion" pitchFamily="2" charset="0"/>
                </a:rPr>
                <a:t>9</a:t>
              </a:r>
              <a:endParaRPr lang="fr-FR" sz="2400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F68766AF-BB6C-4093-A429-799988BE98DB}"/>
              </a:ext>
            </a:extLst>
          </p:cNvPr>
          <p:cNvSpPr/>
          <p:nvPr/>
        </p:nvSpPr>
        <p:spPr>
          <a:xfrm>
            <a:off x="91516" y="86649"/>
            <a:ext cx="51464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FFFF"/>
                </a:solidFill>
                <a:latin typeface="Arial Black" panose="020B0A04020102020204" pitchFamily="34" charset="0"/>
              </a:rPr>
              <a:t>Le bon plan </a:t>
            </a:r>
            <a:endParaRPr lang="fr-FR" dirty="0">
              <a:latin typeface="Arial Black" panose="020B0A040201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3A0F81F-DB16-4A8F-8CDF-E186910B1925}"/>
              </a:ext>
            </a:extLst>
          </p:cNvPr>
          <p:cNvSpPr/>
          <p:nvPr/>
        </p:nvSpPr>
        <p:spPr>
          <a:xfrm>
            <a:off x="6288742" y="2020431"/>
            <a:ext cx="477648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Psaumes 19 : 7</a:t>
            </a:r>
          </a:p>
          <a:p>
            <a:r>
              <a:rPr lang="fr-FR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La loi de l’Eternel est parfaite, elle restaure l’âme.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8375031-5E86-46CE-8C1B-D539FB2356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7" t="7882" r="-1" b="1"/>
          <a:stretch/>
        </p:blipFill>
        <p:spPr>
          <a:xfrm>
            <a:off x="3783724" y="4267200"/>
            <a:ext cx="3688654" cy="2343235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A03A1B68-6C74-4DA9-958A-2C5B7105D411}"/>
              </a:ext>
            </a:extLst>
          </p:cNvPr>
          <p:cNvSpPr txBox="1"/>
          <p:nvPr/>
        </p:nvSpPr>
        <p:spPr>
          <a:xfrm>
            <a:off x="296902" y="6303287"/>
            <a:ext cx="65516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 err="1">
                <a:latin typeface="Arial Black" panose="020B0A04020102020204" pitchFamily="34" charset="0"/>
              </a:rPr>
              <a:t>Moubins</a:t>
            </a:r>
            <a:endParaRPr lang="fr-F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231890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/>
          <p:cNvSpPr txBox="1"/>
          <p:nvPr/>
        </p:nvSpPr>
        <p:spPr>
          <a:xfrm>
            <a:off x="11589194" y="6487953"/>
            <a:ext cx="1321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1/1</a:t>
            </a:r>
            <a:endParaRPr lang="fr-FR" sz="1200" dirty="0">
              <a:ln w="12700"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Arial Black" panose="020B0A04020102020204" pitchFamily="34" charset="0"/>
              <a:ea typeface="Adobe Gothic Std B" panose="020B0800000000000000" pitchFamily="34" charset="-12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C78F78-303C-4B58-B220-568CD34C1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2" r="14682"/>
          <a:stretch/>
        </p:blipFill>
        <p:spPr>
          <a:xfrm flipH="1">
            <a:off x="177749" y="1837632"/>
            <a:ext cx="5715000" cy="424764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B28A84B-8C2F-4BDF-A127-44C6399CD9C8}"/>
              </a:ext>
            </a:extLst>
          </p:cNvPr>
          <p:cNvSpPr txBox="1"/>
          <p:nvPr/>
        </p:nvSpPr>
        <p:spPr>
          <a:xfrm>
            <a:off x="580407" y="271315"/>
            <a:ext cx="1021650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 L’optimisme </a:t>
            </a:r>
            <a:endParaRPr lang="fr-FR" sz="6000" i="1" dirty="0">
              <a:ln w="12700"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rial Black" panose="020B0A04020102020204" pitchFamily="34" charset="0"/>
              <a:ea typeface="Adobe Gothic Std B" panose="020B0800000000000000" pitchFamily="34" charset="-12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286C6BF-BE77-45C3-9BFB-8C34B14C9934}"/>
              </a:ext>
            </a:extLst>
          </p:cNvPr>
          <p:cNvGrpSpPr/>
          <p:nvPr/>
        </p:nvGrpSpPr>
        <p:grpSpPr>
          <a:xfrm>
            <a:off x="10528601" y="508557"/>
            <a:ext cx="536627" cy="489612"/>
            <a:chOff x="11639460" y="241706"/>
            <a:chExt cx="697470" cy="62100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EDAC854-871B-439A-B8F5-FE5B5DAB0C48}"/>
                </a:ext>
              </a:extLst>
            </p:cNvPr>
            <p:cNvSpPr/>
            <p:nvPr/>
          </p:nvSpPr>
          <p:spPr>
            <a:xfrm>
              <a:off x="11639460" y="241706"/>
              <a:ext cx="697470" cy="621001"/>
            </a:xfrm>
            <a:prstGeom prst="ellipse">
              <a:avLst/>
            </a:prstGeom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1576F6A-8A7E-455F-8088-8E7FF5CE31B7}"/>
                </a:ext>
              </a:extLst>
            </p:cNvPr>
            <p:cNvSpPr/>
            <p:nvPr/>
          </p:nvSpPr>
          <p:spPr>
            <a:xfrm>
              <a:off x="11678950" y="319153"/>
              <a:ext cx="657979" cy="5074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2000" dirty="0">
                  <a:solidFill>
                    <a:srgbClr val="420000"/>
                  </a:solidFill>
                  <a:latin typeface="Bastion" pitchFamily="2" charset="0"/>
                </a:rPr>
                <a:t>10</a:t>
              </a:r>
              <a:endParaRPr lang="fr-FR" sz="2400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F68766AF-BB6C-4093-A429-799988BE98DB}"/>
              </a:ext>
            </a:extLst>
          </p:cNvPr>
          <p:cNvSpPr/>
          <p:nvPr/>
        </p:nvSpPr>
        <p:spPr>
          <a:xfrm>
            <a:off x="91516" y="86649"/>
            <a:ext cx="51464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FFFF"/>
                </a:solidFill>
                <a:latin typeface="Arial Black" panose="020B0A04020102020204" pitchFamily="34" charset="0"/>
              </a:rPr>
              <a:t> Le bien être </a:t>
            </a:r>
            <a:endParaRPr lang="fr-FR" dirty="0">
              <a:latin typeface="Arial Black" panose="020B0A040201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61C0D2-DA9E-4F83-8FF4-EB8CD5C2E6EE}"/>
              </a:ext>
            </a:extLst>
          </p:cNvPr>
          <p:cNvSpPr/>
          <p:nvPr/>
        </p:nvSpPr>
        <p:spPr>
          <a:xfrm>
            <a:off x="6288742" y="2160502"/>
            <a:ext cx="4776485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Proverbes 17 : 22 </a:t>
            </a:r>
            <a:r>
              <a:rPr lang="fr-FR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DBY</a:t>
            </a:r>
          </a:p>
          <a:p>
            <a:r>
              <a:rPr lang="fr-FR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Le cœur joyeux fait du bien à la santé, mais un esprit abattu dessèche les os.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3DB1D62-056B-4BC2-B790-CCDBB5DD2787}"/>
              </a:ext>
            </a:extLst>
          </p:cNvPr>
          <p:cNvSpPr txBox="1"/>
          <p:nvPr/>
        </p:nvSpPr>
        <p:spPr>
          <a:xfrm>
            <a:off x="177749" y="6162854"/>
            <a:ext cx="65516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Arial Black" panose="020B0A04020102020204" pitchFamily="34" charset="0"/>
              </a:rPr>
              <a:t>Edison </a:t>
            </a:r>
          </a:p>
        </p:txBody>
      </p:sp>
    </p:spTree>
    <p:extLst>
      <p:ext uri="{BB962C8B-B14F-4D97-AF65-F5344CB8AC3E}">
        <p14:creationId xmlns:p14="http://schemas.microsoft.com/office/powerpoint/2010/main" val="4275725207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/>
          <p:cNvSpPr txBox="1"/>
          <p:nvPr/>
        </p:nvSpPr>
        <p:spPr>
          <a:xfrm>
            <a:off x="11589194" y="6487953"/>
            <a:ext cx="1321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1/1</a:t>
            </a:r>
            <a:endParaRPr lang="fr-FR" sz="1200" dirty="0">
              <a:ln w="12700"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Arial Black" panose="020B0A04020102020204" pitchFamily="34" charset="0"/>
              <a:ea typeface="Adobe Gothic Std B" panose="020B0800000000000000" pitchFamily="34" charset="-12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C78F78-303C-4B58-B220-568CD34C16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" b="6985"/>
          <a:stretch/>
        </p:blipFill>
        <p:spPr>
          <a:xfrm>
            <a:off x="188260" y="1960283"/>
            <a:ext cx="5715000" cy="396755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B28A84B-8C2F-4BDF-A127-44C6399CD9C8}"/>
              </a:ext>
            </a:extLst>
          </p:cNvPr>
          <p:cNvSpPr txBox="1"/>
          <p:nvPr/>
        </p:nvSpPr>
        <p:spPr>
          <a:xfrm>
            <a:off x="342477" y="611169"/>
            <a:ext cx="1021650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Les lois de la santé </a:t>
            </a:r>
            <a:endParaRPr lang="fr-FR" sz="6000" i="1" dirty="0">
              <a:ln w="12700"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rial Black" panose="020B0A04020102020204" pitchFamily="34" charset="0"/>
              <a:ea typeface="Adobe Gothic Std B" panose="020B0800000000000000" pitchFamily="34" charset="-12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286C6BF-BE77-45C3-9BFB-8C34B14C9934}"/>
              </a:ext>
            </a:extLst>
          </p:cNvPr>
          <p:cNvGrpSpPr/>
          <p:nvPr/>
        </p:nvGrpSpPr>
        <p:grpSpPr>
          <a:xfrm>
            <a:off x="10528601" y="508557"/>
            <a:ext cx="536627" cy="489612"/>
            <a:chOff x="11639460" y="241706"/>
            <a:chExt cx="697470" cy="62100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EDAC854-871B-439A-B8F5-FE5B5DAB0C48}"/>
                </a:ext>
              </a:extLst>
            </p:cNvPr>
            <p:cNvSpPr/>
            <p:nvPr/>
          </p:nvSpPr>
          <p:spPr>
            <a:xfrm>
              <a:off x="11639460" y="241706"/>
              <a:ext cx="697470" cy="621001"/>
            </a:xfrm>
            <a:prstGeom prst="ellipse">
              <a:avLst/>
            </a:prstGeom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1576F6A-8A7E-455F-8088-8E7FF5CE31B7}"/>
                </a:ext>
              </a:extLst>
            </p:cNvPr>
            <p:cNvSpPr/>
            <p:nvPr/>
          </p:nvSpPr>
          <p:spPr>
            <a:xfrm>
              <a:off x="11678950" y="319153"/>
              <a:ext cx="657979" cy="5074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2000" dirty="0">
                  <a:solidFill>
                    <a:srgbClr val="420000"/>
                  </a:solidFill>
                  <a:latin typeface="Bastion" pitchFamily="2" charset="0"/>
                </a:rPr>
                <a:t>11</a:t>
              </a:r>
              <a:endParaRPr lang="fr-FR" sz="2400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F68766AF-BB6C-4093-A429-799988BE98DB}"/>
              </a:ext>
            </a:extLst>
          </p:cNvPr>
          <p:cNvSpPr/>
          <p:nvPr/>
        </p:nvSpPr>
        <p:spPr>
          <a:xfrm>
            <a:off x="91516" y="86649"/>
            <a:ext cx="51464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FFFF"/>
                </a:solidFill>
                <a:latin typeface="Arial Black" panose="020B0A04020102020204" pitchFamily="34" charset="0"/>
              </a:rPr>
              <a:t>Le bien être</a:t>
            </a:r>
            <a:endParaRPr lang="fr-FR" dirty="0">
              <a:latin typeface="Arial Black" panose="020B0A040201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F7E05D-BF25-437D-86E6-2C7006C7B917}"/>
              </a:ext>
            </a:extLst>
          </p:cNvPr>
          <p:cNvSpPr/>
          <p:nvPr/>
        </p:nvSpPr>
        <p:spPr>
          <a:xfrm>
            <a:off x="6288742" y="2160502"/>
            <a:ext cx="4776485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Proverbes 17 : 22 </a:t>
            </a:r>
            <a:r>
              <a:rPr lang="fr-FR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DBY</a:t>
            </a:r>
          </a:p>
          <a:p>
            <a:r>
              <a:rPr lang="fr-FR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Le cœur joyeux fait du bien à la santé, mais un esprit abattu dessèche les os.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33748A1-E41A-4561-B3EA-31C8A423443D}"/>
              </a:ext>
            </a:extLst>
          </p:cNvPr>
          <p:cNvSpPr txBox="1"/>
          <p:nvPr/>
        </p:nvSpPr>
        <p:spPr>
          <a:xfrm>
            <a:off x="177749" y="6162854"/>
            <a:ext cx="65516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Arial Black" panose="020B0A04020102020204" pitchFamily="34" charset="0"/>
              </a:rPr>
              <a:t>Limonier</a:t>
            </a:r>
          </a:p>
        </p:txBody>
      </p:sp>
    </p:spTree>
    <p:extLst>
      <p:ext uri="{BB962C8B-B14F-4D97-AF65-F5344CB8AC3E}">
        <p14:creationId xmlns:p14="http://schemas.microsoft.com/office/powerpoint/2010/main" val="421221792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/>
          <p:cNvSpPr txBox="1"/>
          <p:nvPr/>
        </p:nvSpPr>
        <p:spPr>
          <a:xfrm>
            <a:off x="11589194" y="6487953"/>
            <a:ext cx="1321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1/1</a:t>
            </a:r>
            <a:endParaRPr lang="fr-FR" sz="1200" dirty="0">
              <a:ln w="12700"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Arial Black" panose="020B0A04020102020204" pitchFamily="34" charset="0"/>
              <a:ea typeface="Adobe Gothic Std B" panose="020B0800000000000000" pitchFamily="34" charset="-12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C78F78-303C-4B58-B220-568CD34C1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0" r="13000"/>
          <a:stretch/>
        </p:blipFill>
        <p:spPr>
          <a:xfrm>
            <a:off x="177749" y="1744660"/>
            <a:ext cx="5715000" cy="424764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B28A84B-8C2F-4BDF-A127-44C6399CD9C8}"/>
              </a:ext>
            </a:extLst>
          </p:cNvPr>
          <p:cNvSpPr txBox="1"/>
          <p:nvPr/>
        </p:nvSpPr>
        <p:spPr>
          <a:xfrm>
            <a:off x="342477" y="611169"/>
            <a:ext cx="1021650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Le jour et la nuit </a:t>
            </a:r>
            <a:endParaRPr lang="fr-FR" sz="6000" i="1" dirty="0">
              <a:ln w="12700"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rial Black" panose="020B0A04020102020204" pitchFamily="34" charset="0"/>
              <a:ea typeface="Adobe Gothic Std B" panose="020B0800000000000000" pitchFamily="34" charset="-12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286C6BF-BE77-45C3-9BFB-8C34B14C9934}"/>
              </a:ext>
            </a:extLst>
          </p:cNvPr>
          <p:cNvGrpSpPr/>
          <p:nvPr/>
        </p:nvGrpSpPr>
        <p:grpSpPr>
          <a:xfrm>
            <a:off x="10528601" y="508557"/>
            <a:ext cx="536627" cy="489612"/>
            <a:chOff x="11639460" y="241706"/>
            <a:chExt cx="697470" cy="62100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EDAC854-871B-439A-B8F5-FE5B5DAB0C48}"/>
                </a:ext>
              </a:extLst>
            </p:cNvPr>
            <p:cNvSpPr/>
            <p:nvPr/>
          </p:nvSpPr>
          <p:spPr>
            <a:xfrm>
              <a:off x="11639460" y="241706"/>
              <a:ext cx="697470" cy="621001"/>
            </a:xfrm>
            <a:prstGeom prst="ellipse">
              <a:avLst/>
            </a:prstGeom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1576F6A-8A7E-455F-8088-8E7FF5CE31B7}"/>
                </a:ext>
              </a:extLst>
            </p:cNvPr>
            <p:cNvSpPr/>
            <p:nvPr/>
          </p:nvSpPr>
          <p:spPr>
            <a:xfrm>
              <a:off x="11678950" y="319153"/>
              <a:ext cx="657979" cy="5074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2000" dirty="0">
                  <a:solidFill>
                    <a:srgbClr val="420000"/>
                  </a:solidFill>
                  <a:latin typeface="Bastion" pitchFamily="2" charset="0"/>
                </a:rPr>
                <a:t>12</a:t>
              </a:r>
              <a:endParaRPr lang="fr-FR" sz="2400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F68766AF-BB6C-4093-A429-799988BE98DB}"/>
              </a:ext>
            </a:extLst>
          </p:cNvPr>
          <p:cNvSpPr/>
          <p:nvPr/>
        </p:nvSpPr>
        <p:spPr>
          <a:xfrm>
            <a:off x="91516" y="86649"/>
            <a:ext cx="51464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FFFF"/>
                </a:solidFill>
                <a:latin typeface="Arial Black" panose="020B0A04020102020204" pitchFamily="34" charset="0"/>
              </a:rPr>
              <a:t>Le bien être</a:t>
            </a:r>
            <a:endParaRPr lang="fr-FR" dirty="0">
              <a:latin typeface="Arial Black" panose="020B0A040201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D833FF-0351-4C82-8211-B99180B1E9E5}"/>
              </a:ext>
            </a:extLst>
          </p:cNvPr>
          <p:cNvSpPr/>
          <p:nvPr/>
        </p:nvSpPr>
        <p:spPr>
          <a:xfrm>
            <a:off x="7592025" y="1960282"/>
            <a:ext cx="4776485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Proverbes 17 : 22 </a:t>
            </a:r>
            <a:r>
              <a:rPr lang="fr-FR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DBY</a:t>
            </a:r>
          </a:p>
          <a:p>
            <a:r>
              <a:rPr lang="fr-FR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Le cœur joyeux fait du bien à la santé, mais un esprit abattu dessèche les os.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4E0CA21-857B-4754-92E0-366FED4F2D62}"/>
              </a:ext>
            </a:extLst>
          </p:cNvPr>
          <p:cNvSpPr txBox="1"/>
          <p:nvPr/>
        </p:nvSpPr>
        <p:spPr>
          <a:xfrm>
            <a:off x="177749" y="6162854"/>
            <a:ext cx="65516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Arial Black" panose="020B0A04020102020204" pitchFamily="34" charset="0"/>
              </a:rPr>
              <a:t>Cacaoyer – cabosse - Fèves de cacao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B6B0215-D249-4D1E-A0DF-DE012EBC80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" r="2696"/>
          <a:stretch/>
        </p:blipFill>
        <p:spPr>
          <a:xfrm>
            <a:off x="4014472" y="3728052"/>
            <a:ext cx="3436883" cy="2343235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69572439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/>
          <p:cNvSpPr txBox="1"/>
          <p:nvPr/>
        </p:nvSpPr>
        <p:spPr>
          <a:xfrm>
            <a:off x="11589194" y="6487953"/>
            <a:ext cx="1321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1/1</a:t>
            </a:r>
            <a:endParaRPr lang="fr-FR" sz="1200" dirty="0">
              <a:ln w="12700"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Arial Black" panose="020B0A04020102020204" pitchFamily="34" charset="0"/>
              <a:ea typeface="Adobe Gothic Std B" panose="020B0800000000000000" pitchFamily="34" charset="-12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C78F78-303C-4B58-B220-568CD34C1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9" r="10449"/>
          <a:stretch/>
        </p:blipFill>
        <p:spPr>
          <a:xfrm>
            <a:off x="94256" y="1871149"/>
            <a:ext cx="5518268" cy="442591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DB28A84B-8C2F-4BDF-A127-44C6399CD9C8}"/>
              </a:ext>
            </a:extLst>
          </p:cNvPr>
          <p:cNvSpPr txBox="1"/>
          <p:nvPr/>
        </p:nvSpPr>
        <p:spPr>
          <a:xfrm>
            <a:off x="342476" y="301274"/>
            <a:ext cx="102165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Adobe Gothic Std B" panose="020B0800000000000000" pitchFamily="34" charset="-128"/>
              </a:rPr>
              <a:t>Des promesses qui boostent !</a:t>
            </a:r>
            <a:endParaRPr lang="fr-FR" sz="4800" i="1" dirty="0">
              <a:ln w="12700"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rial Black" panose="020B0A04020102020204" pitchFamily="34" charset="0"/>
              <a:ea typeface="Adobe Gothic Std B" panose="020B0800000000000000" pitchFamily="34" charset="-128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286C6BF-BE77-45C3-9BFB-8C34B14C9934}"/>
              </a:ext>
            </a:extLst>
          </p:cNvPr>
          <p:cNvGrpSpPr/>
          <p:nvPr/>
        </p:nvGrpSpPr>
        <p:grpSpPr>
          <a:xfrm>
            <a:off x="10528601" y="508557"/>
            <a:ext cx="536627" cy="489612"/>
            <a:chOff x="11639460" y="241706"/>
            <a:chExt cx="697470" cy="621001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EDAC854-871B-439A-B8F5-FE5B5DAB0C48}"/>
                </a:ext>
              </a:extLst>
            </p:cNvPr>
            <p:cNvSpPr/>
            <p:nvPr/>
          </p:nvSpPr>
          <p:spPr>
            <a:xfrm>
              <a:off x="11639460" y="241706"/>
              <a:ext cx="697470" cy="621001"/>
            </a:xfrm>
            <a:prstGeom prst="ellipse">
              <a:avLst/>
            </a:prstGeom>
            <a:ln w="285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1576F6A-8A7E-455F-8088-8E7FF5CE31B7}"/>
                </a:ext>
              </a:extLst>
            </p:cNvPr>
            <p:cNvSpPr/>
            <p:nvPr/>
          </p:nvSpPr>
          <p:spPr>
            <a:xfrm>
              <a:off x="11678950" y="319153"/>
              <a:ext cx="657979" cy="5074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2000" dirty="0">
                  <a:solidFill>
                    <a:srgbClr val="420000"/>
                  </a:solidFill>
                  <a:latin typeface="Bastion" pitchFamily="2" charset="0"/>
                </a:rPr>
                <a:t>13</a:t>
              </a:r>
              <a:endParaRPr lang="fr-FR" sz="2400" dirty="0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F5AFA777-3C1A-413B-AB7D-1E836D4F1D63}"/>
              </a:ext>
            </a:extLst>
          </p:cNvPr>
          <p:cNvSpPr/>
          <p:nvPr/>
        </p:nvSpPr>
        <p:spPr>
          <a:xfrm>
            <a:off x="91516" y="86649"/>
            <a:ext cx="51464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FFFF"/>
                </a:solidFill>
                <a:latin typeface="Arial Black" panose="020B0A04020102020204" pitchFamily="34" charset="0"/>
              </a:rPr>
              <a:t>Le bien être</a:t>
            </a:r>
            <a:endParaRPr lang="fr-FR" dirty="0">
              <a:latin typeface="Arial Black" panose="020B0A040201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694688-B016-497C-BCF5-0F0189255F4A}"/>
              </a:ext>
            </a:extLst>
          </p:cNvPr>
          <p:cNvSpPr/>
          <p:nvPr/>
        </p:nvSpPr>
        <p:spPr>
          <a:xfrm>
            <a:off x="7321259" y="2252726"/>
            <a:ext cx="4776485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Proverbes 17 : 22 </a:t>
            </a:r>
            <a:r>
              <a:rPr lang="fr-FR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DBY</a:t>
            </a:r>
          </a:p>
          <a:p>
            <a:r>
              <a:rPr lang="fr-FR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Le cœur joyeux fait du bien à la santé, mais un esprit abattu dessèche les os.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BCEAF64-1E9B-495D-844D-E421893D4B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8" r="8678"/>
          <a:stretch/>
        </p:blipFill>
        <p:spPr>
          <a:xfrm>
            <a:off x="3783724" y="4267200"/>
            <a:ext cx="3267452" cy="2343235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57CD8AFE-BF5D-4A23-8A35-DA1A3120BE72}"/>
              </a:ext>
            </a:extLst>
          </p:cNvPr>
          <p:cNvSpPr txBox="1"/>
          <p:nvPr/>
        </p:nvSpPr>
        <p:spPr>
          <a:xfrm>
            <a:off x="296902" y="6303287"/>
            <a:ext cx="65516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Arial Black" panose="020B0A04020102020204" pitchFamily="34" charset="0"/>
              </a:rPr>
              <a:t>Ramboutan</a:t>
            </a:r>
          </a:p>
        </p:txBody>
      </p:sp>
    </p:spTree>
    <p:extLst>
      <p:ext uri="{BB962C8B-B14F-4D97-AF65-F5344CB8AC3E}">
        <p14:creationId xmlns:p14="http://schemas.microsoft.com/office/powerpoint/2010/main" val="1786232923"/>
      </p:ext>
    </p:extLst>
  </p:cSld>
  <p:clrMapOvr>
    <a:masterClrMapping/>
  </p:clrMapOvr>
  <p:transition spd="slow">
    <p:wipe dir="r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3181</TotalTime>
  <Words>455</Words>
  <Application>Microsoft Office PowerPoint</Application>
  <PresentationFormat>Grand écran</PresentationFormat>
  <Paragraphs>107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4" baseType="lpstr">
      <vt:lpstr>Arial</vt:lpstr>
      <vt:lpstr>Arial Black</vt:lpstr>
      <vt:lpstr>Arial Rounded MT Bold</vt:lpstr>
      <vt:lpstr>Bastion</vt:lpstr>
      <vt:lpstr>Berlin Sans FB Demi</vt:lpstr>
      <vt:lpstr>Calibri</vt:lpstr>
      <vt:lpstr>Century Gothic</vt:lpstr>
      <vt:lpstr>Wingdings 3</vt:lpstr>
      <vt:lpstr>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BettyC</dc:creator>
  <cp:lastModifiedBy>Bea_PC</cp:lastModifiedBy>
  <cp:revision>293</cp:revision>
  <dcterms:created xsi:type="dcterms:W3CDTF">2016-03-18T16:49:03Z</dcterms:created>
  <dcterms:modified xsi:type="dcterms:W3CDTF">2022-06-09T22:54:38Z</dcterms:modified>
</cp:coreProperties>
</file>