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2" r:id="rId5"/>
    <p:sldId id="258" r:id="rId6"/>
    <p:sldId id="260" r:id="rId7"/>
    <p:sldId id="261" r:id="rId8"/>
    <p:sldId id="265" r:id="rId9"/>
    <p:sldId id="289" r:id="rId10"/>
    <p:sldId id="291" r:id="rId11"/>
    <p:sldId id="268" r:id="rId12"/>
    <p:sldId id="267" r:id="rId13"/>
    <p:sldId id="276" r:id="rId14"/>
    <p:sldId id="274" r:id="rId15"/>
    <p:sldId id="286" r:id="rId16"/>
    <p:sldId id="275" r:id="rId17"/>
    <p:sldId id="287" r:id="rId18"/>
    <p:sldId id="281" r:id="rId19"/>
    <p:sldId id="264" r:id="rId20"/>
    <p:sldId id="277" r:id="rId21"/>
    <p:sldId id="278" r:id="rId22"/>
    <p:sldId id="279" r:id="rId23"/>
    <p:sldId id="280"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0B9"/>
    <a:srgbClr val="E4E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382"/>
  </p:normalViewPr>
  <p:slideViewPr>
    <p:cSldViewPr snapToGrid="0">
      <p:cViewPr>
        <p:scale>
          <a:sx n="70" d="100"/>
          <a:sy n="70" d="100"/>
        </p:scale>
        <p:origin x="-2814" y="-690"/>
      </p:cViewPr>
      <p:guideLst>
        <p:guide orient="horz" pos="2160"/>
        <p:guide pos="2880"/>
      </p:guideLst>
    </p:cSldViewPr>
  </p:slideViewPr>
  <p:outlineViewPr>
    <p:cViewPr>
      <p:scale>
        <a:sx n="33" d="100"/>
        <a:sy n="33" d="100"/>
      </p:scale>
      <p:origin x="0" y="-929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32C14-B0AB-D944-BA7C-5A39035CABDD}" type="datetimeFigureOut">
              <a:rPr lang="fr-FR" smtClean="0"/>
              <a:t>20/07/2021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D0E70-277D-2C4C-9E49-7E66ECB5043F}" type="slidenum">
              <a:rPr lang="fr-FR" smtClean="0"/>
              <a:t>‹N°›</a:t>
            </a:fld>
            <a:endParaRPr lang="fr-FR"/>
          </a:p>
        </p:txBody>
      </p:sp>
    </p:spTree>
    <p:extLst>
      <p:ext uri="{BB962C8B-B14F-4D97-AF65-F5344CB8AC3E}">
        <p14:creationId xmlns:p14="http://schemas.microsoft.com/office/powerpoint/2010/main" val="38092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1D0E70-277D-2C4C-9E49-7E66ECB5043F}" type="slidenum">
              <a:rPr lang="fr-FR" smtClean="0"/>
              <a:t>8</a:t>
            </a:fld>
            <a:endParaRPr lang="fr-FR"/>
          </a:p>
        </p:txBody>
      </p:sp>
    </p:spTree>
    <p:extLst>
      <p:ext uri="{BB962C8B-B14F-4D97-AF65-F5344CB8AC3E}">
        <p14:creationId xmlns:p14="http://schemas.microsoft.com/office/powerpoint/2010/main" val="182411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F1D0E70-277D-2C4C-9E49-7E66ECB5043F}" type="slidenum">
              <a:rPr lang="fr-FR" smtClean="0"/>
              <a:t>9</a:t>
            </a:fld>
            <a:endParaRPr lang="fr-FR"/>
          </a:p>
        </p:txBody>
      </p:sp>
    </p:spTree>
    <p:extLst>
      <p:ext uri="{BB962C8B-B14F-4D97-AF65-F5344CB8AC3E}">
        <p14:creationId xmlns:p14="http://schemas.microsoft.com/office/powerpoint/2010/main" val="248592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10</a:t>
            </a:fld>
            <a:endParaRPr lang="en-US"/>
          </a:p>
        </p:txBody>
      </p:sp>
    </p:spTree>
    <p:extLst>
      <p:ext uri="{BB962C8B-B14F-4D97-AF65-F5344CB8AC3E}">
        <p14:creationId xmlns:p14="http://schemas.microsoft.com/office/powerpoint/2010/main" val="428118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s-ES_tradn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143629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419062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s-ES_tradn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154456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395363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s-ES_tradnl"/>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96422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245329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s-ES_tradn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306478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Date Placeholder 2"/>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92302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379306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s-ES_tradnl"/>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180891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s-ES_tradnl"/>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2FAE00-9874-42E6-810E-4BCB5FEE24A5}" type="datetimeFigureOut">
              <a:rPr lang="es-ES_tradnl" smtClean="0"/>
              <a:t>20/07/2021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167612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FAE00-9874-42E6-810E-4BCB5FEE24A5}" type="datetimeFigureOut">
              <a:rPr lang="es-ES_tradnl" smtClean="0"/>
              <a:t>20/07/2021</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9B07B-929E-4B0E-9C01-0CC75A3A8204}" type="slidenum">
              <a:rPr lang="es-ES_tradnl" smtClean="0"/>
              <a:t>‹N°›</a:t>
            </a:fld>
            <a:endParaRPr lang="es-ES_tradnl"/>
          </a:p>
        </p:txBody>
      </p:sp>
    </p:spTree>
    <p:extLst>
      <p:ext uri="{BB962C8B-B14F-4D97-AF65-F5344CB8AC3E}">
        <p14:creationId xmlns:p14="http://schemas.microsoft.com/office/powerpoint/2010/main" val="1141885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a:p>
        </p:txBody>
      </p:sp>
      <p:sp>
        <p:nvSpPr>
          <p:cNvPr id="3" name="Subtitle 2"/>
          <p:cNvSpPr>
            <a:spLocks noGrp="1"/>
          </p:cNvSpPr>
          <p:nvPr>
            <p:ph type="subTitle" idx="1"/>
          </p:nvPr>
        </p:nvSpPr>
        <p:spPr/>
        <p:txBody>
          <a:bodyPr/>
          <a:lstStyle/>
          <a:p>
            <a:endParaRPr lang="es-ES_tradnl"/>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3063"/>
            <a:ext cx="9143999" cy="6858000"/>
          </a:xfrm>
          <a:prstGeom prst="rect">
            <a:avLst/>
          </a:prstGeom>
        </p:spPr>
      </p:pic>
      <p:sp>
        <p:nvSpPr>
          <p:cNvPr id="5" name="Rectangle 4"/>
          <p:cNvSpPr/>
          <p:nvPr/>
        </p:nvSpPr>
        <p:spPr>
          <a:xfrm>
            <a:off x="1841863" y="2745786"/>
            <a:ext cx="3713117" cy="1528354"/>
          </a:xfrm>
          <a:prstGeom prst="rect">
            <a:avLst/>
          </a:prstGeom>
          <a:solidFill>
            <a:srgbClr val="E4E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Arial" panose="020B0604020202020204" pitchFamily="34" charset="0"/>
                <a:cs typeface="Arial" panose="020B0604020202020204" pitchFamily="34" charset="0"/>
              </a:rPr>
              <a:t>J’IRAI GUÉRIR  SERVIR</a:t>
            </a:r>
          </a:p>
          <a:p>
            <a:pPr algn="ctr"/>
            <a:r>
              <a:rPr lang="fr-FR" sz="2400" b="1" dirty="0">
                <a:solidFill>
                  <a:srgbClr val="0070C0"/>
                </a:solidFill>
                <a:latin typeface="Arial" panose="020B0604020202020204" pitchFamily="34" charset="0"/>
                <a:cs typeface="Arial" panose="020B0604020202020204" pitchFamily="34" charset="0"/>
              </a:rPr>
              <a:t>FAIRE DES DISCIPLES</a:t>
            </a:r>
          </a:p>
          <a:p>
            <a:pPr algn="ctr"/>
            <a:r>
              <a:rPr lang="fr-FR" sz="2400" b="1" dirty="0">
                <a:solidFill>
                  <a:srgbClr val="0070C0"/>
                </a:solidFill>
                <a:latin typeface="Arial" panose="020B0604020202020204" pitchFamily="34" charset="0"/>
                <a:cs typeface="Arial" panose="020B0604020202020204" pitchFamily="34" charset="0"/>
              </a:rPr>
              <a:t>Comme le Christ l'a fait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629" y="422822"/>
            <a:ext cx="1688682" cy="2088786"/>
          </a:xfrm>
          <a:prstGeom prst="rect">
            <a:avLst/>
          </a:prstGeom>
        </p:spPr>
      </p:pic>
    </p:spTree>
    <p:extLst>
      <p:ext uri="{BB962C8B-B14F-4D97-AF65-F5344CB8AC3E}">
        <p14:creationId xmlns:p14="http://schemas.microsoft.com/office/powerpoint/2010/main" val="124643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3208000"/>
            <a:ext cx="9144000" cy="3539430"/>
          </a:xfrm>
          <a:prstGeom prst="rect">
            <a:avLst/>
          </a:prstGeom>
        </p:spPr>
        <p:txBody>
          <a:bodyPr wrap="square">
            <a:spAutoFit/>
          </a:bodyPr>
          <a:lstStyle/>
          <a:p>
            <a:pPr marL="457189" indent="-457189">
              <a:buFont typeface="Wingdings" panose="05000000000000000000" pitchFamily="2" charset="2"/>
              <a:buChar char="Ø"/>
            </a:pPr>
            <a:r>
              <a:rPr lang="fr-FR" sz="3200" dirty="0">
                <a:latin typeface="Arial" panose="020B0604020202020204" pitchFamily="34" charset="0"/>
                <a:ea typeface="Arial Unicode MS"/>
                <a:cs typeface="Arial" panose="020B0604020202020204" pitchFamily="34" charset="0"/>
              </a:rPr>
              <a:t>Nos pensées et nos sentiments conduisent à des choix personnels, puis à des actions.</a:t>
            </a:r>
          </a:p>
          <a:p>
            <a:pPr marL="457189" indent="-457189">
              <a:buFont typeface="Wingdings" panose="05000000000000000000" pitchFamily="2" charset="2"/>
              <a:buChar char="Ø"/>
            </a:pPr>
            <a:r>
              <a:rPr lang="fr-FR" sz="3200" dirty="0">
                <a:latin typeface="Arial" panose="020B0604020202020204" pitchFamily="34" charset="0"/>
                <a:ea typeface="Arial Unicode MS"/>
                <a:cs typeface="Arial" panose="020B0604020202020204" pitchFamily="34" charset="0"/>
              </a:rPr>
              <a:t>Au fil du temps, ces actions répétées deviennent des habitudes qui déterminent notre caractère.</a:t>
            </a:r>
          </a:p>
          <a:p>
            <a:pPr marL="457189" indent="-457189">
              <a:buFont typeface="Wingdings" panose="05000000000000000000" pitchFamily="2" charset="2"/>
              <a:buChar char="Ø"/>
            </a:pPr>
            <a:r>
              <a:rPr lang="fr-FR" sz="3200" dirty="0">
                <a:latin typeface="Arial" panose="020B0604020202020204" pitchFamily="34" charset="0"/>
                <a:ea typeface="Arial Unicode MS"/>
                <a:cs typeface="Arial" panose="020B0604020202020204" pitchFamily="34" charset="0"/>
              </a:rPr>
              <a:t>Et au final, le caractère d'une personne détermine son destin.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55"/>
          <a:stretch/>
        </p:blipFill>
        <p:spPr>
          <a:xfrm>
            <a:off x="0" y="584776"/>
            <a:ext cx="9144000" cy="2623224"/>
          </a:xfrm>
          <a:prstGeom prst="rect">
            <a:avLst/>
          </a:prstGeom>
        </p:spPr>
      </p:pic>
      <p:sp>
        <p:nvSpPr>
          <p:cNvPr id="6" name="ZoneTexte 5">
            <a:extLst>
              <a:ext uri="{FF2B5EF4-FFF2-40B4-BE49-F238E27FC236}">
                <a16:creationId xmlns:a16="http://schemas.microsoft.com/office/drawing/2014/main" xmlns="" id="{BF1EC1EC-2D2E-A740-901C-D5984E5C9198}"/>
              </a:ext>
            </a:extLst>
          </p:cNvPr>
          <p:cNvSpPr txBox="1"/>
          <p:nvPr/>
        </p:nvSpPr>
        <p:spPr>
          <a:xfrm>
            <a:off x="0" y="1"/>
            <a:ext cx="9144000" cy="584775"/>
          </a:xfrm>
          <a:prstGeom prst="rect">
            <a:avLst/>
          </a:prstGeom>
          <a:noFill/>
        </p:spPr>
        <p:txBody>
          <a:bodyPr wrap="square" rtlCol="0">
            <a:spAutoFit/>
          </a:bodyPr>
          <a:lstStyle/>
          <a:p>
            <a:pPr algn="ctr"/>
            <a:r>
              <a:rPr lang="fr-FR" sz="3200" b="1" dirty="0">
                <a:latin typeface="Arial" panose="020B0604020202020204" pitchFamily="34" charset="0"/>
                <a:cs typeface="Arial" panose="020B0604020202020204" pitchFamily="34" charset="0"/>
              </a:rPr>
              <a:t>2</a:t>
            </a:r>
            <a:r>
              <a:rPr lang="fr-FR" sz="2800" b="1" dirty="0">
                <a:latin typeface="Arial" panose="020B0604020202020204" pitchFamily="34" charset="0"/>
                <a:cs typeface="Arial" panose="020B0604020202020204" pitchFamily="34" charset="0"/>
              </a:rPr>
              <a:t>. Prendre soin de notre esprit et en témoigner</a:t>
            </a:r>
            <a:endParaRPr lang="fr-FR" sz="3200" b="1" dirty="0"/>
          </a:p>
        </p:txBody>
      </p:sp>
    </p:spTree>
    <p:extLst>
      <p:ext uri="{BB962C8B-B14F-4D97-AF65-F5344CB8AC3E}">
        <p14:creationId xmlns:p14="http://schemas.microsoft.com/office/powerpoint/2010/main" val="3105336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8242"/>
            <a:ext cx="8699500" cy="5509200"/>
          </a:xfrm>
          <a:prstGeom prst="rect">
            <a:avLst/>
          </a:prstGeom>
        </p:spPr>
        <p:txBody>
          <a:bodyPr wrap="square">
            <a:spAutoFit/>
          </a:bodyPr>
          <a:lstStyle/>
          <a:p>
            <a:pPr marL="457189" indent="-457189" algn="just">
              <a:buFont typeface="Wingdings" panose="05000000000000000000" pitchFamily="2" charset="2"/>
              <a:buChar char="Ø"/>
            </a:pPr>
            <a:r>
              <a:rPr lang="fr-FR" sz="3200" dirty="0">
                <a:latin typeface="Arial" panose="020B0604020202020204" pitchFamily="34" charset="0"/>
                <a:ea typeface="Arial Unicode MS"/>
                <a:cs typeface="Arial" panose="020B0604020202020204" pitchFamily="34" charset="0"/>
              </a:rPr>
              <a:t>Peu importe le type de mauvaise habitude, qu'il s'agisse de tabac, d'alcool, de mauvaises habitudes alimentaires, de manque d'exercice ou autre, cela ne fait aucune différence ! Vous pouvez remporter la victoire ! Dieu a encore le pouvoir de transformer des vies.</a:t>
            </a:r>
          </a:p>
          <a:p>
            <a:pPr marL="457189" indent="-457189">
              <a:buFont typeface="Wingdings" panose="05000000000000000000" pitchFamily="2" charset="2"/>
              <a:buChar char="Ø"/>
            </a:pPr>
            <a:endParaRPr lang="fr-FR" sz="3200" dirty="0">
              <a:latin typeface="Arial" panose="020B0604020202020204" pitchFamily="34" charset="0"/>
              <a:cs typeface="Arial" panose="020B0604020202020204" pitchFamily="34" charset="0"/>
            </a:endParaRPr>
          </a:p>
          <a:p>
            <a:pPr marL="457189" indent="-457189" algn="just">
              <a:buFont typeface="Wingdings" panose="05000000000000000000" pitchFamily="2" charset="2"/>
              <a:buChar char="Ø"/>
            </a:pPr>
            <a:r>
              <a:rPr lang="fr-FR" sz="3200" dirty="0">
                <a:latin typeface="Arial" panose="020B0604020202020204" pitchFamily="34" charset="0"/>
                <a:cs typeface="Arial" panose="020B0604020202020204" pitchFamily="34" charset="0"/>
              </a:rPr>
              <a:t>“Voici, je suis l'Éternel, le Dieu de toute chair. Y a-t-il rien qui soit étonnant de ma part?”   Jérémie  32:27 </a:t>
            </a:r>
          </a:p>
        </p:txBody>
      </p:sp>
      <p:sp>
        <p:nvSpPr>
          <p:cNvPr id="3" name="ZoneTexte 2">
            <a:extLst>
              <a:ext uri="{FF2B5EF4-FFF2-40B4-BE49-F238E27FC236}">
                <a16:creationId xmlns:a16="http://schemas.microsoft.com/office/drawing/2014/main" xmlns="" id="{FC028227-8D0A-1D4F-8A67-2BB82309D4EC}"/>
              </a:ext>
            </a:extLst>
          </p:cNvPr>
          <p:cNvSpPr txBox="1"/>
          <p:nvPr/>
        </p:nvSpPr>
        <p:spPr>
          <a:xfrm>
            <a:off x="0" y="1"/>
            <a:ext cx="9144000" cy="1077218"/>
          </a:xfrm>
          <a:prstGeom prst="rect">
            <a:avLst/>
          </a:prstGeom>
          <a:noFill/>
        </p:spPr>
        <p:txBody>
          <a:bodyPr wrap="square" rtlCol="0">
            <a:spAutoFit/>
          </a:bodyPr>
          <a:lstStyle/>
          <a:p>
            <a:pPr algn="ctr"/>
            <a:r>
              <a:rPr lang="fr-FR" sz="3200" b="1" dirty="0">
                <a:latin typeface="Arial" panose="020B0604020202020204" pitchFamily="34" charset="0"/>
                <a:cs typeface="Arial" panose="020B0604020202020204" pitchFamily="34" charset="0"/>
              </a:rPr>
              <a:t>2. Prendre soin de notre esprit et en témoigner</a:t>
            </a:r>
            <a:endParaRPr lang="fr-FR" sz="3200" b="1" dirty="0"/>
          </a:p>
        </p:txBody>
      </p:sp>
    </p:spTree>
    <p:extLst>
      <p:ext uri="{BB962C8B-B14F-4D97-AF65-F5344CB8AC3E}">
        <p14:creationId xmlns:p14="http://schemas.microsoft.com/office/powerpoint/2010/main" val="2961762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2752" y="610906"/>
            <a:ext cx="5221248" cy="6124754"/>
          </a:xfrm>
          <a:prstGeom prst="rect">
            <a:avLst/>
          </a:prstGeom>
        </p:spPr>
        <p:txBody>
          <a:bodyPr wrap="square">
            <a:spAutoFit/>
          </a:bodyPr>
          <a:lstStyle/>
          <a:p>
            <a:pPr marL="609585" indent="-609585">
              <a:buFont typeface="Wingdings" panose="05000000000000000000" pitchFamily="2" charset="2"/>
              <a:buChar char="Ø"/>
            </a:pPr>
            <a:r>
              <a:rPr lang="fr-FR" sz="2800" dirty="0">
                <a:latin typeface="Arial" panose="020B0604020202020204" pitchFamily="34" charset="0"/>
                <a:ea typeface="Arial Unicode MS"/>
                <a:cs typeface="Arial" panose="020B0604020202020204" pitchFamily="34" charset="0"/>
              </a:rPr>
              <a:t>Lorsqu'il s'agit de lutter contre les mauvaises habitudes et les dépendances, les personnes qui connaissent un succès durable sont généralement celles qui abordent ces questions dans une </a:t>
            </a:r>
            <a:r>
              <a:rPr lang="fr-FR" sz="2800" b="1" u="sng" dirty="0">
                <a:latin typeface="Arial" panose="020B0604020202020204" pitchFamily="34" charset="0"/>
                <a:ea typeface="Arial Unicode MS"/>
                <a:cs typeface="Arial" panose="020B0604020202020204" pitchFamily="34" charset="0"/>
              </a:rPr>
              <a:t>perspective spirituelle forte</a:t>
            </a:r>
            <a:r>
              <a:rPr lang="fr-FR" sz="2800" u="sng" dirty="0">
                <a:latin typeface="Arial" panose="020B0604020202020204" pitchFamily="34" charset="0"/>
                <a:ea typeface="Arial Unicode MS"/>
                <a:cs typeface="Arial" panose="020B0604020202020204" pitchFamily="34" charset="0"/>
              </a:rPr>
              <a:t>.</a:t>
            </a:r>
          </a:p>
          <a:p>
            <a:pPr marL="609585" indent="-609585">
              <a:buFont typeface="Wingdings" panose="05000000000000000000" pitchFamily="2" charset="2"/>
              <a:buChar char="Ø"/>
            </a:pPr>
            <a:r>
              <a:rPr lang="fr-FR" sz="2800" dirty="0">
                <a:latin typeface="Arial" panose="020B0604020202020204" pitchFamily="34" charset="0"/>
                <a:cs typeface="Arial" panose="020B0604020202020204" pitchFamily="34" charset="0"/>
              </a:rPr>
              <a:t>Avec Dieu, il n'y a pas d'habitude, de pratique ou de dépendance qui soit trop difficile à surmonter.</a:t>
            </a:r>
            <a:endParaRPr lang="fr-FR" sz="2800" u="sng"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4500"/>
            <a:ext cx="3922752" cy="5953230"/>
          </a:xfrm>
          <a:prstGeom prst="rect">
            <a:avLst/>
          </a:prstGeom>
        </p:spPr>
      </p:pic>
      <p:sp>
        <p:nvSpPr>
          <p:cNvPr id="2" name="ZoneTexte 1">
            <a:extLst>
              <a:ext uri="{FF2B5EF4-FFF2-40B4-BE49-F238E27FC236}">
                <a16:creationId xmlns:a16="http://schemas.microsoft.com/office/drawing/2014/main" xmlns="" id="{AFF79499-BCE0-8947-9B52-2970928D1BB4}"/>
              </a:ext>
            </a:extLst>
          </p:cNvPr>
          <p:cNvSpPr txBox="1"/>
          <p:nvPr/>
        </p:nvSpPr>
        <p:spPr>
          <a:xfrm>
            <a:off x="0" y="15094"/>
            <a:ext cx="9144000" cy="523220"/>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2. Prendre soin de notre esprit et en témoigner</a:t>
            </a:r>
            <a:endParaRPr lang="fr-FR" sz="2800" b="1" dirty="0"/>
          </a:p>
        </p:txBody>
      </p:sp>
    </p:spTree>
    <p:extLst>
      <p:ext uri="{BB962C8B-B14F-4D97-AF65-F5344CB8AC3E}">
        <p14:creationId xmlns:p14="http://schemas.microsoft.com/office/powerpoint/2010/main" val="1667866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14679" y="498477"/>
            <a:ext cx="8188778" cy="5985965"/>
          </a:xfrm>
        </p:spPr>
        <p:txBody>
          <a:bodyPr>
            <a:noAutofit/>
          </a:bodyPr>
          <a:lstStyle/>
          <a:p>
            <a:pPr marL="0" indent="0" algn="ctr">
              <a:buNone/>
            </a:pPr>
            <a:r>
              <a:rPr lang="fr-FR" sz="3200" b="1" dirty="0">
                <a:latin typeface="Arial" panose="020B0604020202020204" pitchFamily="34" charset="0"/>
                <a:cs typeface="Arial" panose="020B0604020202020204" pitchFamily="34" charset="0"/>
              </a:rPr>
              <a:t>3. Connaître et contrôler ses émotions</a:t>
            </a:r>
          </a:p>
          <a:p>
            <a:pPr marL="0" indent="0">
              <a:buNone/>
            </a:pPr>
            <a:r>
              <a:rPr lang="fr-FR" altLang="en-US" dirty="0">
                <a:latin typeface="Arial" panose="020B0604020202020204" pitchFamily="34" charset="0"/>
                <a:cs typeface="Arial" panose="020B0604020202020204" pitchFamily="34" charset="0"/>
              </a:rPr>
              <a:t>Nous devons nous rappeler:</a:t>
            </a:r>
            <a:endParaRPr lang="es-ES_tradnl" alt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fr-FR" altLang="en-US" dirty="0">
                <a:latin typeface="Arial" panose="020B0604020202020204" pitchFamily="34" charset="0"/>
                <a:cs typeface="Arial" panose="020B0604020202020204" pitchFamily="34" charset="0"/>
              </a:rPr>
              <a:t>Chaque personne expérimente une </a:t>
            </a:r>
            <a:r>
              <a:rPr lang="fr-FR" altLang="en-US" u="sng" dirty="0">
                <a:latin typeface="Arial" panose="020B0604020202020204" pitchFamily="34" charset="0"/>
                <a:cs typeface="Arial" panose="020B0604020202020204" pitchFamily="34" charset="0"/>
              </a:rPr>
              <a:t>émotion </a:t>
            </a:r>
            <a:r>
              <a:rPr lang="fr-FR" altLang="en-US" dirty="0">
                <a:latin typeface="Arial" panose="020B0604020202020204" pitchFamily="34" charset="0"/>
                <a:cs typeface="Arial" panose="020B0604020202020204" pitchFamily="34" charset="0"/>
              </a:rPr>
              <a:t>de manière particulière. Cela dépend de ses </a:t>
            </a:r>
            <a:r>
              <a:rPr lang="fr-FR" altLang="en-US" u="sng" dirty="0">
                <a:latin typeface="Arial" panose="020B0604020202020204" pitchFamily="34" charset="0"/>
                <a:cs typeface="Arial" panose="020B0604020202020204" pitchFamily="34" charset="0"/>
              </a:rPr>
              <a:t>expériences</a:t>
            </a:r>
            <a:r>
              <a:rPr lang="fr-FR" altLang="en-US" dirty="0">
                <a:latin typeface="Arial" panose="020B0604020202020204" pitchFamily="34" charset="0"/>
                <a:cs typeface="Arial" panose="020B0604020202020204" pitchFamily="34" charset="0"/>
              </a:rPr>
              <a:t> antérieures, </a:t>
            </a:r>
            <a:r>
              <a:rPr lang="fr-FR" altLang="en-US" u="sng" dirty="0">
                <a:latin typeface="Arial" panose="020B0604020202020204" pitchFamily="34" charset="0"/>
                <a:cs typeface="Arial" panose="020B0604020202020204" pitchFamily="34" charset="0"/>
              </a:rPr>
              <a:t>apprentissage</a:t>
            </a:r>
            <a:r>
              <a:rPr lang="fr-FR" altLang="en-US" dirty="0">
                <a:latin typeface="Arial" panose="020B0604020202020204" pitchFamily="34" charset="0"/>
                <a:cs typeface="Arial" panose="020B0604020202020204" pitchFamily="34" charset="0"/>
              </a:rPr>
              <a:t>, </a:t>
            </a:r>
            <a:r>
              <a:rPr lang="fr-FR" altLang="en-US" u="sng" dirty="0">
                <a:latin typeface="Arial" panose="020B0604020202020204" pitchFamily="34" charset="0"/>
                <a:cs typeface="Arial" panose="020B0604020202020204" pitchFamily="34" charset="0"/>
              </a:rPr>
              <a:t>caractère</a:t>
            </a:r>
            <a:r>
              <a:rPr lang="fr-FR" altLang="en-US" dirty="0">
                <a:latin typeface="Arial" panose="020B0604020202020204" pitchFamily="34" charset="0"/>
                <a:cs typeface="Arial" panose="020B0604020202020204" pitchFamily="34" charset="0"/>
              </a:rPr>
              <a:t> et de la situation concrète.</a:t>
            </a:r>
          </a:p>
          <a:p>
            <a:pPr>
              <a:buFont typeface="Wingdings" panose="05000000000000000000" pitchFamily="2" charset="2"/>
              <a:buChar char="Ø"/>
            </a:pPr>
            <a:r>
              <a:rPr lang="fr-FR" altLang="en-US" dirty="0">
                <a:latin typeface="Arial" panose="020B0604020202020204" pitchFamily="34" charset="0"/>
                <a:cs typeface="Arial" panose="020B0604020202020204" pitchFamily="34" charset="0"/>
              </a:rPr>
              <a:t>Contrôler nos émotions, est </a:t>
            </a:r>
            <a:r>
              <a:rPr lang="fr-FR" altLang="en-US" u="sng" dirty="0">
                <a:latin typeface="Arial" panose="020B0604020202020204" pitchFamily="34" charset="0"/>
                <a:cs typeface="Arial" panose="020B0604020202020204" pitchFamily="34" charset="0"/>
              </a:rPr>
              <a:t>fondamental</a:t>
            </a:r>
            <a:r>
              <a:rPr lang="fr-FR" altLang="en-US" dirty="0">
                <a:latin typeface="Arial" panose="020B0604020202020204" pitchFamily="34" charset="0"/>
                <a:cs typeface="Arial" panose="020B0604020202020204" pitchFamily="34" charset="0"/>
              </a:rPr>
              <a:t> pour l'accomplissement d'une vie réussie. C’est pratiquer la </a:t>
            </a:r>
            <a:r>
              <a:rPr lang="fr-FR" altLang="en-US" u="sng" dirty="0">
                <a:latin typeface="Arial" panose="020B0604020202020204" pitchFamily="34" charset="0"/>
                <a:cs typeface="Arial" panose="020B0604020202020204" pitchFamily="34" charset="0"/>
              </a:rPr>
              <a:t>maîtrise de soi</a:t>
            </a:r>
            <a:r>
              <a:rPr lang="fr-FR" altLang="en-US" dirty="0">
                <a:latin typeface="Arial" panose="020B0604020202020204" pitchFamily="34" charset="0"/>
                <a:cs typeface="Arial" panose="020B0604020202020204" pitchFamily="34" charset="0"/>
              </a:rPr>
              <a:t>, accepter la </a:t>
            </a:r>
            <a:r>
              <a:rPr lang="fr-FR" altLang="en-US" u="sng" dirty="0">
                <a:latin typeface="Arial" panose="020B0604020202020204" pitchFamily="34" charset="0"/>
                <a:cs typeface="Arial" panose="020B0604020202020204" pitchFamily="34" charset="0"/>
              </a:rPr>
              <a:t>frustration</a:t>
            </a:r>
            <a:r>
              <a:rPr lang="fr-FR" altLang="en-US" dirty="0">
                <a:latin typeface="Arial" panose="020B0604020202020204" pitchFamily="34" charset="0"/>
                <a:cs typeface="Arial" panose="020B0604020202020204" pitchFamily="34" charset="0"/>
              </a:rPr>
              <a:t>, nous accepter et nous </a:t>
            </a:r>
            <a:r>
              <a:rPr lang="fr-FR" altLang="en-US" u="sng" dirty="0">
                <a:latin typeface="Arial" panose="020B0604020202020204" pitchFamily="34" charset="0"/>
                <a:cs typeface="Arial" panose="020B0604020202020204" pitchFamily="34" charset="0"/>
              </a:rPr>
              <a:t>valoriser </a:t>
            </a:r>
            <a:r>
              <a:rPr lang="fr-FR" altLang="en-US" dirty="0">
                <a:latin typeface="Arial" panose="020B0604020202020204" pitchFamily="34" charset="0"/>
                <a:cs typeface="Arial" panose="020B0604020202020204" pitchFamily="34" charset="0"/>
              </a:rPr>
              <a:t>nous-mêmes.</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Une vie sans émotion est une vie sans action.</a:t>
            </a:r>
          </a:p>
        </p:txBody>
      </p:sp>
    </p:spTree>
    <p:extLst>
      <p:ext uri="{BB962C8B-B14F-4D97-AF65-F5344CB8AC3E}">
        <p14:creationId xmlns:p14="http://schemas.microsoft.com/office/powerpoint/2010/main" val="3129534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5" y="363244"/>
            <a:ext cx="8387471" cy="880519"/>
          </a:xfrm>
        </p:spPr>
        <p:txBody>
          <a:bodyPr>
            <a:normAutofit fontScale="90000"/>
          </a:bodyPr>
          <a:lstStyle/>
          <a:p>
            <a:r>
              <a:rPr lang="fr-FR" sz="3600" b="1" dirty="0">
                <a:latin typeface="Arial" panose="020B0604020202020204" pitchFamily="34" charset="0"/>
                <a:cs typeface="Arial" panose="020B0604020202020204" pitchFamily="34" charset="0"/>
              </a:rPr>
              <a:t>4. Apprendre à socialiser</a:t>
            </a:r>
            <a:r>
              <a:rPr lang="es-ES_tradnl" dirty="0">
                <a:latin typeface="Arial" panose="020B0604020202020204" pitchFamily="34" charset="0"/>
                <a:cs typeface="Arial" panose="020B0604020202020204" pitchFamily="34" charset="0"/>
              </a:rPr>
              <a:t/>
            </a:r>
            <a:br>
              <a:rPr lang="es-ES_tradnl" dirty="0">
                <a:latin typeface="Arial" panose="020B0604020202020204" pitchFamily="34" charset="0"/>
                <a:cs typeface="Arial" panose="020B0604020202020204" pitchFamily="34" charset="0"/>
              </a:rPr>
            </a:br>
            <a:endParaRPr lang="es-ES_tradnl" dirty="0"/>
          </a:p>
        </p:txBody>
      </p:sp>
      <p:sp>
        <p:nvSpPr>
          <p:cNvPr id="5" name="Espace réservé du contenu 2"/>
          <p:cNvSpPr>
            <a:spLocks noGrp="1"/>
          </p:cNvSpPr>
          <p:nvPr>
            <p:ph idx="1"/>
          </p:nvPr>
        </p:nvSpPr>
        <p:spPr>
          <a:xfrm>
            <a:off x="212177" y="1372509"/>
            <a:ext cx="5143500" cy="5483610"/>
          </a:xfrm>
        </p:spPr>
        <p:txBody>
          <a:bodyPr>
            <a:noAutofit/>
          </a:bodyPr>
          <a:lstStyle/>
          <a:p>
            <a:pPr>
              <a:buFont typeface="Wingdings" panose="05000000000000000000" pitchFamily="2" charset="2"/>
              <a:buChar char="Ø"/>
            </a:pPr>
            <a:r>
              <a:rPr lang="fr-FR" sz="3200" dirty="0">
                <a:latin typeface="Arial" pitchFamily="34" charset="0"/>
                <a:cs typeface="Arial" pitchFamily="34" charset="0"/>
              </a:rPr>
              <a:t>Trouvez un </a:t>
            </a:r>
            <a:r>
              <a:rPr lang="fr-FR" sz="3200" u="sng" dirty="0">
                <a:latin typeface="Arial" pitchFamily="34" charset="0"/>
                <a:cs typeface="Arial" pitchFamily="34" charset="0"/>
              </a:rPr>
              <a:t>but</a:t>
            </a:r>
            <a:r>
              <a:rPr lang="fr-FR" sz="3200" dirty="0">
                <a:latin typeface="Arial" pitchFamily="34" charset="0"/>
                <a:cs typeface="Arial" pitchFamily="34" charset="0"/>
              </a:rPr>
              <a:t> et un </a:t>
            </a:r>
            <a:r>
              <a:rPr lang="fr-FR" sz="3200" u="sng" dirty="0">
                <a:latin typeface="Arial" pitchFamily="34" charset="0"/>
                <a:cs typeface="Arial" pitchFamily="34" charset="0"/>
              </a:rPr>
              <a:t>épanouissement</a:t>
            </a:r>
            <a:r>
              <a:rPr lang="fr-FR" sz="3200" dirty="0">
                <a:latin typeface="Arial" pitchFamily="34" charset="0"/>
                <a:cs typeface="Arial" pitchFamily="34" charset="0"/>
              </a:rPr>
              <a:t> dans votre vie en travaillant pour aider ou servir les autres.</a:t>
            </a:r>
          </a:p>
          <a:p>
            <a:pPr marL="0" indent="0">
              <a:buNone/>
            </a:pPr>
            <a:endParaRPr lang="es-ES" sz="3200" dirty="0">
              <a:latin typeface="Arial" pitchFamily="34" charset="0"/>
              <a:cs typeface="Arial" pitchFamily="34" charset="0"/>
            </a:endParaRPr>
          </a:p>
          <a:p>
            <a:pPr>
              <a:buFont typeface="Wingdings" panose="05000000000000000000" pitchFamily="2" charset="2"/>
              <a:buChar char="Ø"/>
            </a:pPr>
            <a:r>
              <a:rPr lang="fr-FR" sz="3200" dirty="0">
                <a:latin typeface="Arial" pitchFamily="34" charset="0"/>
                <a:cs typeface="Arial" pitchFamily="34" charset="0"/>
              </a:rPr>
              <a:t>Jésus nous a laissé son exemple, il a choisi 12 amis qui ont été ses disciples pendant ses 3 années de service.</a:t>
            </a:r>
          </a:p>
          <a:p>
            <a:pPr marL="0" indent="0">
              <a:buNone/>
            </a:pPr>
            <a:endParaRPr lang="fr-FR"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592" y="234498"/>
            <a:ext cx="3748046" cy="6492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199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1" y="363244"/>
            <a:ext cx="8370665" cy="880519"/>
          </a:xfrm>
        </p:spPr>
        <p:txBody>
          <a:bodyPr>
            <a:normAutofit fontScale="90000"/>
          </a:bodyPr>
          <a:lstStyle/>
          <a:p>
            <a:r>
              <a:rPr lang="es-ES_tradnl" sz="3600" b="1" dirty="0">
                <a:latin typeface="Arial" panose="020B0604020202020204" pitchFamily="34" charset="0"/>
                <a:cs typeface="Arial" panose="020B0604020202020204" pitchFamily="34" charset="0"/>
              </a:rPr>
              <a:t>4. </a:t>
            </a:r>
            <a:r>
              <a:rPr lang="fr-FR" sz="3600" b="1" dirty="0">
                <a:latin typeface="Arial" panose="020B0604020202020204" pitchFamily="34" charset="0"/>
                <a:cs typeface="Arial" panose="020B0604020202020204" pitchFamily="34" charset="0"/>
              </a:rPr>
              <a:t>Apprendre à socialiser</a:t>
            </a:r>
            <a:r>
              <a:rPr lang="es-ES_tradnl" dirty="0">
                <a:latin typeface="Arial" panose="020B0604020202020204" pitchFamily="34" charset="0"/>
                <a:cs typeface="Arial" panose="020B0604020202020204" pitchFamily="34" charset="0"/>
              </a:rPr>
              <a:t/>
            </a:r>
            <a:br>
              <a:rPr lang="es-ES_tradnl" dirty="0">
                <a:latin typeface="Arial" panose="020B0604020202020204" pitchFamily="34" charset="0"/>
                <a:cs typeface="Arial" panose="020B0604020202020204" pitchFamily="34" charset="0"/>
              </a:rPr>
            </a:br>
            <a:endParaRPr lang="es-ES_tradnl" dirty="0"/>
          </a:p>
        </p:txBody>
      </p:sp>
      <p:sp>
        <p:nvSpPr>
          <p:cNvPr id="5" name="Espace réservé du contenu 2"/>
          <p:cNvSpPr>
            <a:spLocks noGrp="1"/>
          </p:cNvSpPr>
          <p:nvPr>
            <p:ph idx="1"/>
          </p:nvPr>
        </p:nvSpPr>
        <p:spPr>
          <a:xfrm>
            <a:off x="125092" y="1349263"/>
            <a:ext cx="5143500" cy="4718503"/>
          </a:xfrm>
        </p:spPr>
        <p:txBody>
          <a:bodyPr>
            <a:noAutofit/>
          </a:bodyPr>
          <a:lstStyle/>
          <a:p>
            <a:pPr>
              <a:buFont typeface="Wingdings" panose="05000000000000000000" pitchFamily="2" charset="2"/>
              <a:buChar char="Ø"/>
            </a:pPr>
            <a:r>
              <a:rPr lang="fr-FR" sz="3200" dirty="0">
                <a:latin typeface="Arial" pitchFamily="34" charset="0"/>
                <a:cs typeface="Arial" pitchFamily="34" charset="0"/>
              </a:rPr>
              <a:t>Sa manière de socialiser était de servir les nécessiteux</a:t>
            </a:r>
            <a:r>
              <a:rPr lang="es-ES" sz="3200" dirty="0">
                <a:latin typeface="Arial" pitchFamily="34" charset="0"/>
                <a:cs typeface="Arial" pitchFamily="34" charset="0"/>
              </a:rPr>
              <a:t>.</a:t>
            </a:r>
          </a:p>
          <a:p>
            <a:pPr marL="0" indent="0">
              <a:buNone/>
            </a:pPr>
            <a:endParaRPr lang="es-ES" sz="3200" dirty="0">
              <a:latin typeface="Arial" pitchFamily="34" charset="0"/>
              <a:cs typeface="Arial" pitchFamily="34" charset="0"/>
            </a:endParaRPr>
          </a:p>
          <a:p>
            <a:pPr>
              <a:buFont typeface="Wingdings" panose="05000000000000000000" pitchFamily="2" charset="2"/>
              <a:buChar char="Ø"/>
            </a:pPr>
            <a:r>
              <a:rPr lang="es-MX" sz="3200" dirty="0">
                <a:latin typeface="Arial" panose="020B0604020202020204" pitchFamily="34" charset="0"/>
                <a:cs typeface="Arial" panose="020B0604020202020204" pitchFamily="34" charset="0"/>
              </a:rPr>
              <a:t>Luc 9:11  </a:t>
            </a:r>
            <a:r>
              <a:rPr lang="fr-FR" sz="3200" dirty="0">
                <a:latin typeface="Arial" panose="020B0604020202020204" pitchFamily="34" charset="0"/>
                <a:cs typeface="Arial" panose="020B0604020202020204" pitchFamily="34" charset="0"/>
              </a:rPr>
              <a:t>dit, Jésus</a:t>
            </a:r>
            <a:r>
              <a:rPr lang="es-MX" sz="3200" dirty="0">
                <a:latin typeface="Arial" panose="020B0604020202020204" pitchFamily="34" charset="0"/>
                <a:cs typeface="Arial" panose="020B0604020202020204" pitchFamily="34" charset="0"/>
              </a:rPr>
              <a:t> “soignait ceux qui avaient besoin d’être soignés.”</a:t>
            </a:r>
          </a:p>
          <a:p>
            <a:pPr>
              <a:spcBef>
                <a:spcPct val="0"/>
              </a:spcBef>
              <a:buNone/>
            </a:pPr>
            <a:endParaRPr lang="es-ES" altLang="en-US" sz="3200"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Ø"/>
            </a:pPr>
            <a:r>
              <a:rPr lang="fr-FR" altLang="en-US" sz="3200" dirty="0">
                <a:latin typeface="Arial" panose="020B0604020202020204" pitchFamily="34" charset="0"/>
                <a:cs typeface="Arial" panose="020B0604020202020204" pitchFamily="34" charset="0"/>
              </a:rPr>
              <a:t>Servir le prochain est un héritage que le Christ nous a laissé</a:t>
            </a:r>
          </a:p>
          <a:p>
            <a:pPr>
              <a:buFont typeface="Wingdings" panose="05000000000000000000" pitchFamily="2" charset="2"/>
              <a:buChar char="Ø"/>
            </a:pPr>
            <a:endParaRPr lang="es-ES_tradnl" sz="3200" dirty="0">
              <a:latin typeface="Arial" panose="020B0604020202020204" pitchFamily="34" charset="0"/>
              <a:cs typeface="Arial" panose="020B0604020202020204" pitchFamily="34" charset="0"/>
            </a:endParaRPr>
          </a:p>
          <a:p>
            <a:pPr marL="0" indent="0">
              <a:buNone/>
            </a:pPr>
            <a:endParaRPr lang="es-ES" sz="3200" dirty="0">
              <a:latin typeface="Arial" pitchFamily="34" charset="0"/>
              <a:cs typeface="Arial" pitchFamily="34" charset="0"/>
            </a:endParaRPr>
          </a:p>
          <a:p>
            <a:pPr marL="0" indent="0">
              <a:buNone/>
            </a:pPr>
            <a:endParaRPr lang="fr-FR" sz="3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592" y="234498"/>
            <a:ext cx="3748046" cy="6492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1697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473" y="1164385"/>
            <a:ext cx="8092440" cy="4770537"/>
          </a:xfrm>
          <a:prstGeom prst="rect">
            <a:avLst/>
          </a:prstGeom>
        </p:spPr>
        <p:txBody>
          <a:bodyPr wrap="square">
            <a:spAutoFit/>
          </a:bodyPr>
          <a:lstStyle/>
          <a:p>
            <a:pPr algn="just"/>
            <a:r>
              <a:rPr lang="fr-FR" sz="2800" dirty="0">
                <a:latin typeface="Arial" pitchFamily="34" charset="0"/>
                <a:cs typeface="Arial" pitchFamily="34" charset="0"/>
              </a:rPr>
              <a:t>“Jésus a confié à ses disciples une </a:t>
            </a:r>
            <a:r>
              <a:rPr lang="fr-FR" sz="2800" u="sng" dirty="0">
                <a:latin typeface="Arial" pitchFamily="34" charset="0"/>
                <a:cs typeface="Arial" pitchFamily="34" charset="0"/>
              </a:rPr>
              <a:t>tâche</a:t>
            </a:r>
            <a:r>
              <a:rPr lang="fr-FR" sz="2800" dirty="0">
                <a:latin typeface="Arial" pitchFamily="34" charset="0"/>
                <a:cs typeface="Arial" pitchFamily="34" charset="0"/>
              </a:rPr>
              <a:t> que nul ne peut faire à leur place. Procurer aux malades et aux pauvres ce dont ils ont besoin, proclamer l’Evangile à ceux qui se perdent, voilà des obligations qui ne sauraient être abandonnées à des comités, à des œuvres de bienfaisance </a:t>
            </a:r>
            <a:endParaRPr lang="fr-FR" sz="2800" dirty="0" smtClean="0">
              <a:latin typeface="Arial" pitchFamily="34" charset="0"/>
              <a:cs typeface="Arial" pitchFamily="34" charset="0"/>
            </a:endParaRPr>
          </a:p>
          <a:p>
            <a:pPr algn="just"/>
            <a:r>
              <a:rPr lang="fr-FR" sz="2800" dirty="0" smtClean="0">
                <a:latin typeface="Arial" pitchFamily="34" charset="0"/>
                <a:cs typeface="Arial" pitchFamily="34" charset="0"/>
              </a:rPr>
              <a:t>ou  </a:t>
            </a:r>
            <a:r>
              <a:rPr lang="fr-FR" sz="2800" dirty="0">
                <a:latin typeface="Arial" pitchFamily="34" charset="0"/>
                <a:cs typeface="Arial" pitchFamily="34" charset="0"/>
              </a:rPr>
              <a:t>au SAAG. L’Evangile éveille le sentiment </a:t>
            </a:r>
            <a:endParaRPr lang="fr-FR" sz="2800" dirty="0" smtClean="0">
              <a:latin typeface="Arial" pitchFamily="34" charset="0"/>
              <a:cs typeface="Arial" pitchFamily="34" charset="0"/>
            </a:endParaRPr>
          </a:p>
          <a:p>
            <a:pPr algn="just"/>
            <a:r>
              <a:rPr lang="fr-FR" sz="2800" dirty="0" smtClean="0">
                <a:latin typeface="Arial" pitchFamily="34" charset="0"/>
                <a:cs typeface="Arial" pitchFamily="34" charset="0"/>
              </a:rPr>
              <a:t>des </a:t>
            </a:r>
            <a:r>
              <a:rPr lang="fr-FR" sz="2800" dirty="0">
                <a:latin typeface="Arial" pitchFamily="34" charset="0"/>
                <a:cs typeface="Arial" pitchFamily="34" charset="0"/>
              </a:rPr>
              <a:t>responsabilités personnelles, il exige </a:t>
            </a:r>
            <a:endParaRPr lang="fr-FR" sz="2800" dirty="0" smtClean="0">
              <a:latin typeface="Arial" pitchFamily="34" charset="0"/>
              <a:cs typeface="Arial" pitchFamily="34" charset="0"/>
            </a:endParaRPr>
          </a:p>
          <a:p>
            <a:pPr algn="just"/>
            <a:r>
              <a:rPr lang="fr-FR" sz="2800" dirty="0" smtClean="0">
                <a:latin typeface="Arial" pitchFamily="34" charset="0"/>
                <a:cs typeface="Arial" pitchFamily="34" charset="0"/>
              </a:rPr>
              <a:t>des </a:t>
            </a:r>
            <a:r>
              <a:rPr lang="fr-FR" sz="2800" dirty="0">
                <a:latin typeface="Arial" pitchFamily="34" charset="0"/>
                <a:cs typeface="Arial" pitchFamily="34" charset="0"/>
              </a:rPr>
              <a:t>efforts individuels et le </a:t>
            </a:r>
            <a:r>
              <a:rPr lang="fr-FR" sz="2800" u="sng" dirty="0">
                <a:latin typeface="Arial" pitchFamily="34" charset="0"/>
                <a:cs typeface="Arial" pitchFamily="34" charset="0"/>
              </a:rPr>
              <a:t>sacrifice</a:t>
            </a:r>
            <a:r>
              <a:rPr lang="fr-FR" sz="2800" dirty="0">
                <a:latin typeface="Arial" pitchFamily="34" charset="0"/>
                <a:cs typeface="Arial" pitchFamily="34" charset="0"/>
              </a:rPr>
              <a:t> </a:t>
            </a:r>
            <a:endParaRPr lang="fr-FR" sz="2800" dirty="0" smtClean="0">
              <a:latin typeface="Arial" pitchFamily="34" charset="0"/>
              <a:cs typeface="Arial" pitchFamily="34" charset="0"/>
            </a:endParaRPr>
          </a:p>
          <a:p>
            <a:pPr algn="just"/>
            <a:r>
              <a:rPr lang="fr-FR" sz="2800" dirty="0" smtClean="0">
                <a:latin typeface="Arial" pitchFamily="34" charset="0"/>
                <a:cs typeface="Arial" pitchFamily="34" charset="0"/>
              </a:rPr>
              <a:t>de soi-même</a:t>
            </a:r>
            <a:r>
              <a:rPr lang="fr-FR" sz="2800" dirty="0">
                <a:latin typeface="Arial" pitchFamily="34" charset="0"/>
                <a:cs typeface="Arial" pitchFamily="34" charset="0"/>
              </a:rPr>
              <a:t>.”. </a:t>
            </a:r>
            <a:r>
              <a:rPr lang="fr-FR" sz="2400" i="1" dirty="0" smtClean="0">
                <a:latin typeface="Arial" pitchFamily="34" charset="0"/>
                <a:cs typeface="Arial" pitchFamily="34" charset="0"/>
              </a:rPr>
              <a:t>Service </a:t>
            </a:r>
            <a:r>
              <a:rPr lang="fr-FR" sz="2400" i="1" dirty="0">
                <a:latin typeface="Arial" pitchFamily="34" charset="0"/>
                <a:cs typeface="Arial" pitchFamily="34" charset="0"/>
              </a:rPr>
              <a:t>Chrétien, 14</a:t>
            </a:r>
          </a:p>
          <a:p>
            <a:pPr>
              <a:buNone/>
            </a:pPr>
            <a:r>
              <a:rPr lang="fr-FR" sz="2400" dirty="0">
                <a:latin typeface="Arial" pitchFamily="34" charset="0"/>
                <a:cs typeface="Arial" pitchFamily="34" charset="0"/>
              </a:rPr>
              <a:t> </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100000" l="0" r="98800"/>
                    </a14:imgEffect>
                  </a14:imgLayer>
                </a14:imgProps>
              </a:ext>
              <a:ext uri="{28A0092B-C50C-407E-A947-70E740481C1C}">
                <a14:useLocalDpi xmlns:a14="http://schemas.microsoft.com/office/drawing/2010/main" val="0"/>
              </a:ext>
            </a:extLst>
          </a:blip>
          <a:stretch>
            <a:fillRect/>
          </a:stretch>
        </p:blipFill>
        <p:spPr>
          <a:xfrm>
            <a:off x="6920535" y="3305908"/>
            <a:ext cx="2223465" cy="3355950"/>
          </a:xfrm>
          <a:prstGeom prst="rect">
            <a:avLst/>
          </a:prstGeom>
        </p:spPr>
      </p:pic>
      <p:sp>
        <p:nvSpPr>
          <p:cNvPr id="2" name="ZoneTexte 1">
            <a:extLst>
              <a:ext uri="{FF2B5EF4-FFF2-40B4-BE49-F238E27FC236}">
                <a16:creationId xmlns:a16="http://schemas.microsoft.com/office/drawing/2014/main" xmlns="" id="{E5E74A0A-10AD-7747-B5C1-B5156B0635F2}"/>
              </a:ext>
            </a:extLst>
          </p:cNvPr>
          <p:cNvSpPr txBox="1"/>
          <p:nvPr/>
        </p:nvSpPr>
        <p:spPr>
          <a:xfrm>
            <a:off x="0" y="305349"/>
            <a:ext cx="9144000" cy="861774"/>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5. Aimer son prochain de façon « </a:t>
            </a:r>
            <a:r>
              <a:rPr lang="fr-FR" sz="2800" b="1" dirty="0" smtClean="0">
                <a:latin typeface="Arial" panose="020B0604020202020204" pitchFamily="34" charset="0"/>
                <a:cs typeface="Arial" panose="020B0604020202020204" pitchFamily="34" charset="0"/>
              </a:rPr>
              <a:t>désintéressée</a:t>
            </a:r>
            <a:r>
              <a:rPr lang="fr-FR" sz="3200"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t>
            </a:r>
          </a:p>
          <a:p>
            <a:endParaRPr lang="fr-FR" dirty="0"/>
          </a:p>
        </p:txBody>
      </p:sp>
    </p:spTree>
    <p:extLst>
      <p:ext uri="{BB962C8B-B14F-4D97-AF65-F5344CB8AC3E}">
        <p14:creationId xmlns:p14="http://schemas.microsoft.com/office/powerpoint/2010/main" val="3695686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869" y="1083752"/>
            <a:ext cx="7167956" cy="4401205"/>
          </a:xfrm>
          <a:prstGeom prst="rect">
            <a:avLst/>
          </a:prstGeom>
        </p:spPr>
        <p:txBody>
          <a:bodyPr wrap="square">
            <a:spAutoFit/>
          </a:bodyPr>
          <a:lstStyle/>
          <a:p>
            <a:pPr marL="514350" indent="-514350" algn="just">
              <a:buFont typeface="Arial" panose="020B0604020202020204" pitchFamily="34" charset="0"/>
              <a:buNone/>
            </a:pPr>
            <a:r>
              <a:rPr lang="fr-FR" sz="2800" dirty="0" smtClean="0">
                <a:latin typeface="Arial" pitchFamily="34" charset="0"/>
                <a:cs typeface="Arial" pitchFamily="34" charset="0"/>
              </a:rPr>
              <a:t>	La </a:t>
            </a:r>
            <a:r>
              <a:rPr lang="fr-FR" sz="2800" dirty="0">
                <a:latin typeface="Arial" pitchFamily="34" charset="0"/>
                <a:cs typeface="Arial" pitchFamily="34" charset="0"/>
              </a:rPr>
              <a:t>satisfaction éprouvée en faisant du bien à autrui communique à notre sensibilité une chaleur qui se diffuse à travers le système nerveux, </a:t>
            </a:r>
            <a:r>
              <a:rPr lang="fr-FR" sz="2800" u="sng" dirty="0">
                <a:latin typeface="Arial" pitchFamily="34" charset="0"/>
                <a:cs typeface="Arial" pitchFamily="34" charset="0"/>
              </a:rPr>
              <a:t>active</a:t>
            </a:r>
            <a:r>
              <a:rPr lang="fr-FR" sz="2800" dirty="0">
                <a:latin typeface="Arial" pitchFamily="34" charset="0"/>
                <a:cs typeface="Arial" pitchFamily="34" charset="0"/>
              </a:rPr>
              <a:t> la </a:t>
            </a:r>
            <a:r>
              <a:rPr lang="fr-FR" sz="2800" u="sng" dirty="0">
                <a:latin typeface="Arial" pitchFamily="34" charset="0"/>
                <a:cs typeface="Arial" pitchFamily="34" charset="0"/>
              </a:rPr>
              <a:t>circulation</a:t>
            </a:r>
            <a:r>
              <a:rPr lang="fr-FR" sz="2800" dirty="0">
                <a:latin typeface="Arial" pitchFamily="34" charset="0"/>
                <a:cs typeface="Arial" pitchFamily="34" charset="0"/>
              </a:rPr>
              <a:t> du sang et favorise l’hygiène mentale, physique et spirituelle et donne du sens à notre identité de disciples de Jésus, surtout dans ces derniers temps, avant son </a:t>
            </a:r>
            <a:r>
              <a:rPr lang="fr-FR" sz="2800" dirty="0" smtClean="0">
                <a:latin typeface="Arial" pitchFamily="34" charset="0"/>
                <a:cs typeface="Arial" pitchFamily="34" charset="0"/>
              </a:rPr>
              <a:t>retour.   </a:t>
            </a:r>
            <a:endParaRPr lang="fr-FR" sz="2800" dirty="0">
              <a:latin typeface="Arial" pitchFamily="34" charset="0"/>
              <a:cs typeface="Arial" pitchFamily="34" charset="0"/>
            </a:endParaRPr>
          </a:p>
          <a:p>
            <a:pPr marL="514350" indent="-514350">
              <a:buFont typeface="Arial" panose="020B0604020202020204" pitchFamily="34" charset="0"/>
              <a:buNone/>
            </a:pPr>
            <a:r>
              <a:rPr lang="fr-FR" sz="2800" dirty="0">
                <a:latin typeface="Arial" pitchFamily="34" charset="0"/>
                <a:cs typeface="Arial" pitchFamily="34" charset="0"/>
              </a:rPr>
              <a:t> 	</a:t>
            </a:r>
            <a:r>
              <a:rPr lang="es-ES" sz="2800" i="1" dirty="0" smtClean="0">
                <a:latin typeface="Arial" pitchFamily="34" charset="0"/>
                <a:cs typeface="Arial" pitchFamily="34" charset="0"/>
              </a:rPr>
              <a:t>EMS </a:t>
            </a:r>
            <a:r>
              <a:rPr lang="es-ES" sz="2800" i="1" dirty="0">
                <a:latin typeface="Arial" pitchFamily="34" charset="0"/>
                <a:cs typeface="Arial" pitchFamily="34" charset="0"/>
              </a:rPr>
              <a:t>2, 666</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98800"/>
                    </a14:imgEffect>
                  </a14:imgLayer>
                </a14:imgProps>
              </a:ext>
              <a:ext uri="{28A0092B-C50C-407E-A947-70E740481C1C}">
                <a14:useLocalDpi xmlns:a14="http://schemas.microsoft.com/office/drawing/2010/main" val="0"/>
              </a:ext>
            </a:extLst>
          </a:blip>
          <a:stretch>
            <a:fillRect/>
          </a:stretch>
        </p:blipFill>
        <p:spPr>
          <a:xfrm>
            <a:off x="6920535" y="3305908"/>
            <a:ext cx="2223465" cy="3355950"/>
          </a:xfrm>
          <a:prstGeom prst="rect">
            <a:avLst/>
          </a:prstGeom>
        </p:spPr>
      </p:pic>
      <p:sp>
        <p:nvSpPr>
          <p:cNvPr id="2" name="ZoneTexte 1">
            <a:extLst>
              <a:ext uri="{FF2B5EF4-FFF2-40B4-BE49-F238E27FC236}">
                <a16:creationId xmlns:a16="http://schemas.microsoft.com/office/drawing/2014/main" xmlns="" id="{504B356C-EA68-A348-8352-D15780EC3E0D}"/>
              </a:ext>
            </a:extLst>
          </p:cNvPr>
          <p:cNvSpPr txBox="1"/>
          <p:nvPr/>
        </p:nvSpPr>
        <p:spPr>
          <a:xfrm>
            <a:off x="0" y="124493"/>
            <a:ext cx="9144000" cy="800219"/>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5. Aimer son prochain de façon « </a:t>
            </a:r>
            <a:r>
              <a:rPr lang="fr-FR" sz="2800" b="1" dirty="0" smtClean="0">
                <a:latin typeface="Arial" panose="020B0604020202020204" pitchFamily="34" charset="0"/>
                <a:cs typeface="Arial" panose="020B0604020202020204" pitchFamily="34" charset="0"/>
              </a:rPr>
              <a:t>désintéressée</a:t>
            </a:r>
            <a:r>
              <a:rPr lang="fr-FR" sz="2800" b="1" dirty="0">
                <a:latin typeface="Arial" panose="020B0604020202020204" pitchFamily="34" charset="0"/>
                <a:cs typeface="Arial" panose="020B0604020202020204" pitchFamily="34" charset="0"/>
              </a:rPr>
              <a:t> »</a:t>
            </a:r>
          </a:p>
          <a:p>
            <a:endParaRPr lang="fr-FR" dirty="0"/>
          </a:p>
        </p:txBody>
      </p:sp>
    </p:spTree>
    <p:extLst>
      <p:ext uri="{BB962C8B-B14F-4D97-AF65-F5344CB8AC3E}">
        <p14:creationId xmlns:p14="http://schemas.microsoft.com/office/powerpoint/2010/main" val="3612057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s-419" sz="3200" dirty="0">
                <a:latin typeface="Arial" panose="020B0604020202020204" pitchFamily="34" charset="0"/>
                <a:cs typeface="Arial" panose="020B0604020202020204" pitchFamily="34" charset="0"/>
              </a:rPr>
              <a:t>Personne n’est une île - John Donne</a:t>
            </a:r>
          </a:p>
          <a:p>
            <a:pPr marL="0" indent="0">
              <a:buNone/>
            </a:pPr>
            <a:endParaRPr lang="es-419" sz="3200" dirty="0">
              <a:latin typeface="Arial" panose="020B0604020202020204" pitchFamily="34" charset="0"/>
              <a:cs typeface="Arial" panose="020B0604020202020204" pitchFamily="34" charset="0"/>
            </a:endParaRPr>
          </a:p>
          <a:p>
            <a:pPr marL="0" indent="0" algn="just">
              <a:lnSpc>
                <a:spcPct val="110000"/>
              </a:lnSpc>
              <a:buNone/>
            </a:pPr>
            <a:r>
              <a:rPr lang="fr-FR" sz="3200" dirty="0">
                <a:latin typeface="Arial" panose="020B0604020202020204" pitchFamily="34" charset="0"/>
                <a:cs typeface="Arial" panose="020B0604020202020204" pitchFamily="34" charset="0"/>
              </a:rPr>
              <a:t>L’Amitié est une composante importante dans notre vie. </a:t>
            </a:r>
          </a:p>
          <a:p>
            <a:pPr marL="0" indent="0" algn="just">
              <a:lnSpc>
                <a:spcPct val="110000"/>
              </a:lnSpc>
              <a:buNone/>
            </a:pPr>
            <a:r>
              <a:rPr lang="fr-FR" sz="3200" dirty="0">
                <a:latin typeface="Arial" panose="020B0604020202020204" pitchFamily="34" charset="0"/>
                <a:cs typeface="Arial" panose="020B0604020202020204" pitchFamily="34" charset="0"/>
              </a:rPr>
              <a:t>Le sage Salomon, dit dans Proverbes 18:24:</a:t>
            </a:r>
          </a:p>
          <a:p>
            <a:pPr marL="0" indent="0" algn="just">
              <a:lnSpc>
                <a:spcPct val="110000"/>
              </a:lnSpc>
              <a:buNone/>
            </a:pPr>
            <a:r>
              <a:rPr lang="fr-FR" sz="3200" dirty="0">
                <a:latin typeface="Arial" panose="020B0604020202020204" pitchFamily="34" charset="0"/>
                <a:cs typeface="Arial" panose="020B0604020202020204" pitchFamily="34" charset="0"/>
              </a:rPr>
              <a:t>“Celui qui a beaucoup </a:t>
            </a:r>
            <a:r>
              <a:rPr lang="fr-FR" sz="3200" u="sng" dirty="0">
                <a:latin typeface="Arial" panose="020B0604020202020204" pitchFamily="34" charset="0"/>
                <a:cs typeface="Arial" panose="020B0604020202020204" pitchFamily="34" charset="0"/>
              </a:rPr>
              <a:t>d'amis</a:t>
            </a:r>
            <a:r>
              <a:rPr lang="fr-FR" sz="3200" dirty="0">
                <a:latin typeface="Arial" panose="020B0604020202020204" pitchFamily="34" charset="0"/>
                <a:cs typeface="Arial" panose="020B0604020202020204" pitchFamily="34" charset="0"/>
              </a:rPr>
              <a:t> (intéressés) les a pour son malheur, Mais il est tel ami plus attaché qu'un frère.”</a:t>
            </a:r>
          </a:p>
          <a:p>
            <a:pPr marL="0" indent="0">
              <a:buNone/>
            </a:pPr>
            <a:r>
              <a:rPr lang="fr-FR" sz="3200" dirty="0">
                <a:latin typeface="Arial" panose="020B0604020202020204" pitchFamily="34" charset="0"/>
                <a:cs typeface="Arial" panose="020B0604020202020204" pitchFamily="34" charset="0"/>
              </a:rPr>
              <a:t> </a:t>
            </a:r>
          </a:p>
        </p:txBody>
      </p:sp>
      <p:sp>
        <p:nvSpPr>
          <p:cNvPr id="2" name="ZoneTexte 1">
            <a:extLst>
              <a:ext uri="{FF2B5EF4-FFF2-40B4-BE49-F238E27FC236}">
                <a16:creationId xmlns:a16="http://schemas.microsoft.com/office/drawing/2014/main" xmlns="" id="{E37A713D-ECAC-DD4F-AADA-E1F851229BA0}"/>
              </a:ext>
            </a:extLst>
          </p:cNvPr>
          <p:cNvSpPr txBox="1"/>
          <p:nvPr/>
        </p:nvSpPr>
        <p:spPr>
          <a:xfrm>
            <a:off x="371523" y="304800"/>
            <a:ext cx="8623964" cy="800219"/>
          </a:xfrm>
          <a:prstGeom prst="rect">
            <a:avLst/>
          </a:prstGeom>
          <a:noFill/>
        </p:spPr>
        <p:txBody>
          <a:bodyPr wrap="none" rtlCol="0">
            <a:spAutoFit/>
          </a:bodyPr>
          <a:lstStyle/>
          <a:p>
            <a:r>
              <a:rPr lang="fr-FR" sz="2800" b="1" dirty="0">
                <a:latin typeface="Arial" panose="020B0604020202020204" pitchFamily="34" charset="0"/>
                <a:cs typeface="Arial" panose="020B0604020202020204" pitchFamily="34" charset="0"/>
              </a:rPr>
              <a:t>5. Aimer son prochain de façon « </a:t>
            </a:r>
            <a:r>
              <a:rPr lang="fr-FR" sz="2800" b="1" dirty="0" smtClean="0">
                <a:latin typeface="Arial" panose="020B0604020202020204" pitchFamily="34" charset="0"/>
                <a:cs typeface="Arial" panose="020B0604020202020204" pitchFamily="34" charset="0"/>
              </a:rPr>
              <a:t>désintéressée</a:t>
            </a:r>
            <a:r>
              <a:rPr lang="fr-FR" sz="2800" b="1" dirty="0">
                <a:latin typeface="Arial" panose="020B0604020202020204" pitchFamily="34" charset="0"/>
                <a:cs typeface="Arial" panose="020B0604020202020204" pitchFamily="34" charset="0"/>
              </a:rPr>
              <a:t> »</a:t>
            </a:r>
          </a:p>
          <a:p>
            <a:endParaRPr lang="fr-FR" dirty="0"/>
          </a:p>
        </p:txBody>
      </p:sp>
    </p:spTree>
    <p:extLst>
      <p:ext uri="{BB962C8B-B14F-4D97-AF65-F5344CB8AC3E}">
        <p14:creationId xmlns:p14="http://schemas.microsoft.com/office/powerpoint/2010/main" val="3452510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212" y="948267"/>
            <a:ext cx="7886700" cy="753479"/>
          </a:xfrm>
        </p:spPr>
        <p:txBody>
          <a:bodyPr>
            <a:noAutofit/>
          </a:bodyPr>
          <a:lstStyle/>
          <a:p>
            <a:pPr marL="0" indent="0">
              <a:buNone/>
            </a:pPr>
            <a:r>
              <a:rPr lang="fr-FR" sz="2200" dirty="0">
                <a:latin typeface="Arial" panose="020B0604020202020204" pitchFamily="34" charset="0"/>
                <a:cs typeface="Arial" panose="020B0604020202020204" pitchFamily="34" charset="0"/>
              </a:rPr>
              <a:t>Les bons amis (désintéressés) sont bons pour notre santé. Les amis peuvent nous aider à célébrer les bons moments et nous soutenir dans le malheur</a:t>
            </a:r>
            <a:r>
              <a:rPr lang="fr-FR" sz="2400" dirty="0">
                <a:latin typeface="Arial" panose="020B0604020202020204" pitchFamily="34" charset="0"/>
                <a:cs typeface="Arial" panose="020B0604020202020204" pitchFamily="34" charset="0"/>
              </a:rPr>
              <a:t>.</a:t>
            </a:r>
          </a:p>
        </p:txBody>
      </p:sp>
      <p:sp>
        <p:nvSpPr>
          <p:cNvPr id="5" name="Rectangle 4"/>
          <p:cNvSpPr/>
          <p:nvPr/>
        </p:nvSpPr>
        <p:spPr>
          <a:xfrm>
            <a:off x="742212" y="2661866"/>
            <a:ext cx="7837791" cy="4051045"/>
          </a:xfrm>
          <a:prstGeom prst="rect">
            <a:avLst/>
          </a:prstGeom>
        </p:spPr>
        <p:txBody>
          <a:bodyPr wrap="square">
            <a:spAutoFit/>
          </a:bodyPr>
          <a:lstStyle/>
          <a:p>
            <a:pPr marL="285750" marR="0" lvl="0" indent="-285750">
              <a:lnSpc>
                <a:spcPct val="107000"/>
              </a:lnSpc>
              <a:spcBef>
                <a:spcPts val="0"/>
              </a:spcBef>
              <a:spcAft>
                <a:spcPts val="0"/>
              </a:spcAft>
              <a:buSzPts val="1000"/>
              <a:buFont typeface="Wingdings" panose="05000000000000000000" pitchFamily="2" charset="2"/>
              <a:buChar char="Ø"/>
              <a:tabLst>
                <a:tab pos="457200" algn="l"/>
              </a:tabLst>
            </a:pPr>
            <a:r>
              <a:rPr lang="fr-FR" sz="2200" dirty="0">
                <a:solidFill>
                  <a:srgbClr val="111111"/>
                </a:solidFill>
                <a:latin typeface="Arial" panose="020B0604020202020204" pitchFamily="34" charset="0"/>
                <a:ea typeface="Times New Roman" panose="02020603050405020304" pitchFamily="18" charset="0"/>
                <a:cs typeface="Arial" panose="020B0604020202020204" pitchFamily="34" charset="0"/>
              </a:rPr>
              <a:t>Augmenter notre sens d'appartenance et d'utilité</a:t>
            </a:r>
          </a:p>
          <a:p>
            <a:pPr marL="285750" marR="0" lvl="0" indent="-285750">
              <a:lnSpc>
                <a:spcPct val="107000"/>
              </a:lnSpc>
              <a:spcBef>
                <a:spcPts val="0"/>
              </a:spcBef>
              <a:spcAft>
                <a:spcPts val="0"/>
              </a:spcAft>
              <a:buSzPts val="1000"/>
              <a:buFont typeface="Wingdings" panose="05000000000000000000" pitchFamily="2" charset="2"/>
              <a:buChar char="Ø"/>
              <a:tabLst>
                <a:tab pos="457200" algn="l"/>
              </a:tabLst>
            </a:pPr>
            <a:r>
              <a:rPr lang="fr-FR" sz="2200" dirty="0">
                <a:solidFill>
                  <a:srgbClr val="111111"/>
                </a:solidFill>
                <a:latin typeface="Arial" panose="020B0604020202020204" pitchFamily="34" charset="0"/>
                <a:ea typeface="Times New Roman" panose="02020603050405020304" pitchFamily="18" charset="0"/>
                <a:cs typeface="Arial" panose="020B0604020202020204" pitchFamily="34" charset="0"/>
              </a:rPr>
              <a:t>Augmenter notre bonheur et réduire notre stress</a:t>
            </a:r>
            <a:endParaRPr lang="fr-FR" sz="2200"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SzPts val="1000"/>
              <a:buFont typeface="Wingdings" panose="05000000000000000000" pitchFamily="2" charset="2"/>
              <a:buChar char="Ø"/>
              <a:tabLst>
                <a:tab pos="457200" algn="l"/>
              </a:tabLst>
            </a:pPr>
            <a:r>
              <a:rPr lang="fr-FR" sz="2200" dirty="0">
                <a:solidFill>
                  <a:srgbClr val="111111"/>
                </a:solidFill>
                <a:latin typeface="Arial" panose="020B0604020202020204" pitchFamily="34" charset="0"/>
                <a:ea typeface="Times New Roman" panose="02020603050405020304" pitchFamily="18" charset="0"/>
                <a:cs typeface="Arial" panose="020B0604020202020204" pitchFamily="34" charset="0"/>
              </a:rPr>
              <a:t>Améliorer notre confiance en nous-même et notre estime de soi</a:t>
            </a:r>
            <a:endParaRPr lang="fr-FR" sz="2200"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SzPts val="1000"/>
              <a:buFont typeface="Wingdings" panose="05000000000000000000" pitchFamily="2" charset="2"/>
              <a:buChar char="Ø"/>
              <a:tabLst>
                <a:tab pos="457200" algn="l"/>
              </a:tabLst>
            </a:pPr>
            <a:r>
              <a:rPr lang="fr-FR" sz="2200" dirty="0">
                <a:solidFill>
                  <a:srgbClr val="111111"/>
                </a:solidFill>
                <a:latin typeface="Arial" panose="020B0604020202020204" pitchFamily="34" charset="0"/>
                <a:ea typeface="Times New Roman" panose="02020603050405020304" pitchFamily="18" charset="0"/>
                <a:cs typeface="Arial" panose="020B0604020202020204" pitchFamily="34" charset="0"/>
              </a:rPr>
              <a:t>Nous aider à affronter les traumatismes, comme un divorce, une maladie grave, la perte du travail ou la mort d’un être cher</a:t>
            </a:r>
            <a:endParaRPr lang="fr-FR" sz="2200"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SzPts val="1000"/>
              <a:buFont typeface="Wingdings" panose="05000000000000000000" pitchFamily="2" charset="2"/>
              <a:buChar char="Ø"/>
              <a:tabLst>
                <a:tab pos="457200" algn="l"/>
              </a:tabLst>
            </a:pPr>
            <a:r>
              <a:rPr lang="fr-FR" sz="2200" dirty="0">
                <a:solidFill>
                  <a:srgbClr val="111111"/>
                </a:solidFill>
                <a:latin typeface="Arial" panose="020B0604020202020204" pitchFamily="34" charset="0"/>
                <a:ea typeface="Times New Roman" panose="02020603050405020304" pitchFamily="18" charset="0"/>
                <a:cs typeface="Arial" panose="020B0604020202020204" pitchFamily="34" charset="0"/>
              </a:rPr>
              <a:t>Nous encourager à changer et à éviter des habitudes peu saines dans notre vie, comme boire trop ou ne plus faire d’exercices				</a:t>
            </a:r>
            <a:endParaRPr lang="fr-FR" sz="2200" dirty="0" smtClean="0">
              <a:solidFill>
                <a:srgbClr val="111111"/>
              </a:solidFill>
              <a:latin typeface="Arial" panose="020B0604020202020204" pitchFamily="34" charset="0"/>
              <a:ea typeface="Times New Roman" panose="02020603050405020304" pitchFamily="18" charset="0"/>
              <a:cs typeface="Arial" panose="020B0604020202020204" pitchFamily="34" charset="0"/>
            </a:endParaRPr>
          </a:p>
          <a:p>
            <a:pPr marL="285750" marR="0" lvl="0" indent="-285750">
              <a:lnSpc>
                <a:spcPct val="107000"/>
              </a:lnSpc>
              <a:spcBef>
                <a:spcPts val="0"/>
              </a:spcBef>
              <a:spcAft>
                <a:spcPts val="0"/>
              </a:spcAft>
              <a:buSzPts val="1000"/>
              <a:buFont typeface="Wingdings" panose="05000000000000000000" pitchFamily="2" charset="2"/>
              <a:buChar char="Ø"/>
              <a:tabLst>
                <a:tab pos="457200" algn="l"/>
              </a:tabLst>
            </a:pPr>
            <a:r>
              <a:rPr lang="fr-FR" sz="2200" dirty="0" smtClean="0">
                <a:solidFill>
                  <a:srgbClr val="111111"/>
                </a:solidFill>
                <a:latin typeface="Arial" panose="020B0604020202020204" pitchFamily="34" charset="0"/>
                <a:ea typeface="Calibri" panose="020F0502020204030204" pitchFamily="34" charset="0"/>
                <a:cs typeface="Arial" panose="020B0604020202020204" pitchFamily="34" charset="0"/>
              </a:rPr>
              <a:t>Mayo </a:t>
            </a:r>
            <a:r>
              <a:rPr lang="fr-FR" sz="2200" dirty="0">
                <a:solidFill>
                  <a:srgbClr val="111111"/>
                </a:solidFill>
                <a:latin typeface="Arial" panose="020B0604020202020204" pitchFamily="34" charset="0"/>
                <a:ea typeface="Calibri" panose="020F0502020204030204" pitchFamily="34" charset="0"/>
                <a:cs typeface="Arial" panose="020B0604020202020204" pitchFamily="34" charset="0"/>
              </a:rPr>
              <a:t>Clinic, </a:t>
            </a:r>
            <a:r>
              <a:rPr lang="fr-FR" sz="2200" dirty="0" err="1">
                <a:solidFill>
                  <a:srgbClr val="111111"/>
                </a:solidFill>
                <a:latin typeface="Arial" panose="020B0604020202020204" pitchFamily="34" charset="0"/>
                <a:ea typeface="Calibri" panose="020F0502020204030204" pitchFamily="34" charset="0"/>
                <a:cs typeface="Arial" panose="020B0604020202020204" pitchFamily="34" charset="0"/>
              </a:rPr>
              <a:t>agosto</a:t>
            </a:r>
            <a:r>
              <a:rPr lang="fr-FR" sz="2200" dirty="0">
                <a:solidFill>
                  <a:srgbClr val="111111"/>
                </a:solidFill>
                <a:latin typeface="Arial" panose="020B0604020202020204" pitchFamily="34" charset="0"/>
                <a:ea typeface="Calibri" panose="020F0502020204030204" pitchFamily="34" charset="0"/>
                <a:cs typeface="Arial" panose="020B0604020202020204" pitchFamily="34" charset="0"/>
              </a:rPr>
              <a:t> 24, 2019</a:t>
            </a:r>
            <a:endParaRPr lang="fr-F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742213" y="2060268"/>
            <a:ext cx="6272871" cy="461665"/>
          </a:xfrm>
          <a:prstGeom prst="rect">
            <a:avLst/>
          </a:prstGeom>
        </p:spPr>
        <p:txBody>
          <a:bodyPr wrap="none">
            <a:spAutoFit/>
          </a:bodyPr>
          <a:lstStyle/>
          <a:p>
            <a:r>
              <a:rPr lang="fr-FR" sz="2400" b="1" dirty="0">
                <a:latin typeface="Arial" panose="020B0604020202020204" pitchFamily="34" charset="0"/>
                <a:ea typeface="Times New Roman" panose="02020603050405020304" pitchFamily="18" charset="0"/>
                <a:cs typeface="Arial" panose="020B0604020202020204" pitchFamily="34" charset="0"/>
              </a:rPr>
              <a:t>Certains avantages qu’apportent les amis</a:t>
            </a:r>
            <a:endParaRPr lang="fr-FR" sz="2400" b="1" dirty="0">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xmlns="" id="{912182E4-F63C-6B42-85EA-3F6D6CBCC2D5}"/>
              </a:ext>
            </a:extLst>
          </p:cNvPr>
          <p:cNvSpPr txBox="1"/>
          <p:nvPr/>
        </p:nvSpPr>
        <p:spPr>
          <a:xfrm>
            <a:off x="139701" y="203200"/>
            <a:ext cx="9004299" cy="861774"/>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5. Aimer son prochain de façon « </a:t>
            </a:r>
            <a:r>
              <a:rPr lang="fr-FR" sz="2400" b="1" dirty="0" smtClean="0">
                <a:latin typeface="Arial" panose="020B0604020202020204" pitchFamily="34" charset="0"/>
                <a:cs typeface="Arial" panose="020B0604020202020204" pitchFamily="34" charset="0"/>
              </a:rPr>
              <a:t>désintéressée</a:t>
            </a:r>
            <a:r>
              <a:rPr lang="fr-FR" sz="2400" b="1" dirty="0">
                <a:latin typeface="Arial" panose="020B0604020202020204" pitchFamily="34" charset="0"/>
                <a:cs typeface="Arial" panose="020B0604020202020204" pitchFamily="34" charset="0"/>
              </a:rPr>
              <a:t> </a:t>
            </a:r>
            <a:r>
              <a:rPr lang="fr-FR" sz="3200" b="1" dirty="0">
                <a:latin typeface="Arial" panose="020B0604020202020204" pitchFamily="34" charset="0"/>
                <a:cs typeface="Arial" panose="020B0604020202020204" pitchFamily="34" charset="0"/>
              </a:rPr>
              <a:t>»</a:t>
            </a:r>
          </a:p>
          <a:p>
            <a:endParaRPr lang="fr-FR" dirty="0"/>
          </a:p>
        </p:txBody>
      </p:sp>
    </p:spTree>
    <p:extLst>
      <p:ext uri="{BB962C8B-B14F-4D97-AF65-F5344CB8AC3E}">
        <p14:creationId xmlns:p14="http://schemas.microsoft.com/office/powerpoint/2010/main" val="3509441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0" y="1336430"/>
            <a:ext cx="4572000" cy="4525963"/>
          </a:xfrm>
        </p:spPr>
        <p:txBody>
          <a:bodyPr>
            <a:normAutofit/>
          </a:bodyPr>
          <a:lstStyle/>
          <a:p>
            <a:pPr marL="0" indent="0" algn="ctr">
              <a:buNone/>
            </a:pPr>
            <a:r>
              <a:rPr lang="fr-FR" dirty="0">
                <a:latin typeface="Arial" panose="020B0604020202020204" pitchFamily="34" charset="0"/>
                <a:cs typeface="Arial" panose="020B0604020202020204" pitchFamily="34" charset="0"/>
              </a:rPr>
              <a:t>Psaumes 119:18</a:t>
            </a:r>
          </a:p>
          <a:p>
            <a:pPr marL="0" indent="0">
              <a:buNone/>
            </a:pPr>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a:p>
            <a:pPr marL="0" indent="0" algn="ctr">
              <a:buNone/>
            </a:pPr>
            <a:r>
              <a:rPr lang="fr-FR" sz="4400" dirty="0">
                <a:latin typeface="Arial" panose="020B0604020202020204" pitchFamily="34" charset="0"/>
                <a:cs typeface="Arial" panose="020B0604020202020204" pitchFamily="34" charset="0"/>
              </a:rPr>
              <a:t>« </a:t>
            </a:r>
            <a:r>
              <a:rPr lang="fr-FR" sz="4000" dirty="0">
                <a:latin typeface="Arial" panose="020B0604020202020204" pitchFamily="34" charset="0"/>
                <a:cs typeface="Arial" panose="020B0604020202020204" pitchFamily="34" charset="0"/>
              </a:rPr>
              <a:t>Ouvre mes yeux, pour que je contemple Les merveilles de ta loi »!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7962"/>
          <a:stretch/>
        </p:blipFill>
        <p:spPr>
          <a:xfrm flipH="1">
            <a:off x="0" y="0"/>
            <a:ext cx="457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4672" y="5503814"/>
            <a:ext cx="1015640" cy="1354187"/>
          </a:xfrm>
          <a:prstGeom prst="rect">
            <a:avLst/>
          </a:prstGeom>
        </p:spPr>
      </p:pic>
    </p:spTree>
    <p:extLst>
      <p:ext uri="{BB962C8B-B14F-4D97-AF65-F5344CB8AC3E}">
        <p14:creationId xmlns:p14="http://schemas.microsoft.com/office/powerpoint/2010/main" val="567564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1" y="356417"/>
            <a:ext cx="7886700" cy="810532"/>
          </a:xfrm>
        </p:spPr>
        <p:txBody>
          <a:bodyPr>
            <a:normAutofit fontScale="90000"/>
          </a:bodyPr>
          <a:lstStyle/>
          <a:p>
            <a:pPr algn="r"/>
            <a:r>
              <a:rPr lang="es-ES_tradnl" dirty="0">
                <a:latin typeface="Arial" panose="020B0604020202020204" pitchFamily="34" charset="0"/>
                <a:cs typeface="Arial" panose="020B0604020202020204" pitchFamily="34" charset="0"/>
              </a:rPr>
              <a:t/>
            </a:r>
            <a:br>
              <a:rPr lang="es-ES_tradnl" dirty="0">
                <a:latin typeface="Arial" panose="020B0604020202020204" pitchFamily="34" charset="0"/>
                <a:cs typeface="Arial" panose="020B0604020202020204" pitchFamily="34" charset="0"/>
              </a:rPr>
            </a:br>
            <a:r>
              <a:rPr lang="es-ES_tradnl" sz="3100" b="1" dirty="0">
                <a:latin typeface="Arial" panose="020B0604020202020204" pitchFamily="34" charset="0"/>
                <a:cs typeface="Arial" panose="020B0604020202020204" pitchFamily="34" charset="0"/>
              </a:rPr>
              <a:t>6. </a:t>
            </a:r>
            <a:r>
              <a:rPr lang="fr-FR" sz="3100" b="1" dirty="0">
                <a:latin typeface="Arial" panose="020B0604020202020204" pitchFamily="34" charset="0"/>
                <a:cs typeface="Arial" panose="020B0604020202020204" pitchFamily="34" charset="0"/>
              </a:rPr>
              <a:t>Prendre soin de notre relation avec Dieu</a:t>
            </a:r>
            <a:r>
              <a:rPr lang="fr-FR" sz="3600" dirty="0">
                <a:latin typeface="Arial" panose="020B0604020202020204" pitchFamily="34" charset="0"/>
                <a:cs typeface="Arial" panose="020B0604020202020204" pitchFamily="34" charset="0"/>
              </a:rPr>
              <a:t/>
            </a:r>
            <a:br>
              <a:rPr lang="fr-FR" sz="3600" dirty="0">
                <a:latin typeface="Arial" panose="020B0604020202020204" pitchFamily="34" charset="0"/>
                <a:cs typeface="Arial" panose="020B0604020202020204" pitchFamily="34" charset="0"/>
              </a:rPr>
            </a:br>
            <a:endParaRPr lang="fr-FR" dirty="0"/>
          </a:p>
        </p:txBody>
      </p:sp>
      <p:sp>
        <p:nvSpPr>
          <p:cNvPr id="4" name="Rectangle 3"/>
          <p:cNvSpPr/>
          <p:nvPr/>
        </p:nvSpPr>
        <p:spPr>
          <a:xfrm>
            <a:off x="254001" y="1166950"/>
            <a:ext cx="8261350" cy="3970318"/>
          </a:xfrm>
          <a:prstGeom prst="rect">
            <a:avLst/>
          </a:prstGeom>
        </p:spPr>
        <p:txBody>
          <a:bodyPr wrap="square">
            <a:spAutoFit/>
          </a:bodyPr>
          <a:lstStyle/>
          <a:p>
            <a:pPr marL="571500" indent="-571500">
              <a:buFont typeface="Wingdings" panose="05000000000000000000" pitchFamily="2" charset="2"/>
              <a:buChar char="Ø"/>
            </a:pPr>
            <a:r>
              <a:rPr lang="fr-FR" sz="2800" dirty="0">
                <a:latin typeface="Arial" pitchFamily="34" charset="0"/>
                <a:cs typeface="Arial" pitchFamily="34" charset="0"/>
              </a:rPr>
              <a:t>Avant une quelconque tâche le matin, Entrons en </a:t>
            </a:r>
            <a:r>
              <a:rPr lang="fr-FR" sz="2800" u="sng" dirty="0">
                <a:latin typeface="Arial" pitchFamily="34" charset="0"/>
                <a:cs typeface="Arial" pitchFamily="34" charset="0"/>
              </a:rPr>
              <a:t>contact</a:t>
            </a:r>
            <a:r>
              <a:rPr lang="fr-FR" sz="2800" dirty="0">
                <a:latin typeface="Arial" pitchFamily="34" charset="0"/>
                <a:cs typeface="Arial" pitchFamily="34" charset="0"/>
              </a:rPr>
              <a:t> avec Dieu, </a:t>
            </a:r>
            <a:r>
              <a:rPr lang="fr-FR" sz="2800" u="sng" dirty="0">
                <a:latin typeface="Arial" pitchFamily="34" charset="0"/>
                <a:cs typeface="Arial" pitchFamily="34" charset="0"/>
              </a:rPr>
              <a:t>analysons</a:t>
            </a:r>
            <a:r>
              <a:rPr lang="fr-FR" sz="2800" dirty="0">
                <a:latin typeface="Arial" pitchFamily="34" charset="0"/>
                <a:cs typeface="Arial" pitchFamily="34" charset="0"/>
              </a:rPr>
              <a:t> nos pensées et </a:t>
            </a:r>
            <a:r>
              <a:rPr lang="fr-FR" sz="2800" u="sng" dirty="0">
                <a:latin typeface="Arial" pitchFamily="34" charset="0"/>
                <a:cs typeface="Arial" pitchFamily="34" charset="0"/>
              </a:rPr>
              <a:t>écartons</a:t>
            </a:r>
            <a:r>
              <a:rPr lang="fr-FR" sz="2800" dirty="0">
                <a:latin typeface="Arial" pitchFamily="34" charset="0"/>
                <a:cs typeface="Arial" pitchFamily="34" charset="0"/>
              </a:rPr>
              <a:t> ces pensées négatives.</a:t>
            </a:r>
          </a:p>
          <a:p>
            <a:pPr marL="571500" indent="-571500">
              <a:buFont typeface="Wingdings" panose="05000000000000000000" pitchFamily="2" charset="2"/>
              <a:buChar char="Ø"/>
            </a:pPr>
            <a:endParaRPr lang="fr-FR" sz="2800" dirty="0">
              <a:latin typeface="Arial" pitchFamily="34" charset="0"/>
              <a:cs typeface="Arial" pitchFamily="34" charset="0"/>
            </a:endParaRPr>
          </a:p>
          <a:p>
            <a:pPr marL="571500" indent="-571500">
              <a:buFont typeface="Wingdings" panose="05000000000000000000" pitchFamily="2" charset="2"/>
              <a:buChar char="Ø"/>
            </a:pPr>
            <a:r>
              <a:rPr lang="fr-FR" sz="2800" dirty="0">
                <a:latin typeface="Arial" pitchFamily="34" charset="0"/>
                <a:cs typeface="Arial" pitchFamily="34" charset="0"/>
              </a:rPr>
              <a:t>Présentons au Seigneur tous les personnes en difficulté avec lesquelles nous </a:t>
            </a:r>
            <a:r>
              <a:rPr lang="fr-FR" sz="2800" dirty="0" err="1">
                <a:latin typeface="Arial" pitchFamily="34" charset="0"/>
                <a:cs typeface="Arial" pitchFamily="34" charset="0"/>
              </a:rPr>
              <a:t>inter-agissons</a:t>
            </a:r>
            <a:r>
              <a:rPr lang="fr-FR" sz="2800" dirty="0">
                <a:latin typeface="Arial" pitchFamily="34" charset="0"/>
                <a:cs typeface="Arial" pitchFamily="34" charset="0"/>
              </a:rPr>
              <a:t>.</a:t>
            </a:r>
          </a:p>
          <a:p>
            <a:pPr marL="571500" indent="-571500">
              <a:buFont typeface="Wingdings" panose="05000000000000000000" pitchFamily="2" charset="2"/>
              <a:buChar char="Ø"/>
            </a:pPr>
            <a:endParaRPr lang="fr-FR" sz="2800" dirty="0">
              <a:latin typeface="Arial" pitchFamily="34" charset="0"/>
              <a:cs typeface="Arial" pitchFamily="34" charset="0"/>
            </a:endParaRPr>
          </a:p>
          <a:p>
            <a:pPr marL="571500" indent="-571500">
              <a:buFont typeface="Wingdings" panose="05000000000000000000" pitchFamily="2" charset="2"/>
              <a:buChar char="Ø"/>
            </a:pPr>
            <a:r>
              <a:rPr lang="fr-FR" sz="2800" dirty="0">
                <a:latin typeface="Arial" pitchFamily="34" charset="0"/>
                <a:cs typeface="Arial" pitchFamily="34" charset="0"/>
              </a:rPr>
              <a:t>Cherchons à être des </a:t>
            </a:r>
            <a:r>
              <a:rPr lang="fr-FR" sz="2800" dirty="0" err="1">
                <a:latin typeface="Arial" pitchFamily="34" charset="0"/>
                <a:cs typeface="Arial" pitchFamily="34" charset="0"/>
              </a:rPr>
              <a:t>auxilliaires</a:t>
            </a:r>
            <a:r>
              <a:rPr lang="fr-FR" sz="2800" dirty="0">
                <a:latin typeface="Arial" pitchFamily="34" charset="0"/>
                <a:cs typeface="Arial" pitchFamily="34" charset="0"/>
              </a:rPr>
              <a:t> de Dieu dans le plan qu’Il a pour ces personnes en difficulté</a:t>
            </a:r>
          </a:p>
        </p:txBody>
      </p:sp>
    </p:spTree>
    <p:extLst>
      <p:ext uri="{BB962C8B-B14F-4D97-AF65-F5344CB8AC3E}">
        <p14:creationId xmlns:p14="http://schemas.microsoft.com/office/powerpoint/2010/main" val="40341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936724" y="924733"/>
            <a:ext cx="6975566" cy="5107577"/>
          </a:xfrm>
        </p:spPr>
        <p:txBody>
          <a:bodyPr>
            <a:noAutofit/>
          </a:bodyPr>
          <a:lstStyle/>
          <a:p>
            <a:pPr marL="0" indent="0" algn="just">
              <a:spcBef>
                <a:spcPct val="0"/>
              </a:spcBef>
              <a:buNone/>
            </a:pPr>
            <a:r>
              <a:rPr lang="fr-FR" dirty="0">
                <a:latin typeface="Arial" pitchFamily="34" charset="0"/>
                <a:ea typeface="Times New Roman" pitchFamily="18" charset="0"/>
                <a:cs typeface="Arial" pitchFamily="34" charset="0"/>
              </a:rPr>
              <a:t>Il nous serait avantageux de passer, chaque jour, une heure dans la méditation et la contemplation de la vie du Christ. Il faudrait y penser d’une manière détaillée, s’efforçant, par l’imagination, d’en reproduire toutes les scènes, surtout les dernières. En méditant ainsi sur le grand sacrifice accompli pour nous, notre confiance en Christ se trouve affermie, notre amour est intensifié, et son Esprit nous pénètre plus complètement.      </a:t>
            </a:r>
          </a:p>
          <a:p>
            <a:pPr marL="0" indent="0" algn="just">
              <a:spcBef>
                <a:spcPct val="0"/>
              </a:spcBef>
              <a:buNone/>
            </a:pPr>
            <a:r>
              <a:rPr lang="fr-FR" sz="2400" dirty="0">
                <a:latin typeface="Arial" pitchFamily="34" charset="0"/>
                <a:ea typeface="Times New Roman" pitchFamily="18" charset="0"/>
                <a:cs typeface="Arial" pitchFamily="34" charset="0"/>
              </a:rPr>
              <a:t>Jésus-Christ 67</a:t>
            </a:r>
            <a:r>
              <a:rPr lang="fr-FR" dirty="0">
                <a:latin typeface="Arial" pitchFamily="34" charset="0"/>
                <a:ea typeface="Times New Roman" pitchFamily="18" charset="0"/>
                <a:cs typeface="Arial" pitchFamily="34" charset="0"/>
              </a:rPr>
              <a:t>.</a:t>
            </a:r>
            <a:endParaRPr lang="fr-FR" i="1" dirty="0"/>
          </a:p>
          <a:p>
            <a:pPr marL="0" indent="0">
              <a:buNone/>
            </a:pPr>
            <a:endParaRPr lang="fr-FR" sz="32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98800"/>
                    </a14:imgEffect>
                  </a14:imgLayer>
                </a14:imgProps>
              </a:ext>
              <a:ext uri="{28A0092B-C50C-407E-A947-70E740481C1C}">
                <a14:useLocalDpi xmlns:a14="http://schemas.microsoft.com/office/drawing/2010/main" val="0"/>
              </a:ext>
            </a:extLst>
          </a:blip>
          <a:stretch>
            <a:fillRect/>
          </a:stretch>
        </p:blipFill>
        <p:spPr>
          <a:xfrm>
            <a:off x="7171633" y="3881039"/>
            <a:ext cx="1972368" cy="2976961"/>
          </a:xfrm>
          <a:prstGeom prst="rect">
            <a:avLst/>
          </a:prstGeom>
        </p:spPr>
      </p:pic>
      <p:sp>
        <p:nvSpPr>
          <p:cNvPr id="3" name="ZoneTexte 2">
            <a:extLst>
              <a:ext uri="{FF2B5EF4-FFF2-40B4-BE49-F238E27FC236}">
                <a16:creationId xmlns:a16="http://schemas.microsoft.com/office/drawing/2014/main" xmlns="" id="{16EAE2D2-69CC-6A4B-9041-3627171C276F}"/>
              </a:ext>
            </a:extLst>
          </p:cNvPr>
          <p:cNvSpPr txBox="1"/>
          <p:nvPr/>
        </p:nvSpPr>
        <p:spPr>
          <a:xfrm>
            <a:off x="1" y="219123"/>
            <a:ext cx="9144000" cy="523220"/>
          </a:xfrm>
          <a:prstGeom prst="rect">
            <a:avLst/>
          </a:prstGeom>
          <a:noFill/>
        </p:spPr>
        <p:txBody>
          <a:bodyPr wrap="square" rtlCol="0">
            <a:spAutoFit/>
          </a:bodyPr>
          <a:lstStyle/>
          <a:p>
            <a:pPr algn="ctr"/>
            <a:r>
              <a:rPr lang="es-ES_tradnl" sz="2800" b="1" dirty="0">
                <a:latin typeface="Arial" panose="020B0604020202020204" pitchFamily="34" charset="0"/>
                <a:cs typeface="Arial" panose="020B0604020202020204" pitchFamily="34" charset="0"/>
              </a:rPr>
              <a:t>6. </a:t>
            </a:r>
            <a:r>
              <a:rPr lang="fr-FR" sz="2800" b="1" dirty="0">
                <a:latin typeface="Arial" panose="020B0604020202020204" pitchFamily="34" charset="0"/>
                <a:cs typeface="Arial" panose="020B0604020202020204" pitchFamily="34" charset="0"/>
              </a:rPr>
              <a:t>Prendre soin de notre relation avec Dieu</a:t>
            </a:r>
            <a:endParaRPr lang="fr-FR" sz="2800" b="1" dirty="0"/>
          </a:p>
        </p:txBody>
      </p:sp>
    </p:spTree>
    <p:extLst>
      <p:ext uri="{BB962C8B-B14F-4D97-AF65-F5344CB8AC3E}">
        <p14:creationId xmlns:p14="http://schemas.microsoft.com/office/powerpoint/2010/main" val="1449579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0" y="873530"/>
            <a:ext cx="7241479" cy="4352824"/>
          </a:xfrm>
        </p:spPr>
        <p:txBody>
          <a:bodyPr>
            <a:noAutofit/>
          </a:bodyPr>
          <a:lstStyle/>
          <a:p>
            <a:pPr marL="514350" indent="-514350" fontAlgn="auto">
              <a:lnSpc>
                <a:spcPct val="100000"/>
              </a:lnSpc>
              <a:spcAft>
                <a:spcPts val="0"/>
              </a:spcAft>
              <a:buNone/>
              <a:defRPr/>
            </a:pPr>
            <a:r>
              <a:rPr lang="es-ES" sz="3600" dirty="0">
                <a:latin typeface="Arial" pitchFamily="34" charset="0"/>
                <a:cs typeface="Arial" pitchFamily="34" charset="0"/>
              </a:rPr>
              <a:t>	</a:t>
            </a:r>
            <a:r>
              <a:rPr lang="fr-FR" sz="3200" dirty="0" smtClean="0">
                <a:latin typeface="Arial" pitchFamily="34" charset="0"/>
                <a:cs typeface="Arial" pitchFamily="34" charset="0"/>
              </a:rPr>
              <a:t>Mes </a:t>
            </a:r>
            <a:r>
              <a:rPr lang="fr-FR" sz="3200" dirty="0">
                <a:latin typeface="Arial" pitchFamily="34" charset="0"/>
                <a:cs typeface="Arial" pitchFamily="34" charset="0"/>
              </a:rPr>
              <a:t>frères et sœurs, allons à la rencontre des gens en difficulté lorsque nous exerçons notre ministère. Relevons les personnes abattues. Considérons les calamités comme des bénédictions déguisées, et les afflictions comme des miséricordes. Travaillons de manière à ce que l'espoir surgisse </a:t>
            </a:r>
            <a:r>
              <a:rPr lang="fr-FR" sz="3200" dirty="0" smtClean="0">
                <a:latin typeface="Arial" pitchFamily="34" charset="0"/>
                <a:cs typeface="Arial" pitchFamily="34" charset="0"/>
              </a:rPr>
              <a:t>à </a:t>
            </a:r>
            <a:r>
              <a:rPr lang="fr-FR" sz="3200" dirty="0">
                <a:latin typeface="Arial" pitchFamily="34" charset="0"/>
                <a:cs typeface="Arial" pitchFamily="34" charset="0"/>
              </a:rPr>
              <a:t>la place du désespoir</a:t>
            </a:r>
            <a:r>
              <a:rPr lang="fr-FR" sz="3200" dirty="0" smtClean="0">
                <a:latin typeface="Arial" pitchFamily="34" charset="0"/>
                <a:cs typeface="Arial" pitchFamily="34" charset="0"/>
              </a:rPr>
              <a:t>...</a:t>
            </a:r>
            <a:endParaRPr lang="fr-FR" sz="3600" dirty="0">
              <a:latin typeface="Arial" pitchFamily="34" charset="0"/>
              <a:cs typeface="Arial" pitchFamily="34" charset="0"/>
            </a:endParaRPr>
          </a:p>
          <a:p>
            <a:pPr marL="514350" indent="-514350" fontAlgn="auto">
              <a:spcAft>
                <a:spcPts val="0"/>
              </a:spcAft>
              <a:buNone/>
              <a:defRPr/>
            </a:pPr>
            <a:r>
              <a:rPr lang="fr-FR" sz="1800" dirty="0" smtClean="0">
                <a:latin typeface="Arial" pitchFamily="34" charset="0"/>
                <a:cs typeface="Arial" pitchFamily="34" charset="0"/>
              </a:rPr>
              <a:t>       (</a:t>
            </a:r>
            <a:r>
              <a:rPr lang="fr-FR" sz="1800" dirty="0">
                <a:latin typeface="Arial" pitchFamily="34" charset="0"/>
                <a:cs typeface="Arial" pitchFamily="34" charset="0"/>
              </a:rPr>
              <a:t>Traduction </a:t>
            </a:r>
            <a:r>
              <a:rPr lang="es-ES" sz="1800" dirty="0" err="1">
                <a:latin typeface="Arial" pitchFamily="34" charset="0"/>
                <a:cs typeface="Arial" pitchFamily="34" charset="0"/>
              </a:rPr>
              <a:t>CSI:Consejo</a:t>
            </a:r>
            <a:r>
              <a:rPr lang="es-ES" sz="1800" dirty="0">
                <a:latin typeface="Arial" pitchFamily="34" charset="0"/>
                <a:cs typeface="Arial" pitchFamily="34" charset="0"/>
              </a:rPr>
              <a:t> Sobre la Salud 27)</a:t>
            </a:r>
            <a:endParaRPr lang="es-ES" sz="1800" dirty="0">
              <a:latin typeface="Comic Sans MS" pitchFamily="66" charset="0"/>
              <a:cs typeface="DaunPenh"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98800"/>
                    </a14:imgEffect>
                  </a14:imgLayer>
                </a14:imgProps>
              </a:ext>
              <a:ext uri="{28A0092B-C50C-407E-A947-70E740481C1C}">
                <a14:useLocalDpi xmlns:a14="http://schemas.microsoft.com/office/drawing/2010/main" val="0"/>
              </a:ext>
            </a:extLst>
          </a:blip>
          <a:stretch>
            <a:fillRect/>
          </a:stretch>
        </p:blipFill>
        <p:spPr>
          <a:xfrm>
            <a:off x="6920535" y="3305908"/>
            <a:ext cx="2223465" cy="3355950"/>
          </a:xfrm>
          <a:prstGeom prst="rect">
            <a:avLst/>
          </a:prstGeom>
        </p:spPr>
      </p:pic>
      <p:sp>
        <p:nvSpPr>
          <p:cNvPr id="2" name="ZoneTexte 1">
            <a:extLst>
              <a:ext uri="{FF2B5EF4-FFF2-40B4-BE49-F238E27FC236}">
                <a16:creationId xmlns:a16="http://schemas.microsoft.com/office/drawing/2014/main" xmlns="" id="{81483299-2B31-3046-B2AE-713D83749A82}"/>
              </a:ext>
            </a:extLst>
          </p:cNvPr>
          <p:cNvSpPr txBox="1"/>
          <p:nvPr/>
        </p:nvSpPr>
        <p:spPr>
          <a:xfrm>
            <a:off x="263886" y="196141"/>
            <a:ext cx="8207587" cy="800219"/>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7. Prendre exemple sur « le bon samaritain »</a:t>
            </a:r>
          </a:p>
          <a:p>
            <a:endParaRPr lang="fr-FR" dirty="0"/>
          </a:p>
        </p:txBody>
      </p:sp>
    </p:spTree>
    <p:extLst>
      <p:ext uri="{BB962C8B-B14F-4D97-AF65-F5344CB8AC3E}">
        <p14:creationId xmlns:p14="http://schemas.microsoft.com/office/powerpoint/2010/main" val="34034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6773" y="442091"/>
            <a:ext cx="8405949" cy="2762794"/>
          </a:xfrm>
        </p:spPr>
        <p:txBody>
          <a:bodyPr>
            <a:normAutofit/>
          </a:bodyPr>
          <a:lstStyle/>
          <a:p>
            <a:pPr algn="just">
              <a:lnSpc>
                <a:spcPct val="100000"/>
              </a:lnSpc>
              <a:buNone/>
            </a:pPr>
            <a:r>
              <a:rPr lang="fr-FR" sz="4000" dirty="0">
                <a:latin typeface="Arial" panose="020B0604020202020204" pitchFamily="34" charset="0"/>
                <a:cs typeface="Arial" panose="020B0604020202020204" pitchFamily="34" charset="0"/>
              </a:rPr>
              <a:t>J'entendis la voix du Seigneur, disant: Qui enverrai-je, et qui marchera pour nous? Je répondis: Me voici, envoie-moi </a:t>
            </a:r>
            <a:r>
              <a:rPr lang="es-ES" sz="4000" dirty="0">
                <a:latin typeface="Arial" panose="020B0604020202020204" pitchFamily="34" charset="0"/>
                <a:cs typeface="Arial" panose="020B0604020202020204" pitchFamily="34" charset="0"/>
              </a:rPr>
              <a:t>! </a:t>
            </a:r>
            <a:r>
              <a:rPr lang="fr-FR" sz="4000" i="1" dirty="0">
                <a:latin typeface="Arial" panose="020B0604020202020204" pitchFamily="34" charset="0"/>
                <a:cs typeface="Arial" panose="020B0604020202020204" pitchFamily="34" charset="0"/>
              </a:rPr>
              <a:t>Esaïe </a:t>
            </a:r>
            <a:r>
              <a:rPr lang="es-ES" sz="4000" i="1" dirty="0">
                <a:latin typeface="Arial" panose="020B0604020202020204" pitchFamily="34" charset="0"/>
                <a:cs typeface="Arial" panose="020B0604020202020204" pitchFamily="34" charset="0"/>
              </a:rPr>
              <a:t>6:8</a:t>
            </a:r>
          </a:p>
          <a:p>
            <a:pPr>
              <a:buNone/>
            </a:pPr>
            <a:endParaRPr lang="en-US" sz="4000" dirty="0">
              <a:latin typeface="Arial" panose="020B0604020202020204" pitchFamily="34" charset="0"/>
              <a:cs typeface="Arial" panose="020B0604020202020204" pitchFamily="34" charset="0"/>
            </a:endParaRPr>
          </a:p>
        </p:txBody>
      </p:sp>
      <p:grpSp>
        <p:nvGrpSpPr>
          <p:cNvPr id="3" name="Group 2"/>
          <p:cNvGrpSpPr/>
          <p:nvPr/>
        </p:nvGrpSpPr>
        <p:grpSpPr>
          <a:xfrm>
            <a:off x="2209446" y="3033486"/>
            <a:ext cx="3780430" cy="3824514"/>
            <a:chOff x="3862247" y="3476895"/>
            <a:chExt cx="3230884" cy="433245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2247" y="3476895"/>
              <a:ext cx="3230884" cy="2904314"/>
            </a:xfrm>
            <a:prstGeom prst="rect">
              <a:avLst/>
            </a:prstGeom>
          </p:spPr>
        </p:pic>
        <p:sp>
          <p:nvSpPr>
            <p:cNvPr id="2" name="TextBox 1"/>
            <p:cNvSpPr txBox="1"/>
            <p:nvPr/>
          </p:nvSpPr>
          <p:spPr>
            <a:xfrm>
              <a:off x="4628210" y="6239689"/>
              <a:ext cx="1883031" cy="1569660"/>
            </a:xfrm>
            <a:prstGeom prst="rect">
              <a:avLst/>
            </a:prstGeom>
            <a:noFill/>
          </p:spPr>
          <p:txBody>
            <a:bodyPr wrap="square" rtlCol="0">
              <a:spAutoFit/>
            </a:bodyPr>
            <a:lstStyle/>
            <a:p>
              <a:r>
                <a:rPr lang="es-ES_tradnl" sz="4800" dirty="0">
                  <a:latin typeface="Arial" panose="020B0604020202020204" pitchFamily="34" charset="0"/>
                  <a:cs typeface="Arial" panose="020B0604020202020204" pitchFamily="34" charset="0"/>
                </a:rPr>
                <a:t>J’IRAI</a:t>
              </a:r>
            </a:p>
          </p:txBody>
        </p:sp>
      </p:grpSp>
    </p:spTree>
    <p:extLst>
      <p:ext uri="{BB962C8B-B14F-4D97-AF65-F5344CB8AC3E}">
        <p14:creationId xmlns:p14="http://schemas.microsoft.com/office/powerpoint/2010/main" val="70821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56343"/>
            <a:ext cx="7886700" cy="5320620"/>
          </a:xfrm>
        </p:spPr>
        <p:txBody>
          <a:bodyPr>
            <a:normAutofit fontScale="92500" lnSpcReduction="20000"/>
          </a:bodyPr>
          <a:lstStyle/>
          <a:p>
            <a:pPr marL="0" indent="0" algn="just">
              <a:buNone/>
            </a:pPr>
            <a:r>
              <a:rPr lang="fr-FR" sz="3200" dirty="0">
                <a:latin typeface="Arial" panose="020B0604020202020204" pitchFamily="34" charset="0"/>
                <a:cs typeface="Arial" panose="020B0604020202020204" pitchFamily="34" charset="0"/>
              </a:rPr>
              <a:t>Que le Dieu Tout-Puissant nous donne les capacités pour…</a:t>
            </a:r>
          </a:p>
          <a:p>
            <a:pPr marL="0" indent="0" algn="just">
              <a:buNone/>
            </a:pPr>
            <a:endParaRPr lang="es-ES_tradnl" sz="3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fr-FR" sz="3200" dirty="0">
                <a:latin typeface="Arial" panose="020B0604020202020204" pitchFamily="34" charset="0"/>
                <a:cs typeface="Arial" panose="020B0604020202020204" pitchFamily="34" charset="0"/>
              </a:rPr>
              <a:t> </a:t>
            </a:r>
            <a:r>
              <a:rPr lang="fr-FR" sz="3200" b="1" dirty="0">
                <a:latin typeface="Arial" panose="020B0604020202020204" pitchFamily="34" charset="0"/>
                <a:cs typeface="Arial" panose="020B0604020202020204" pitchFamily="34" charset="0"/>
              </a:rPr>
              <a:t>Guérir</a:t>
            </a:r>
            <a:r>
              <a:rPr lang="fr-FR" sz="3200" dirty="0">
                <a:latin typeface="Arial" panose="020B0604020202020204" pitchFamily="34" charset="0"/>
                <a:cs typeface="Arial" panose="020B0604020202020204" pitchFamily="34" charset="0"/>
              </a:rPr>
              <a:t> les cœurs brisés et les affligés ; pour </a:t>
            </a:r>
          </a:p>
          <a:p>
            <a:pPr algn="just">
              <a:buFont typeface="Wingdings" panose="05000000000000000000" pitchFamily="2" charset="2"/>
              <a:buChar char="Ø"/>
            </a:pPr>
            <a:r>
              <a:rPr lang="fr-FR" sz="3200" b="1" dirty="0">
                <a:latin typeface="Arial" panose="020B0604020202020204" pitchFamily="34" charset="0"/>
                <a:cs typeface="Arial" panose="020B0604020202020204" pitchFamily="34" charset="0"/>
              </a:rPr>
              <a:t> Servir </a:t>
            </a:r>
            <a:r>
              <a:rPr lang="fr-FR" sz="3200" dirty="0">
                <a:latin typeface="Arial" panose="020B0604020202020204" pitchFamily="34" charset="0"/>
                <a:cs typeface="Arial" panose="020B0604020202020204" pitchFamily="34" charset="0"/>
              </a:rPr>
              <a:t>les personnes nécessiteuses et en détresse.</a:t>
            </a:r>
          </a:p>
          <a:p>
            <a:pPr algn="just">
              <a:buFont typeface="Wingdings" panose="05000000000000000000" pitchFamily="2" charset="2"/>
              <a:buChar char="Ø"/>
            </a:pPr>
            <a:r>
              <a:rPr lang="fr-FR" sz="3200" dirty="0">
                <a:latin typeface="Arial" panose="020B0604020202020204" pitchFamily="34" charset="0"/>
                <a:cs typeface="Arial" panose="020B0604020202020204" pitchFamily="34" charset="0"/>
              </a:rPr>
              <a:t> et par la suite, pour </a:t>
            </a:r>
            <a:r>
              <a:rPr lang="fr-FR" sz="3200" b="1" dirty="0">
                <a:latin typeface="Arial" panose="020B0604020202020204" pitchFamily="34" charset="0"/>
                <a:cs typeface="Arial" panose="020B0604020202020204" pitchFamily="34" charset="0"/>
              </a:rPr>
              <a:t>faire des disciples </a:t>
            </a:r>
          </a:p>
          <a:p>
            <a:pPr marL="0" indent="0">
              <a:buNone/>
            </a:pPr>
            <a:endParaRPr lang="fr-FR" sz="3200" dirty="0">
              <a:latin typeface="Arial" panose="020B0604020202020204" pitchFamily="34" charset="0"/>
              <a:cs typeface="Arial" panose="020B0604020202020204" pitchFamily="34" charset="0"/>
            </a:endParaRPr>
          </a:p>
          <a:p>
            <a:pPr marL="0" indent="0">
              <a:buNone/>
            </a:pPr>
            <a:endParaRPr lang="fr-FR" sz="3200" dirty="0">
              <a:latin typeface="Arial" panose="020B0604020202020204" pitchFamily="34" charset="0"/>
              <a:cs typeface="Arial" panose="020B0604020202020204" pitchFamily="34" charset="0"/>
            </a:endParaRPr>
          </a:p>
          <a:p>
            <a:pPr marL="0" indent="0" algn="ctr">
              <a:buNone/>
            </a:pPr>
            <a:r>
              <a:rPr lang="fr-FR" b="1" dirty="0">
                <a:latin typeface="Arial" panose="020B0604020202020204" pitchFamily="34" charset="0"/>
                <a:cs typeface="Arial" panose="020B0604020202020204" pitchFamily="34" charset="0"/>
              </a:rPr>
              <a:t>“Je vous le dis en vérité, toutes les fois que vous avez fait ces choses à l'un de ces plus petits de mes frères, c'est à moi que vous les avez faites.”  Matthieu 25:40</a:t>
            </a:r>
            <a:endParaRPr lang="fr-F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477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88309" y="1646524"/>
            <a:ext cx="6926580" cy="4065588"/>
          </a:xfrm>
        </p:spPr>
        <p:txBody>
          <a:bodyPr>
            <a:noAutofit/>
          </a:bodyPr>
          <a:lstStyle/>
          <a:p>
            <a:pPr marL="0" indent="0" algn="just">
              <a:buNone/>
            </a:pPr>
            <a:r>
              <a:rPr lang="fr-FR" altLang="en-US" sz="3600" dirty="0">
                <a:latin typeface="Arial" panose="020B0604020202020204" pitchFamily="34" charset="0"/>
                <a:cs typeface="Arial" panose="020B0604020202020204" pitchFamily="34" charset="0"/>
              </a:rPr>
              <a:t>Pour le représenter ici-bas, Dieu ne choisit pas des anges qui n’ont jamais péché, mais des êtres humains, des hommes sujets aux mêmes passions que ceux qu’ils cherchent à sauver. Le Christ revêtit l’humanité pour atteindre l’humanité.  SC 11</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98800"/>
                    </a14:imgEffect>
                  </a14:imgLayer>
                </a14:imgProps>
              </a:ext>
              <a:ext uri="{28A0092B-C50C-407E-A947-70E740481C1C}">
                <a14:useLocalDpi xmlns:a14="http://schemas.microsoft.com/office/drawing/2010/main" val="0"/>
              </a:ext>
            </a:extLst>
          </a:blip>
          <a:stretch>
            <a:fillRect/>
          </a:stretch>
        </p:blipFill>
        <p:spPr>
          <a:xfrm>
            <a:off x="6920535" y="3305908"/>
            <a:ext cx="2223465" cy="3355950"/>
          </a:xfrm>
          <a:prstGeom prst="rect">
            <a:avLst/>
          </a:prstGeom>
        </p:spPr>
      </p:pic>
      <p:sp>
        <p:nvSpPr>
          <p:cNvPr id="6" name="Title 1"/>
          <p:cNvSpPr>
            <a:spLocks noGrp="1"/>
          </p:cNvSpPr>
          <p:nvPr>
            <p:ph type="title"/>
          </p:nvPr>
        </p:nvSpPr>
        <p:spPr>
          <a:xfrm>
            <a:off x="342900" y="125879"/>
            <a:ext cx="7886700" cy="1325563"/>
          </a:xfrm>
        </p:spPr>
        <p:txBody>
          <a:bodyPr/>
          <a:lstStyle/>
          <a:p>
            <a:r>
              <a:rPr lang="fr-FR" dirty="0">
                <a:latin typeface="Arial" panose="020B0604020202020204" pitchFamily="34" charset="0"/>
                <a:cs typeface="Arial" panose="020B0604020202020204" pitchFamily="34" charset="0"/>
              </a:rPr>
              <a:t>Nous sentons-nous choisis par Dieu </a:t>
            </a:r>
            <a:r>
              <a:rPr lang="es-ES" dirty="0">
                <a:latin typeface="Arial" panose="020B0604020202020204" pitchFamily="34" charset="0"/>
                <a:cs typeface="Arial" panose="020B0604020202020204" pitchFamily="34" charset="0"/>
              </a:rPr>
              <a:t>?</a:t>
            </a:r>
            <a:endParaRPr lang="es-ES_tradnl" dirty="0"/>
          </a:p>
        </p:txBody>
      </p:sp>
    </p:spTree>
    <p:extLst>
      <p:ext uri="{BB962C8B-B14F-4D97-AF65-F5344CB8AC3E}">
        <p14:creationId xmlns:p14="http://schemas.microsoft.com/office/powerpoint/2010/main" val="3990090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773" y="252232"/>
            <a:ext cx="8218170" cy="4351338"/>
          </a:xfrm>
        </p:spPr>
        <p:txBody>
          <a:bodyPr>
            <a:normAutofit fontScale="25000" lnSpcReduction="20000"/>
          </a:bodyPr>
          <a:lstStyle/>
          <a:p>
            <a:pPr marL="0" lvl="0" indent="0" algn="just">
              <a:lnSpc>
                <a:spcPct val="170000"/>
              </a:lnSpc>
              <a:spcBef>
                <a:spcPct val="20000"/>
              </a:spcBef>
              <a:buNone/>
              <a:defRPr/>
            </a:pPr>
            <a:r>
              <a:rPr lang="fr-FR" sz="11200" b="1" dirty="0">
                <a:latin typeface="Arial" panose="020B0604020202020204" pitchFamily="34" charset="0"/>
                <a:cs typeface="Arial" panose="020B0604020202020204" pitchFamily="34" charset="0"/>
              </a:rPr>
              <a:t>Nous avons tous reçu des dons et des talents, certains en ont reçu un, d'autres deux, d'autres trois et bien d'autres encore, mais peu importe combien vous en avez reçu, 1 Pierre 4:10 dit:</a:t>
            </a:r>
          </a:p>
          <a:p>
            <a:pPr marL="0" indent="0" algn="just">
              <a:lnSpc>
                <a:spcPct val="170000"/>
              </a:lnSpc>
              <a:spcBef>
                <a:spcPct val="20000"/>
              </a:spcBef>
              <a:buNone/>
              <a:defRPr/>
            </a:pPr>
            <a:endParaRPr lang="fr-FR" sz="12800" b="1" dirty="0">
              <a:latin typeface="Arial" panose="020B0604020202020204" pitchFamily="34" charset="0"/>
              <a:cs typeface="Arial" panose="020B0604020202020204" pitchFamily="34" charset="0"/>
            </a:endParaRPr>
          </a:p>
          <a:p>
            <a:pPr marL="0" indent="0" algn="just">
              <a:lnSpc>
                <a:spcPct val="170000"/>
              </a:lnSpc>
              <a:spcBef>
                <a:spcPct val="20000"/>
              </a:spcBef>
              <a:buNone/>
              <a:defRPr/>
            </a:pPr>
            <a:r>
              <a:rPr lang="fr-FR" sz="11200" b="1" dirty="0" smtClean="0">
                <a:latin typeface="Adobe Thai" panose="02040503050201020203" pitchFamily="18" charset="-34"/>
                <a:cs typeface="Adobe Thai" panose="02040503050201020203" pitchFamily="18" charset="-34"/>
              </a:rPr>
              <a:t>“</a:t>
            </a:r>
            <a:r>
              <a:rPr lang="fr-FR" sz="12800" b="1" dirty="0">
                <a:latin typeface="Adobe Thai" panose="02040503050201020203" pitchFamily="18" charset="-34"/>
                <a:cs typeface="Adobe Thai" panose="02040503050201020203" pitchFamily="18" charset="-34"/>
              </a:rPr>
              <a:t>Comme de bons dispensateurs des diverses grâces de Dieu, que chacun de vous mette au service des autres le don qu'il a reçu.”	</a:t>
            </a:r>
            <a:r>
              <a:rPr lang="fr-FR" sz="3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73237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latin typeface="Arial" panose="020B0604020202020204" pitchFamily="34" charset="0"/>
                <a:cs typeface="Arial" panose="020B0604020202020204" pitchFamily="34" charset="0"/>
              </a:rPr>
              <a:t>Nous sentons-nous choisi par Dieu ?</a:t>
            </a:r>
            <a:endParaRPr lang="fr-FR" dirty="0"/>
          </a:p>
        </p:txBody>
      </p:sp>
      <p:sp>
        <p:nvSpPr>
          <p:cNvPr id="4" name="Content Placeholder 2"/>
          <p:cNvSpPr>
            <a:spLocks noGrp="1"/>
          </p:cNvSpPr>
          <p:nvPr>
            <p:ph idx="1"/>
          </p:nvPr>
        </p:nvSpPr>
        <p:spPr>
          <a:xfrm>
            <a:off x="464025" y="2086428"/>
            <a:ext cx="8284190" cy="3474403"/>
          </a:xfrm>
        </p:spPr>
        <p:txBody>
          <a:bodyPr>
            <a:noAutofit/>
          </a:bodyPr>
          <a:lstStyle/>
          <a:p>
            <a:pPr marL="0" indent="0" algn="just">
              <a:lnSpc>
                <a:spcPct val="170000"/>
              </a:lnSpc>
              <a:buNone/>
            </a:pPr>
            <a:r>
              <a:rPr lang="fr-FR" sz="3200" dirty="0">
                <a:latin typeface="Arial" panose="020B0604020202020204" pitchFamily="34" charset="0"/>
                <a:cs typeface="Arial" panose="020B0604020202020204" pitchFamily="34" charset="0"/>
              </a:rPr>
              <a:t>Si c'est le cas, alors préparons-nous à </a:t>
            </a:r>
            <a:r>
              <a:rPr lang="fr-FR" sz="3200" b="1" u="sng" dirty="0">
                <a:latin typeface="Arial" panose="020B0604020202020204" pitchFamily="34" charset="0"/>
                <a:cs typeface="Arial" panose="020B0604020202020204" pitchFamily="34" charset="0"/>
              </a:rPr>
              <a:t>le servir</a:t>
            </a:r>
            <a:r>
              <a:rPr lang="fr-FR" sz="3200" b="1" dirty="0">
                <a:latin typeface="Arial" panose="020B0604020202020204" pitchFamily="34" charset="0"/>
                <a:cs typeface="Arial" panose="020B0604020202020204" pitchFamily="34" charset="0"/>
              </a:rPr>
              <a:t> (en santé et en bienfaisance) </a:t>
            </a:r>
            <a:r>
              <a:rPr lang="fr-FR" sz="3200" dirty="0">
                <a:latin typeface="Arial" panose="020B0604020202020204" pitchFamily="34" charset="0"/>
                <a:cs typeface="Arial" panose="020B0604020202020204" pitchFamily="34" charset="0"/>
              </a:rPr>
              <a:t>dans les meilleures conditions, </a:t>
            </a:r>
            <a:r>
              <a:rPr lang="fr-FR" sz="3200" u="sng" dirty="0">
                <a:latin typeface="Arial" panose="020B0604020202020204" pitchFamily="34" charset="0"/>
                <a:cs typeface="Arial" panose="020B0604020202020204" pitchFamily="34" charset="0"/>
              </a:rPr>
              <a:t>physiquement</a:t>
            </a:r>
            <a:r>
              <a:rPr lang="fr-FR" sz="3200" dirty="0">
                <a:latin typeface="Arial" panose="020B0604020202020204" pitchFamily="34" charset="0"/>
                <a:cs typeface="Arial" panose="020B0604020202020204" pitchFamily="34" charset="0"/>
              </a:rPr>
              <a:t>, </a:t>
            </a:r>
            <a:r>
              <a:rPr lang="fr-FR" sz="3200" u="sng" dirty="0" err="1" smtClean="0">
                <a:latin typeface="Arial" panose="020B0604020202020204" pitchFamily="34" charset="0"/>
                <a:cs typeface="Arial" panose="020B0604020202020204" pitchFamily="34" charset="0"/>
              </a:rPr>
              <a:t>mentalement</a:t>
            </a:r>
            <a:r>
              <a:rPr lang="fr-FR" sz="3200" dirty="0" err="1" smtClean="0">
                <a:latin typeface="Arial" panose="020B0604020202020204" pitchFamily="34" charset="0"/>
                <a:cs typeface="Arial" panose="020B0604020202020204" pitchFamily="34" charset="0"/>
              </a:rPr>
              <a:t>,</a:t>
            </a:r>
            <a:r>
              <a:rPr lang="fr-FR" sz="3200" u="sng" dirty="0" err="1" smtClean="0">
                <a:latin typeface="Arial" panose="020B0604020202020204" pitchFamily="34" charset="0"/>
                <a:cs typeface="Arial" panose="020B0604020202020204" pitchFamily="34" charset="0"/>
              </a:rPr>
              <a:t>émotionnellement</a:t>
            </a:r>
            <a:r>
              <a:rPr lang="fr-FR" sz="3200" dirty="0">
                <a:latin typeface="Arial" panose="020B0604020202020204" pitchFamily="34" charset="0"/>
                <a:cs typeface="Arial" panose="020B0604020202020204" pitchFamily="34" charset="0"/>
              </a:rPr>
              <a:t>, </a:t>
            </a:r>
            <a:r>
              <a:rPr lang="fr-FR" sz="3200" u="sng" dirty="0">
                <a:latin typeface="Arial" panose="020B0604020202020204" pitchFamily="34" charset="0"/>
                <a:cs typeface="Arial" panose="020B0604020202020204" pitchFamily="34" charset="0"/>
              </a:rPr>
              <a:t>socialement</a:t>
            </a:r>
            <a:r>
              <a:rPr lang="fr-FR" sz="3200" dirty="0">
                <a:latin typeface="Arial" panose="020B0604020202020204" pitchFamily="34" charset="0"/>
                <a:cs typeface="Arial" panose="020B0604020202020204" pitchFamily="34" charset="0"/>
              </a:rPr>
              <a:t> et </a:t>
            </a:r>
            <a:r>
              <a:rPr lang="fr-FR" sz="3200" u="sng" dirty="0">
                <a:latin typeface="Arial" panose="020B0604020202020204" pitchFamily="34" charset="0"/>
                <a:cs typeface="Arial" panose="020B0604020202020204" pitchFamily="34" charset="0"/>
              </a:rPr>
              <a:t>spirituellement</a:t>
            </a:r>
            <a:r>
              <a:rPr lang="fr-FR" dirty="0">
                <a:latin typeface="Arial" panose="020B0604020202020204" pitchFamily="34" charset="0"/>
                <a:cs typeface="Arial" panose="020B0604020202020204" pitchFamily="34" charset="0"/>
              </a:rPr>
              <a:t>.</a:t>
            </a:r>
            <a:endParaRPr lang="fr-FR"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9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4"/>
          <p:cNvSpPr>
            <a:spLocks noGrp="1"/>
          </p:cNvSpPr>
          <p:nvPr>
            <p:ph idx="1"/>
          </p:nvPr>
        </p:nvSpPr>
        <p:spPr>
          <a:xfrm>
            <a:off x="611615" y="895613"/>
            <a:ext cx="8023860" cy="3394075"/>
          </a:xfrm>
        </p:spPr>
        <p:txBody>
          <a:bodyPr rtlCol="0">
            <a:noAutofit/>
          </a:bodyPr>
          <a:lstStyle/>
          <a:p>
            <a:pPr marL="0" indent="0" algn="just" fontAlgn="auto">
              <a:lnSpc>
                <a:spcPct val="100000"/>
              </a:lnSpc>
              <a:spcAft>
                <a:spcPts val="0"/>
              </a:spcAft>
              <a:buNone/>
              <a:defRPr/>
            </a:pPr>
            <a:r>
              <a:rPr lang="fr-FR" sz="3600" dirty="0">
                <a:latin typeface="Arial" panose="020B0604020202020204" pitchFamily="34" charset="0"/>
                <a:cs typeface="Arial" panose="020B0604020202020204" pitchFamily="34" charset="0"/>
              </a:rPr>
              <a:t>La Santé et la Bienfaisance sont un trésor d’une valeur incalculable.</a:t>
            </a:r>
          </a:p>
          <a:p>
            <a:pPr marL="0" indent="0" algn="just" fontAlgn="auto">
              <a:lnSpc>
                <a:spcPct val="100000"/>
              </a:lnSpc>
              <a:spcAft>
                <a:spcPts val="0"/>
              </a:spcAft>
              <a:buNone/>
              <a:defRPr/>
            </a:pPr>
            <a:r>
              <a:rPr lang="fr-FR" sz="3600" dirty="0">
                <a:latin typeface="Arial" panose="020B0604020202020204" pitchFamily="34" charset="0"/>
                <a:cs typeface="Arial" panose="020B0604020202020204" pitchFamily="34" charset="0"/>
              </a:rPr>
              <a:t>Chacun d'entre nous peut jouir d'une bonne santé et du bonheur, pour autant que nous mettions en pratique les conseils de santé et de bienfaisance donnés par Dieu, dans la Bible, par la science et dans les écrits d'Ellen G. White </a:t>
            </a:r>
          </a:p>
        </p:txBody>
      </p:sp>
    </p:spTree>
    <p:extLst>
      <p:ext uri="{BB962C8B-B14F-4D97-AF65-F5344CB8AC3E}">
        <p14:creationId xmlns:p14="http://schemas.microsoft.com/office/powerpoint/2010/main" val="3494691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59729" y="943650"/>
            <a:ext cx="7081702" cy="4040233"/>
          </a:xfrm>
        </p:spPr>
        <p:txBody>
          <a:bodyPr>
            <a:noAutofit/>
          </a:bodyPr>
          <a:lstStyle/>
          <a:p>
            <a:pPr marL="0" indent="0" algn="just">
              <a:lnSpc>
                <a:spcPct val="100000"/>
              </a:lnSpc>
              <a:buNone/>
            </a:pPr>
            <a:r>
              <a:rPr lang="fr-FR" sz="3200" dirty="0">
                <a:latin typeface="Arial" panose="020B0604020202020204" pitchFamily="34" charset="0"/>
                <a:cs typeface="Arial" panose="020B0604020202020204" pitchFamily="34" charset="0"/>
              </a:rPr>
              <a:t>Le Seigneur nous a donné une certaine force vitale et des organes capables d’assurer les diverses fonctions de la vie, dans une parfaite harmonie. Si nous y prenons garde nous maintiendrons en bon état le mécanisme délicat de notre organisme, celui de notre prochain, et la santé en résultera… MC 201</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98800"/>
                    </a14:imgEffect>
                  </a14:imgLayer>
                </a14:imgProps>
              </a:ext>
              <a:ext uri="{28A0092B-C50C-407E-A947-70E740481C1C}">
                <a14:useLocalDpi xmlns:a14="http://schemas.microsoft.com/office/drawing/2010/main" val="0"/>
              </a:ext>
            </a:extLst>
          </a:blip>
          <a:stretch>
            <a:fillRect/>
          </a:stretch>
        </p:blipFill>
        <p:spPr>
          <a:xfrm>
            <a:off x="6920535" y="3305908"/>
            <a:ext cx="2223465" cy="3355950"/>
          </a:xfrm>
          <a:prstGeom prst="rect">
            <a:avLst/>
          </a:prstGeom>
        </p:spPr>
      </p:pic>
    </p:spTree>
    <p:extLst>
      <p:ext uri="{BB962C8B-B14F-4D97-AF65-F5344CB8AC3E}">
        <p14:creationId xmlns:p14="http://schemas.microsoft.com/office/powerpoint/2010/main" val="1633702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90" y="536926"/>
            <a:ext cx="8659906" cy="1325563"/>
          </a:xfrm>
        </p:spPr>
        <p:txBody>
          <a:bodyPr>
            <a:normAutofit fontScale="90000"/>
          </a:bodyPr>
          <a:lstStyle/>
          <a:p>
            <a:pPr algn="ctr"/>
            <a:r>
              <a:rPr lang="fr-FR" sz="3600" dirty="0">
                <a:latin typeface="Arial" panose="020B0604020202020204" pitchFamily="34" charset="0"/>
                <a:cs typeface="Arial" panose="020B0604020202020204" pitchFamily="34" charset="0"/>
              </a:rPr>
              <a:t>7 étapes importantes pour se préparer au </a:t>
            </a:r>
            <a:r>
              <a:rPr lang="fr-FR" sz="3600" u="sng" dirty="0">
                <a:latin typeface="Arial" panose="020B0604020202020204" pitchFamily="34" charset="0"/>
                <a:cs typeface="Arial" panose="020B0604020202020204" pitchFamily="34" charset="0"/>
              </a:rPr>
              <a:t>service</a:t>
            </a:r>
            <a:r>
              <a:rPr lang="fr-FR" sz="3600" dirty="0">
                <a:latin typeface="Arial" panose="020B0604020202020204" pitchFamily="34" charset="0"/>
                <a:cs typeface="Arial" panose="020B0604020202020204" pitchFamily="34" charset="0"/>
              </a:rPr>
              <a:t>, </a:t>
            </a:r>
            <a:r>
              <a:rPr lang="fr-FR" sz="3600" dirty="0" smtClean="0">
                <a:latin typeface="Arial" panose="020B0604020202020204" pitchFamily="34" charset="0"/>
                <a:cs typeface="Arial" panose="020B0604020202020204" pitchFamily="34" charset="0"/>
              </a:rPr>
              <a:t>(</a:t>
            </a:r>
            <a:r>
              <a:rPr lang="fr-FR" sz="3600" dirty="0">
                <a:latin typeface="Arial" panose="020B0604020202020204" pitchFamily="34" charset="0"/>
                <a:cs typeface="Arial" panose="020B0604020202020204" pitchFamily="34" charset="0"/>
              </a:rPr>
              <a:t>sur la base des 8 lois de la santé) </a:t>
            </a:r>
          </a:p>
        </p:txBody>
      </p:sp>
      <p:sp>
        <p:nvSpPr>
          <p:cNvPr id="3" name="Content Placeholder 2"/>
          <p:cNvSpPr>
            <a:spLocks noGrp="1"/>
          </p:cNvSpPr>
          <p:nvPr>
            <p:ph idx="1"/>
          </p:nvPr>
        </p:nvSpPr>
        <p:spPr>
          <a:xfrm>
            <a:off x="628650" y="2573383"/>
            <a:ext cx="7886700" cy="3603580"/>
          </a:xfrm>
        </p:spPr>
        <p:txBody>
          <a:bodyPr>
            <a:normAutofit fontScale="25000" lnSpcReduction="20000"/>
          </a:bodyPr>
          <a:lstStyle/>
          <a:p>
            <a:pPr marL="514350" indent="-514350">
              <a:buAutoNum type="arabicPeriod"/>
            </a:pPr>
            <a:r>
              <a:rPr lang="fr-FR" sz="11200" dirty="0">
                <a:latin typeface="Arial" panose="020B0604020202020204" pitchFamily="34" charset="0"/>
                <a:cs typeface="Arial" panose="020B0604020202020204" pitchFamily="34" charset="0"/>
              </a:rPr>
              <a:t>Prendre soin de notre corps et être un exemple</a:t>
            </a:r>
          </a:p>
          <a:p>
            <a:pPr marL="514350" indent="-514350">
              <a:buAutoNum type="arabicPeriod"/>
            </a:pPr>
            <a:r>
              <a:rPr lang="fr-FR" sz="11200" dirty="0">
                <a:latin typeface="Arial" panose="020B0604020202020204" pitchFamily="34" charset="0"/>
                <a:cs typeface="Arial" panose="020B0604020202020204" pitchFamily="34" charset="0"/>
              </a:rPr>
              <a:t>Prendre soin de notre esprit et en témoigner</a:t>
            </a:r>
          </a:p>
          <a:p>
            <a:pPr marL="514350" indent="-514350">
              <a:buAutoNum type="arabicPeriod"/>
            </a:pPr>
            <a:r>
              <a:rPr lang="fr-FR" sz="11200" dirty="0">
                <a:latin typeface="Arial" panose="020B0604020202020204" pitchFamily="34" charset="0"/>
                <a:cs typeface="Arial" panose="020B0604020202020204" pitchFamily="34" charset="0"/>
              </a:rPr>
              <a:t>Connaître et contrôler ses émotions</a:t>
            </a:r>
          </a:p>
          <a:p>
            <a:pPr marL="514350" indent="-514350">
              <a:buAutoNum type="arabicPeriod"/>
            </a:pPr>
            <a:r>
              <a:rPr lang="fr-FR" sz="11200" dirty="0">
                <a:latin typeface="Arial" panose="020B0604020202020204" pitchFamily="34" charset="0"/>
                <a:cs typeface="Arial" panose="020B0604020202020204" pitchFamily="34" charset="0"/>
              </a:rPr>
              <a:t>Apprendre à socialiser pour connaître les besoins</a:t>
            </a:r>
          </a:p>
          <a:p>
            <a:pPr marL="514350" indent="-514350">
              <a:buFont typeface="Arial" panose="020B0604020202020204" pitchFamily="34" charset="0"/>
              <a:buAutoNum type="arabicPeriod"/>
            </a:pPr>
            <a:r>
              <a:rPr lang="fr-FR" sz="11200" dirty="0">
                <a:latin typeface="Arial" panose="020B0604020202020204" pitchFamily="34" charset="0"/>
                <a:cs typeface="Arial" panose="020B0604020202020204" pitchFamily="34" charset="0"/>
              </a:rPr>
              <a:t>Aimer son prochain de façon « </a:t>
            </a:r>
            <a:r>
              <a:rPr lang="fr-FR" sz="11200" dirty="0" err="1">
                <a:latin typeface="Arial" panose="020B0604020202020204" pitchFamily="34" charset="0"/>
                <a:cs typeface="Arial" panose="020B0604020202020204" pitchFamily="34" charset="0"/>
              </a:rPr>
              <a:t>désinteressée</a:t>
            </a:r>
            <a:r>
              <a:rPr lang="fr-FR" sz="11200" dirty="0">
                <a:latin typeface="Arial" panose="020B0604020202020204" pitchFamily="34" charset="0"/>
                <a:cs typeface="Arial" panose="020B0604020202020204" pitchFamily="34" charset="0"/>
              </a:rPr>
              <a:t> »</a:t>
            </a:r>
          </a:p>
          <a:p>
            <a:pPr marL="514350" indent="-514350">
              <a:buAutoNum type="arabicPeriod"/>
            </a:pPr>
            <a:r>
              <a:rPr lang="fr-FR" sz="11200" dirty="0">
                <a:latin typeface="Arial" panose="020B0604020202020204" pitchFamily="34" charset="0"/>
                <a:cs typeface="Arial" panose="020B0604020202020204" pitchFamily="34" charset="0"/>
              </a:rPr>
              <a:t>Prendre soin de notre relation avec Dieu</a:t>
            </a:r>
          </a:p>
          <a:p>
            <a:pPr marL="514350" indent="-514350">
              <a:buAutoNum type="arabicPeriod"/>
            </a:pPr>
            <a:r>
              <a:rPr lang="fr-FR" sz="11200" dirty="0">
                <a:latin typeface="Arial" panose="020B0604020202020204" pitchFamily="34" charset="0"/>
                <a:cs typeface="Arial" panose="020B0604020202020204" pitchFamily="34" charset="0"/>
              </a:rPr>
              <a:t>Prenons exemple sur « le bon samaritain </a:t>
            </a:r>
            <a:r>
              <a:rPr lang="fr-FR" sz="8600" dirty="0">
                <a:latin typeface="Arial" panose="020B0604020202020204" pitchFamily="34" charset="0"/>
                <a:cs typeface="Arial" panose="020B0604020202020204" pitchFamily="34" charset="0"/>
              </a:rPr>
              <a:t>»</a:t>
            </a:r>
          </a:p>
          <a:p>
            <a:pPr marL="514350" indent="-514350">
              <a:buAutoNum type="arabicPeriod"/>
            </a:pPr>
            <a:endParaRPr lang="es-ES_trad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59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E127C33-76BA-6048-8D7D-2D1C52327BEE}"/>
              </a:ext>
            </a:extLst>
          </p:cNvPr>
          <p:cNvSpPr>
            <a:spLocks noGrp="1"/>
          </p:cNvSpPr>
          <p:nvPr>
            <p:ph type="title"/>
          </p:nvPr>
        </p:nvSpPr>
        <p:spPr>
          <a:xfrm>
            <a:off x="450376" y="284480"/>
            <a:ext cx="8311487" cy="1097281"/>
          </a:xfrm>
        </p:spPr>
        <p:txBody>
          <a:bodyPr>
            <a:noAutofit/>
          </a:bodyPr>
          <a:lstStyle/>
          <a:p>
            <a:pPr algn="ctr"/>
            <a:r>
              <a:rPr lang="fr-FR" sz="3200" b="1" dirty="0">
                <a:latin typeface="Arial" panose="020B0604020202020204" pitchFamily="34" charset="0"/>
                <a:cs typeface="Arial" panose="020B0604020202020204" pitchFamily="34" charset="0"/>
              </a:rPr>
              <a:t>1. Prendre soin de notre corps et être un exemple</a:t>
            </a:r>
            <a:r>
              <a:rPr lang="fr-FR" sz="3600" dirty="0">
                <a:latin typeface="Arial" panose="020B0604020202020204" pitchFamily="34" charset="0"/>
                <a:cs typeface="Arial" panose="020B0604020202020204" pitchFamily="34" charset="0"/>
              </a:rPr>
              <a:t/>
            </a:r>
            <a:br>
              <a:rPr lang="fr-FR" sz="3600" dirty="0">
                <a:latin typeface="Arial" panose="020B0604020202020204" pitchFamily="34" charset="0"/>
                <a:cs typeface="Arial" panose="020B0604020202020204" pitchFamily="34" charset="0"/>
              </a:rPr>
            </a:br>
            <a:endParaRPr lang="fr-FR" sz="3600" dirty="0"/>
          </a:p>
        </p:txBody>
      </p:sp>
      <p:sp>
        <p:nvSpPr>
          <p:cNvPr id="3" name="Espace réservé du contenu 2">
            <a:extLst>
              <a:ext uri="{FF2B5EF4-FFF2-40B4-BE49-F238E27FC236}">
                <a16:creationId xmlns:a16="http://schemas.microsoft.com/office/drawing/2014/main" xmlns="" id="{ED0AD8D0-5E70-4E48-8FA4-3784FD4DB374}"/>
              </a:ext>
            </a:extLst>
          </p:cNvPr>
          <p:cNvSpPr>
            <a:spLocks noGrp="1"/>
          </p:cNvSpPr>
          <p:nvPr>
            <p:ph idx="1"/>
          </p:nvPr>
        </p:nvSpPr>
        <p:spPr>
          <a:xfrm>
            <a:off x="560411" y="1211476"/>
            <a:ext cx="7886700" cy="4351338"/>
          </a:xfrm>
        </p:spPr>
        <p:txBody>
          <a:bodyPr>
            <a:normAutofit fontScale="25000" lnSpcReduction="20000"/>
          </a:bodyPr>
          <a:lstStyle/>
          <a:p>
            <a:pPr algn="just">
              <a:lnSpc>
                <a:spcPct val="170000"/>
              </a:lnSpc>
            </a:pPr>
            <a:r>
              <a:rPr lang="fr-FR" sz="8000" dirty="0">
                <a:latin typeface="Arial" pitchFamily="34" charset="0"/>
                <a:cs typeface="Arial" pitchFamily="34" charset="0"/>
              </a:rPr>
              <a:t>Les soins apportés au bon fonctionnement de l’estomac ( et de notre corps ) sont récompensés par une pensée claire et un esprit vigoureux. Vos organes digestifs ne seront pas prématurément usés pour porter témoignage contre vous. Nous devons prouver que nous apprécions l’intelligence que Dieu nous a donnée, en mangeant, en étudiant et en agissant avec sagesse. C’est pour nous un devoir sacré de maintenir notre corps dans un état de santé tel que nous aurons une haleine pure et agréable. Nous devons montrer que nous estimons la lumière que Dieu nous a donnée relativement à la réforme sanitaire, en projetant cette clarté, par la parole et par l’action, pour le bien d’autrui</a:t>
            </a:r>
            <a:r>
              <a:rPr lang="fr-FR" sz="8000" dirty="0"/>
              <a:t>.</a:t>
            </a:r>
            <a:r>
              <a:rPr lang="es-ES_tradnl" sz="8000" dirty="0">
                <a:latin typeface="Arial" panose="020B0604020202020204" pitchFamily="34" charset="0"/>
                <a:cs typeface="Arial" panose="020B0604020202020204" pitchFamily="34" charset="0"/>
              </a:rPr>
              <a:t>—</a:t>
            </a:r>
          </a:p>
          <a:p>
            <a:pPr marL="0" indent="0">
              <a:buNone/>
            </a:pPr>
            <a:r>
              <a:rPr lang="es-ES_tradnl" sz="8000" dirty="0">
                <a:latin typeface="Arial" panose="020B0604020202020204" pitchFamily="34" charset="0"/>
                <a:cs typeface="Arial" panose="020B0604020202020204" pitchFamily="34" charset="0"/>
              </a:rPr>
              <a:t>			</a:t>
            </a:r>
            <a:r>
              <a:rPr lang="es-ES_tradnl" sz="8000" dirty="0" err="1">
                <a:latin typeface="Arial" panose="020B0604020202020204" pitchFamily="34" charset="0"/>
                <a:cs typeface="Arial" panose="020B0604020202020204" pitchFamily="34" charset="0"/>
              </a:rPr>
              <a:t>Conseils</a:t>
            </a:r>
            <a:r>
              <a:rPr lang="es-ES_tradnl" sz="8000" dirty="0">
                <a:latin typeface="Arial" panose="020B0604020202020204" pitchFamily="34" charset="0"/>
                <a:cs typeface="Arial" panose="020B0604020202020204" pitchFamily="34" charset="0"/>
              </a:rPr>
              <a:t> sur la </a:t>
            </a:r>
            <a:r>
              <a:rPr lang="es-ES_tradnl" sz="8000" dirty="0" err="1">
                <a:latin typeface="Arial" panose="020B0604020202020204" pitchFamily="34" charset="0"/>
                <a:cs typeface="Arial" panose="020B0604020202020204" pitchFamily="34" charset="0"/>
              </a:rPr>
              <a:t>Nutrition</a:t>
            </a:r>
            <a:r>
              <a:rPr lang="es-ES_tradnl" sz="8000" dirty="0">
                <a:latin typeface="Arial" panose="020B0604020202020204" pitchFamily="34" charset="0"/>
                <a:cs typeface="Arial" panose="020B0604020202020204" pitchFamily="34" charset="0"/>
              </a:rPr>
              <a:t> et les </a:t>
            </a:r>
            <a:r>
              <a:rPr lang="es-ES_tradnl" sz="8000" dirty="0" err="1">
                <a:latin typeface="Arial" panose="020B0604020202020204" pitchFamily="34" charset="0"/>
                <a:cs typeface="Arial" panose="020B0604020202020204" pitchFamily="34" charset="0"/>
              </a:rPr>
              <a:t>Aliments</a:t>
            </a:r>
            <a:r>
              <a:rPr lang="es-ES_tradnl" sz="8000" dirty="0">
                <a:latin typeface="Arial" panose="020B0604020202020204" pitchFamily="34" charset="0"/>
                <a:cs typeface="Arial" panose="020B0604020202020204" pitchFamily="34" charset="0"/>
              </a:rPr>
              <a:t> 119.</a:t>
            </a:r>
          </a:p>
          <a:p>
            <a:endParaRPr lang="fr-FR" dirty="0"/>
          </a:p>
        </p:txBody>
      </p:sp>
    </p:spTree>
    <p:extLst>
      <p:ext uri="{BB962C8B-B14F-4D97-AF65-F5344CB8AC3E}">
        <p14:creationId xmlns:p14="http://schemas.microsoft.com/office/powerpoint/2010/main" val="2033537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3279</TotalTime>
  <Words>1281</Words>
  <Application>Microsoft Office PowerPoint</Application>
  <PresentationFormat>Affichage à l'écran (4:3)</PresentationFormat>
  <Paragraphs>106</Paragraphs>
  <Slides>24</Slides>
  <Notes>3</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Office Theme</vt:lpstr>
      <vt:lpstr>Présentation PowerPoint</vt:lpstr>
      <vt:lpstr>Présentation PowerPoint</vt:lpstr>
      <vt:lpstr>Nous sentons-nous choisis par Dieu ?</vt:lpstr>
      <vt:lpstr>Présentation PowerPoint</vt:lpstr>
      <vt:lpstr>Nous sentons-nous choisi par Dieu ?</vt:lpstr>
      <vt:lpstr>Présentation PowerPoint</vt:lpstr>
      <vt:lpstr>Présentation PowerPoint</vt:lpstr>
      <vt:lpstr>7 étapes importantes pour se préparer au service, (sur la base des 8 lois de la santé) </vt:lpstr>
      <vt:lpstr>1. Prendre soin de notre corps et être un exemple </vt:lpstr>
      <vt:lpstr>Présentation PowerPoint</vt:lpstr>
      <vt:lpstr>Présentation PowerPoint</vt:lpstr>
      <vt:lpstr>Présentation PowerPoint</vt:lpstr>
      <vt:lpstr>Présentation PowerPoint</vt:lpstr>
      <vt:lpstr>4. Apprendre à socialiser </vt:lpstr>
      <vt:lpstr>4. Apprendre à socialiser </vt:lpstr>
      <vt:lpstr>Présentation PowerPoint</vt:lpstr>
      <vt:lpstr>Présentation PowerPoint</vt:lpstr>
      <vt:lpstr>Présentation PowerPoint</vt:lpstr>
      <vt:lpstr>Présentation PowerPoint</vt:lpstr>
      <vt:lpstr> 6. Prendre soin de notre relation avec Dieu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Lidia Belkis Archbold</dc:creator>
  <cp:lastModifiedBy>Myriam LOIAL</cp:lastModifiedBy>
  <cp:revision>106</cp:revision>
  <dcterms:created xsi:type="dcterms:W3CDTF">2020-09-01T18:59:33Z</dcterms:created>
  <dcterms:modified xsi:type="dcterms:W3CDTF">2021-07-20T15:33:44Z</dcterms:modified>
</cp:coreProperties>
</file>