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61" r:id="rId4"/>
    <p:sldId id="258" r:id="rId5"/>
    <p:sldId id="259" r:id="rId6"/>
    <p:sldId id="262" r:id="rId7"/>
    <p:sldId id="263" r:id="rId8"/>
    <p:sldId id="260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2" r:id="rId18"/>
    <p:sldId id="272" r:id="rId19"/>
    <p:sldId id="283" r:id="rId20"/>
    <p:sldId id="273" r:id="rId21"/>
    <p:sldId id="275" r:id="rId22"/>
    <p:sldId id="277" r:id="rId23"/>
    <p:sldId id="274" r:id="rId24"/>
    <p:sldId id="276" r:id="rId25"/>
    <p:sldId id="284" r:id="rId26"/>
    <p:sldId id="27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4B4B4B"/>
    <a:srgbClr val="060000"/>
    <a:srgbClr val="F1182F"/>
    <a:srgbClr val="CD2B38"/>
    <a:srgbClr val="008A3E"/>
    <a:srgbClr val="003635"/>
    <a:srgbClr val="9EFF29"/>
    <a:srgbClr val="600000"/>
    <a:srgbClr val="719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/>
    <p:restoredTop sz="94632"/>
  </p:normalViewPr>
  <p:slideViewPr>
    <p:cSldViewPr snapToGrid="0"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7/21/2021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96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282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171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61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83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6194" y="4758811"/>
            <a:ext cx="8155858" cy="993056"/>
          </a:xfrm>
          <a:noFill/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2604" y="5732206"/>
            <a:ext cx="8218945" cy="875069"/>
          </a:xfrm>
        </p:spPr>
        <p:txBody>
          <a:bodyPr>
            <a:normAutofit/>
          </a:bodyPr>
          <a:lstStyle>
            <a:lvl1pPr marL="0" indent="0" algn="ctr">
              <a:buNone/>
              <a:defRPr sz="2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3101618"/>
            <a:ext cx="1463784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067" y="1252846"/>
            <a:ext cx="8259098" cy="1018035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446" y="2290917"/>
            <a:ext cx="8229600" cy="4041057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794" y="581378"/>
            <a:ext cx="6289254" cy="967132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8233" y="1612488"/>
            <a:ext cx="6260693" cy="4678168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694" y="1325756"/>
            <a:ext cx="8093365" cy="1018033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2443325"/>
            <a:ext cx="4040188" cy="639763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3073188"/>
            <a:ext cx="4040188" cy="3035059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2443325"/>
            <a:ext cx="4041775" cy="639763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1" y="3073188"/>
            <a:ext cx="4041775" cy="3035059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7/21/2021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6951663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361" y="4706749"/>
            <a:ext cx="8625524" cy="1388532"/>
          </a:xfrm>
        </p:spPr>
        <p:txBody>
          <a:bodyPr>
            <a:noAutofit/>
          </a:bodyPr>
          <a:lstStyle/>
          <a:p>
            <a:r>
              <a:rPr lang="es-ES_tradnl" sz="5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Oui, c’est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posible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! 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changement souhaité peut être atteint.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_tradnl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1938" y="6092432"/>
            <a:ext cx="2277397" cy="765568"/>
          </a:xfrm>
        </p:spPr>
        <p:txBody>
          <a:bodyPr>
            <a:noAutofit/>
          </a:bodyPr>
          <a:lstStyle/>
          <a:p>
            <a:r>
              <a:rPr lang="fr-FR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Lidia Belkis </a:t>
            </a:r>
            <a:r>
              <a:rPr lang="fr-FR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Archbold</a:t>
            </a:r>
            <a:r>
              <a:rPr lang="fr-FR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Ministère de la santé                                                                                                       Division Interaméricaine</a:t>
            </a:r>
          </a:p>
          <a:p>
            <a:endParaRPr lang="es-ES_tradnl" sz="14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44700" y="1174115"/>
            <a:ext cx="6997700" cy="5171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320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Toute habitude dans votre vie qui n'est pas totalement sous votre contrôle volontaire présente un élément de dépendance.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320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Les mauvaises habitudes et les dépendances ont souvent une emprise énorme sur nous.</a:t>
            </a:r>
          </a:p>
        </p:txBody>
      </p:sp>
    </p:spTree>
    <p:extLst>
      <p:ext uri="{BB962C8B-B14F-4D97-AF65-F5344CB8AC3E}">
        <p14:creationId xmlns:p14="http://schemas.microsoft.com/office/powerpoint/2010/main" val="350393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99080"/>
            <a:ext cx="3327540" cy="5458920"/>
          </a:xfrm>
          <a:prstGeom prst="rect">
            <a:avLst/>
          </a:prstGeom>
          <a:blipFill dpi="0" rotWithShape="0">
            <a:blip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08000" y="424247"/>
            <a:ext cx="79289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Mark Twain, le célèbre auteur-humoriste américain, l'a bien dit en décrivant son combat contre le tabagisme :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77930" y="1796587"/>
            <a:ext cx="38735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Ce que Mark Twain ne savait pas c'est que 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Plus qu'une connaissance intellectuelle ; nous avons besoin d'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une source de pouvoir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BC4B8A44-D9F7-4F63-B756-55A3BD5AE8CF}"/>
              </a:ext>
            </a:extLst>
          </p:cNvPr>
          <p:cNvSpPr txBox="1"/>
          <p:nvPr/>
        </p:nvSpPr>
        <p:spPr>
          <a:xfrm>
            <a:off x="3327539" y="1981253"/>
            <a:ext cx="171497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Arrêter de fumer a été la chose la plus facile que j'ai faite dans ma vie ; je le sais parce que je l'ai fait des Milliers de fois ».</a:t>
            </a:r>
          </a:p>
        </p:txBody>
      </p:sp>
    </p:spTree>
    <p:extLst>
      <p:ext uri="{BB962C8B-B14F-4D97-AF65-F5344CB8AC3E}">
        <p14:creationId xmlns:p14="http://schemas.microsoft.com/office/powerpoint/2010/main" val="69580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47338" y="206525"/>
            <a:ext cx="522124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Lorsqu'il s'agit de lutter contre les mauvaises habitudes et les dépendances, les personnes qui connaissent un succès durable sont généralement celles qui abordent ces questions dans une </a:t>
            </a:r>
            <a:r>
              <a:rPr lang="fr-FR" sz="2800" b="1" u="sng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perspective spirituelle forte</a:t>
            </a:r>
            <a:r>
              <a:rPr lang="fr-FR" sz="2800" u="sng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Avec Dieu, il n'y a pas d'habitude, de pratique ou de dépendance qui soit trop difficile à surmonter.</a:t>
            </a:r>
            <a:endParaRPr lang="fr-FR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539" y="0"/>
            <a:ext cx="39608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7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6100" y="2111130"/>
            <a:ext cx="8153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Peu importe le type de mauvaise habitude, qu'il s'agisse de tabac, d'alcool, de mauvaises habitudes alimentaires, de manque d'exercice ou autre, cela ne fait aucune différence ! Vous pouvez remporter la victoire ! Dieu a encore le pouvoir de transformer des vies.</a:t>
            </a:r>
            <a:endParaRPr lang="fr-FR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“Voici, je suis l'Éternel, le Dieu de toute chair. Y a-t-il rien qui soit étonnant de ma part?”   Jérémie  32:27 </a:t>
            </a:r>
          </a:p>
        </p:txBody>
      </p:sp>
    </p:spTree>
    <p:extLst>
      <p:ext uri="{BB962C8B-B14F-4D97-AF65-F5344CB8AC3E}">
        <p14:creationId xmlns:p14="http://schemas.microsoft.com/office/powerpoint/2010/main" val="373777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2004706"/>
            <a:ext cx="78613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Beaucoup d'entre nous qui désirent vaincre de mauvaises habitudes espèrent à tort qu'en priant Dieu, les tentations vont tout simplement disparaître.</a:t>
            </a:r>
          </a:p>
          <a:p>
            <a:r>
              <a:rPr lang="fr-FR" sz="2800" dirty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 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Cependant, dans la plupart des cas, au lieu de supprimer totalement les défis et les tentations auxquels nous sommes confrontés, Dieu nous réconforte et nous permet de les surmonter. </a:t>
            </a:r>
          </a:p>
        </p:txBody>
      </p:sp>
    </p:spTree>
    <p:extLst>
      <p:ext uri="{BB962C8B-B14F-4D97-AF65-F5344CB8AC3E}">
        <p14:creationId xmlns:p14="http://schemas.microsoft.com/office/powerpoint/2010/main" val="358109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71" b="97977" l="4984" r="981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-782626"/>
            <a:ext cx="4432300" cy="38738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9100" y="3224650"/>
            <a:ext cx="83566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600" dirty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“Aucune tentation ne vous est survenue qui n'ait été humaine, et Dieu, qui est fidèle, ne permettra pas que vous soyez tentés au delà de vos forces; mais avec la tentation il préparera aussi le moyen d'en sortir, afin que vous puissiez la supporter.”       1 Corinthiens 10:13</a:t>
            </a:r>
          </a:p>
        </p:txBody>
      </p:sp>
    </p:spTree>
    <p:extLst>
      <p:ext uri="{BB962C8B-B14F-4D97-AF65-F5344CB8AC3E}">
        <p14:creationId xmlns:p14="http://schemas.microsoft.com/office/powerpoint/2010/main" val="375054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06600" y="1153980"/>
            <a:ext cx="6642100" cy="5009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Avec la promesse de la force d'en haut, notre rôle est de coopérer avec Dieu pour atteindre nos objectifs.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Voici les étapes à suivre :</a:t>
            </a:r>
          </a:p>
          <a:p>
            <a:pPr marL="1371600" lvl="2" indent="-457200">
              <a:lnSpc>
                <a:spcPct val="150000"/>
              </a:lnSpc>
              <a:buAutoNum type="arabicPeriod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Prenez la décision de changer. </a:t>
            </a:r>
          </a:p>
          <a:p>
            <a:pPr lvl="2"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Si nous n'utilisons pas correctement le pouvoir de choisir, nous échouerons certainement.  Personne ne peut prendre cette décision à votre place.</a:t>
            </a:r>
          </a:p>
        </p:txBody>
      </p:sp>
    </p:spTree>
    <p:extLst>
      <p:ext uri="{BB962C8B-B14F-4D97-AF65-F5344CB8AC3E}">
        <p14:creationId xmlns:p14="http://schemas.microsoft.com/office/powerpoint/2010/main" val="85074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09800" y="1243449"/>
            <a:ext cx="65405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Les psychologues et les spécialistes du comportement humain indiquent que, par nature, les êtres humains ont besoin d'environ 60 à 66 jours pour se défaire d'une habitude.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D'autres affirment qu'il faut 18 à 30 jours pour se défaire d'une habitude déjà formée.</a:t>
            </a:r>
          </a:p>
        </p:txBody>
      </p:sp>
    </p:spTree>
    <p:extLst>
      <p:ext uri="{BB962C8B-B14F-4D97-AF65-F5344CB8AC3E}">
        <p14:creationId xmlns:p14="http://schemas.microsoft.com/office/powerpoint/2010/main" val="146405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3900" y="1557180"/>
            <a:ext cx="6803871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6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2.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Demandez la direction divine</a:t>
            </a:r>
          </a:p>
          <a:p>
            <a:pPr algn="just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La Bible promet: " Si donc, méchants comme vous l'êtes, vous savez donner de bonnes choses à vos enfants, à combien plus forte raison votre Père qui est dans les cieux donnera-t-il de bonnes choses à ceux qui les lui demandent ?" </a:t>
            </a:r>
            <a:r>
              <a:rPr lang="fr-FR" sz="2800" i="1" dirty="0">
                <a:latin typeface="Arial" panose="020B0604020202020204" pitchFamily="34" charset="0"/>
                <a:cs typeface="Arial" panose="020B0604020202020204" pitchFamily="34" charset="0"/>
              </a:rPr>
              <a:t>Matthieu 7:11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_tradnl" sz="26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endParaRPr lang="en-US" sz="260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20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06600" y="809586"/>
            <a:ext cx="54991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“Seule la grâce divine peut convaincre et convertir le cœur; elle seule peut briser les chaînes des esclaves de l’habitude. L’homme qui continue de s’adonner à des pratiques qui le privent de sa vigueur physique, intellectuelle et morale, ne peut pas offrir son corps en sacrifice vivant, saint et agréable à Dieu.” CNA 141</a:t>
            </a: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6030" y="3285066"/>
            <a:ext cx="2150000" cy="3546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385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565" y="1645415"/>
            <a:ext cx="8259098" cy="1018035"/>
          </a:xfrm>
        </p:spPr>
        <p:txBody>
          <a:bodyPr>
            <a:normAutofit/>
          </a:bodyPr>
          <a:lstStyle/>
          <a:p>
            <a:r>
              <a:rPr lang="en-US" dirty="0"/>
              <a:t>Jacques 1:12</a:t>
            </a:r>
          </a:p>
        </p:txBody>
      </p:sp>
      <p:sp>
        <p:nvSpPr>
          <p:cNvPr id="5" name="Rectangle 4"/>
          <p:cNvSpPr/>
          <p:nvPr/>
        </p:nvSpPr>
        <p:spPr>
          <a:xfrm>
            <a:off x="889000" y="3238381"/>
            <a:ext cx="8001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fr-F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Heureux l'homme qui supporte patiemment la tentation; car, après avoir été éprouvé, il recevra la couronne de vie, que le Seigneur a promise à ceux qui l'aiment.</a:t>
            </a: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87540" y="245878"/>
            <a:ext cx="686349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 startAt="3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Changez une habitude à la fois</a:t>
            </a:r>
          </a:p>
          <a:p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N'essayez pas de changer plusieurs mauvaises habitudes ou vices en même temps.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L'avantage de changer une chose à la fois, c'est que le nouveau mode de vie amélioré procure de la joie et que le plaisir de voir le changement vous motive à continuer lorsque vous voyez l'accomplissement.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À l'inverse, si vous essayez plusieurs mauvaises habitudes à la fois, vous risquez d'échouer et d'abandonner le plan. </a:t>
            </a:r>
          </a:p>
        </p:txBody>
      </p:sp>
    </p:spTree>
    <p:extLst>
      <p:ext uri="{BB962C8B-B14F-4D97-AF65-F5344CB8AC3E}">
        <p14:creationId xmlns:p14="http://schemas.microsoft.com/office/powerpoint/2010/main" val="197595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4200" y="2303848"/>
            <a:ext cx="82423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 startAt="4"/>
            </a:pPr>
            <a:r>
              <a:rPr lang="fr-F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Fixez des objectifs mesurables, à court et à long terme.</a:t>
            </a:r>
          </a:p>
          <a:p>
            <a:endParaRPr lang="fr-FR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fr-FR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Les personnes qui se fixent des objectifs </a:t>
            </a:r>
            <a:r>
              <a:rPr lang="fr-FR" sz="32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spécifiques</a:t>
            </a:r>
            <a:r>
              <a:rPr lang="fr-FR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sont plus susceptibles de </a:t>
            </a:r>
            <a:r>
              <a:rPr lang="fr-FR" sz="32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changer</a:t>
            </a:r>
            <a:r>
              <a:rPr lang="fr-FR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leurs </a:t>
            </a:r>
            <a:r>
              <a:rPr lang="fr-FR" sz="32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habitudes</a:t>
            </a:r>
            <a:r>
              <a:rPr lang="fr-FR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que celles qui ne le font pas.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s-ES_tradnl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16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1161785"/>
            <a:ext cx="67437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Ne prétendez pas que vous allez changer une habitude du jour au lendemain. Cela n'est possible que lorsque l'habitude est une question de vie ou de mort.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N'oubliez pas que les vieilles habitudes ne se sont pas formées du jour au lendemain et qu'elles ne meurent pas facilement.</a:t>
            </a:r>
          </a:p>
        </p:txBody>
      </p:sp>
    </p:spTree>
    <p:extLst>
      <p:ext uri="{BB962C8B-B14F-4D97-AF65-F5344CB8AC3E}">
        <p14:creationId xmlns:p14="http://schemas.microsoft.com/office/powerpoint/2010/main" val="71727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9401" y="2177415"/>
            <a:ext cx="70453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Arial" panose="020B0604020202020204" pitchFamily="34" charset="0"/>
              </a:rPr>
              <a:t>Les changements de régime devraient donc être réalisés </a:t>
            </a:r>
            <a:r>
              <a:rPr lang="fr-FR" sz="3200" b="1" dirty="0">
                <a:solidFill>
                  <a:schemeClr val="bg1"/>
                </a:solidFill>
                <a:latin typeface="Arial" panose="020B0604020202020204" pitchFamily="34" charset="0"/>
              </a:rPr>
              <a:t>avec précaution</a:t>
            </a:r>
            <a:r>
              <a:rPr lang="fr-FR" sz="3200" dirty="0">
                <a:solidFill>
                  <a:schemeClr val="bg1"/>
                </a:solidFill>
                <a:latin typeface="Arial" panose="020B0604020202020204" pitchFamily="34" charset="0"/>
              </a:rPr>
              <a:t>. Il faut présenter ce sujet de manière à ne pas repousser ceux que nous voulons aider et à ne pas leur porter préjudice. CNA 390</a:t>
            </a:r>
            <a:endParaRPr lang="fr-FR" sz="3200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94000" y="3311162"/>
            <a:ext cx="2150000" cy="3546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584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505" y="2150626"/>
            <a:ext cx="862289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 startAt="5"/>
            </a:pPr>
            <a:r>
              <a:rPr lang="fr-F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faut être persévérant</a:t>
            </a:r>
          </a:p>
          <a:p>
            <a:pPr marL="514350" indent="-514350">
              <a:buAutoNum type="arabicPeriod" startAt="5"/>
            </a:pPr>
            <a:endParaRPr lang="fr-FR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  <a:defRPr/>
            </a:pPr>
            <a:r>
              <a:rPr lang="fr-F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L'habitude est atteinte par la routine et la routine par la répétition. </a:t>
            </a:r>
          </a:p>
          <a:p>
            <a:pPr lvl="0" algn="just">
              <a:buNone/>
              <a:defRPr/>
            </a:pPr>
            <a:r>
              <a:rPr lang="fr-F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qu'une habitude se développe de manière durable et solide, il est essentiel d'être constant et </a:t>
            </a:r>
            <a:r>
              <a:rPr lang="fr-F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persévérant</a:t>
            </a:r>
            <a:r>
              <a:rPr lang="fr-F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s-ES_tradn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531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1200" y="2481185"/>
            <a:ext cx="75819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sz="3200" dirty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Nous devons persévérer jusqu'à ce que le nouveau style de vie devienne automatique et devienne une seconde nature. Une nouvelle nature !</a:t>
            </a:r>
          </a:p>
        </p:txBody>
      </p:sp>
    </p:spTree>
    <p:extLst>
      <p:ext uri="{BB962C8B-B14F-4D97-AF65-F5344CB8AC3E}">
        <p14:creationId xmlns:p14="http://schemas.microsoft.com/office/powerpoint/2010/main" val="197097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1700" y="390380"/>
            <a:ext cx="6438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Fortifiés par Dieu, nous pouvons dire sans crainte :</a:t>
            </a:r>
          </a:p>
        </p:txBody>
      </p:sp>
      <p:sp>
        <p:nvSpPr>
          <p:cNvPr id="5" name="Rectangle 4"/>
          <p:cNvSpPr/>
          <p:nvPr/>
        </p:nvSpPr>
        <p:spPr>
          <a:xfrm>
            <a:off x="2590799" y="2862647"/>
            <a:ext cx="63135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“Je puis tout par celui qui me fortifie.” </a:t>
            </a:r>
          </a:p>
          <a:p>
            <a:r>
              <a:rPr lang="fr-FR" sz="36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			Philippiens </a:t>
            </a:r>
            <a:r>
              <a:rPr lang="es-ES_tradnl" sz="36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4:13</a:t>
            </a: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93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0200" y="2127962"/>
            <a:ext cx="841787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3000" dirty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La plupart d'entre nous, à un moment ou à un autre de notre vie, avons souhaité changer et être différents - vivre plus sainement et être disciplinés dans nos habitudes et nos coutumes.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3000" dirty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Souvent, cependant, nos efforts les plus déterminés pour changer n'aboutissent à rien.</a:t>
            </a:r>
            <a:endParaRPr lang="fr-FR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76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49" t="18346" r="23993" b="16022"/>
          <a:stretch/>
        </p:blipFill>
        <p:spPr>
          <a:xfrm>
            <a:off x="3149600" y="1363351"/>
            <a:ext cx="2794000" cy="303280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47701" y="4396154"/>
            <a:ext cx="8392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Les habitudes nous enchaînent.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Notre mode de vie personnel est souvent plus ou moins la somme de nos habitudes.</a:t>
            </a: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414022" y="458114"/>
            <a:ext cx="75902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fr-FR" sz="4000" b="1" kern="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Comment se forment les habitudes? </a:t>
            </a:r>
            <a:endParaRPr lang="fr-FR" sz="4000" b="1" kern="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35954" y="2037714"/>
            <a:ext cx="719498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Notre cerveau est comme un centre de traitement, qui envoie des messages au reste du corps par l'intermédiaire des cellules nerveuses.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Les habitudes sont formées par les mêmes messages envoyés de manière répétée. 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7476" y="1184710"/>
            <a:ext cx="669376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320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Les neurosciences ont découvert que </a:t>
            </a:r>
            <a:r>
              <a:rPr lang="fr-FR" sz="3200" b="1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toute</a:t>
            </a:r>
            <a:r>
              <a:rPr lang="fr-FR" sz="320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pensée ou action répétée à l'infini, ... crée des changements physiques dans les voies nerveuses.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320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Il est ainsi plus facile de répéter la même pensée ou action la fois suivante.</a:t>
            </a:r>
          </a:p>
        </p:txBody>
      </p:sp>
    </p:spTree>
    <p:extLst>
      <p:ext uri="{BB962C8B-B14F-4D97-AF65-F5344CB8AC3E}">
        <p14:creationId xmlns:p14="http://schemas.microsoft.com/office/powerpoint/2010/main" val="186150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428625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86250" y="538943"/>
            <a:ext cx="479176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Les habitudes bien établies sont presque entièrement automatiques, comme attacher ses chaussures, et ne nécessitent pratiquement aucune réflexion.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400" dirty="0">
              <a:solidFill>
                <a:srgbClr val="000000"/>
              </a:solidFill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C'est comme si cette répétition creusait un sillon plus profond dans le cerveau. Comme si le fait de marcher plusieurs fois au même endroit formait un chemin.</a:t>
            </a:r>
          </a:p>
        </p:txBody>
      </p:sp>
    </p:spTree>
    <p:extLst>
      <p:ext uri="{BB962C8B-B14F-4D97-AF65-F5344CB8AC3E}">
        <p14:creationId xmlns:p14="http://schemas.microsoft.com/office/powerpoint/2010/main" val="273596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8300" y="3173849"/>
            <a:ext cx="8585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3200" dirty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Nos pensées et nos sentiments conduisent à des choix personnels, puis à des actions.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3200" dirty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Au fil du temps, ces actions répétées deviennent des habitudes qui déterminent notre caractère.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3200" dirty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Et au final, le caractère d'une personne détermine son destin.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"/>
          <a:stretch/>
        </p:blipFill>
        <p:spPr>
          <a:xfrm>
            <a:off x="0" y="0"/>
            <a:ext cx="9144000" cy="264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2300" y="2259449"/>
            <a:ext cx="79121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3200" dirty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Chaque pensée, émotion ou action répétée produit des changements physiques et chimiques dans nos voies nerveuses.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3200" dirty="0">
                <a:solidFill>
                  <a:schemeClr val="bg1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Des changements qui tendent à être une bénédiction ou une malédiction lorsqu'ils sont fermement établis en tant qu'habitudes.</a:t>
            </a:r>
          </a:p>
        </p:txBody>
      </p:sp>
    </p:spTree>
    <p:extLst>
      <p:ext uri="{BB962C8B-B14F-4D97-AF65-F5344CB8AC3E}">
        <p14:creationId xmlns:p14="http://schemas.microsoft.com/office/powerpoint/2010/main" val="132109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1044</Words>
  <Application>Microsoft Office PowerPoint</Application>
  <PresentationFormat>Affichage à l'écran (4:3)</PresentationFormat>
  <Paragraphs>72</Paragraphs>
  <Slides>26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7" baseType="lpstr">
      <vt:lpstr>Office Theme</vt:lpstr>
      <vt:lpstr> Oui, c’est posible !  Le changement souhaité peut être atteint. </vt:lpstr>
      <vt:lpstr>Jacques 1:12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2021-07-21T12:32:23Z</dcterms:modified>
</cp:coreProperties>
</file>