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5"/>
  </p:notesMasterIdLst>
  <p:sldIdLst>
    <p:sldId id="256" r:id="rId2"/>
    <p:sldId id="257" r:id="rId3"/>
    <p:sldId id="261" r:id="rId4"/>
    <p:sldId id="262" r:id="rId5"/>
    <p:sldId id="263" r:id="rId6"/>
    <p:sldId id="264" r:id="rId7"/>
    <p:sldId id="259" r:id="rId8"/>
    <p:sldId id="265" r:id="rId9"/>
    <p:sldId id="266" r:id="rId10"/>
    <p:sldId id="267" r:id="rId11"/>
    <p:sldId id="268" r:id="rId12"/>
    <p:sldId id="258" r:id="rId13"/>
    <p:sldId id="269" r:id="rId14"/>
    <p:sldId id="279" r:id="rId15"/>
    <p:sldId id="277" r:id="rId16"/>
    <p:sldId id="270" r:id="rId17"/>
    <p:sldId id="273" r:id="rId18"/>
    <p:sldId id="271" r:id="rId19"/>
    <p:sldId id="272" r:id="rId20"/>
    <p:sldId id="275" r:id="rId21"/>
    <p:sldId id="274" r:id="rId22"/>
    <p:sldId id="260" r:id="rId23"/>
    <p:sldId id="276"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9202"/>
    <a:srgbClr val="E7FF01"/>
    <a:srgbClr val="E39A39"/>
    <a:srgbClr val="1D3A00"/>
    <a:srgbClr val="5EEC3C"/>
    <a:srgbClr val="990099"/>
    <a:srgbClr val="CC0099"/>
    <a:srgbClr val="007033"/>
    <a:srgbClr val="6C1A00"/>
    <a:srgbClr val="00AA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p:restoredTop sz="86779" autoAdjust="0"/>
  </p:normalViewPr>
  <p:slideViewPr>
    <p:cSldViewPr>
      <p:cViewPr varScale="1">
        <p:scale>
          <a:sx n="98" d="100"/>
          <a:sy n="98" d="100"/>
        </p:scale>
        <p:origin x="-2004"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152705" cy="1527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D18E60-4300-4729-A0D7-6AB984C3922D}" type="datetimeFigureOut">
              <a:rPr lang="en-US" smtClean="0"/>
              <a:t>7/19/2021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533E96-F078-4B3D-A8F4-F1AF21EBC357}" type="slidenum">
              <a:rPr lang="en-US" smtClean="0"/>
              <a:t>‹N°›</a:t>
            </a:fld>
            <a:endParaRPr lang="en-US"/>
          </a:p>
        </p:txBody>
      </p:sp>
    </p:spTree>
    <p:extLst>
      <p:ext uri="{BB962C8B-B14F-4D97-AF65-F5344CB8AC3E}">
        <p14:creationId xmlns:p14="http://schemas.microsoft.com/office/powerpoint/2010/main" val="28443001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s-ES_tradnl" dirty="0" err="1"/>
              <a:t>Ludington</a:t>
            </a:r>
            <a:r>
              <a:rPr lang="es-ES_tradnl" dirty="0"/>
              <a:t>, Aileen, et Diehl, Hans ; 2000, </a:t>
            </a:r>
            <a:r>
              <a:rPr lang="es-ES_tradnl" dirty="0" err="1"/>
              <a:t>Santé</a:t>
            </a:r>
            <a:r>
              <a:rPr lang="es-ES_tradnl" dirty="0"/>
              <a:t> </a:t>
            </a:r>
            <a:r>
              <a:rPr lang="es-ES_tradnl" dirty="0" err="1"/>
              <a:t>Puissance</a:t>
            </a:r>
            <a:r>
              <a:rPr lang="es-ES_tradnl" dirty="0"/>
              <a:t>, </a:t>
            </a:r>
            <a:r>
              <a:rPr lang="es-ES_tradnl" dirty="0" err="1"/>
              <a:t>Review</a:t>
            </a:r>
            <a:r>
              <a:rPr lang="es-ES_tradnl" dirty="0"/>
              <a:t> and Herald Publishing, Hagerstown, Maryland, p. 136.</a:t>
            </a:r>
          </a:p>
        </p:txBody>
      </p:sp>
      <p:sp>
        <p:nvSpPr>
          <p:cNvPr id="4" name="Slide Number Placeholder 3"/>
          <p:cNvSpPr>
            <a:spLocks noGrp="1"/>
          </p:cNvSpPr>
          <p:nvPr>
            <p:ph type="sldNum" sz="quarter" idx="10"/>
          </p:nvPr>
        </p:nvSpPr>
        <p:spPr/>
        <p:txBody>
          <a:bodyPr/>
          <a:lstStyle/>
          <a:p>
            <a:fld id="{AF533E96-F078-4B3D-A8F4-F1AF21EBC357}" type="slidenum">
              <a:rPr lang="en-US" smtClean="0"/>
              <a:t>9</a:t>
            </a:fld>
            <a:endParaRPr lang="en-US"/>
          </a:p>
        </p:txBody>
      </p:sp>
    </p:spTree>
    <p:extLst>
      <p:ext uri="{BB962C8B-B14F-4D97-AF65-F5344CB8AC3E}">
        <p14:creationId xmlns:p14="http://schemas.microsoft.com/office/powerpoint/2010/main" val="39666414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fr-FR" dirty="0"/>
              <a:t>La dernière édition de l'étude sur la charge mondiale de morbidité a révélé que notre alimentation quotidienne tue déjà plus que le tabac et est désormais liée à un décès sur cinq dans le monde.</a:t>
            </a:r>
          </a:p>
          <a:p>
            <a:r>
              <a:rPr lang="fr-FR" dirty="0"/>
              <a:t>Et c'est le sel - qu'il soit contenu dans le pain, la sauce soja ou les aliments transformés - qui coupe le plus de vies dans le monde.</a:t>
            </a:r>
          </a:p>
          <a:p>
            <a:r>
              <a:rPr lang="fr-FR" dirty="0"/>
              <a:t>Comme l'explique James Gallagher, correspondant de BBC News pour la santé et les sciences, l'étude sur la charge mondiale de morbidité est l'évaluation la plus fiable des causes de décès dans tous les pays du monde.</a:t>
            </a:r>
          </a:p>
          <a:p>
            <a:r>
              <a:rPr lang="fr-FR" dirty="0"/>
              <a:t>Et l'analyse la plus récente a utilisé des estimations des habitudes alimentaires de 195 pays pour déterminer à quelle fréquence le régime alimentaire raccourcissait la vie, note BBC Monde.</a:t>
            </a:r>
          </a:p>
          <a:p>
            <a:r>
              <a:rPr lang="fr-FR" dirty="0"/>
              <a:t>Les chercheurs expliquent que la recherche ne portait pas sur l'obésité, mais sur les régimes alimentaires de "mauvaise qualité" qui endommagent le cœur et provoquent des cancers.</a:t>
            </a:r>
            <a:endParaRPr lang="es-ES_tradnl" dirty="0"/>
          </a:p>
        </p:txBody>
      </p:sp>
      <p:sp>
        <p:nvSpPr>
          <p:cNvPr id="4" name="Slide Number Placeholder 3"/>
          <p:cNvSpPr>
            <a:spLocks noGrp="1"/>
          </p:cNvSpPr>
          <p:nvPr>
            <p:ph type="sldNum" sz="quarter" idx="10"/>
          </p:nvPr>
        </p:nvSpPr>
        <p:spPr/>
        <p:txBody>
          <a:bodyPr/>
          <a:lstStyle/>
          <a:p>
            <a:fld id="{AF533E96-F078-4B3D-A8F4-F1AF21EBC357}" type="slidenum">
              <a:rPr lang="en-US" smtClean="0"/>
              <a:t>14</a:t>
            </a:fld>
            <a:endParaRPr lang="en-US"/>
          </a:p>
        </p:txBody>
      </p:sp>
    </p:spTree>
    <p:extLst>
      <p:ext uri="{BB962C8B-B14F-4D97-AF65-F5344CB8AC3E}">
        <p14:creationId xmlns:p14="http://schemas.microsoft.com/office/powerpoint/2010/main" val="32878373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fr-FR" dirty="0"/>
              <a:t>A Bloch, CA Thomson. Position de l'Association Diététique Américaine : produits phytochimiques et aliments fonctionnels. J Am Diet Assoc 1995;95:493-96</a:t>
            </a:r>
            <a:endParaRPr lang="es-ES_tradnl" dirty="0"/>
          </a:p>
        </p:txBody>
      </p:sp>
      <p:sp>
        <p:nvSpPr>
          <p:cNvPr id="4" name="Slide Number Placeholder 3"/>
          <p:cNvSpPr>
            <a:spLocks noGrp="1"/>
          </p:cNvSpPr>
          <p:nvPr>
            <p:ph type="sldNum" sz="quarter" idx="10"/>
          </p:nvPr>
        </p:nvSpPr>
        <p:spPr/>
        <p:txBody>
          <a:bodyPr/>
          <a:lstStyle/>
          <a:p>
            <a:fld id="{AF533E96-F078-4B3D-A8F4-F1AF21EBC357}" type="slidenum">
              <a:rPr lang="en-US" smtClean="0"/>
              <a:t>18</a:t>
            </a:fld>
            <a:endParaRPr lang="en-US"/>
          </a:p>
        </p:txBody>
      </p:sp>
    </p:spTree>
    <p:extLst>
      <p:ext uri="{BB962C8B-B14F-4D97-AF65-F5344CB8AC3E}">
        <p14:creationId xmlns:p14="http://schemas.microsoft.com/office/powerpoint/2010/main" val="12485648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fr-FR" dirty="0"/>
              <a:t>LU Thompson. Avantages potentiels pour les bienfaits des céréales complètes et de leurs composants. </a:t>
            </a:r>
            <a:r>
              <a:rPr lang="fr-FR" dirty="0" err="1"/>
              <a:t>Contemp</a:t>
            </a:r>
            <a:r>
              <a:rPr lang="fr-FR" dirty="0"/>
              <a:t> </a:t>
            </a:r>
            <a:r>
              <a:rPr lang="fr-FR" dirty="0" err="1"/>
              <a:t>Nutr</a:t>
            </a:r>
            <a:r>
              <a:rPr lang="fr-FR" dirty="0"/>
              <a:t> 1992;17(6):1-2. tel Lu dans un article de Winston Craig, Université Andrews. http://www.andrews.edu/NUFS/phyto.html</a:t>
            </a:r>
            <a:endParaRPr lang="es-ES_tradnl" dirty="0"/>
          </a:p>
        </p:txBody>
      </p:sp>
      <p:sp>
        <p:nvSpPr>
          <p:cNvPr id="4" name="Slide Number Placeholder 3"/>
          <p:cNvSpPr>
            <a:spLocks noGrp="1"/>
          </p:cNvSpPr>
          <p:nvPr>
            <p:ph type="sldNum" sz="quarter" idx="10"/>
          </p:nvPr>
        </p:nvSpPr>
        <p:spPr/>
        <p:txBody>
          <a:bodyPr/>
          <a:lstStyle/>
          <a:p>
            <a:fld id="{AF533E96-F078-4B3D-A8F4-F1AF21EBC357}" type="slidenum">
              <a:rPr lang="en-US" smtClean="0"/>
              <a:t>19</a:t>
            </a:fld>
            <a:endParaRPr lang="en-US"/>
          </a:p>
        </p:txBody>
      </p:sp>
    </p:spTree>
    <p:extLst>
      <p:ext uri="{BB962C8B-B14F-4D97-AF65-F5344CB8AC3E}">
        <p14:creationId xmlns:p14="http://schemas.microsoft.com/office/powerpoint/2010/main" val="19508660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350B06-B074-48FC-8CFD-53D2CD8FB95F}" type="slidenum">
              <a:rPr lang="en-US" smtClean="0"/>
              <a:t>22</a:t>
            </a:fld>
            <a:endParaRPr lang="en-US"/>
          </a:p>
        </p:txBody>
      </p:sp>
    </p:spTree>
    <p:extLst>
      <p:ext uri="{BB962C8B-B14F-4D97-AF65-F5344CB8AC3E}">
        <p14:creationId xmlns:p14="http://schemas.microsoft.com/office/powerpoint/2010/main" val="128459681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365196" y="1392934"/>
            <a:ext cx="7177135" cy="2239673"/>
          </a:xfrm>
          <a:noFill/>
          <a:effectLst>
            <a:outerShdw blurRad="50800" dist="38100" dir="2700000" algn="tl" rotWithShape="0">
              <a:prstClr val="black">
                <a:alpha val="40000"/>
              </a:prstClr>
            </a:outerShdw>
          </a:effectLst>
        </p:spPr>
        <p:txBody>
          <a:bodyPr>
            <a:normAutofit/>
          </a:bodyPr>
          <a:lstStyle>
            <a:lvl1pPr algn="r">
              <a:defRPr sz="3600">
                <a:solidFill>
                  <a:srgbClr val="C00000"/>
                </a:solidFill>
              </a:defRPr>
            </a:lvl1pPr>
          </a:lstStyle>
          <a:p>
            <a:r>
              <a:rPr lang="en-US" dirty="0"/>
              <a:t>Click to edit </a:t>
            </a:r>
            <a:br>
              <a:rPr lang="en-US" dirty="0"/>
            </a:br>
            <a:r>
              <a:rPr lang="en-US" dirty="0"/>
              <a:t>Master title style</a:t>
            </a:r>
          </a:p>
        </p:txBody>
      </p:sp>
      <p:sp>
        <p:nvSpPr>
          <p:cNvPr id="3" name="Subtitle 2"/>
          <p:cNvSpPr>
            <a:spLocks noGrp="1"/>
          </p:cNvSpPr>
          <p:nvPr>
            <p:ph type="subTitle" idx="1"/>
          </p:nvPr>
        </p:nvSpPr>
        <p:spPr>
          <a:xfrm>
            <a:off x="1365195" y="3632607"/>
            <a:ext cx="7164342" cy="814428"/>
          </a:xfrm>
        </p:spPr>
        <p:txBody>
          <a:bodyPr>
            <a:normAutofit/>
          </a:bodyPr>
          <a:lstStyle>
            <a:lvl1pPr marL="0" indent="0" algn="r">
              <a:buNone/>
              <a:defRPr sz="2800" b="0" i="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53074F12-AA26-4AC8-9962-C36BB8F32554}" type="datetimeFigureOut">
              <a:rPr lang="en-US" smtClean="0"/>
              <a:pPr/>
              <a:t>7/19/2021</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p14="http://schemas.microsoft.com/office/powerpoint/2010/main" val="325387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9"/>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7/19/2021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p14="http://schemas.microsoft.com/office/powerpoint/2010/main" val="47760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7/19/2021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p14="http://schemas.microsoft.com/office/powerpoint/2010/main" val="342866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7/19/2021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‹N°›</a:t>
            </a:fld>
            <a:endParaRPr lang="en-US"/>
          </a:p>
        </p:txBody>
      </p:sp>
      <p:pic>
        <p:nvPicPr>
          <p:cNvPr id="7" name="Picture 6" descr="E:\websites\free-power-point-templates\2012\logos.png">
            <a:extLst>
              <a:ext uri="{FF2B5EF4-FFF2-40B4-BE49-F238E27FC236}">
                <a16:creationId xmlns="" xmlns:a16="http://schemas.microsoft.com/office/drawing/2014/main" id="{08B89D22-1D6E-450B-881F-4D2A4C527F72}"/>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3808475" y="3101618"/>
            <a:ext cx="1463784" cy="70261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360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48965" y="374901"/>
            <a:ext cx="8246070" cy="1018033"/>
          </a:xfrm>
        </p:spPr>
        <p:txBody>
          <a:bodyPr>
            <a:normAutofit/>
          </a:bodyPr>
          <a:lstStyle>
            <a:lvl1pPr algn="r">
              <a:defRPr sz="3600" baseline="0">
                <a:solidFill>
                  <a:srgbClr val="C00000"/>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448966" y="1596540"/>
            <a:ext cx="8246070" cy="4886557"/>
          </a:xfrm>
        </p:spPr>
        <p:txBody>
          <a:bodyPr/>
          <a:lstStyle>
            <a:lvl1pPr algn="l">
              <a:defRPr sz="2800">
                <a:solidFill>
                  <a:schemeClr val="tx1"/>
                </a:solidFill>
              </a:defRPr>
            </a:lvl1pPr>
            <a:lvl2pPr algn="l">
              <a:defRPr>
                <a:solidFill>
                  <a:schemeClr val="tx1"/>
                </a:solidFill>
              </a:defRPr>
            </a:lvl2pPr>
            <a:lvl3pPr algn="l">
              <a:defRPr>
                <a:solidFill>
                  <a:schemeClr val="tx1"/>
                </a:solidFill>
              </a:defRPr>
            </a:lvl3pPr>
            <a:lvl4pPr algn="l">
              <a:defRPr>
                <a:solidFill>
                  <a:schemeClr val="tx1"/>
                </a:solidFill>
              </a:defRPr>
            </a:lvl4pPr>
            <a:lvl5pPr algn="l">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7/19/2021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p14="http://schemas.microsoft.com/office/powerpoint/2010/main" val="1664471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281425" y="374900"/>
            <a:ext cx="6413610" cy="1051576"/>
          </a:xfrm>
        </p:spPr>
        <p:txBody>
          <a:bodyPr>
            <a:normAutofit/>
          </a:bodyPr>
          <a:lstStyle>
            <a:lvl1pPr algn="l">
              <a:defRPr sz="3600">
                <a:solidFill>
                  <a:srgbClr val="C00000"/>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2281425" y="1392934"/>
            <a:ext cx="6413610" cy="5090167"/>
          </a:xfrm>
        </p:spPr>
        <p:txBody>
          <a:bodyPr/>
          <a:lstStyle>
            <a:lvl1pPr>
              <a:defRPr sz="2800">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7/19/2021</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p14="http://schemas.microsoft.com/office/powerpoint/2010/main" val="162939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7/19/2021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p14="http://schemas.microsoft.com/office/powerpoint/2010/main" val="386344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3074F12-AA26-4AC8-9962-C36BB8F32554}" type="datetimeFigureOut">
              <a:rPr lang="en-US" smtClean="0"/>
              <a:pPr/>
              <a:t>7/19/2021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p14="http://schemas.microsoft.com/office/powerpoint/2010/main" val="355679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48966" y="374901"/>
            <a:ext cx="8093365" cy="1018033"/>
          </a:xfrm>
        </p:spPr>
        <p:txBody>
          <a:bodyPr>
            <a:normAutofit/>
          </a:bodyPr>
          <a:lstStyle>
            <a:lvl1pPr algn="r">
              <a:defRPr sz="3600" baseline="0">
                <a:solidFill>
                  <a:srgbClr val="C00000"/>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Text Placeholder 2"/>
          <p:cNvSpPr>
            <a:spLocks noGrp="1"/>
          </p:cNvSpPr>
          <p:nvPr>
            <p:ph type="body" idx="1"/>
          </p:nvPr>
        </p:nvSpPr>
        <p:spPr>
          <a:xfrm>
            <a:off x="536879" y="2003753"/>
            <a:ext cx="4040188" cy="639763"/>
          </a:xfrm>
        </p:spPr>
        <p:txBody>
          <a:bodyPr anchor="b"/>
          <a:lstStyle>
            <a:lvl1pPr marL="0" indent="0" algn="ctr">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36879" y="2633616"/>
            <a:ext cx="4040188" cy="3035059"/>
          </a:xfrm>
        </p:spPr>
        <p:txBody>
          <a:bodyPr/>
          <a:lstStyle>
            <a:lvl1pPr algn="ctr">
              <a:defRPr sz="2400">
                <a:solidFill>
                  <a:schemeClr val="tx1"/>
                </a:solidFill>
              </a:defRPr>
            </a:lvl1pPr>
            <a:lvl2pPr algn="ctr">
              <a:defRPr sz="2000">
                <a:solidFill>
                  <a:schemeClr val="tx1"/>
                </a:solidFill>
              </a:defRPr>
            </a:lvl2pPr>
            <a:lvl3pPr algn="ctr">
              <a:defRPr sz="1800">
                <a:solidFill>
                  <a:schemeClr val="tx1"/>
                </a:solidFill>
              </a:defRPr>
            </a:lvl3pPr>
            <a:lvl4pPr algn="ctr">
              <a:defRPr sz="1600">
                <a:solidFill>
                  <a:schemeClr val="tx1"/>
                </a:solidFill>
              </a:defRPr>
            </a:lvl4pPr>
            <a:lvl5pPr algn="ctr">
              <a:defRPr sz="1600">
                <a:solidFill>
                  <a:schemeClr val="tx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572001" y="2003753"/>
            <a:ext cx="4041775" cy="639763"/>
          </a:xfrm>
        </p:spPr>
        <p:txBody>
          <a:bodyPr anchor="b"/>
          <a:lstStyle>
            <a:lvl1pPr marL="0" indent="0" algn="ctr">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572001" y="2633616"/>
            <a:ext cx="4041775" cy="3035059"/>
          </a:xfrm>
        </p:spPr>
        <p:txBody>
          <a:bodyPr/>
          <a:lstStyle>
            <a:lvl1pPr algn="ctr">
              <a:defRPr sz="2400">
                <a:solidFill>
                  <a:schemeClr val="tx1"/>
                </a:solidFill>
              </a:defRPr>
            </a:lvl1pPr>
            <a:lvl2pPr algn="ctr">
              <a:defRPr sz="2000">
                <a:solidFill>
                  <a:schemeClr val="tx1"/>
                </a:solidFill>
              </a:defRPr>
            </a:lvl2pPr>
            <a:lvl3pPr algn="ctr">
              <a:defRPr sz="1800">
                <a:solidFill>
                  <a:schemeClr val="tx1"/>
                </a:solidFill>
              </a:defRPr>
            </a:lvl3pPr>
            <a:lvl4pPr algn="ctr">
              <a:defRPr sz="1600">
                <a:solidFill>
                  <a:schemeClr val="tx1"/>
                </a:solidFill>
              </a:defRPr>
            </a:lvl4pPr>
            <a:lvl5pPr algn="ctr">
              <a:defRPr sz="1600">
                <a:solidFill>
                  <a:schemeClr val="tx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3074F12-AA26-4AC8-9962-C36BB8F32554}" type="datetimeFigureOut">
              <a:rPr lang="en-US" smtClean="0"/>
              <a:pPr/>
              <a:t>7/19/2021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p14="http://schemas.microsoft.com/office/powerpoint/2010/main" val="412291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3074F12-AA26-4AC8-9962-C36BB8F32554}" type="datetimeFigureOut">
              <a:rPr lang="en-US" smtClean="0"/>
              <a:pPr/>
              <a:t>7/19/2021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p14="http://schemas.microsoft.com/office/powerpoint/2010/main" val="30297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7/19/2021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p14="http://schemas.microsoft.com/office/powerpoint/2010/main" val="425186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49"/>
            <a:ext cx="3008313" cy="1162051"/>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7/19/2021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p14="http://schemas.microsoft.com/office/powerpoint/2010/main" val="31744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7/19/2021</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‹N°›</a:t>
            </a:fld>
            <a:endParaRPr lang="en-US"/>
          </a:p>
        </p:txBody>
      </p:sp>
      <p:sp>
        <p:nvSpPr>
          <p:cNvPr id="7" name="TextBox 6">
            <a:extLst>
              <a:ext uri="{FF2B5EF4-FFF2-40B4-BE49-F238E27FC236}">
                <a16:creationId xmlns="" xmlns:a16="http://schemas.microsoft.com/office/drawing/2014/main" id="{11E867DF-3DCA-4725-94F0-F2B6BD747A82}"/>
              </a:ext>
            </a:extLst>
          </p:cNvPr>
          <p:cNvSpPr txBox="1"/>
          <p:nvPr userDrawn="1"/>
        </p:nvSpPr>
        <p:spPr>
          <a:xfrm>
            <a:off x="-9150" y="6951663"/>
            <a:ext cx="8389625" cy="523220"/>
          </a:xfrm>
          <a:prstGeom prst="rect">
            <a:avLst/>
          </a:prstGeom>
          <a:noFill/>
        </p:spPr>
        <p:txBody>
          <a:bodyPr wrap="square" rtlCol="0">
            <a:spAutoFit/>
          </a:bodyPr>
          <a:lstStyle/>
          <a:p>
            <a:r>
              <a:rPr lang="en-US" sz="1400" dirty="0">
                <a:solidFill>
                  <a:schemeClr val="bg1">
                    <a:lumMod val="65000"/>
                  </a:schemeClr>
                </a:solidFill>
              </a:rPr>
              <a:t>This presentation uses a free template provided by FPPT.com</a:t>
            </a:r>
          </a:p>
          <a:p>
            <a:r>
              <a:rPr lang="en-US" sz="1400" dirty="0">
                <a:solidFill>
                  <a:schemeClr val="bg1">
                    <a:lumMod val="65000"/>
                  </a:schemeClr>
                </a:solidFill>
              </a:rPr>
              <a:t>www.free-power-point-templates.com</a:t>
            </a:r>
          </a:p>
        </p:txBody>
      </p:sp>
    </p:spTree>
    <p:extLst>
      <p:ext uri="{BB962C8B-B14F-4D97-AF65-F5344CB8AC3E}">
        <p14:creationId xmlns:p14="http://schemas.microsoft.com/office/powerpoint/2010/main" val="1944039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61180" y="985721"/>
            <a:ext cx="5266328" cy="2850492"/>
          </a:xfrm>
        </p:spPr>
        <p:txBody>
          <a:bodyPr>
            <a:normAutofit/>
          </a:bodyPr>
          <a:lstStyle/>
          <a:p>
            <a:pPr algn="ctr"/>
            <a:r>
              <a:rPr lang="es-ES_tradnl" sz="3200" dirty="0"/>
              <a:t>SOURCES DE VIE</a:t>
            </a:r>
            <a:br>
              <a:rPr lang="es-ES_tradnl" sz="3200" dirty="0"/>
            </a:br>
            <a:r>
              <a:rPr lang="fr-FR" sz="3200" dirty="0"/>
              <a:t>Accordées à la création:</a:t>
            </a:r>
            <a:br>
              <a:rPr lang="fr-FR" sz="3200" dirty="0"/>
            </a:br>
            <a:r>
              <a:rPr lang="fr-FR" sz="3200" dirty="0"/>
              <a:t>nutriments </a:t>
            </a:r>
            <a:r>
              <a:rPr lang="fr-FR" sz="3200" dirty="0" err="1"/>
              <a:t>phytochimiques</a:t>
            </a:r>
            <a:r>
              <a:rPr lang="fr-FR" sz="3200" dirty="0"/>
              <a:t> </a:t>
            </a:r>
            <a:br>
              <a:rPr lang="fr-FR" sz="3200" dirty="0"/>
            </a:br>
            <a:r>
              <a:rPr lang="fr-FR" sz="3200" dirty="0"/>
              <a:t>et antioxydants</a:t>
            </a:r>
          </a:p>
        </p:txBody>
      </p:sp>
      <p:sp>
        <p:nvSpPr>
          <p:cNvPr id="3" name="Subtitle 2"/>
          <p:cNvSpPr>
            <a:spLocks noGrp="1"/>
          </p:cNvSpPr>
          <p:nvPr>
            <p:ph type="subTitle" idx="1"/>
          </p:nvPr>
        </p:nvSpPr>
        <p:spPr>
          <a:xfrm>
            <a:off x="7032076" y="6043573"/>
            <a:ext cx="2128721" cy="814428"/>
          </a:xfrm>
        </p:spPr>
        <p:txBody>
          <a:bodyPr>
            <a:normAutofit fontScale="47500" lnSpcReduction="20000"/>
          </a:bodyPr>
          <a:lstStyle/>
          <a:p>
            <a:pPr algn="ctr"/>
            <a:r>
              <a:rPr lang="es-ES_tradnl" b="1" dirty="0">
                <a:solidFill>
                  <a:schemeClr val="bg1"/>
                </a:solidFill>
                <a:latin typeface="Arial" panose="020B0604020202020204" pitchFamily="34" charset="0"/>
                <a:cs typeface="Arial" panose="020B0604020202020204" pitchFamily="34" charset="0"/>
              </a:rPr>
              <a:t>Lidia Belkis Archbold</a:t>
            </a:r>
          </a:p>
          <a:p>
            <a:pPr algn="ctr"/>
            <a:r>
              <a:rPr lang="es-ES_tradnl" b="1" dirty="0" err="1">
                <a:solidFill>
                  <a:schemeClr val="bg1"/>
                </a:solidFill>
                <a:latin typeface="Arial" panose="020B0604020202020204" pitchFamily="34" charset="0"/>
                <a:cs typeface="Arial" panose="020B0604020202020204" pitchFamily="34" charset="0"/>
              </a:rPr>
              <a:t>Ministère</a:t>
            </a:r>
            <a:r>
              <a:rPr lang="es-ES_tradnl" b="1" dirty="0">
                <a:solidFill>
                  <a:schemeClr val="bg1"/>
                </a:solidFill>
                <a:latin typeface="Arial" panose="020B0604020202020204" pitchFamily="34" charset="0"/>
                <a:cs typeface="Arial" panose="020B0604020202020204" pitchFamily="34" charset="0"/>
              </a:rPr>
              <a:t> de la </a:t>
            </a:r>
            <a:r>
              <a:rPr lang="es-ES_tradnl" b="1" dirty="0" err="1">
                <a:solidFill>
                  <a:schemeClr val="bg1"/>
                </a:solidFill>
                <a:latin typeface="Arial" panose="020B0604020202020204" pitchFamily="34" charset="0"/>
                <a:cs typeface="Arial" panose="020B0604020202020204" pitchFamily="34" charset="0"/>
              </a:rPr>
              <a:t>Santé</a:t>
            </a:r>
            <a:endParaRPr lang="es-ES_tradnl" b="1" dirty="0">
              <a:solidFill>
                <a:schemeClr val="bg1"/>
              </a:solidFill>
              <a:latin typeface="Arial" panose="020B0604020202020204" pitchFamily="34" charset="0"/>
              <a:cs typeface="Arial" panose="020B0604020202020204" pitchFamily="34" charset="0"/>
            </a:endParaRPr>
          </a:p>
          <a:p>
            <a:pPr algn="ctr"/>
            <a:r>
              <a:rPr lang="es-ES_tradnl" b="1" dirty="0" err="1">
                <a:solidFill>
                  <a:schemeClr val="bg1"/>
                </a:solidFill>
                <a:latin typeface="Arial" panose="020B0604020202020204" pitchFamily="34" charset="0"/>
                <a:cs typeface="Arial" panose="020B0604020202020204" pitchFamily="34" charset="0"/>
              </a:rPr>
              <a:t>Division</a:t>
            </a:r>
            <a:r>
              <a:rPr lang="es-ES_tradnl" b="1" dirty="0">
                <a:solidFill>
                  <a:schemeClr val="bg1"/>
                </a:solidFill>
                <a:latin typeface="Arial" panose="020B0604020202020204" pitchFamily="34" charset="0"/>
                <a:cs typeface="Arial" panose="020B0604020202020204" pitchFamily="34" charset="0"/>
              </a:rPr>
              <a:t> </a:t>
            </a:r>
            <a:r>
              <a:rPr lang="es-ES_tradnl" b="1" dirty="0" err="1">
                <a:solidFill>
                  <a:schemeClr val="bg1"/>
                </a:solidFill>
                <a:latin typeface="Arial" panose="020B0604020202020204" pitchFamily="34" charset="0"/>
                <a:cs typeface="Arial" panose="020B0604020202020204" pitchFamily="34" charset="0"/>
              </a:rPr>
              <a:t>Interaméricaine</a:t>
            </a:r>
            <a:endParaRPr lang="es-ES_tradnl" b="1" dirty="0">
              <a:solidFill>
                <a:schemeClr val="bg1"/>
              </a:solidFill>
              <a:latin typeface="Arial" panose="020B0604020202020204" pitchFamily="34" charset="0"/>
              <a:cs typeface="Arial" panose="020B0604020202020204" pitchFamily="34" charset="0"/>
            </a:endParaRPr>
          </a:p>
          <a:p>
            <a:pPr algn="ctr"/>
            <a:endParaRPr lang="es-ES_tradnl"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39203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28721" y="985721"/>
            <a:ext cx="6871725" cy="4682953"/>
          </a:xfrm>
        </p:spPr>
        <p:txBody>
          <a:bodyPr>
            <a:noAutofit/>
          </a:bodyPr>
          <a:lstStyle/>
          <a:p>
            <a:pPr>
              <a:buFont typeface="Wingdings" panose="05000000000000000000" pitchFamily="2" charset="2"/>
              <a:buChar char="Ø"/>
            </a:pPr>
            <a:r>
              <a:rPr lang="fr-FR" dirty="0">
                <a:latin typeface="Arial" panose="020B0604020202020204" pitchFamily="34" charset="0"/>
                <a:cs typeface="Arial" panose="020B0604020202020204" pitchFamily="34" charset="0"/>
              </a:rPr>
              <a:t>Certaines habitudes de vie, comme un régime alimentaire </a:t>
            </a:r>
            <a:r>
              <a:rPr lang="fr-FR" u="sng" dirty="0">
                <a:latin typeface="Arial" panose="020B0604020202020204" pitchFamily="34" charset="0"/>
                <a:cs typeface="Arial" panose="020B0604020202020204" pitchFamily="34" charset="0"/>
              </a:rPr>
              <a:t>riche en graisse</a:t>
            </a:r>
            <a:r>
              <a:rPr lang="fr-FR" dirty="0">
                <a:latin typeface="Arial" panose="020B0604020202020204" pitchFamily="34" charset="0"/>
                <a:cs typeface="Arial" panose="020B0604020202020204" pitchFamily="34" charset="0"/>
              </a:rPr>
              <a:t>, fumer, et </a:t>
            </a:r>
            <a:r>
              <a:rPr lang="fr-FR" u="sng" dirty="0">
                <a:latin typeface="Arial" panose="020B0604020202020204" pitchFamily="34" charset="0"/>
                <a:cs typeface="Arial" panose="020B0604020202020204" pitchFamily="34" charset="0"/>
              </a:rPr>
              <a:t>boire de l’alcool</a:t>
            </a:r>
            <a:r>
              <a:rPr lang="fr-FR" dirty="0">
                <a:latin typeface="Arial" panose="020B0604020202020204" pitchFamily="34" charset="0"/>
                <a:cs typeface="Arial" panose="020B0604020202020204" pitchFamily="34" charset="0"/>
              </a:rPr>
              <a:t> peuvent causer des dommages cellulaires </a:t>
            </a:r>
            <a:r>
              <a:rPr lang="fr-FR" b="1" dirty="0">
                <a:latin typeface="Arial" panose="020B0604020202020204" pitchFamily="34" charset="0"/>
                <a:cs typeface="Arial" panose="020B0604020202020204" pitchFamily="34" charset="0"/>
              </a:rPr>
              <a:t>plus accélérés et plus étendus.</a:t>
            </a:r>
            <a:r>
              <a:rPr lang="fr-FR" dirty="0">
                <a:latin typeface="Arial" panose="020B0604020202020204" pitchFamily="34" charset="0"/>
                <a:cs typeface="Arial" panose="020B0604020202020204" pitchFamily="34" charset="0"/>
              </a:rPr>
              <a:t> </a:t>
            </a:r>
          </a:p>
          <a:p>
            <a:pPr>
              <a:buFont typeface="Wingdings" panose="05000000000000000000" pitchFamily="2" charset="2"/>
              <a:buChar char="Ø"/>
            </a:pPr>
            <a:r>
              <a:rPr lang="fr-FR" dirty="0">
                <a:latin typeface="Arial" panose="020B0604020202020204" pitchFamily="34" charset="0"/>
                <a:cs typeface="Arial" panose="020B0604020202020204" pitchFamily="34" charset="0"/>
              </a:rPr>
              <a:t>Les radicaux libres ne pouvant être complètement évités, il est important de renforcer les défenses </a:t>
            </a:r>
            <a:r>
              <a:rPr lang="fr-FR" u="sng" dirty="0">
                <a:latin typeface="Arial" panose="020B0604020202020204" pitchFamily="34" charset="0"/>
                <a:cs typeface="Arial" panose="020B0604020202020204" pitchFamily="34" charset="0"/>
              </a:rPr>
              <a:t>antioxydantes</a:t>
            </a:r>
            <a:r>
              <a:rPr lang="fr-FR" dirty="0">
                <a:latin typeface="Arial" panose="020B0604020202020204" pitchFamily="34" charset="0"/>
                <a:cs typeface="Arial" panose="020B0604020202020204" pitchFamily="34" charset="0"/>
              </a:rPr>
              <a:t> du corps.</a:t>
            </a:r>
          </a:p>
        </p:txBody>
      </p:sp>
    </p:spTree>
    <p:extLst>
      <p:ext uri="{BB962C8B-B14F-4D97-AF65-F5344CB8AC3E}">
        <p14:creationId xmlns:p14="http://schemas.microsoft.com/office/powerpoint/2010/main" val="4607448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28720" y="985720"/>
            <a:ext cx="6719020" cy="5700987"/>
          </a:xfrm>
        </p:spPr>
        <p:txBody>
          <a:bodyPr>
            <a:noAutofit/>
          </a:bodyPr>
          <a:lstStyle/>
          <a:p>
            <a:pPr>
              <a:buFont typeface="Wingdings" panose="05000000000000000000" pitchFamily="2" charset="2"/>
              <a:buChar char="Ø"/>
            </a:pPr>
            <a:r>
              <a:rPr lang="fr-FR" dirty="0">
                <a:latin typeface="Arial" panose="020B0604020202020204" pitchFamily="34" charset="0"/>
                <a:cs typeface="Arial" panose="020B0604020202020204" pitchFamily="34" charset="0"/>
              </a:rPr>
              <a:t>Les sources les plus riches de ces défenseurs chimiques naturels sont les aliments </a:t>
            </a:r>
            <a:r>
              <a:rPr lang="fr-FR" b="1" u="sng" dirty="0">
                <a:latin typeface="Arial" panose="020B0604020202020204" pitchFamily="34" charset="0"/>
                <a:cs typeface="Arial" panose="020B0604020202020204" pitchFamily="34" charset="0"/>
              </a:rPr>
              <a:t>non raffinés</a:t>
            </a:r>
            <a:r>
              <a:rPr lang="fr-FR" u="sng" dirty="0">
                <a:latin typeface="Arial" panose="020B0604020202020204" pitchFamily="34" charset="0"/>
                <a:cs typeface="Arial" panose="020B0604020202020204" pitchFamily="34" charset="0"/>
              </a:rPr>
              <a:t> </a:t>
            </a:r>
            <a:r>
              <a:rPr lang="fr-FR" dirty="0">
                <a:latin typeface="Arial" panose="020B0604020202020204" pitchFamily="34" charset="0"/>
                <a:cs typeface="Arial" panose="020B0604020202020204" pitchFamily="34" charset="0"/>
              </a:rPr>
              <a:t>de plantes</a:t>
            </a:r>
            <a:r>
              <a:rPr lang="fr-FR" b="1" dirty="0">
                <a:latin typeface="Arial" panose="020B0604020202020204" pitchFamily="34" charset="0"/>
                <a:cs typeface="Arial" panose="020B0604020202020204" pitchFamily="34" charset="0"/>
              </a:rPr>
              <a:t>.</a:t>
            </a:r>
            <a:endParaRPr lang="fr-FR" dirty="0">
              <a:latin typeface="Arial" panose="020B0604020202020204" pitchFamily="34" charset="0"/>
              <a:cs typeface="Arial" panose="020B0604020202020204" pitchFamily="34" charset="0"/>
            </a:endParaRPr>
          </a:p>
          <a:p>
            <a:pPr marL="0" indent="0">
              <a:buNone/>
            </a:pPr>
            <a:r>
              <a:rPr lang="fr-FR" dirty="0">
                <a:latin typeface="Arial" panose="020B0604020202020204" pitchFamily="34" charset="0"/>
                <a:cs typeface="Arial" panose="020B0604020202020204" pitchFamily="34" charset="0"/>
              </a:rPr>
              <a:t> </a:t>
            </a:r>
          </a:p>
          <a:p>
            <a:pPr>
              <a:buFont typeface="Wingdings" panose="05000000000000000000" pitchFamily="2" charset="2"/>
              <a:buChar char="Ø"/>
            </a:pPr>
            <a:r>
              <a:rPr lang="fr-FR" dirty="0">
                <a:latin typeface="Arial" panose="020B0604020202020204" pitchFamily="34" charset="0"/>
                <a:cs typeface="Arial" panose="020B0604020202020204" pitchFamily="34" charset="0"/>
              </a:rPr>
              <a:t>Qu'il s'agisse de fruits, de légumes, de céréales complètes, de haricots ou de noix, les études se succèdent pour en révéler les bienfaits </a:t>
            </a:r>
            <a:r>
              <a:rPr lang="fr-FR" b="1" dirty="0">
                <a:latin typeface="Arial" panose="020B0604020202020204" pitchFamily="34" charset="0"/>
                <a:cs typeface="Arial" panose="020B0604020202020204" pitchFamily="34" charset="0"/>
              </a:rPr>
              <a:t>protecteurs</a:t>
            </a:r>
            <a:r>
              <a:rPr lang="fr-FR" dirty="0">
                <a:latin typeface="Arial" panose="020B0604020202020204" pitchFamily="34" charset="0"/>
                <a:cs typeface="Arial" panose="020B0604020202020204" pitchFamily="34" charset="0"/>
              </a:rPr>
              <a:t> des aliments d'origine végétale.  </a:t>
            </a:r>
          </a:p>
          <a:p>
            <a:pPr marL="0" indent="0">
              <a:buNone/>
            </a:pPr>
            <a:r>
              <a:rPr lang="es-CO" dirty="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a:p>
            <a:pPr marL="0" indent="0">
              <a:buNone/>
            </a:pPr>
            <a:endParaRPr lang="es-ES_tradnl"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841766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961181" y="171294"/>
            <a:ext cx="5182820" cy="1018033"/>
          </a:xfrm>
        </p:spPr>
        <p:txBody>
          <a:bodyPr>
            <a:normAutofit fontScale="90000"/>
          </a:bodyPr>
          <a:lstStyle/>
          <a:p>
            <a:pPr algn="ctr"/>
            <a:r>
              <a:rPr lang="fr-FR" dirty="0"/>
              <a:t>Les gens profitent-ils de ces protecteurs ?</a:t>
            </a:r>
          </a:p>
        </p:txBody>
      </p:sp>
      <p:sp>
        <p:nvSpPr>
          <p:cNvPr id="11" name="Rectangle 10"/>
          <p:cNvSpPr/>
          <p:nvPr/>
        </p:nvSpPr>
        <p:spPr>
          <a:xfrm>
            <a:off x="448966" y="1800147"/>
            <a:ext cx="8091077" cy="1569660"/>
          </a:xfrm>
          <a:prstGeom prst="rect">
            <a:avLst/>
          </a:prstGeom>
        </p:spPr>
        <p:txBody>
          <a:bodyPr wrap="square">
            <a:spAutoFit/>
          </a:bodyPr>
          <a:lstStyle/>
          <a:p>
            <a:pPr marL="457200" indent="-457200">
              <a:buFont typeface="Wingdings" panose="05000000000000000000" pitchFamily="2" charset="2"/>
              <a:buChar char="Ø"/>
            </a:pPr>
            <a:r>
              <a:rPr lang="fr-FR" sz="2400" dirty="0">
                <a:solidFill>
                  <a:srgbClr val="000000"/>
                </a:solidFill>
                <a:latin typeface="Arial" panose="020B0604020202020204" pitchFamily="34" charset="0"/>
                <a:ea typeface="Arial Unicode MS"/>
                <a:cs typeface="Arial" panose="020B0604020202020204" pitchFamily="34" charset="0"/>
              </a:rPr>
              <a:t>Malheureusement NON. Partout dans le monde, les gens mangent moins de ces aliments végétaux protecteurs et souffrent de plus en plus de maladies dégénératives. </a:t>
            </a:r>
            <a:endParaRPr lang="fr-FR" sz="2400" dirty="0">
              <a:effectLst/>
              <a:latin typeface="Arial" panose="020B0604020202020204" pitchFamily="34" charset="0"/>
              <a:ea typeface="Arial Unicode MS"/>
              <a:cs typeface="Arial" panose="020B0604020202020204" pitchFamily="34" charset="0"/>
            </a:endParaRPr>
          </a:p>
        </p:txBody>
      </p:sp>
      <p:sp>
        <p:nvSpPr>
          <p:cNvPr id="12" name="Rectangle 11"/>
          <p:cNvSpPr/>
          <p:nvPr/>
        </p:nvSpPr>
        <p:spPr>
          <a:xfrm>
            <a:off x="524173" y="4447034"/>
            <a:ext cx="7940660" cy="1200329"/>
          </a:xfrm>
          <a:prstGeom prst="rect">
            <a:avLst/>
          </a:prstGeom>
        </p:spPr>
        <p:txBody>
          <a:bodyPr wrap="square">
            <a:spAutoFit/>
          </a:bodyPr>
          <a:lstStyle/>
          <a:p>
            <a:pPr marL="342900" indent="-342900">
              <a:buFont typeface="Wingdings" panose="05000000000000000000" pitchFamily="2" charset="2"/>
              <a:buChar char="Ø"/>
            </a:pPr>
            <a:r>
              <a:rPr lang="fr-FR" sz="2400" dirty="0">
                <a:latin typeface="Arial" panose="020B0604020202020204" pitchFamily="34" charset="0"/>
                <a:cs typeface="Arial" panose="020B0604020202020204" pitchFamily="34" charset="0"/>
              </a:rPr>
              <a:t>En 2013, la moitié des habitants consommaient des fruits moins d'une fois par jour et des légumes moins de 1,7 fois par jour.</a:t>
            </a:r>
          </a:p>
        </p:txBody>
      </p:sp>
    </p:spTree>
    <p:extLst>
      <p:ext uri="{BB962C8B-B14F-4D97-AF65-F5344CB8AC3E}">
        <p14:creationId xmlns:p14="http://schemas.microsoft.com/office/powerpoint/2010/main" val="41707837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434131" y="1596540"/>
            <a:ext cx="6409035" cy="2677656"/>
          </a:xfrm>
          <a:prstGeom prst="rect">
            <a:avLst/>
          </a:prstGeom>
        </p:spPr>
        <p:txBody>
          <a:bodyPr wrap="square">
            <a:spAutoFit/>
          </a:bodyPr>
          <a:lstStyle/>
          <a:p>
            <a:pPr marL="342900" indent="-342900" fontAlgn="base">
              <a:buFont typeface="Wingdings" panose="05000000000000000000" pitchFamily="2" charset="2"/>
              <a:buChar char="Ø"/>
            </a:pPr>
            <a:r>
              <a:rPr lang="fr-FR" sz="2800" dirty="0">
                <a:latin typeface="Arial" panose="020B0604020202020204" pitchFamily="34" charset="0"/>
                <a:cs typeface="Arial" panose="020B0604020202020204" pitchFamily="34" charset="0"/>
              </a:rPr>
              <a:t>Une étude américaine révèle que moins de 15 % des adultes américains mangent suffisamment de fruits pour respecter les recommandations alimentaires fédérales</a:t>
            </a:r>
            <a:r>
              <a:rPr lang="fr-FR" sz="2800" dirty="0">
                <a:solidFill>
                  <a:srgbClr val="323232"/>
                </a:solidFill>
                <a:latin typeface="Arial" panose="020B0604020202020204" pitchFamily="34" charset="0"/>
                <a:cs typeface="Arial" panose="020B0604020202020204" pitchFamily="34" charset="0"/>
              </a:rPr>
              <a:t>.</a:t>
            </a:r>
            <a:endParaRPr lang="fr-FR" sz="2800" b="0" i="0" dirty="0">
              <a:solidFill>
                <a:srgbClr val="323232"/>
              </a:solidFill>
              <a:effectLst/>
              <a:latin typeface="Arial" panose="020B0604020202020204" pitchFamily="34" charset="0"/>
              <a:cs typeface="Arial" panose="020B0604020202020204" pitchFamily="34" charset="0"/>
            </a:endParaRPr>
          </a:p>
        </p:txBody>
      </p:sp>
      <p:sp>
        <p:nvSpPr>
          <p:cNvPr id="6" name="TextBox 5"/>
          <p:cNvSpPr txBox="1"/>
          <p:nvPr/>
        </p:nvSpPr>
        <p:spPr>
          <a:xfrm>
            <a:off x="3655771" y="6075888"/>
            <a:ext cx="5344675" cy="307777"/>
          </a:xfrm>
          <a:prstGeom prst="rect">
            <a:avLst/>
          </a:prstGeom>
          <a:noFill/>
        </p:spPr>
        <p:txBody>
          <a:bodyPr wrap="square" rtlCol="0">
            <a:spAutoFit/>
          </a:bodyPr>
          <a:lstStyle/>
          <a:p>
            <a:r>
              <a:rPr lang="en-US" sz="1400" dirty="0" err="1"/>
              <a:t>Scientif</a:t>
            </a:r>
            <a:r>
              <a:rPr lang="en-US" sz="1400" dirty="0"/>
              <a:t> American, Kathryn Doyle, Reuters Health, 23 </a:t>
            </a:r>
            <a:r>
              <a:rPr lang="en-US" sz="1400" dirty="0" err="1"/>
              <a:t>juin</a:t>
            </a:r>
            <a:r>
              <a:rPr lang="en-US" sz="1400" dirty="0"/>
              <a:t> 2015</a:t>
            </a:r>
          </a:p>
        </p:txBody>
      </p:sp>
    </p:spTree>
    <p:extLst>
      <p:ext uri="{BB962C8B-B14F-4D97-AF65-F5344CB8AC3E}">
        <p14:creationId xmlns:p14="http://schemas.microsoft.com/office/powerpoint/2010/main" val="32205259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601670" y="2444115"/>
            <a:ext cx="8246070" cy="2246769"/>
          </a:xfrm>
          <a:prstGeom prst="rect">
            <a:avLst/>
          </a:prstGeom>
        </p:spPr>
        <p:txBody>
          <a:bodyPr wrap="square">
            <a:spAutoFit/>
          </a:bodyPr>
          <a:lstStyle/>
          <a:p>
            <a:r>
              <a:rPr lang="fr-FR" sz="2800" dirty="0">
                <a:solidFill>
                  <a:srgbClr val="1C1C1C"/>
                </a:solidFill>
                <a:latin typeface="Arial" panose="020B0604020202020204" pitchFamily="34" charset="0"/>
                <a:cs typeface="Arial" panose="020B0604020202020204" pitchFamily="34" charset="0"/>
              </a:rPr>
              <a:t>Les aliments industriels, que nous consommons en général, contribuent à la mort prématurée d'environ 11 millions de personnes par an, selon une étude récente publiée dans la prestigieuse revue scientifique </a:t>
            </a:r>
            <a:r>
              <a:rPr lang="fr-FR" sz="2800" i="1" dirty="0">
                <a:solidFill>
                  <a:srgbClr val="1C1C1C"/>
                </a:solidFill>
                <a:latin typeface="Arial" panose="020B0604020202020204" pitchFamily="34" charset="0"/>
                <a:cs typeface="Arial" panose="020B0604020202020204" pitchFamily="34" charset="0"/>
              </a:rPr>
              <a:t>The Lancet</a:t>
            </a:r>
            <a:r>
              <a:rPr lang="es-ES" sz="2800" dirty="0">
                <a:solidFill>
                  <a:srgbClr val="1C1C1C"/>
                </a:solidFill>
                <a:latin typeface="Arial" panose="020B0604020202020204" pitchFamily="34" charset="0"/>
                <a:cs typeface="Arial" panose="020B0604020202020204" pitchFamily="34" charset="0"/>
              </a:rPr>
              <a:t>.</a:t>
            </a:r>
            <a:endParaRPr lang="es-ES_tradnl"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710489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1425" y="1392933"/>
            <a:ext cx="6719020" cy="3908762"/>
          </a:xfrm>
          <a:prstGeom prst="rect">
            <a:avLst/>
          </a:prstGeom>
        </p:spPr>
        <p:txBody>
          <a:bodyPr wrap="square">
            <a:spAutoFit/>
          </a:bodyPr>
          <a:lstStyle/>
          <a:p>
            <a:pPr marL="285750" indent="-285750">
              <a:buFont typeface="Wingdings" panose="05000000000000000000" pitchFamily="2" charset="2"/>
              <a:buChar char="Ø"/>
            </a:pPr>
            <a:r>
              <a:rPr lang="es-ES" sz="2800" dirty="0">
                <a:solidFill>
                  <a:srgbClr val="1C1C1C"/>
                </a:solidFill>
                <a:latin typeface="Arial" panose="020B0604020202020204" pitchFamily="34" charset="0"/>
                <a:cs typeface="Arial" panose="020B0604020202020204" pitchFamily="34" charset="0"/>
              </a:rPr>
              <a:t>  </a:t>
            </a:r>
            <a:r>
              <a:rPr lang="fr-FR" sz="2800" dirty="0">
                <a:solidFill>
                  <a:srgbClr val="1C1C1C"/>
                </a:solidFill>
                <a:latin typeface="Arial" panose="020B0604020202020204" pitchFamily="34" charset="0"/>
                <a:cs typeface="Arial" panose="020B0604020202020204" pitchFamily="34" charset="0"/>
              </a:rPr>
              <a:t>Trop de sel dans les aliments (cause de trois millions de décès).</a:t>
            </a:r>
          </a:p>
          <a:p>
            <a:pPr marL="457200" indent="-457200">
              <a:buFont typeface="Wingdings" panose="05000000000000000000" pitchFamily="2" charset="2"/>
              <a:buChar char="Ø"/>
            </a:pPr>
            <a:r>
              <a:rPr lang="fr-FR" sz="2800" dirty="0">
                <a:solidFill>
                  <a:srgbClr val="1C1C1C"/>
                </a:solidFill>
                <a:latin typeface="Arial" panose="020B0604020202020204" pitchFamily="34" charset="0"/>
                <a:cs typeface="Arial" panose="020B0604020202020204" pitchFamily="34" charset="0"/>
              </a:rPr>
              <a:t>Trop peu de céréales complètes (trois millions de décès).</a:t>
            </a:r>
          </a:p>
          <a:p>
            <a:pPr marL="457200" indent="-457200">
              <a:buFont typeface="Wingdings" panose="05000000000000000000" pitchFamily="2" charset="2"/>
              <a:buChar char="Ø"/>
            </a:pPr>
            <a:r>
              <a:rPr lang="fr-FR" sz="2800" dirty="0">
                <a:solidFill>
                  <a:srgbClr val="1C1C1C"/>
                </a:solidFill>
                <a:latin typeface="Arial" panose="020B0604020202020204" pitchFamily="34" charset="0"/>
                <a:cs typeface="Arial" panose="020B0604020202020204" pitchFamily="34" charset="0"/>
              </a:rPr>
              <a:t>Très peu de fruits (deux millions).</a:t>
            </a:r>
          </a:p>
          <a:p>
            <a:endParaRPr lang="fr-FR" sz="2800" dirty="0">
              <a:solidFill>
                <a:srgbClr val="1C1C1C"/>
              </a:solidFill>
              <a:latin typeface="Arial" panose="020B0604020202020204" pitchFamily="34" charset="0"/>
              <a:cs typeface="Arial" panose="020B0604020202020204" pitchFamily="34" charset="0"/>
            </a:endParaRPr>
          </a:p>
          <a:p>
            <a:r>
              <a:rPr lang="fr-FR" sz="2000" dirty="0">
                <a:solidFill>
                  <a:srgbClr val="1C1C1C"/>
                </a:solidFill>
                <a:latin typeface="Arial" panose="020B0604020202020204" pitchFamily="34" charset="0"/>
                <a:cs typeface="Arial" panose="020B0604020202020204" pitchFamily="34" charset="0"/>
              </a:rPr>
              <a:t>Les autres causes principales étaient associées à de faibles niveaux de consommation de fruits à coque, de graines, de légumes, de fibres et de protéines. </a:t>
            </a:r>
          </a:p>
          <a:p>
            <a:r>
              <a:rPr lang="fr-FR" sz="2000" dirty="0">
                <a:solidFill>
                  <a:srgbClr val="1C1C1C"/>
                </a:solidFill>
                <a:latin typeface="Arial" panose="020B0604020202020204" pitchFamily="34" charset="0"/>
                <a:cs typeface="Arial" panose="020B0604020202020204" pitchFamily="34" charset="0"/>
              </a:rPr>
              <a:t>de noix, de graines, de légumes, de fibres</a:t>
            </a:r>
          </a:p>
        </p:txBody>
      </p:sp>
      <p:sp>
        <p:nvSpPr>
          <p:cNvPr id="5" name="Rectangle 4"/>
          <p:cNvSpPr/>
          <p:nvPr/>
        </p:nvSpPr>
        <p:spPr>
          <a:xfrm>
            <a:off x="1670606" y="374900"/>
            <a:ext cx="6436377" cy="523220"/>
          </a:xfrm>
          <a:prstGeom prst="rect">
            <a:avLst/>
          </a:prstGeom>
        </p:spPr>
        <p:txBody>
          <a:bodyPr wrap="none">
            <a:spAutoFit/>
          </a:bodyPr>
          <a:lstStyle/>
          <a:p>
            <a:r>
              <a:rPr lang="fr-FR" sz="2800" b="1" dirty="0">
                <a:solidFill>
                  <a:srgbClr val="1C1C1C"/>
                </a:solidFill>
                <a:latin typeface="Arial" panose="020B0604020202020204" pitchFamily="34" charset="0"/>
                <a:cs typeface="Arial" panose="020B0604020202020204" pitchFamily="34" charset="0"/>
              </a:rPr>
              <a:t>Quels régimes sont les plus nocifs ?</a:t>
            </a:r>
          </a:p>
        </p:txBody>
      </p:sp>
    </p:spTree>
    <p:extLst>
      <p:ext uri="{BB962C8B-B14F-4D97-AF65-F5344CB8AC3E}">
        <p14:creationId xmlns:p14="http://schemas.microsoft.com/office/powerpoint/2010/main" val="20189727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23309" y="374901"/>
            <a:ext cx="7019855" cy="954107"/>
          </a:xfrm>
          <a:prstGeom prst="rect">
            <a:avLst/>
          </a:prstGeom>
        </p:spPr>
        <p:txBody>
          <a:bodyPr wrap="square">
            <a:spAutoFit/>
          </a:bodyPr>
          <a:lstStyle/>
          <a:p>
            <a:pPr algn="ctr"/>
            <a:r>
              <a:rPr lang="fr-FR" sz="2800" b="1" dirty="0">
                <a:solidFill>
                  <a:srgbClr val="000000"/>
                </a:solidFill>
                <a:latin typeface="Arial" panose="020B0604020202020204" pitchFamily="34" charset="0"/>
                <a:ea typeface="Arial Unicode MS"/>
                <a:cs typeface="Arial" panose="020B0604020202020204" pitchFamily="34" charset="0"/>
              </a:rPr>
              <a:t>Quels sont les avantages de manger plus de fruits et de légumes ? </a:t>
            </a:r>
          </a:p>
        </p:txBody>
      </p:sp>
      <p:sp>
        <p:nvSpPr>
          <p:cNvPr id="5" name="Rectangle 4"/>
          <p:cNvSpPr/>
          <p:nvPr/>
        </p:nvSpPr>
        <p:spPr>
          <a:xfrm>
            <a:off x="2281425" y="2207360"/>
            <a:ext cx="6561740" cy="2677656"/>
          </a:xfrm>
          <a:prstGeom prst="rect">
            <a:avLst/>
          </a:prstGeom>
        </p:spPr>
        <p:txBody>
          <a:bodyPr wrap="square">
            <a:spAutoFit/>
          </a:bodyPr>
          <a:lstStyle/>
          <a:p>
            <a:r>
              <a:rPr lang="fr-FR" sz="2800" dirty="0">
                <a:solidFill>
                  <a:srgbClr val="000000"/>
                </a:solidFill>
                <a:latin typeface="Arial" panose="020B0604020202020204" pitchFamily="34" charset="0"/>
                <a:ea typeface="Arial Unicode MS"/>
                <a:cs typeface="Arial" panose="020B0604020202020204" pitchFamily="34" charset="0"/>
              </a:rPr>
              <a:t>BEAUCOUP !!</a:t>
            </a:r>
          </a:p>
          <a:p>
            <a:r>
              <a:rPr lang="fr-FR" sz="2800" dirty="0">
                <a:solidFill>
                  <a:srgbClr val="000000"/>
                </a:solidFill>
                <a:latin typeface="Arial" panose="020B0604020202020204" pitchFamily="34" charset="0"/>
                <a:ea typeface="Arial Unicode MS"/>
                <a:cs typeface="Arial" panose="020B0604020202020204" pitchFamily="34" charset="0"/>
              </a:rPr>
              <a:t>Notre Créateur a doté notre corps de la capacité de prévenir et d'inverser de nombreuses maladies, </a:t>
            </a:r>
            <a:r>
              <a:rPr lang="fr-FR" sz="2800" b="1" dirty="0">
                <a:solidFill>
                  <a:srgbClr val="000000"/>
                </a:solidFill>
                <a:latin typeface="Arial" panose="020B0604020202020204" pitchFamily="34" charset="0"/>
                <a:ea typeface="Arial Unicode MS"/>
                <a:cs typeface="Arial" panose="020B0604020202020204" pitchFamily="34" charset="0"/>
              </a:rPr>
              <a:t>si</a:t>
            </a:r>
            <a:r>
              <a:rPr lang="fr-FR" sz="2800" dirty="0">
                <a:solidFill>
                  <a:srgbClr val="000000"/>
                </a:solidFill>
                <a:latin typeface="Arial" panose="020B0604020202020204" pitchFamily="34" charset="0"/>
                <a:ea typeface="Arial Unicode MS"/>
                <a:cs typeface="Arial" panose="020B0604020202020204" pitchFamily="34" charset="0"/>
              </a:rPr>
              <a:t> seulement nous lui fournissons la nutrition dont il a besoin. </a:t>
            </a:r>
          </a:p>
        </p:txBody>
      </p:sp>
    </p:spTree>
    <p:extLst>
      <p:ext uri="{BB962C8B-B14F-4D97-AF65-F5344CB8AC3E}">
        <p14:creationId xmlns:p14="http://schemas.microsoft.com/office/powerpoint/2010/main" val="7043955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28720" y="1189327"/>
            <a:ext cx="6719020" cy="4185761"/>
          </a:xfrm>
          <a:prstGeom prst="rect">
            <a:avLst/>
          </a:prstGeom>
        </p:spPr>
        <p:txBody>
          <a:bodyPr wrap="square">
            <a:spAutoFit/>
          </a:bodyPr>
          <a:lstStyle/>
          <a:p>
            <a:r>
              <a:rPr lang="fr-FR" sz="2600" dirty="0">
                <a:solidFill>
                  <a:srgbClr val="000000"/>
                </a:solidFill>
                <a:latin typeface="Arial" panose="020B0604020202020204" pitchFamily="34" charset="0"/>
                <a:ea typeface="Arial Unicode MS"/>
                <a:cs typeface="Arial" panose="020B0604020202020204" pitchFamily="34" charset="0"/>
              </a:rPr>
              <a:t>Plus de 200 études scientifiques majeures menées au cours des 25 dernières années ont systématiquement montré que les personnes qui consomment beaucoup d'aliments végétaux ont </a:t>
            </a:r>
            <a:r>
              <a:rPr lang="fr-FR" sz="2600" b="1" dirty="0">
                <a:solidFill>
                  <a:srgbClr val="000000"/>
                </a:solidFill>
                <a:latin typeface="Arial" panose="020B0604020202020204" pitchFamily="34" charset="0"/>
                <a:ea typeface="Arial Unicode MS"/>
                <a:cs typeface="Arial" panose="020B0604020202020204" pitchFamily="34" charset="0"/>
              </a:rPr>
              <a:t>deux fois moins </a:t>
            </a:r>
            <a:r>
              <a:rPr lang="fr-FR" sz="2600" dirty="0">
                <a:solidFill>
                  <a:srgbClr val="000000"/>
                </a:solidFill>
                <a:latin typeface="Arial" panose="020B0604020202020204" pitchFamily="34" charset="0"/>
                <a:ea typeface="Arial Unicode MS"/>
                <a:cs typeface="Arial" panose="020B0604020202020204" pitchFamily="34" charset="0"/>
              </a:rPr>
              <a:t>de risques d'avoir un cancer que celles qui en consomment peu. </a:t>
            </a:r>
          </a:p>
          <a:p>
            <a:endParaRPr lang="en-US" sz="26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US" sz="1600" dirty="0">
                <a:latin typeface="Arial" panose="020B0604020202020204" pitchFamily="34" charset="0"/>
                <a:cs typeface="Arial" panose="020B0604020202020204" pitchFamily="34" charset="0"/>
              </a:rPr>
              <a:t>National Cancer Institute’s division of Cancer Prevention and Control, as reported in Better Nutrition, May 1994.</a:t>
            </a:r>
            <a:endParaRPr lang="es-CO" sz="2600" dirty="0">
              <a:solidFill>
                <a:srgbClr val="000000"/>
              </a:solidFill>
              <a:latin typeface="Arial" panose="020B0604020202020204" pitchFamily="34" charset="0"/>
              <a:ea typeface="Arial Unicode MS"/>
              <a:cs typeface="Arial" panose="020B0604020202020204" pitchFamily="34" charset="0"/>
            </a:endParaRPr>
          </a:p>
          <a:p>
            <a:endParaRPr lang="es-CO" sz="260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27715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296259" y="1396200"/>
            <a:ext cx="8704186" cy="4154984"/>
          </a:xfrm>
          <a:prstGeom prst="rect">
            <a:avLst/>
          </a:prstGeom>
        </p:spPr>
        <p:txBody>
          <a:bodyPr wrap="square">
            <a:spAutoFit/>
          </a:bodyPr>
          <a:lstStyle/>
          <a:p>
            <a:r>
              <a:rPr lang="fr-FR" sz="2400" dirty="0">
                <a:solidFill>
                  <a:srgbClr val="000000"/>
                </a:solidFill>
                <a:latin typeface="Arial" panose="020B0604020202020204" pitchFamily="34" charset="0"/>
                <a:ea typeface="Arial Unicode MS"/>
                <a:cs typeface="Arial" panose="020B0604020202020204" pitchFamily="34" charset="0"/>
              </a:rPr>
              <a:t>Ce type de régime, en plus de réduire le risque de cancer, réduit également de manière significative le risque de </a:t>
            </a:r>
          </a:p>
          <a:p>
            <a:pPr marL="342900" marR="0" lvl="0" indent="-342900">
              <a:spcBef>
                <a:spcPts val="0"/>
              </a:spcBef>
              <a:spcAft>
                <a:spcPts val="0"/>
              </a:spcAft>
              <a:buSzPts val="900"/>
              <a:buFont typeface="Wingdings" panose="05000000000000000000" pitchFamily="2" charset="2"/>
              <a:buChar char="ü"/>
              <a:tabLst>
                <a:tab pos="179705" algn="l"/>
              </a:tabLst>
            </a:pPr>
            <a:r>
              <a:rPr lang="fr-FR" sz="2400" dirty="0">
                <a:solidFill>
                  <a:srgbClr val="000000"/>
                </a:solidFill>
                <a:latin typeface="Arial" panose="020B0604020202020204" pitchFamily="34" charset="0"/>
                <a:ea typeface="Arial Unicode MS"/>
                <a:cs typeface="Arial" panose="020B0604020202020204" pitchFamily="34" charset="0"/>
              </a:rPr>
              <a:t>Maladies cardiaques</a:t>
            </a:r>
            <a:endParaRPr lang="fr-FR" sz="2400" dirty="0">
              <a:latin typeface="Arial" panose="020B0604020202020204" pitchFamily="34" charset="0"/>
              <a:ea typeface="Arial Unicode MS"/>
              <a:cs typeface="Arial" panose="020B0604020202020204" pitchFamily="34" charset="0"/>
            </a:endParaRPr>
          </a:p>
          <a:p>
            <a:pPr marL="342900" marR="0" lvl="0" indent="-342900">
              <a:spcBef>
                <a:spcPts val="0"/>
              </a:spcBef>
              <a:spcAft>
                <a:spcPts val="0"/>
              </a:spcAft>
              <a:buSzPts val="900"/>
              <a:buFont typeface="Wingdings" panose="05000000000000000000" pitchFamily="2" charset="2"/>
              <a:buChar char="ü"/>
              <a:tabLst>
                <a:tab pos="179705" algn="l"/>
              </a:tabLst>
            </a:pPr>
            <a:r>
              <a:rPr lang="fr-FR" sz="2400" dirty="0">
                <a:solidFill>
                  <a:srgbClr val="000000"/>
                </a:solidFill>
                <a:latin typeface="Arial" panose="020B0604020202020204" pitchFamily="34" charset="0"/>
                <a:ea typeface="Arial Unicode MS"/>
                <a:cs typeface="Arial" panose="020B0604020202020204" pitchFamily="34" charset="0"/>
              </a:rPr>
              <a:t>Diabètes (type II)</a:t>
            </a:r>
            <a:endParaRPr lang="fr-FR" sz="2400" dirty="0">
              <a:latin typeface="Arial" panose="020B0604020202020204" pitchFamily="34" charset="0"/>
              <a:ea typeface="Arial Unicode MS"/>
              <a:cs typeface="Arial" panose="020B0604020202020204" pitchFamily="34" charset="0"/>
            </a:endParaRPr>
          </a:p>
          <a:p>
            <a:pPr marL="342900" marR="586105" lvl="0" indent="-342900">
              <a:spcBef>
                <a:spcPts val="0"/>
              </a:spcBef>
              <a:spcAft>
                <a:spcPts val="0"/>
              </a:spcAft>
              <a:buSzPts val="900"/>
              <a:buFont typeface="Wingdings" panose="05000000000000000000" pitchFamily="2" charset="2"/>
              <a:buChar char="ü"/>
              <a:tabLst>
                <a:tab pos="179705" algn="l"/>
              </a:tabLst>
            </a:pPr>
            <a:r>
              <a:rPr lang="fr-FR" sz="2400" dirty="0">
                <a:solidFill>
                  <a:srgbClr val="000000"/>
                </a:solidFill>
                <a:latin typeface="Arial" panose="020B0604020202020204" pitchFamily="34" charset="0"/>
                <a:ea typeface="Arial Unicode MS"/>
                <a:cs typeface="Arial" panose="020B0604020202020204" pitchFamily="34" charset="0"/>
              </a:rPr>
              <a:t>Pression artérielle élevée, et autres maladies du style de vie.</a:t>
            </a:r>
            <a:r>
              <a:rPr lang="fr-FR" sz="2400" baseline="30000" dirty="0">
                <a:solidFill>
                  <a:srgbClr val="000000"/>
                </a:solidFill>
                <a:latin typeface="Arial" panose="020B0604020202020204" pitchFamily="34" charset="0"/>
                <a:ea typeface="Arial Unicode MS"/>
                <a:cs typeface="Arial" panose="020B0604020202020204" pitchFamily="34" charset="0"/>
              </a:rPr>
              <a:t> </a:t>
            </a:r>
          </a:p>
          <a:p>
            <a:pPr marR="586105" lvl="0">
              <a:spcBef>
                <a:spcPts val="0"/>
              </a:spcBef>
              <a:spcAft>
                <a:spcPts val="0"/>
              </a:spcAft>
              <a:buSzPts val="900"/>
              <a:tabLst>
                <a:tab pos="179705" algn="l"/>
              </a:tabLst>
            </a:pPr>
            <a:endParaRPr lang="fr-FR" sz="2400" dirty="0">
              <a:latin typeface="Arial" panose="020B0604020202020204" pitchFamily="34" charset="0"/>
              <a:ea typeface="Arial Unicode MS"/>
              <a:cs typeface="Arial" panose="020B0604020202020204" pitchFamily="34" charset="0"/>
            </a:endParaRPr>
          </a:p>
          <a:p>
            <a:pPr marL="342900" indent="-342900">
              <a:buFont typeface="Wingdings" panose="05000000000000000000" pitchFamily="2" charset="2"/>
              <a:buChar char="Ø"/>
            </a:pPr>
            <a:r>
              <a:rPr lang="fr-FR" sz="2400" dirty="0">
                <a:solidFill>
                  <a:srgbClr val="000000"/>
                </a:solidFill>
                <a:latin typeface="Arial" panose="020B0604020202020204" pitchFamily="34" charset="0"/>
                <a:ea typeface="Arial Unicode MS"/>
                <a:cs typeface="Arial" panose="020B0604020202020204" pitchFamily="34" charset="0"/>
              </a:rPr>
              <a:t>Les aliments végétaux riches en substances phytochimiques et en antioxydants ne font pas que contribuer à la prévention des maladies. </a:t>
            </a:r>
            <a:r>
              <a:rPr lang="fr-FR" sz="2400" u="sng" dirty="0">
                <a:solidFill>
                  <a:srgbClr val="000000"/>
                </a:solidFill>
                <a:latin typeface="Arial" panose="020B0604020202020204" pitchFamily="34" charset="0"/>
                <a:ea typeface="Arial Unicode MS"/>
                <a:cs typeface="Arial" panose="020B0604020202020204" pitchFamily="34" charset="0"/>
              </a:rPr>
              <a:t>Ils luttent contre elles</a:t>
            </a:r>
            <a:r>
              <a:rPr lang="fr-FR" sz="2400" dirty="0">
                <a:solidFill>
                  <a:srgbClr val="000000"/>
                </a:solidFill>
                <a:latin typeface="Arial" panose="020B0604020202020204" pitchFamily="34" charset="0"/>
                <a:ea typeface="Arial Unicode MS"/>
                <a:cs typeface="Arial" panose="020B0604020202020204" pitchFamily="34" charset="0"/>
              </a:rPr>
              <a:t>!</a:t>
            </a:r>
            <a:endParaRPr lang="fr-FR" sz="2400" dirty="0">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36613520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19295" y="171294"/>
            <a:ext cx="4581150" cy="1018033"/>
          </a:xfrm>
        </p:spPr>
        <p:txBody>
          <a:bodyPr>
            <a:noAutofit/>
          </a:bodyPr>
          <a:lstStyle/>
          <a:p>
            <a:pPr algn="l"/>
            <a:r>
              <a:rPr lang="fr-FR" sz="2800" dirty="0">
                <a:latin typeface="Arial" panose="020B0604020202020204" pitchFamily="34" charset="0"/>
                <a:cs typeface="Arial" panose="020B0604020202020204" pitchFamily="34" charset="0"/>
              </a:rPr>
              <a:t>D’autres substances  qui nous protègent</a:t>
            </a:r>
          </a:p>
        </p:txBody>
      </p:sp>
      <p:sp>
        <p:nvSpPr>
          <p:cNvPr id="7" name="Rectangle 6"/>
          <p:cNvSpPr/>
          <p:nvPr/>
        </p:nvSpPr>
        <p:spPr>
          <a:xfrm>
            <a:off x="146301" y="1629451"/>
            <a:ext cx="8698695" cy="1708160"/>
          </a:xfrm>
          <a:prstGeom prst="rect">
            <a:avLst/>
          </a:prstGeom>
        </p:spPr>
        <p:txBody>
          <a:bodyPr wrap="square">
            <a:spAutoFit/>
          </a:bodyPr>
          <a:lstStyle/>
          <a:p>
            <a:pPr marL="342900" indent="-342900">
              <a:buFont typeface="Wingdings" panose="05000000000000000000" pitchFamily="2" charset="2"/>
              <a:buChar char="Ø"/>
            </a:pPr>
            <a:r>
              <a:rPr lang="fr-FR" sz="2100" dirty="0">
                <a:solidFill>
                  <a:srgbClr val="000000"/>
                </a:solidFill>
                <a:latin typeface="Arial" panose="020B0604020202020204" pitchFamily="34" charset="0"/>
                <a:ea typeface="Arial Unicode MS"/>
                <a:cs typeface="Arial" panose="020B0604020202020204" pitchFamily="34" charset="0"/>
              </a:rPr>
              <a:t>Il a été démontré que les composés phytochimiques présents dans les céréales complètes, telles que le blé, le riz et l'avoine, réduisent le risque de deux des maladies les plus meurtrières au monde.–</a:t>
            </a:r>
          </a:p>
          <a:p>
            <a:r>
              <a:rPr lang="fr-FR" sz="2100" u="sng" dirty="0">
                <a:solidFill>
                  <a:srgbClr val="000000"/>
                </a:solidFill>
                <a:latin typeface="Arial" panose="020B0604020202020204" pitchFamily="34" charset="0"/>
                <a:ea typeface="Arial Unicode MS"/>
                <a:cs typeface="Arial" panose="020B0604020202020204" pitchFamily="34" charset="0"/>
              </a:rPr>
              <a:t>Le cancer et les maladies cardiovasculaires (y compris les crises cardiaques et les accidents vasculaires cérébraux). </a:t>
            </a:r>
          </a:p>
        </p:txBody>
      </p:sp>
      <p:sp>
        <p:nvSpPr>
          <p:cNvPr id="8" name="Rectangle 7"/>
          <p:cNvSpPr/>
          <p:nvPr/>
        </p:nvSpPr>
        <p:spPr>
          <a:xfrm>
            <a:off x="446220" y="4148492"/>
            <a:ext cx="8551480" cy="1938992"/>
          </a:xfrm>
          <a:prstGeom prst="rect">
            <a:avLst/>
          </a:prstGeom>
        </p:spPr>
        <p:txBody>
          <a:bodyPr wrap="square">
            <a:spAutoFit/>
          </a:bodyPr>
          <a:lstStyle/>
          <a:p>
            <a:pPr marL="342900" indent="-342900">
              <a:buFont typeface="Wingdings" panose="05000000000000000000" pitchFamily="2" charset="2"/>
              <a:buChar char="Ø"/>
            </a:pPr>
            <a:r>
              <a:rPr lang="fr-FR" sz="2400" dirty="0">
                <a:solidFill>
                  <a:srgbClr val="000000"/>
                </a:solidFill>
                <a:latin typeface="Arial" panose="020B0604020202020204" pitchFamily="34" charset="0"/>
                <a:ea typeface="Arial Unicode MS"/>
                <a:cs typeface="Arial" panose="020B0604020202020204" pitchFamily="34" charset="0"/>
              </a:rPr>
              <a:t>Ces substances phytochimiques protectrices sont concentrées dans le son et le germe, parties généralement éliminées lors du processus de raffinage. Le blé raffiné, par exemple, contient environ 200 à 300 fois moins de ces substances phytochimiques protectrices !</a:t>
            </a:r>
          </a:p>
        </p:txBody>
      </p:sp>
    </p:spTree>
    <p:extLst>
      <p:ext uri="{BB962C8B-B14F-4D97-AF65-F5344CB8AC3E}">
        <p14:creationId xmlns:p14="http://schemas.microsoft.com/office/powerpoint/2010/main" val="6770979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dirty="0">
                <a:solidFill>
                  <a:srgbClr val="000000"/>
                </a:solidFill>
                <a:latin typeface="system-ui"/>
              </a:rPr>
              <a:t>Genèse</a:t>
            </a:r>
            <a:r>
              <a:rPr lang="es-ES" dirty="0">
                <a:solidFill>
                  <a:srgbClr val="000000"/>
                </a:solidFill>
                <a:latin typeface="system-ui"/>
              </a:rPr>
              <a:t> 1:29</a:t>
            </a:r>
          </a:p>
        </p:txBody>
      </p:sp>
      <p:sp>
        <p:nvSpPr>
          <p:cNvPr id="5" name="Rectangle 4"/>
          <p:cNvSpPr/>
          <p:nvPr/>
        </p:nvSpPr>
        <p:spPr>
          <a:xfrm>
            <a:off x="754375" y="2074784"/>
            <a:ext cx="7635250" cy="2677656"/>
          </a:xfrm>
          <a:prstGeom prst="rect">
            <a:avLst/>
          </a:prstGeom>
        </p:spPr>
        <p:txBody>
          <a:bodyPr wrap="square">
            <a:spAutoFit/>
          </a:bodyPr>
          <a:lstStyle/>
          <a:p>
            <a:endParaRPr lang="es-ES" sz="2800" dirty="0">
              <a:solidFill>
                <a:srgbClr val="000000"/>
              </a:solidFill>
              <a:latin typeface="Arial" panose="020B0604020202020204" pitchFamily="34" charset="0"/>
              <a:cs typeface="Arial" panose="020B0604020202020204" pitchFamily="34" charset="0"/>
            </a:endParaRPr>
          </a:p>
          <a:p>
            <a:r>
              <a:rPr lang="fr-FR" sz="2800" dirty="0">
                <a:solidFill>
                  <a:srgbClr val="000000"/>
                </a:solidFill>
                <a:latin typeface="Arial" panose="020B0604020202020204" pitchFamily="34" charset="0"/>
                <a:cs typeface="Arial" panose="020B0604020202020204" pitchFamily="34" charset="0"/>
              </a:rPr>
              <a:t>« Voici que je vous ai donné toutes les plantes portant de la semence qui sont sur la surface de toute la terre, et tous les arbres dont le fruit porte de la semence ; ils vous serviront de nourriture ».</a:t>
            </a:r>
          </a:p>
        </p:txBody>
      </p:sp>
    </p:spTree>
    <p:extLst>
      <p:ext uri="{BB962C8B-B14F-4D97-AF65-F5344CB8AC3E}">
        <p14:creationId xmlns:p14="http://schemas.microsoft.com/office/powerpoint/2010/main" val="41033094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bwMode="auto">
          <a:xfrm>
            <a:off x="2128721" y="782113"/>
            <a:ext cx="6785093" cy="70082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defRPr/>
            </a:pPr>
            <a:r>
              <a:rPr lang="fr-FR" altLang="en-US" sz="2400" dirty="0">
                <a:latin typeface="Arial" panose="020B0604020202020204" pitchFamily="34" charset="0"/>
                <a:cs typeface="Arial" panose="020B0604020202020204" pitchFamily="34" charset="0"/>
              </a:rPr>
              <a:t>Pour avoir une alimentation équilibrée et bénéficier des bienfaits des composés phytochimiques, des antioxydants et des fibres, il est de la plus haute importance que vous ...</a:t>
            </a:r>
          </a:p>
          <a:p>
            <a:pPr marL="0" indent="0" eaLnBrk="1" hangingPunct="1">
              <a:buFontTx/>
              <a:buNone/>
              <a:defRPr/>
            </a:pPr>
            <a:endParaRPr lang="fr-FR" altLang="en-US" sz="2400" dirty="0">
              <a:latin typeface="Arial" panose="020B0604020202020204" pitchFamily="34" charset="0"/>
              <a:cs typeface="Arial" panose="020B0604020202020204" pitchFamily="34" charset="0"/>
            </a:endParaRPr>
          </a:p>
          <a:p>
            <a:pPr>
              <a:buFont typeface="Wingdings" panose="05000000000000000000" pitchFamily="2" charset="2"/>
              <a:buChar char="Ø"/>
              <a:defRPr/>
            </a:pPr>
            <a:r>
              <a:rPr lang="fr-FR" altLang="en-US" sz="2400" dirty="0">
                <a:latin typeface="Arial" panose="020B0604020202020204" pitchFamily="34" charset="0"/>
                <a:cs typeface="Arial" panose="020B0604020202020204" pitchFamily="34" charset="0"/>
              </a:rPr>
              <a:t>Mangez au moins deux à quatre portions de fruits et trois à cinq portions de légumes chaque jour. </a:t>
            </a:r>
          </a:p>
          <a:p>
            <a:pPr>
              <a:buFont typeface="Wingdings" panose="05000000000000000000" pitchFamily="2" charset="2"/>
              <a:buChar char="Ø"/>
              <a:defRPr/>
            </a:pPr>
            <a:r>
              <a:rPr lang="fr-FR" altLang="en-US" sz="2400" dirty="0">
                <a:latin typeface="Arial" panose="020B0604020202020204" pitchFamily="34" charset="0"/>
                <a:cs typeface="Arial" panose="020B0604020202020204" pitchFamily="34" charset="0"/>
              </a:rPr>
              <a:t>Il est plus avantageux que la sélection contienne de nombreuses </a:t>
            </a:r>
            <a:r>
              <a:rPr lang="fr-FR" altLang="en-US" sz="2400" u="sng" dirty="0">
                <a:latin typeface="Arial" panose="020B0604020202020204" pitchFamily="34" charset="0"/>
                <a:cs typeface="Arial" panose="020B0604020202020204" pitchFamily="34" charset="0"/>
              </a:rPr>
              <a:t>couleurs</a:t>
            </a:r>
            <a:r>
              <a:rPr lang="fr-FR" altLang="en-US" sz="2400" dirty="0">
                <a:latin typeface="Arial" panose="020B0604020202020204" pitchFamily="34" charset="0"/>
                <a:cs typeface="Arial" panose="020B0604020202020204" pitchFamily="34" charset="0"/>
              </a:rPr>
              <a:t>.</a:t>
            </a:r>
            <a:br>
              <a:rPr lang="fr-FR" altLang="en-US" sz="2400" dirty="0">
                <a:latin typeface="Arial" panose="020B0604020202020204" pitchFamily="34" charset="0"/>
                <a:cs typeface="Arial" panose="020B0604020202020204" pitchFamily="34" charset="0"/>
              </a:rPr>
            </a:br>
            <a:endParaRPr lang="fr-FR" altLang="en-US" sz="2400" dirty="0">
              <a:latin typeface="Arial" panose="020B0604020202020204" pitchFamily="34" charset="0"/>
              <a:cs typeface="Arial" panose="020B0604020202020204" pitchFamily="34" charset="0"/>
            </a:endParaRPr>
          </a:p>
          <a:p>
            <a:pPr marL="0" indent="0" eaLnBrk="1" hangingPunct="1">
              <a:buFontTx/>
              <a:buNone/>
              <a:defRPr/>
            </a:pPr>
            <a:endParaRPr lang="es-ES_tradnl" alt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908189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563025901"/>
              </p:ext>
            </p:extLst>
          </p:nvPr>
        </p:nvGraphicFramePr>
        <p:xfrm>
          <a:off x="-1" y="0"/>
          <a:ext cx="9305855" cy="9489743"/>
        </p:xfrm>
        <a:graphic>
          <a:graphicData uri="http://schemas.openxmlformats.org/drawingml/2006/table">
            <a:tbl>
              <a:tblPr firstRow="1" bandRow="1">
                <a:tableStyleId>{5C22544A-7EE6-4342-B048-85BDC9FD1C3A}</a:tableStyleId>
              </a:tblPr>
              <a:tblGrid>
                <a:gridCol w="1861171">
                  <a:extLst>
                    <a:ext uri="{9D8B030D-6E8A-4147-A177-3AD203B41FA5}">
                      <a16:colId xmlns="" xmlns:a16="http://schemas.microsoft.com/office/drawing/2014/main" val="524919172"/>
                    </a:ext>
                  </a:extLst>
                </a:gridCol>
                <a:gridCol w="1861171">
                  <a:extLst>
                    <a:ext uri="{9D8B030D-6E8A-4147-A177-3AD203B41FA5}">
                      <a16:colId xmlns="" xmlns:a16="http://schemas.microsoft.com/office/drawing/2014/main" val="1802339062"/>
                    </a:ext>
                  </a:extLst>
                </a:gridCol>
                <a:gridCol w="1861171">
                  <a:extLst>
                    <a:ext uri="{9D8B030D-6E8A-4147-A177-3AD203B41FA5}">
                      <a16:colId xmlns="" xmlns:a16="http://schemas.microsoft.com/office/drawing/2014/main" val="4141507644"/>
                    </a:ext>
                  </a:extLst>
                </a:gridCol>
                <a:gridCol w="1861171">
                  <a:extLst>
                    <a:ext uri="{9D8B030D-6E8A-4147-A177-3AD203B41FA5}">
                      <a16:colId xmlns="" xmlns:a16="http://schemas.microsoft.com/office/drawing/2014/main" val="820644055"/>
                    </a:ext>
                  </a:extLst>
                </a:gridCol>
                <a:gridCol w="1861171">
                  <a:extLst>
                    <a:ext uri="{9D8B030D-6E8A-4147-A177-3AD203B41FA5}">
                      <a16:colId xmlns="" xmlns:a16="http://schemas.microsoft.com/office/drawing/2014/main" val="546912556"/>
                    </a:ext>
                  </a:extLst>
                </a:gridCol>
              </a:tblGrid>
              <a:tr h="955343">
                <a:tc>
                  <a:txBody>
                    <a:bodyPr/>
                    <a:lstStyle/>
                    <a:p>
                      <a:pPr algn="ctr"/>
                      <a:r>
                        <a:rPr lang="fr-FR" sz="2400" noProof="0"/>
                        <a:t>Rouges</a:t>
                      </a:r>
                    </a:p>
                  </a:txBody>
                  <a:tcPr marT="60960" marB="60960">
                    <a:solidFill>
                      <a:srgbClr val="FF0000"/>
                    </a:solidFill>
                  </a:tcPr>
                </a:tc>
                <a:tc>
                  <a:txBody>
                    <a:bodyPr/>
                    <a:lstStyle/>
                    <a:p>
                      <a:pPr algn="ctr"/>
                      <a:r>
                        <a:rPr lang="fr-FR" sz="2400" noProof="0"/>
                        <a:t>Jaune et orange</a:t>
                      </a:r>
                    </a:p>
                  </a:txBody>
                  <a:tcPr marT="60960" marB="60960">
                    <a:solidFill>
                      <a:srgbClr val="FFC000"/>
                    </a:solidFill>
                  </a:tcPr>
                </a:tc>
                <a:tc>
                  <a:txBody>
                    <a:bodyPr/>
                    <a:lstStyle/>
                    <a:p>
                      <a:pPr algn="ctr"/>
                      <a:r>
                        <a:rPr lang="fr-FR" sz="2400" noProof="0"/>
                        <a:t>Vert</a:t>
                      </a:r>
                    </a:p>
                  </a:txBody>
                  <a:tcPr marT="60960" marB="60960">
                    <a:solidFill>
                      <a:srgbClr val="00B050"/>
                    </a:solidFill>
                  </a:tcPr>
                </a:tc>
                <a:tc>
                  <a:txBody>
                    <a:bodyPr/>
                    <a:lstStyle/>
                    <a:p>
                      <a:pPr algn="ctr"/>
                      <a:r>
                        <a:rPr lang="fr-FR" sz="2400" noProof="0">
                          <a:solidFill>
                            <a:schemeClr val="tx1"/>
                          </a:solidFill>
                        </a:rPr>
                        <a:t>Blanc</a:t>
                      </a:r>
                    </a:p>
                    <a:p>
                      <a:pPr algn="ctr"/>
                      <a:r>
                        <a:rPr lang="fr-FR" sz="2400" noProof="0">
                          <a:solidFill>
                            <a:schemeClr val="tx1"/>
                          </a:solidFill>
                        </a:rPr>
                        <a:t>Crème</a:t>
                      </a:r>
                    </a:p>
                  </a:txBody>
                  <a:tcPr marT="60960" marB="60960">
                    <a:solidFill>
                      <a:schemeClr val="bg1"/>
                    </a:solidFill>
                  </a:tcPr>
                </a:tc>
                <a:tc>
                  <a:txBody>
                    <a:bodyPr/>
                    <a:lstStyle/>
                    <a:p>
                      <a:pPr algn="ctr"/>
                      <a:r>
                        <a:rPr lang="fr-FR" sz="2400" noProof="0" dirty="0"/>
                        <a:t>Bleu et</a:t>
                      </a:r>
                    </a:p>
                    <a:p>
                      <a:pPr algn="ctr"/>
                      <a:r>
                        <a:rPr lang="fr-FR" sz="2400" noProof="0" dirty="0"/>
                        <a:t>Violet</a:t>
                      </a:r>
                    </a:p>
                  </a:txBody>
                  <a:tcPr marT="60960" marB="60960">
                    <a:solidFill>
                      <a:srgbClr val="8E07A5"/>
                    </a:solidFill>
                  </a:tcPr>
                </a:tc>
                <a:extLst>
                  <a:ext uri="{0D108BD9-81ED-4DB2-BD59-A6C34878D82A}">
                    <a16:rowId xmlns="" xmlns:a16="http://schemas.microsoft.com/office/drawing/2014/main" val="2357565051"/>
                  </a:ext>
                </a:extLst>
              </a:tr>
              <a:tr h="8188657">
                <a:tc>
                  <a:txBody>
                    <a:bodyPr/>
                    <a:lstStyle/>
                    <a:p>
                      <a:pPr algn="l"/>
                      <a:endParaRPr lang="es-ES_tradnl" sz="2100" noProof="0" dirty="0"/>
                    </a:p>
                    <a:p>
                      <a:pPr algn="l"/>
                      <a:r>
                        <a:rPr lang="fr-FR" sz="2100" noProof="0" dirty="0">
                          <a:solidFill>
                            <a:schemeClr val="bg1"/>
                          </a:solidFill>
                        </a:rPr>
                        <a:t>Ils sont riches en substances phytochimiques, le lycopène.</a:t>
                      </a:r>
                    </a:p>
                    <a:p>
                      <a:pPr algn="l"/>
                      <a:endParaRPr lang="fr-FR" sz="2100" noProof="0" dirty="0">
                        <a:solidFill>
                          <a:schemeClr val="bg1"/>
                        </a:solidFill>
                      </a:endParaRPr>
                    </a:p>
                    <a:p>
                      <a:pPr algn="l"/>
                      <a:r>
                        <a:rPr lang="fr-FR" sz="2100" noProof="0" dirty="0">
                          <a:solidFill>
                            <a:schemeClr val="bg1"/>
                          </a:solidFill>
                        </a:rPr>
                        <a:t>Ils aident à :  </a:t>
                      </a:r>
                    </a:p>
                    <a:p>
                      <a:pPr algn="l"/>
                      <a:endParaRPr lang="fr-FR" sz="2100" noProof="0" dirty="0">
                        <a:solidFill>
                          <a:schemeClr val="bg1"/>
                        </a:solidFill>
                      </a:endParaRPr>
                    </a:p>
                    <a:p>
                      <a:pPr algn="l"/>
                      <a:r>
                        <a:rPr lang="fr-FR" sz="2100" noProof="0" dirty="0">
                          <a:solidFill>
                            <a:schemeClr val="bg1"/>
                          </a:solidFill>
                        </a:rPr>
                        <a:t>Prévention des maladies cardiaques.</a:t>
                      </a:r>
                    </a:p>
                    <a:p>
                      <a:pPr algn="l"/>
                      <a:endParaRPr lang="fr-FR" sz="2100" noProof="0" dirty="0">
                        <a:solidFill>
                          <a:schemeClr val="bg1"/>
                        </a:solidFill>
                      </a:endParaRPr>
                    </a:p>
                    <a:p>
                      <a:pPr algn="l"/>
                      <a:r>
                        <a:rPr lang="fr-FR" sz="2100" noProof="0" dirty="0">
                          <a:solidFill>
                            <a:schemeClr val="bg1"/>
                          </a:solidFill>
                        </a:rPr>
                        <a:t>Système urinaire</a:t>
                      </a:r>
                    </a:p>
                    <a:p>
                      <a:pPr algn="l"/>
                      <a:endParaRPr lang="fr-FR" sz="2100" noProof="0" dirty="0">
                        <a:solidFill>
                          <a:schemeClr val="bg1"/>
                        </a:solidFill>
                      </a:endParaRPr>
                    </a:p>
                    <a:p>
                      <a:pPr algn="l"/>
                      <a:r>
                        <a:rPr lang="fr-FR" sz="2100" noProof="0" dirty="0">
                          <a:solidFill>
                            <a:schemeClr val="bg1"/>
                          </a:solidFill>
                        </a:rPr>
                        <a:t>Contribue à ralentir l'usure de la mémoire.</a:t>
                      </a:r>
                    </a:p>
                    <a:p>
                      <a:pPr algn="l"/>
                      <a:endParaRPr lang="fr-FR" sz="2100" noProof="0" dirty="0">
                        <a:solidFill>
                          <a:schemeClr val="bg1"/>
                        </a:solidFill>
                      </a:endParaRPr>
                    </a:p>
                    <a:p>
                      <a:pPr algn="l"/>
                      <a:r>
                        <a:rPr lang="fr-FR" sz="2100" noProof="0" dirty="0">
                          <a:solidFill>
                            <a:schemeClr val="bg1"/>
                          </a:solidFill>
                        </a:rPr>
                        <a:t>Prévient certain</a:t>
                      </a:r>
                      <a:r>
                        <a:rPr lang="es-ES_tradnl" sz="2100" noProof="0" dirty="0">
                          <a:solidFill>
                            <a:schemeClr val="bg1"/>
                          </a:solidFill>
                        </a:rPr>
                        <a:t>s </a:t>
                      </a:r>
                      <a:r>
                        <a:rPr lang="fr-FR" sz="2100" noProof="0" dirty="0">
                          <a:solidFill>
                            <a:schemeClr val="bg1"/>
                          </a:solidFill>
                        </a:rPr>
                        <a:t>cancers</a:t>
                      </a:r>
                    </a:p>
                    <a:p>
                      <a:pPr marL="0" lvl="0" indent="0" algn="just">
                        <a:buFont typeface="Wingdings" panose="05000000000000000000" pitchFamily="2" charset="2"/>
                        <a:buNone/>
                      </a:pPr>
                      <a:endParaRPr lang="es-MX" sz="2100" b="0" dirty="0"/>
                    </a:p>
                    <a:p>
                      <a:pPr algn="l"/>
                      <a:endParaRPr lang="es-ES_tradnl" sz="2100" b="0" noProof="0" dirty="0"/>
                    </a:p>
                    <a:p>
                      <a:pPr algn="l"/>
                      <a:endParaRPr lang="es-ES_tradnl" sz="2100" b="0" noProof="0" dirty="0"/>
                    </a:p>
                  </a:txBody>
                  <a:tcPr marT="60960" marB="60960">
                    <a:solidFill>
                      <a:srgbClr val="FF0000"/>
                    </a:solidFill>
                  </a:tcPr>
                </a:tc>
                <a:tc>
                  <a:txBody>
                    <a:bodyPr/>
                    <a:lstStyle/>
                    <a:p>
                      <a:pPr algn="l"/>
                      <a:endParaRPr lang="es-ES_tradnl" sz="2400" noProof="0" dirty="0"/>
                    </a:p>
                    <a:p>
                      <a:pPr algn="l"/>
                      <a:r>
                        <a:rPr lang="fr-FR" sz="2100" noProof="0" dirty="0"/>
                        <a:t>Riche en vitamine C et en bêta-carotène.</a:t>
                      </a:r>
                    </a:p>
                    <a:p>
                      <a:pPr algn="l"/>
                      <a:endParaRPr lang="fr-FR" sz="2100" noProof="0" dirty="0"/>
                    </a:p>
                    <a:p>
                      <a:pPr algn="l"/>
                      <a:r>
                        <a:rPr lang="fr-FR" sz="2100" noProof="0" dirty="0"/>
                        <a:t>Leur principale fonction est de maintenir le système immunitaire fort.</a:t>
                      </a:r>
                    </a:p>
                    <a:p>
                      <a:pPr algn="l"/>
                      <a:endParaRPr lang="fr-FR" sz="2100" noProof="0" dirty="0"/>
                    </a:p>
                    <a:p>
                      <a:pPr algn="l"/>
                      <a:r>
                        <a:rPr lang="fr-FR" sz="2100" noProof="0" dirty="0"/>
                        <a:t>Ils contribuent à la santé de la vision</a:t>
                      </a:r>
                    </a:p>
                    <a:p>
                      <a:pPr algn="l"/>
                      <a:endParaRPr lang="fr-FR" sz="2100" noProof="0" dirty="0"/>
                    </a:p>
                    <a:p>
                      <a:pPr algn="l"/>
                      <a:r>
                        <a:rPr lang="fr-FR" sz="2100" noProof="0" dirty="0"/>
                        <a:t>Préviennent certains types de cancer</a:t>
                      </a:r>
                    </a:p>
                    <a:p>
                      <a:pPr algn="l"/>
                      <a:endParaRPr lang="fr-FR" sz="2100" noProof="0" dirty="0"/>
                    </a:p>
                    <a:p>
                      <a:pPr algn="l"/>
                      <a:r>
                        <a:rPr lang="fr-FR" sz="2100" noProof="0" dirty="0"/>
                        <a:t>Préservent la jeunesse de la peau</a:t>
                      </a:r>
                    </a:p>
                  </a:txBody>
                  <a:tcPr marT="60960" marB="60960">
                    <a:solidFill>
                      <a:srgbClr val="FFC00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2100" noProof="0" dirty="0" err="1">
                          <a:solidFill>
                            <a:schemeClr val="bg1"/>
                          </a:solidFill>
                        </a:rPr>
                        <a:t>ls</a:t>
                      </a:r>
                      <a:r>
                        <a:rPr lang="fr-FR" sz="2100" noProof="0" dirty="0">
                          <a:solidFill>
                            <a:schemeClr val="bg1"/>
                          </a:solidFill>
                        </a:rPr>
                        <a:t> sont riches en chlorophylle, fibres, calcium, fer.</a:t>
                      </a:r>
                    </a:p>
                    <a:p>
                      <a:pPr marL="0" marR="0" indent="0" algn="l" defTabSz="914400" rtl="0" eaLnBrk="1" fontAlgn="auto" latinLnBrk="0" hangingPunct="1">
                        <a:lnSpc>
                          <a:spcPct val="100000"/>
                        </a:lnSpc>
                        <a:spcBef>
                          <a:spcPts val="0"/>
                        </a:spcBef>
                        <a:spcAft>
                          <a:spcPts val="0"/>
                        </a:spcAft>
                        <a:buClrTx/>
                        <a:buSzTx/>
                        <a:buFontTx/>
                        <a:buNone/>
                        <a:tabLst/>
                        <a:defRPr/>
                      </a:pPr>
                      <a:r>
                        <a:rPr lang="fr-FR" sz="2100" noProof="0" dirty="0">
                          <a:solidFill>
                            <a:schemeClr val="bg1"/>
                          </a:solidFill>
                        </a:rPr>
                        <a:t>magnésium, acide folique.</a:t>
                      </a:r>
                    </a:p>
                    <a:p>
                      <a:pPr marL="0" marR="0" indent="0" algn="l" defTabSz="914400" rtl="0" eaLnBrk="1" fontAlgn="auto" latinLnBrk="0" hangingPunct="1">
                        <a:lnSpc>
                          <a:spcPct val="100000"/>
                        </a:lnSpc>
                        <a:spcBef>
                          <a:spcPts val="0"/>
                        </a:spcBef>
                        <a:spcAft>
                          <a:spcPts val="0"/>
                        </a:spcAft>
                        <a:buClrTx/>
                        <a:buSzTx/>
                        <a:buFontTx/>
                        <a:buNone/>
                        <a:tabLst/>
                        <a:defRPr/>
                      </a:pPr>
                      <a:endParaRPr lang="fr-FR" sz="2100" noProof="0" dirty="0">
                        <a:solidFill>
                          <a:schemeClr val="bg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fr-FR" sz="2100" noProof="0" dirty="0">
                          <a:solidFill>
                            <a:schemeClr val="bg1"/>
                          </a:solidFill>
                        </a:rPr>
                        <a:t>Ils contribuent à la santé visuelle.</a:t>
                      </a:r>
                    </a:p>
                    <a:p>
                      <a:pPr marL="0" marR="0" indent="0" algn="l" defTabSz="914400" rtl="0" eaLnBrk="1" fontAlgn="auto" latinLnBrk="0" hangingPunct="1">
                        <a:lnSpc>
                          <a:spcPct val="100000"/>
                        </a:lnSpc>
                        <a:spcBef>
                          <a:spcPts val="0"/>
                        </a:spcBef>
                        <a:spcAft>
                          <a:spcPts val="0"/>
                        </a:spcAft>
                        <a:buClrTx/>
                        <a:buSzTx/>
                        <a:buFontTx/>
                        <a:buNone/>
                        <a:tabLst/>
                        <a:defRPr/>
                      </a:pPr>
                      <a:endParaRPr lang="fr-FR" sz="2100" noProof="0" dirty="0">
                        <a:solidFill>
                          <a:schemeClr val="bg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fr-FR" sz="2100" noProof="0" dirty="0">
                          <a:solidFill>
                            <a:schemeClr val="bg1"/>
                          </a:solidFill>
                        </a:rPr>
                        <a:t>Renforcent les os et les dents.</a:t>
                      </a:r>
                    </a:p>
                    <a:p>
                      <a:pPr marL="0" marR="0" indent="0" algn="l" defTabSz="914400" rtl="0" eaLnBrk="1" fontAlgn="auto" latinLnBrk="0" hangingPunct="1">
                        <a:lnSpc>
                          <a:spcPct val="100000"/>
                        </a:lnSpc>
                        <a:spcBef>
                          <a:spcPts val="0"/>
                        </a:spcBef>
                        <a:spcAft>
                          <a:spcPts val="0"/>
                        </a:spcAft>
                        <a:buClrTx/>
                        <a:buSzTx/>
                        <a:buFontTx/>
                        <a:buNone/>
                        <a:tabLst/>
                        <a:defRPr/>
                      </a:pPr>
                      <a:endParaRPr lang="fr-FR" sz="2100" noProof="0" dirty="0">
                        <a:solidFill>
                          <a:schemeClr val="bg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fr-FR" sz="2100" noProof="0" dirty="0">
                          <a:solidFill>
                            <a:schemeClr val="bg1"/>
                          </a:solidFill>
                        </a:rPr>
                        <a:t>Préviennent certains types de cancer</a:t>
                      </a:r>
                    </a:p>
                    <a:p>
                      <a:pPr marL="0" marR="0" indent="0" algn="l" defTabSz="914400" rtl="0" eaLnBrk="1" fontAlgn="auto" latinLnBrk="0" hangingPunct="1">
                        <a:lnSpc>
                          <a:spcPct val="100000"/>
                        </a:lnSpc>
                        <a:spcBef>
                          <a:spcPts val="0"/>
                        </a:spcBef>
                        <a:spcAft>
                          <a:spcPts val="0"/>
                        </a:spcAft>
                        <a:buClrTx/>
                        <a:buSzTx/>
                        <a:buFontTx/>
                        <a:buNone/>
                        <a:tabLst/>
                        <a:defRPr/>
                      </a:pPr>
                      <a:r>
                        <a:rPr lang="fr-FR" sz="2100" noProof="0" dirty="0">
                          <a:solidFill>
                            <a:schemeClr val="bg1"/>
                          </a:solidFill>
                        </a:rPr>
                        <a:t>.</a:t>
                      </a:r>
                    </a:p>
                    <a:p>
                      <a:pPr marL="0" marR="0" indent="0" algn="l" defTabSz="914400" rtl="0" eaLnBrk="1" fontAlgn="auto" latinLnBrk="0" hangingPunct="1">
                        <a:lnSpc>
                          <a:spcPct val="100000"/>
                        </a:lnSpc>
                        <a:spcBef>
                          <a:spcPts val="0"/>
                        </a:spcBef>
                        <a:spcAft>
                          <a:spcPts val="0"/>
                        </a:spcAft>
                        <a:buClrTx/>
                        <a:buSzTx/>
                        <a:buFontTx/>
                        <a:buNone/>
                        <a:tabLst/>
                        <a:defRPr/>
                      </a:pPr>
                      <a:r>
                        <a:rPr lang="fr-FR" sz="2100" noProof="0" dirty="0">
                          <a:solidFill>
                            <a:schemeClr val="bg1"/>
                          </a:solidFill>
                        </a:rPr>
                        <a:t>Utile pour les femmes enceintes.</a:t>
                      </a:r>
                    </a:p>
                  </a:txBody>
                  <a:tcPr marT="60960" marB="60960">
                    <a:solidFill>
                      <a:srgbClr val="00B050"/>
                    </a:solidFill>
                  </a:tcPr>
                </a:tc>
                <a:tc>
                  <a:txBody>
                    <a:bodyPr/>
                    <a:lstStyle/>
                    <a:p>
                      <a:pPr algn="l"/>
                      <a:endParaRPr lang="es-ES_tradnl" sz="2400" noProof="0" dirty="0">
                        <a:solidFill>
                          <a:schemeClr val="tx1"/>
                        </a:solidFill>
                      </a:endParaRPr>
                    </a:p>
                    <a:p>
                      <a:pPr algn="l"/>
                      <a:r>
                        <a:rPr lang="fr-FR" sz="2100" noProof="0" dirty="0"/>
                        <a:t>Sont riches en potassium et en substances bio flavonoïdes.</a:t>
                      </a:r>
                    </a:p>
                    <a:p>
                      <a:pPr algn="l"/>
                      <a:endParaRPr lang="fr-FR" sz="2100" noProof="0" dirty="0"/>
                    </a:p>
                    <a:p>
                      <a:pPr algn="l"/>
                      <a:r>
                        <a:rPr lang="fr-FR" sz="2100" noProof="0" dirty="0"/>
                        <a:t>Ils protègent la santé du cœur.</a:t>
                      </a:r>
                    </a:p>
                    <a:p>
                      <a:pPr algn="l"/>
                      <a:endParaRPr lang="fr-FR" sz="2100" noProof="0" dirty="0"/>
                    </a:p>
                    <a:p>
                      <a:pPr algn="l"/>
                      <a:r>
                        <a:rPr lang="fr-FR" sz="2100" noProof="0" dirty="0"/>
                        <a:t>Contrôlent le taux de bon cholestérol.</a:t>
                      </a:r>
                    </a:p>
                    <a:p>
                      <a:pPr algn="l"/>
                      <a:endParaRPr lang="fr-FR" sz="2100" noProof="0" dirty="0"/>
                    </a:p>
                    <a:p>
                      <a:pPr algn="l"/>
                      <a:r>
                        <a:rPr lang="fr-FR" sz="2100" noProof="0" dirty="0"/>
                        <a:t>Préviennent certains types de cancer</a:t>
                      </a:r>
                    </a:p>
                    <a:p>
                      <a:pPr algn="l"/>
                      <a:endParaRPr lang="fr-FR" sz="2100" noProof="0" dirty="0"/>
                    </a:p>
                    <a:p>
                      <a:pPr algn="l"/>
                      <a:r>
                        <a:rPr lang="fr-FR" sz="2100" noProof="0" dirty="0"/>
                        <a:t>Renforcent le système </a:t>
                      </a:r>
                      <a:r>
                        <a:rPr lang="fr-FR" sz="2100" noProof="0" dirty="0" err="1"/>
                        <a:t>immuni</a:t>
                      </a:r>
                      <a:r>
                        <a:rPr lang="fr-FR" sz="2100" noProof="0" dirty="0"/>
                        <a:t>-</a:t>
                      </a:r>
                    </a:p>
                    <a:p>
                      <a:pPr algn="l"/>
                      <a:r>
                        <a:rPr lang="fr-FR" sz="2100" noProof="0" dirty="0"/>
                        <a:t>taire.</a:t>
                      </a:r>
                    </a:p>
                    <a:p>
                      <a:pPr algn="l"/>
                      <a:endParaRPr lang="es-ES_tradnl" sz="2100" noProof="0" dirty="0">
                        <a:solidFill>
                          <a:schemeClr val="tx1"/>
                        </a:solidFill>
                      </a:endParaRPr>
                    </a:p>
                  </a:txBody>
                  <a:tcPr marT="60960" marB="60960">
                    <a:solidFill>
                      <a:schemeClr val="bg1"/>
                    </a:solidFill>
                  </a:tcPr>
                </a:tc>
                <a:tc>
                  <a:txBody>
                    <a:bodyPr/>
                    <a:lstStyle/>
                    <a:p>
                      <a:pPr algn="l"/>
                      <a:endParaRPr lang="es-ES_tradnl" sz="2400" noProof="0" dirty="0"/>
                    </a:p>
                    <a:p>
                      <a:pPr marL="0" marR="0" indent="0" algn="l" defTabSz="914400" rtl="0" eaLnBrk="1" fontAlgn="auto" latinLnBrk="0" hangingPunct="1">
                        <a:lnSpc>
                          <a:spcPct val="100000"/>
                        </a:lnSpc>
                        <a:spcBef>
                          <a:spcPts val="0"/>
                        </a:spcBef>
                        <a:spcAft>
                          <a:spcPts val="0"/>
                        </a:spcAft>
                        <a:buClrTx/>
                        <a:buSzTx/>
                        <a:buFontTx/>
                        <a:buNone/>
                        <a:tabLst/>
                        <a:defRPr/>
                      </a:pPr>
                      <a:r>
                        <a:rPr lang="es-MX" sz="2100" b="0" dirty="0">
                          <a:solidFill>
                            <a:schemeClr val="bg2">
                              <a:lumMod val="20000"/>
                              <a:lumOff val="80000"/>
                            </a:schemeClr>
                          </a:solidFill>
                        </a:rPr>
                        <a:t>Ses antioxydants et ses composés phytochimiques. </a:t>
                      </a:r>
                    </a:p>
                    <a:p>
                      <a:pPr marL="0" marR="0" indent="0" algn="l" defTabSz="914400" rtl="0" eaLnBrk="1" fontAlgn="auto" latinLnBrk="0" hangingPunct="1">
                        <a:lnSpc>
                          <a:spcPct val="100000"/>
                        </a:lnSpc>
                        <a:spcBef>
                          <a:spcPts val="0"/>
                        </a:spcBef>
                        <a:spcAft>
                          <a:spcPts val="0"/>
                        </a:spcAft>
                        <a:buClrTx/>
                        <a:buSzTx/>
                        <a:buFontTx/>
                        <a:buNone/>
                        <a:tabLst/>
                        <a:defRPr/>
                      </a:pPr>
                      <a:endParaRPr lang="es-MX" sz="2100" b="0" dirty="0">
                        <a:solidFill>
                          <a:schemeClr val="bg2">
                            <a:lumMod val="20000"/>
                            <a:lumOff val="80000"/>
                          </a:schemeClr>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s-MX" sz="2100" b="0" dirty="0">
                          <a:solidFill>
                            <a:schemeClr val="bg2">
                              <a:lumMod val="20000"/>
                              <a:lumOff val="80000"/>
                            </a:schemeClr>
                          </a:solidFill>
                        </a:rPr>
                        <a:t>Aident à ralentir le vieillissement</a:t>
                      </a:r>
                    </a:p>
                    <a:p>
                      <a:pPr marL="0" marR="0" indent="0" algn="l" defTabSz="914400" rtl="0" eaLnBrk="1" fontAlgn="auto" latinLnBrk="0" hangingPunct="1">
                        <a:lnSpc>
                          <a:spcPct val="100000"/>
                        </a:lnSpc>
                        <a:spcBef>
                          <a:spcPts val="0"/>
                        </a:spcBef>
                        <a:spcAft>
                          <a:spcPts val="0"/>
                        </a:spcAft>
                        <a:buClrTx/>
                        <a:buSzTx/>
                        <a:buFontTx/>
                        <a:buNone/>
                        <a:tabLst/>
                        <a:defRPr/>
                      </a:pPr>
                      <a:endParaRPr lang="es-MX" sz="2100" b="0" dirty="0">
                        <a:solidFill>
                          <a:schemeClr val="bg2">
                            <a:lumMod val="20000"/>
                            <a:lumOff val="80000"/>
                          </a:schemeClr>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s-MX" sz="2100" b="0" dirty="0">
                          <a:solidFill>
                            <a:schemeClr val="bg2">
                              <a:lumMod val="20000"/>
                              <a:lumOff val="80000"/>
                            </a:schemeClr>
                          </a:solidFill>
                        </a:rPr>
                        <a:t>Protégent contre les infections des voies urinaires</a:t>
                      </a:r>
                    </a:p>
                    <a:p>
                      <a:pPr marL="0" marR="0" indent="0" algn="l" defTabSz="914400" rtl="0" eaLnBrk="1" fontAlgn="auto" latinLnBrk="0" hangingPunct="1">
                        <a:lnSpc>
                          <a:spcPct val="100000"/>
                        </a:lnSpc>
                        <a:spcBef>
                          <a:spcPts val="0"/>
                        </a:spcBef>
                        <a:spcAft>
                          <a:spcPts val="0"/>
                        </a:spcAft>
                        <a:buClrTx/>
                        <a:buSzTx/>
                        <a:buFontTx/>
                        <a:buNone/>
                        <a:tabLst/>
                        <a:defRPr/>
                      </a:pPr>
                      <a:endParaRPr lang="es-MX" sz="2100" b="0" dirty="0">
                        <a:solidFill>
                          <a:schemeClr val="bg2">
                            <a:lumMod val="20000"/>
                            <a:lumOff val="80000"/>
                          </a:schemeClr>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s-MX" sz="2100" b="0" dirty="0">
                          <a:solidFill>
                            <a:schemeClr val="bg2">
                              <a:lumMod val="20000"/>
                              <a:lumOff val="80000"/>
                            </a:schemeClr>
                          </a:solidFill>
                        </a:rPr>
                        <a:t>Ils empêchent la formation de caillots sanguins.</a:t>
                      </a:r>
                    </a:p>
                    <a:p>
                      <a:pPr marL="0" marR="0" indent="0" algn="l" defTabSz="914400" rtl="0" eaLnBrk="1" fontAlgn="auto" latinLnBrk="0" hangingPunct="1">
                        <a:lnSpc>
                          <a:spcPct val="100000"/>
                        </a:lnSpc>
                        <a:spcBef>
                          <a:spcPts val="0"/>
                        </a:spcBef>
                        <a:spcAft>
                          <a:spcPts val="0"/>
                        </a:spcAft>
                        <a:buClrTx/>
                        <a:buSzTx/>
                        <a:buFontTx/>
                        <a:buNone/>
                        <a:tabLst/>
                        <a:defRPr/>
                      </a:pPr>
                      <a:endParaRPr lang="es-MX" sz="2100" b="0" dirty="0">
                        <a:solidFill>
                          <a:schemeClr val="bg2">
                            <a:lumMod val="20000"/>
                            <a:lumOff val="80000"/>
                          </a:schemeClr>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s-MX" sz="2100" b="0" dirty="0">
                          <a:solidFill>
                            <a:schemeClr val="bg2">
                              <a:lumMod val="20000"/>
                              <a:lumOff val="80000"/>
                            </a:schemeClr>
                          </a:solidFill>
                        </a:rPr>
                        <a:t>Préviennent les maladies cardiaques</a:t>
                      </a:r>
                    </a:p>
                    <a:p>
                      <a:pPr marL="0" marR="0" indent="0" algn="l" defTabSz="914400" rtl="0" eaLnBrk="1" fontAlgn="auto" latinLnBrk="0" hangingPunct="1">
                        <a:lnSpc>
                          <a:spcPct val="100000"/>
                        </a:lnSpc>
                        <a:spcBef>
                          <a:spcPts val="0"/>
                        </a:spcBef>
                        <a:spcAft>
                          <a:spcPts val="0"/>
                        </a:spcAft>
                        <a:buClrTx/>
                        <a:buSzTx/>
                        <a:buFontTx/>
                        <a:buNone/>
                        <a:tabLst/>
                        <a:defRPr/>
                      </a:pPr>
                      <a:endParaRPr lang="es-MX" sz="2100" b="0" dirty="0">
                        <a:solidFill>
                          <a:schemeClr val="bg2">
                            <a:lumMod val="20000"/>
                            <a:lumOff val="80000"/>
                          </a:schemeClr>
                        </a:solidFill>
                      </a:endParaRPr>
                    </a:p>
                    <a:p>
                      <a:pPr algn="l"/>
                      <a:endParaRPr lang="es-ES_tradnl" sz="2400" b="0" noProof="0" dirty="0"/>
                    </a:p>
                  </a:txBody>
                  <a:tcPr marT="60960" marB="60960">
                    <a:solidFill>
                      <a:srgbClr val="8E07A5"/>
                    </a:solidFill>
                  </a:tcPr>
                </a:tc>
                <a:extLst>
                  <a:ext uri="{0D108BD9-81ED-4DB2-BD59-A6C34878D82A}">
                    <a16:rowId xmlns="" xmlns:a16="http://schemas.microsoft.com/office/drawing/2014/main" val="699525958"/>
                  </a:ext>
                </a:extLst>
              </a:tr>
            </a:tbl>
          </a:graphicData>
        </a:graphic>
      </p:graphicFrame>
    </p:spTree>
    <p:extLst>
      <p:ext uri="{BB962C8B-B14F-4D97-AF65-F5344CB8AC3E}">
        <p14:creationId xmlns:p14="http://schemas.microsoft.com/office/powerpoint/2010/main" val="27386545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296261" y="1392934"/>
            <a:ext cx="7177135" cy="4812977"/>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Tx/>
              <a:buNone/>
            </a:pPr>
            <a:r>
              <a:rPr lang="fr-FR" dirty="0"/>
              <a:t>Notre corps est constitué d’éléments renfermés dans la nourriture que nous absorbons. Nos tissus sont soumis à une usure constante; le moindre fonctionnement d’un organe produit une </a:t>
            </a:r>
            <a:r>
              <a:rPr lang="fr-FR" b="1" dirty="0"/>
              <a:t>détérioration</a:t>
            </a:r>
            <a:r>
              <a:rPr lang="fr-FR" dirty="0"/>
              <a:t>, et la </a:t>
            </a:r>
            <a:r>
              <a:rPr lang="fr-FR" b="1" dirty="0"/>
              <a:t>réparation</a:t>
            </a:r>
            <a:r>
              <a:rPr lang="fr-FR" dirty="0"/>
              <a:t> s’en effectue grâce à l’alimentation. </a:t>
            </a:r>
            <a:r>
              <a:rPr lang="es-ES" altLang="en-US" dirty="0">
                <a:latin typeface="Arial" panose="020B0604020202020204" pitchFamily="34" charset="0"/>
                <a:cs typeface="Arial" panose="020B0604020202020204" pitchFamily="34" charset="0"/>
              </a:rPr>
              <a:t>MG 250           </a:t>
            </a:r>
          </a:p>
          <a:p>
            <a:pPr marL="0" indent="0">
              <a:buFontTx/>
              <a:buNone/>
            </a:pPr>
            <a:endParaRPr lang="en-US" altLang="en-US" dirty="0">
              <a:latin typeface="Arial" panose="020B0604020202020204" pitchFamily="34" charset="0"/>
              <a:cs typeface="Arial" panose="020B0604020202020204" pitchFamily="34" charset="0"/>
            </a:endParaRPr>
          </a:p>
        </p:txBody>
      </p:sp>
      <p:pic>
        <p:nvPicPr>
          <p:cNvPr id="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flipH="1">
            <a:off x="6909858" y="3225393"/>
            <a:ext cx="2186173" cy="3606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1"/>
          <p:cNvSpPr txBox="1">
            <a:spLocks/>
          </p:cNvSpPr>
          <p:nvPr/>
        </p:nvSpPr>
        <p:spPr>
          <a:xfrm>
            <a:off x="5030115" y="171294"/>
            <a:ext cx="3970330" cy="1018033"/>
          </a:xfrm>
          <a:prstGeom prst="rect">
            <a:avLst/>
          </a:prstGeom>
        </p:spPr>
        <p:txBody>
          <a:bodyP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fr-FR"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Conclusion</a:t>
            </a:r>
          </a:p>
        </p:txBody>
      </p:sp>
    </p:spTree>
    <p:extLst>
      <p:ext uri="{BB962C8B-B14F-4D97-AF65-F5344CB8AC3E}">
        <p14:creationId xmlns:p14="http://schemas.microsoft.com/office/powerpoint/2010/main" val="1091006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143556" y="1392934"/>
            <a:ext cx="9000444" cy="6441831"/>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Tx/>
              <a:buNone/>
              <a:defRPr/>
            </a:pPr>
            <a:r>
              <a:rPr lang="fr-FR" sz="3600" dirty="0">
                <a:latin typeface="Arial" panose="020B0604020202020204" pitchFamily="34" charset="0"/>
                <a:cs typeface="Arial" panose="020B0604020202020204" pitchFamily="34" charset="0"/>
              </a:rPr>
              <a:t>Peu importe le nombre d'études qui ont été faites et qui continueront à être faites, nous avons les instructions directement de la </a:t>
            </a:r>
            <a:r>
              <a:rPr lang="fr-FR" sz="3600" b="1" u="sng" dirty="0">
                <a:latin typeface="Arial" panose="020B0604020202020204" pitchFamily="34" charset="0"/>
                <a:cs typeface="Arial" panose="020B0604020202020204" pitchFamily="34" charset="0"/>
              </a:rPr>
              <a:t>Bible</a:t>
            </a:r>
            <a:r>
              <a:rPr lang="fr-FR" sz="3600" dirty="0">
                <a:latin typeface="Arial" panose="020B0604020202020204" pitchFamily="34" charset="0"/>
                <a:cs typeface="Arial" panose="020B0604020202020204" pitchFamily="34" charset="0"/>
              </a:rPr>
              <a:t>, de </a:t>
            </a:r>
            <a:r>
              <a:rPr lang="fr-FR" sz="3600" b="1" u="sng" dirty="0">
                <a:latin typeface="Arial" panose="020B0604020202020204" pitchFamily="34" charset="0"/>
                <a:cs typeface="Arial" panose="020B0604020202020204" pitchFamily="34" charset="0"/>
              </a:rPr>
              <a:t>l'Esprit de Prophétie,</a:t>
            </a:r>
            <a:r>
              <a:rPr lang="fr-FR" sz="3600" dirty="0">
                <a:latin typeface="Arial" panose="020B0604020202020204" pitchFamily="34" charset="0"/>
                <a:cs typeface="Arial" panose="020B0604020202020204" pitchFamily="34" charset="0"/>
              </a:rPr>
              <a:t> de la </a:t>
            </a:r>
            <a:r>
              <a:rPr lang="fr-FR" sz="3600" b="1" u="sng" dirty="0">
                <a:latin typeface="Arial" panose="020B0604020202020204" pitchFamily="34" charset="0"/>
                <a:cs typeface="Arial" panose="020B0604020202020204" pitchFamily="34" charset="0"/>
              </a:rPr>
              <a:t>Science,</a:t>
            </a:r>
            <a:r>
              <a:rPr lang="fr-FR" sz="3600" b="1" dirty="0">
                <a:latin typeface="Arial" panose="020B0604020202020204" pitchFamily="34" charset="0"/>
                <a:cs typeface="Arial" panose="020B0604020202020204" pitchFamily="34" charset="0"/>
              </a:rPr>
              <a:t> </a:t>
            </a:r>
            <a:r>
              <a:rPr lang="fr-FR" sz="3600" b="1" u="sng" dirty="0">
                <a:latin typeface="Arial" panose="020B0604020202020204" pitchFamily="34" charset="0"/>
                <a:cs typeface="Arial" panose="020B0604020202020204" pitchFamily="34" charset="0"/>
              </a:rPr>
              <a:t>e</a:t>
            </a:r>
            <a:r>
              <a:rPr lang="fr-FR" sz="3600" u="sng" dirty="0">
                <a:latin typeface="Arial" panose="020B0604020202020204" pitchFamily="34" charset="0"/>
                <a:cs typeface="Arial" panose="020B0604020202020204" pitchFamily="34" charset="0"/>
              </a:rPr>
              <a:t>t </a:t>
            </a:r>
            <a:r>
              <a:rPr lang="fr-FR" sz="3600" b="1" u="sng" dirty="0">
                <a:latin typeface="Arial" panose="020B0604020202020204" pitchFamily="34" charset="0"/>
                <a:cs typeface="Arial" panose="020B0604020202020204" pitchFamily="34" charset="0"/>
              </a:rPr>
              <a:t>des ateliers de cuisine saine </a:t>
            </a:r>
            <a:r>
              <a:rPr lang="fr-FR" sz="3600" u="sng" dirty="0">
                <a:latin typeface="Arial" panose="020B0604020202020204" pitchFamily="34" charset="0"/>
                <a:cs typeface="Arial" panose="020B0604020202020204" pitchFamily="34" charset="0"/>
              </a:rPr>
              <a:t>que nous allons mettre en place pour vous par SECTEURS</a:t>
            </a:r>
          </a:p>
        </p:txBody>
      </p:sp>
    </p:spTree>
    <p:extLst>
      <p:ext uri="{BB962C8B-B14F-4D97-AF65-F5344CB8AC3E}">
        <p14:creationId xmlns:p14="http://schemas.microsoft.com/office/powerpoint/2010/main" val="35889412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Font typeface="Wingdings" panose="05000000000000000000" pitchFamily="2" charset="2"/>
              <a:buChar char="Ø"/>
            </a:pPr>
            <a:r>
              <a:rPr lang="fr-FR" dirty="0">
                <a:latin typeface="Arial" panose="020B0604020202020204" pitchFamily="34" charset="0"/>
                <a:cs typeface="Arial" panose="020B0604020202020204" pitchFamily="34" charset="0"/>
              </a:rPr>
              <a:t>Dès la création, Dieu a indiqué ce qui serait la meilleure nourriture pour nous.</a:t>
            </a:r>
          </a:p>
          <a:p>
            <a:pPr>
              <a:buFont typeface="Wingdings" panose="05000000000000000000" pitchFamily="2" charset="2"/>
              <a:buChar char="Ø"/>
            </a:pPr>
            <a:r>
              <a:rPr lang="fr-FR" dirty="0">
                <a:latin typeface="Arial" panose="020B0604020202020204" pitchFamily="34" charset="0"/>
                <a:cs typeface="Arial" panose="020B0604020202020204" pitchFamily="34" charset="0"/>
              </a:rPr>
              <a:t>Aujourd'hui, les scientifiques expliquent pourquoi les fruits et les légumes sont importants.</a:t>
            </a:r>
          </a:p>
          <a:p>
            <a:pPr>
              <a:buFont typeface="Wingdings" panose="05000000000000000000" pitchFamily="2" charset="2"/>
              <a:buChar char="Ø"/>
            </a:pPr>
            <a:r>
              <a:rPr lang="fr-FR" dirty="0">
                <a:latin typeface="Arial" panose="020B0604020202020204" pitchFamily="34" charset="0"/>
                <a:cs typeface="Arial" panose="020B0604020202020204" pitchFamily="34" charset="0"/>
              </a:rPr>
              <a:t>Les fruits et légumes sont chargés de composants appelés </a:t>
            </a:r>
            <a:r>
              <a:rPr lang="fr-FR" b="1" u="sng" dirty="0">
                <a:latin typeface="Arial" panose="020B0604020202020204" pitchFamily="34" charset="0"/>
                <a:cs typeface="Arial" panose="020B0604020202020204" pitchFamily="34" charset="0"/>
              </a:rPr>
              <a:t>substances phytochimiques et antioxydants</a:t>
            </a:r>
            <a:r>
              <a:rPr lang="fr-FR" dirty="0">
                <a:latin typeface="Arial" panose="020B0604020202020204" pitchFamily="34" charset="0"/>
                <a:cs typeface="Arial" panose="020B0604020202020204" pitchFamily="34" charset="0"/>
              </a:rPr>
              <a:t>. </a:t>
            </a:r>
          </a:p>
          <a:p>
            <a:pPr>
              <a:buFont typeface="Wingdings" panose="05000000000000000000" pitchFamily="2" charset="2"/>
              <a:buChar char="Ø"/>
            </a:pPr>
            <a:r>
              <a:rPr lang="fr-FR" dirty="0">
                <a:latin typeface="Arial" panose="020B0604020202020204" pitchFamily="34" charset="0"/>
                <a:cs typeface="Arial" panose="020B0604020202020204" pitchFamily="34" charset="0"/>
              </a:rPr>
              <a:t>Ces substances possèdent de puissants avantages pour la santé. </a:t>
            </a:r>
          </a:p>
          <a:p>
            <a:pPr>
              <a:buFont typeface="Wingdings" panose="05000000000000000000" pitchFamily="2" charset="2"/>
              <a:buChar char="Ø"/>
            </a:pPr>
            <a:endParaRPr lang="es-ES_tradnl"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891598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4375" y="374904"/>
            <a:ext cx="8246070" cy="1018033"/>
          </a:xfrm>
        </p:spPr>
        <p:txBody>
          <a:bodyPr>
            <a:normAutofit/>
          </a:bodyPr>
          <a:lstStyle/>
          <a:p>
            <a:r>
              <a:rPr lang="fr-FR" sz="3200" dirty="0"/>
              <a:t>Substances phytochimiques</a:t>
            </a:r>
          </a:p>
        </p:txBody>
      </p:sp>
      <p:sp>
        <p:nvSpPr>
          <p:cNvPr id="3" name="Content Placeholder 2"/>
          <p:cNvSpPr>
            <a:spLocks noGrp="1"/>
          </p:cNvSpPr>
          <p:nvPr>
            <p:ph idx="1"/>
          </p:nvPr>
        </p:nvSpPr>
        <p:spPr>
          <a:xfrm>
            <a:off x="143556" y="1392936"/>
            <a:ext cx="8856889" cy="4886557"/>
          </a:xfrm>
        </p:spPr>
        <p:txBody>
          <a:bodyPr>
            <a:noAutofit/>
          </a:bodyPr>
          <a:lstStyle/>
          <a:p>
            <a:pPr marL="0" indent="0">
              <a:buNone/>
            </a:pPr>
            <a:r>
              <a:rPr lang="fr-FR" sz="2600" dirty="0">
                <a:latin typeface="Arial" panose="020B0604020202020204" pitchFamily="34" charset="0"/>
                <a:cs typeface="Arial" panose="020B0604020202020204" pitchFamily="34" charset="0"/>
              </a:rPr>
              <a:t>Ce sont des substances chimiques produites par les plantes.</a:t>
            </a:r>
          </a:p>
          <a:p>
            <a:pPr marL="0" indent="0">
              <a:buNone/>
            </a:pPr>
            <a:r>
              <a:rPr lang="fr-FR" sz="2600" dirty="0">
                <a:latin typeface="Arial" panose="020B0604020202020204" pitchFamily="34" charset="0"/>
                <a:cs typeface="Arial" panose="020B0604020202020204" pitchFamily="34" charset="0"/>
              </a:rPr>
              <a:t>“phyto” vient du mot latin pour "plante". Les substances phytochimiques sont donc des substances chimiques protectrices que l'on ne trouve </a:t>
            </a:r>
            <a:r>
              <a:rPr lang="fr-FR" sz="2600" b="1" dirty="0">
                <a:latin typeface="Arial" panose="020B0604020202020204" pitchFamily="34" charset="0"/>
                <a:cs typeface="Arial" panose="020B0604020202020204" pitchFamily="34" charset="0"/>
              </a:rPr>
              <a:t>que</a:t>
            </a:r>
            <a:r>
              <a:rPr lang="fr-FR" sz="2600" dirty="0">
                <a:latin typeface="Arial" panose="020B0604020202020204" pitchFamily="34" charset="0"/>
                <a:cs typeface="Arial" panose="020B0604020202020204" pitchFamily="34" charset="0"/>
              </a:rPr>
              <a:t> dans les plantes.</a:t>
            </a:r>
          </a:p>
          <a:p>
            <a:pPr marL="0" indent="0">
              <a:buNone/>
            </a:pPr>
            <a:r>
              <a:rPr lang="fr-FR" sz="2600" b="1" dirty="0">
                <a:latin typeface="Arial" panose="020B0604020202020204" pitchFamily="34" charset="0"/>
                <a:cs typeface="Arial" panose="020B0604020202020204" pitchFamily="34" charset="0"/>
              </a:rPr>
              <a:t>tous </a:t>
            </a:r>
            <a:r>
              <a:rPr lang="fr-FR" sz="2600" dirty="0">
                <a:latin typeface="Arial" panose="020B0604020202020204" pitchFamily="34" charset="0"/>
                <a:cs typeface="Arial" panose="020B0604020202020204" pitchFamily="34" charset="0"/>
              </a:rPr>
              <a:t>Les aliments végétaux - fruits, légumes, haricots, céréales, graines et noix, et même les herbes - contiennent des milliers de substances phytochimiques. </a:t>
            </a:r>
          </a:p>
          <a:p>
            <a:pPr marL="0" indent="0">
              <a:buNone/>
            </a:pPr>
            <a:r>
              <a:rPr lang="es-CO" sz="2600" dirty="0">
                <a:latin typeface="Arial" panose="020B0604020202020204" pitchFamily="34" charset="0"/>
                <a:cs typeface="Arial" panose="020B0604020202020204" pitchFamily="34" charset="0"/>
              </a:rPr>
              <a:t> </a:t>
            </a:r>
            <a:endParaRPr lang="en-US" sz="2600" dirty="0">
              <a:latin typeface="Arial" panose="020B0604020202020204" pitchFamily="34" charset="0"/>
              <a:cs typeface="Arial" panose="020B0604020202020204" pitchFamily="34" charset="0"/>
            </a:endParaRPr>
          </a:p>
          <a:p>
            <a:pPr marL="0" indent="0">
              <a:buNone/>
            </a:pPr>
            <a:endParaRPr lang="es-ES_tradnl" sz="2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382635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7930" y="171294"/>
            <a:ext cx="7949810" cy="1018033"/>
          </a:xfrm>
        </p:spPr>
        <p:txBody>
          <a:bodyPr>
            <a:normAutofit/>
          </a:bodyPr>
          <a:lstStyle/>
          <a:p>
            <a:r>
              <a:rPr lang="fr-FR" sz="3200" dirty="0"/>
              <a:t>Substances phytochimiques</a:t>
            </a:r>
          </a:p>
        </p:txBody>
      </p:sp>
      <p:sp>
        <p:nvSpPr>
          <p:cNvPr id="3" name="Content Placeholder 2"/>
          <p:cNvSpPr>
            <a:spLocks noGrp="1"/>
          </p:cNvSpPr>
          <p:nvPr>
            <p:ph idx="1"/>
          </p:nvPr>
        </p:nvSpPr>
        <p:spPr/>
        <p:txBody>
          <a:bodyPr/>
          <a:lstStyle/>
          <a:p>
            <a:pPr marL="0" indent="0">
              <a:buNone/>
            </a:pPr>
            <a:r>
              <a:rPr lang="fr-FR" dirty="0">
                <a:latin typeface="Arial" panose="020B0604020202020204" pitchFamily="34" charset="0"/>
                <a:cs typeface="Arial" panose="020B0604020202020204" pitchFamily="34" charset="0"/>
              </a:rPr>
              <a:t>Ces produits chimiques comestibles ne sont disponibles dans </a:t>
            </a:r>
            <a:r>
              <a:rPr lang="fr-FR" b="1" dirty="0">
                <a:latin typeface="Arial" panose="020B0604020202020204" pitchFamily="34" charset="0"/>
                <a:cs typeface="Arial" panose="020B0604020202020204" pitchFamily="34" charset="0"/>
              </a:rPr>
              <a:t>aucun</a:t>
            </a:r>
            <a:r>
              <a:rPr lang="fr-FR" dirty="0">
                <a:latin typeface="Arial" panose="020B0604020202020204" pitchFamily="34" charset="0"/>
                <a:cs typeface="Arial" panose="020B0604020202020204" pitchFamily="34" charset="0"/>
              </a:rPr>
              <a:t> des produits animaux.</a:t>
            </a:r>
          </a:p>
          <a:p>
            <a:pPr>
              <a:buFont typeface="Wingdings" panose="05000000000000000000" pitchFamily="2" charset="2"/>
              <a:buChar char="Ø"/>
            </a:pPr>
            <a:r>
              <a:rPr lang="fr-FR" dirty="0">
                <a:latin typeface="Arial" panose="020B0604020202020204" pitchFamily="34" charset="0"/>
                <a:cs typeface="Arial" panose="020B0604020202020204" pitchFamily="34" charset="0"/>
              </a:rPr>
              <a:t>L'intégration de fruits et de légumes dans votre alimentation quotidienne peut réduire le risque de certaines maladies non transmissibles, comme les maladies cardiaques et certains types de cancer.</a:t>
            </a:r>
          </a:p>
          <a:p>
            <a:pPr marL="0" indent="0">
              <a:buNone/>
            </a:pPr>
            <a:endParaRPr lang="es-ES_tradnl"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236660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19296" y="171294"/>
            <a:ext cx="4724705" cy="1018033"/>
          </a:xfrm>
        </p:spPr>
        <p:txBody>
          <a:bodyPr>
            <a:normAutofit/>
          </a:bodyPr>
          <a:lstStyle/>
          <a:p>
            <a:pPr algn="l"/>
            <a:r>
              <a:rPr lang="fr-FR" sz="2800" dirty="0">
                <a:latin typeface="Arial" panose="020B0604020202020204" pitchFamily="34" charset="0"/>
                <a:cs typeface="Arial" panose="020B0604020202020204" pitchFamily="34" charset="0"/>
              </a:rPr>
              <a:t>Organisation Mondiale</a:t>
            </a:r>
            <a:br>
              <a:rPr lang="fr-FR" sz="2800" dirty="0">
                <a:latin typeface="Arial" panose="020B0604020202020204" pitchFamily="34" charset="0"/>
                <a:cs typeface="Arial" panose="020B0604020202020204" pitchFamily="34" charset="0"/>
              </a:rPr>
            </a:br>
            <a:r>
              <a:rPr lang="fr-FR" sz="2800" dirty="0">
                <a:latin typeface="Arial" panose="020B0604020202020204" pitchFamily="34" charset="0"/>
                <a:cs typeface="Arial" panose="020B0604020202020204" pitchFamily="34" charset="0"/>
              </a:rPr>
              <a:t> de la Santé (OMS)</a:t>
            </a:r>
          </a:p>
        </p:txBody>
      </p:sp>
      <p:sp>
        <p:nvSpPr>
          <p:cNvPr id="4" name="Rectangle 3"/>
          <p:cNvSpPr/>
          <p:nvPr/>
        </p:nvSpPr>
        <p:spPr>
          <a:xfrm>
            <a:off x="296261" y="1800147"/>
            <a:ext cx="8398775" cy="3539430"/>
          </a:xfrm>
          <a:prstGeom prst="rect">
            <a:avLst/>
          </a:prstGeom>
        </p:spPr>
        <p:txBody>
          <a:bodyPr wrap="square">
            <a:spAutoFit/>
          </a:bodyPr>
          <a:lstStyle/>
          <a:p>
            <a:pPr marL="457200" indent="-457200">
              <a:buFont typeface="Wingdings" panose="05000000000000000000" pitchFamily="2" charset="2"/>
              <a:buChar char="Ø"/>
            </a:pPr>
            <a:r>
              <a:rPr lang="fr-FR" sz="2800" dirty="0">
                <a:solidFill>
                  <a:srgbClr val="333333"/>
                </a:solidFill>
                <a:latin typeface="Arial" panose="020B0604020202020204" pitchFamily="34" charset="0"/>
                <a:cs typeface="Arial" panose="020B0604020202020204" pitchFamily="34" charset="0"/>
              </a:rPr>
              <a:t>Les fruits et légumes sont des éléments importants d'une alimentation saine. Une faible consommation de fruits et légumes est associée à une mauvaise santé et à un risque accru de maladies non transmissibles. </a:t>
            </a:r>
          </a:p>
          <a:p>
            <a:pPr marL="457200" indent="-457200">
              <a:buFont typeface="Wingdings" panose="05000000000000000000" pitchFamily="2" charset="2"/>
              <a:buChar char="Ø"/>
            </a:pPr>
            <a:r>
              <a:rPr lang="fr-FR" sz="2800" dirty="0">
                <a:solidFill>
                  <a:srgbClr val="333333"/>
                </a:solidFill>
                <a:latin typeface="Arial" panose="020B0604020202020204" pitchFamily="34" charset="0"/>
                <a:cs typeface="Arial" panose="020B0604020202020204" pitchFamily="34" charset="0"/>
              </a:rPr>
              <a:t>On estime que 3,9 millions de décès en 2017 étaient dus à une consommation insuffisante de fruits et légumes.</a:t>
            </a:r>
          </a:p>
        </p:txBody>
      </p:sp>
    </p:spTree>
    <p:extLst>
      <p:ext uri="{BB962C8B-B14F-4D97-AF65-F5344CB8AC3E}">
        <p14:creationId xmlns:p14="http://schemas.microsoft.com/office/powerpoint/2010/main" val="16822171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281425" y="1392933"/>
            <a:ext cx="6561740" cy="3539430"/>
          </a:xfrm>
          <a:prstGeom prst="rect">
            <a:avLst/>
          </a:prstGeom>
        </p:spPr>
        <p:txBody>
          <a:bodyPr wrap="square">
            <a:spAutoFit/>
          </a:bodyPr>
          <a:lstStyle/>
          <a:p>
            <a:r>
              <a:rPr lang="fr-FR" sz="2800" dirty="0">
                <a:solidFill>
                  <a:srgbClr val="333333"/>
                </a:solidFill>
                <a:latin typeface="Arial" panose="020B0604020202020204" pitchFamily="34" charset="0"/>
                <a:cs typeface="Arial" panose="020B0604020202020204" pitchFamily="34" charset="0"/>
              </a:rPr>
              <a:t>Dans le cadre d'une alimentation saine pauvre en graisses, en sucres et en sodium, l'OMS recommande de consommer plus de 400 grammes de fruits et légumes par jour pour améliorer l'état de santé général et réduire le risque de certaines maladies non transmissibles.</a:t>
            </a:r>
          </a:p>
        </p:txBody>
      </p:sp>
    </p:spTree>
    <p:extLst>
      <p:ext uri="{BB962C8B-B14F-4D97-AF65-F5344CB8AC3E}">
        <p14:creationId xmlns:p14="http://schemas.microsoft.com/office/powerpoint/2010/main" val="11016338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0606" y="171293"/>
            <a:ext cx="7177135" cy="1051576"/>
          </a:xfrm>
        </p:spPr>
        <p:txBody>
          <a:bodyPr>
            <a:normAutofit/>
          </a:bodyPr>
          <a:lstStyle/>
          <a:p>
            <a:pPr algn="ctr"/>
            <a:r>
              <a:rPr lang="fr-FR" dirty="0"/>
              <a:t>Autres défenseurs - Antioxydants</a:t>
            </a:r>
          </a:p>
        </p:txBody>
      </p:sp>
      <p:sp>
        <p:nvSpPr>
          <p:cNvPr id="3" name="Content Placeholder 2"/>
          <p:cNvSpPr>
            <a:spLocks noGrp="1"/>
          </p:cNvSpPr>
          <p:nvPr>
            <p:ph idx="1"/>
          </p:nvPr>
        </p:nvSpPr>
        <p:spPr/>
        <p:txBody>
          <a:bodyPr>
            <a:normAutofit/>
          </a:bodyPr>
          <a:lstStyle/>
          <a:p>
            <a:pPr marL="0" indent="0">
              <a:buNone/>
            </a:pPr>
            <a:r>
              <a:rPr lang="fr-FR" b="1" dirty="0">
                <a:latin typeface="Arial" panose="020B0604020202020204" pitchFamily="34" charset="0"/>
                <a:cs typeface="Arial" panose="020B0604020202020204" pitchFamily="34" charset="0"/>
              </a:rPr>
              <a:t>Antioxydants, </a:t>
            </a:r>
            <a:r>
              <a:rPr lang="fr-FR" dirty="0">
                <a:latin typeface="Arial" panose="020B0604020202020204" pitchFamily="34" charset="0"/>
                <a:cs typeface="Arial" panose="020B0604020202020204" pitchFamily="34" charset="0"/>
              </a:rPr>
              <a:t>comme les substances phytochimiques, sont également des substances naturelles présentes dans les aliments, bien qu'elles ne soient pas limitées aux seuls aliments végétaux. </a:t>
            </a:r>
          </a:p>
          <a:p>
            <a:pPr marL="0" indent="0">
              <a:buNone/>
            </a:pPr>
            <a:r>
              <a:rPr lang="fr-FR" dirty="0">
                <a:latin typeface="Arial" panose="020B0604020202020204" pitchFamily="34" charset="0"/>
                <a:cs typeface="Arial" panose="020B0604020202020204" pitchFamily="34" charset="0"/>
              </a:rPr>
              <a:t>Ces antioxydants sont des composants qui empêchent ou réparent les dommages causés aux cellules par des substances hautement réactives appelées </a:t>
            </a:r>
            <a:r>
              <a:rPr lang="fr-FR" b="1" u="sng" dirty="0">
                <a:latin typeface="Arial" panose="020B0604020202020204" pitchFamily="34" charset="0"/>
                <a:cs typeface="Arial" panose="020B0604020202020204" pitchFamily="34" charset="0"/>
              </a:rPr>
              <a:t>radicaux libres</a:t>
            </a:r>
            <a:r>
              <a:rPr lang="fr-FR" b="1" dirty="0">
                <a:latin typeface="Arial" panose="020B0604020202020204" pitchFamily="34" charset="0"/>
                <a:cs typeface="Arial" panose="020B0604020202020204" pitchFamily="34" charset="0"/>
              </a:rPr>
              <a:t>.</a:t>
            </a:r>
            <a:endParaRPr lang="fr-FR" dirty="0">
              <a:latin typeface="Arial" panose="020B0604020202020204" pitchFamily="34" charset="0"/>
              <a:cs typeface="Arial" panose="020B0604020202020204" pitchFamily="34" charset="0"/>
            </a:endParaRPr>
          </a:p>
          <a:p>
            <a:pPr marL="0" indent="0">
              <a:buNone/>
            </a:pPr>
            <a:endParaRPr lang="es-ES_tradnl"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450679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3310" y="985720"/>
            <a:ext cx="7482545" cy="5872280"/>
          </a:xfrm>
        </p:spPr>
        <p:txBody>
          <a:bodyPr>
            <a:noAutofit/>
          </a:bodyPr>
          <a:lstStyle/>
          <a:p>
            <a:pPr marL="0" indent="0">
              <a:buNone/>
            </a:pPr>
            <a:r>
              <a:rPr lang="fr-FR" dirty="0">
                <a:latin typeface="Arial" panose="020B0604020202020204" pitchFamily="34" charset="0"/>
                <a:cs typeface="Arial" panose="020B0604020202020204" pitchFamily="34" charset="0"/>
              </a:rPr>
              <a:t>Les radicaux libres sont produits dans notre corps et peuvent favoriser des conditions telles que : </a:t>
            </a:r>
          </a:p>
          <a:p>
            <a:pPr lvl="0">
              <a:buFont typeface="Wingdings" panose="05000000000000000000" pitchFamily="2" charset="2"/>
              <a:buChar char="Ø"/>
            </a:pPr>
            <a:r>
              <a:rPr lang="fr-FR" b="1" dirty="0">
                <a:latin typeface="Arial" panose="020B0604020202020204" pitchFamily="34" charset="0"/>
                <a:cs typeface="Arial" panose="020B0604020202020204" pitchFamily="34" charset="0"/>
              </a:rPr>
              <a:t>Cancer . Maladies auto-immunes</a:t>
            </a:r>
            <a:endParaRPr lang="fr-FR" dirty="0">
              <a:latin typeface="Arial" panose="020B0604020202020204" pitchFamily="34" charset="0"/>
              <a:cs typeface="Arial" panose="020B0604020202020204" pitchFamily="34" charset="0"/>
            </a:endParaRPr>
          </a:p>
          <a:p>
            <a:pPr lvl="0">
              <a:buFont typeface="Wingdings" panose="05000000000000000000" pitchFamily="2" charset="2"/>
              <a:buChar char="Ø"/>
            </a:pPr>
            <a:r>
              <a:rPr lang="fr-FR" b="1" dirty="0">
                <a:latin typeface="Arial" panose="020B0604020202020204" pitchFamily="34" charset="0"/>
                <a:cs typeface="Arial" panose="020B0604020202020204" pitchFamily="34" charset="0"/>
              </a:rPr>
              <a:t>Maladies du cœur, AVC, HTA, DNID,…</a:t>
            </a:r>
            <a:endParaRPr lang="fr-FR" dirty="0">
              <a:latin typeface="Arial" panose="020B0604020202020204" pitchFamily="34" charset="0"/>
              <a:cs typeface="Arial" panose="020B0604020202020204" pitchFamily="34" charset="0"/>
            </a:endParaRPr>
          </a:p>
          <a:p>
            <a:pPr lvl="0">
              <a:buFont typeface="Wingdings" panose="05000000000000000000" pitchFamily="2" charset="2"/>
              <a:buChar char="Ø"/>
            </a:pPr>
            <a:r>
              <a:rPr lang="fr-FR" b="1" dirty="0">
                <a:latin typeface="Arial" panose="020B0604020202020204" pitchFamily="34" charset="0"/>
                <a:cs typeface="Arial" panose="020B0604020202020204" pitchFamily="34" charset="0"/>
              </a:rPr>
              <a:t>Vieillissement prématuré, ALZHEIMER,..</a:t>
            </a:r>
          </a:p>
          <a:p>
            <a:pPr lvl="0">
              <a:buFont typeface="Wingdings" panose="05000000000000000000" pitchFamily="2" charset="2"/>
              <a:buChar char="Ø"/>
            </a:pPr>
            <a:r>
              <a:rPr lang="fr-FR" b="1" dirty="0">
                <a:latin typeface="Arial" panose="020B0604020202020204" pitchFamily="34" charset="0"/>
                <a:cs typeface="Arial" panose="020B0604020202020204" pitchFamily="34" charset="0"/>
              </a:rPr>
              <a:t>Affaiblissement du système immunitaire</a:t>
            </a:r>
          </a:p>
          <a:p>
            <a:pPr marL="0" lvl="0" indent="0">
              <a:buNone/>
            </a:pPr>
            <a:r>
              <a:rPr lang="fr-FR" dirty="0">
                <a:latin typeface="Arial" panose="020B0604020202020204" pitchFamily="34" charset="0"/>
                <a:cs typeface="Arial" panose="020B0604020202020204" pitchFamily="34" charset="0"/>
              </a:rPr>
              <a:t>En effet, on sait qu'ils jouent un rôle dans de nombreuses maladies.</a:t>
            </a:r>
          </a:p>
          <a:p>
            <a:pPr marL="0" indent="0">
              <a:buNone/>
            </a:pPr>
            <a:endParaRPr lang="es-ES_tradnl"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731672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1475</Words>
  <Application>Microsoft Office PowerPoint</Application>
  <PresentationFormat>Affichage à l'écran (4:3)</PresentationFormat>
  <Paragraphs>148</Paragraphs>
  <Slides>23</Slides>
  <Notes>5</Notes>
  <HiddenSlides>0</HiddenSlides>
  <MMClips>0</MMClips>
  <ScaleCrop>false</ScaleCrop>
  <HeadingPairs>
    <vt:vector size="4" baseType="variant">
      <vt:variant>
        <vt:lpstr>Thème</vt:lpstr>
      </vt:variant>
      <vt:variant>
        <vt:i4>1</vt:i4>
      </vt:variant>
      <vt:variant>
        <vt:lpstr>Titres des diapositives</vt:lpstr>
      </vt:variant>
      <vt:variant>
        <vt:i4>23</vt:i4>
      </vt:variant>
    </vt:vector>
  </HeadingPairs>
  <TitlesOfParts>
    <vt:vector size="24" baseType="lpstr">
      <vt:lpstr>Office Theme</vt:lpstr>
      <vt:lpstr>SOURCES DE VIE Accordées à la création: nutriments phytochimiques  et antioxydants</vt:lpstr>
      <vt:lpstr>Genèse 1:29</vt:lpstr>
      <vt:lpstr>Présentation PowerPoint</vt:lpstr>
      <vt:lpstr>Substances phytochimiques</vt:lpstr>
      <vt:lpstr>Substances phytochimiques</vt:lpstr>
      <vt:lpstr>Organisation Mondiale  de la Santé (OMS)</vt:lpstr>
      <vt:lpstr>Présentation PowerPoint</vt:lpstr>
      <vt:lpstr>Autres défenseurs - Antioxydants</vt:lpstr>
      <vt:lpstr>Présentation PowerPoint</vt:lpstr>
      <vt:lpstr>Présentation PowerPoint</vt:lpstr>
      <vt:lpstr>Présentation PowerPoint</vt:lpstr>
      <vt:lpstr>Les gens profitent-ils de ces protecteurs ?</vt:lpstr>
      <vt:lpstr>Présentation PowerPoint</vt:lpstr>
      <vt:lpstr>Présentation PowerPoint</vt:lpstr>
      <vt:lpstr>Présentation PowerPoint</vt:lpstr>
      <vt:lpstr>Présentation PowerPoint</vt:lpstr>
      <vt:lpstr>Présentation PowerPoint</vt:lpstr>
      <vt:lpstr>Présentation PowerPoint</vt:lpstr>
      <vt:lpstr>D’autres substances  qui nous protègent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2017-08-01T15:40:51Z</dcterms:created>
  <dcterms:modified xsi:type="dcterms:W3CDTF">2021-07-19T17:41:31Z</dcterms:modified>
</cp:coreProperties>
</file>