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25"/>
  </p:notesMasterIdLst>
  <p:sldIdLst>
    <p:sldId id="287" r:id="rId2"/>
    <p:sldId id="288" r:id="rId3"/>
    <p:sldId id="256" r:id="rId4"/>
    <p:sldId id="258" r:id="rId5"/>
    <p:sldId id="262" r:id="rId6"/>
    <p:sldId id="260" r:id="rId7"/>
    <p:sldId id="265" r:id="rId8"/>
    <p:sldId id="263" r:id="rId9"/>
    <p:sldId id="268" r:id="rId10"/>
    <p:sldId id="391" r:id="rId11"/>
    <p:sldId id="305" r:id="rId12"/>
    <p:sldId id="326" r:id="rId13"/>
    <p:sldId id="342" r:id="rId14"/>
    <p:sldId id="307" r:id="rId15"/>
    <p:sldId id="329" r:id="rId16"/>
    <p:sldId id="336" r:id="rId17"/>
    <p:sldId id="283" r:id="rId18"/>
    <p:sldId id="303" r:id="rId19"/>
    <p:sldId id="257" r:id="rId20"/>
    <p:sldId id="266" r:id="rId21"/>
    <p:sldId id="264" r:id="rId22"/>
    <p:sldId id="267" r:id="rId23"/>
    <p:sldId id="269"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19"/>
    <p:restoredTop sz="86382"/>
  </p:normalViewPr>
  <p:slideViewPr>
    <p:cSldViewPr snapToGrid="0" snapToObjects="1">
      <p:cViewPr>
        <p:scale>
          <a:sx n="70" d="100"/>
          <a:sy n="70" d="100"/>
        </p:scale>
        <p:origin x="-2814" y="-690"/>
      </p:cViewPr>
      <p:guideLst>
        <p:guide orient="horz" pos="2160"/>
        <p:guide pos="2880"/>
      </p:guideLst>
    </p:cSldViewPr>
  </p:slideViewPr>
  <p:outlineViewPr>
    <p:cViewPr>
      <p:scale>
        <a:sx n="33" d="100"/>
        <a:sy n="33" d="100"/>
      </p:scale>
      <p:origin x="0" y="-1748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3406B4-33D6-9C42-8D69-CEF82AF099C2}" type="datetimeFigureOut">
              <a:rPr lang="fr-FR" smtClean="0"/>
              <a:t>21/07/2021</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90A622-B03C-0F4D-A34C-EC8B36E3E8A2}" type="slidenum">
              <a:rPr lang="fr-FR" smtClean="0"/>
              <a:t>‹N°›</a:t>
            </a:fld>
            <a:endParaRPr lang="fr-FR"/>
          </a:p>
        </p:txBody>
      </p:sp>
    </p:spTree>
    <p:extLst>
      <p:ext uri="{BB962C8B-B14F-4D97-AF65-F5344CB8AC3E}">
        <p14:creationId xmlns:p14="http://schemas.microsoft.com/office/powerpoint/2010/main" val="754379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5">
            <a:extLst>
              <a:ext uri="{FF2B5EF4-FFF2-40B4-BE49-F238E27FC236}">
                <a16:creationId xmlns:a16="http://schemas.microsoft.com/office/drawing/2014/main" xmlns="" id="{F85668EE-8E9D-244B-B5B2-3C64F29EA7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defTabSz="101600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fld id="{BF0CD2F3-1198-D640-94BB-BAB2A9D8E0AA}" type="slidenum">
              <a:rPr lang="en-US" altLang="fr-FR" sz="1100">
                <a:solidFill>
                  <a:schemeClr val="tx1"/>
                </a:solidFill>
                <a:latin typeface="Times New Roman" panose="02020603050405020304" pitchFamily="18" charset="0"/>
              </a:rPr>
              <a:pPr/>
              <a:t>1</a:t>
            </a:fld>
            <a:endParaRPr lang="en-US" altLang="fr-FR" sz="1100">
              <a:solidFill>
                <a:schemeClr val="tx1"/>
              </a:solidFill>
              <a:latin typeface="Times New Roman" panose="02020603050405020304" pitchFamily="18" charset="0"/>
            </a:endParaRPr>
          </a:p>
        </p:txBody>
      </p:sp>
      <p:sp>
        <p:nvSpPr>
          <p:cNvPr id="20482" name="Rectangle 4">
            <a:extLst>
              <a:ext uri="{FF2B5EF4-FFF2-40B4-BE49-F238E27FC236}">
                <a16:creationId xmlns:a16="http://schemas.microsoft.com/office/drawing/2014/main" xmlns="" id="{F5D079AD-13C8-DC4C-B914-288A7DE5E634}"/>
              </a:ext>
            </a:extLst>
          </p:cNvPr>
          <p:cNvSpPr>
            <a:spLocks noGrp="1" noRot="1" noChangeAspect="1" noChangeArrowheads="1" noTextEdit="1"/>
          </p:cNvSpPr>
          <p:nvPr>
            <p:ph type="sldImg"/>
          </p:nvPr>
        </p:nvSpPr>
        <p:spPr>
          <a:xfrm>
            <a:off x="1371600" y="1143000"/>
            <a:ext cx="4114800" cy="3086100"/>
          </a:xfrm>
          <a:ln/>
        </p:spPr>
      </p:sp>
      <p:sp>
        <p:nvSpPr>
          <p:cNvPr id="20483" name="Rectangle 5">
            <a:extLst>
              <a:ext uri="{FF2B5EF4-FFF2-40B4-BE49-F238E27FC236}">
                <a16:creationId xmlns:a16="http://schemas.microsoft.com/office/drawing/2014/main" xmlns="" id="{42F70F31-2A76-A945-8A9F-9E340885AD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a:latin typeface="Arial" panose="020B0604020202020204" pitchFamily="34" charset="0"/>
                <a:ea typeface="ＭＳ Ｐゴシック" panose="020B0600070205080204" pitchFamily="34" charset="-128"/>
              </a:rPr>
              <a:t>Ces diapos sont conçues pour accompagner le programme de la semaine de Santé 2021. </a:t>
            </a:r>
          </a:p>
          <a:p>
            <a:pPr eaLnBrk="1" hangingPunct="1"/>
            <a:r>
              <a:rPr lang="fr-FR" altLang="fr-FR" dirty="0">
                <a:latin typeface="Arial" panose="020B0604020202020204" pitchFamily="34" charset="0"/>
                <a:ea typeface="ＭＳ Ｐゴシック" panose="020B0600070205080204" pitchFamily="34" charset="-128"/>
              </a:rPr>
              <a:t>Nous allons découvrir quelques bienfaits de l’activité physique ainsi que quelques relations entre exercices physiques et maladies. Enfin, nous examinerons les principes de développement d’un programme personnel d’exercices physiques dans un cadre de vie plus sain.</a:t>
            </a:r>
          </a:p>
          <a:p>
            <a:pPr eaLnBrk="1" hangingPunct="1"/>
            <a:endParaRPr lang="fr-FR" altLang="fr-FR" dirty="0">
              <a:latin typeface="Arial" panose="020B0604020202020204" pitchFamily="34" charset="0"/>
              <a:ea typeface="ＭＳ Ｐゴシック" panose="020B0600070205080204" pitchFamily="34" charset="-128"/>
            </a:endParaRPr>
          </a:p>
          <a:p>
            <a:pPr eaLnBrk="1" hangingPunct="1">
              <a:lnSpc>
                <a:spcPct val="90000"/>
              </a:lnSpc>
            </a:pPr>
            <a:r>
              <a:rPr lang="fr-FR" altLang="fr-FR" dirty="0">
                <a:latin typeface="Arial" panose="020B0604020202020204" pitchFamily="34" charset="0"/>
                <a:ea typeface="ＭＳ Ｐゴシック" panose="020B0600070205080204" pitchFamily="34" charset="-128"/>
              </a:rPr>
              <a:t>Un DVD de cette présentation est disponible. L’information est disponible sur le site web </a:t>
            </a:r>
            <a:r>
              <a:rPr lang="fr-FR" altLang="fr-FR" dirty="0" err="1">
                <a:latin typeface="Arial" panose="020B0604020202020204" pitchFamily="34" charset="0"/>
                <a:ea typeface="ＭＳ Ｐゴシック" panose="020B0600070205080204" pitchFamily="34" charset="-128"/>
              </a:rPr>
              <a:t>www.lifelonghealth.us</a:t>
            </a:r>
            <a:r>
              <a:rPr lang="fr-FR" altLang="fr-FR" dirty="0">
                <a:latin typeface="Arial" panose="020B0604020202020204" pitchFamily="34" charset="0"/>
                <a:ea typeface="ＭＳ Ｐゴシック" panose="020B0600070205080204" pitchFamily="34" charset="-128"/>
              </a:rPr>
              <a:t>. Le DVD peut être utile à louer à une personne qui ne peut assister à votre première réunion.</a:t>
            </a:r>
          </a:p>
          <a:p>
            <a:pPr eaLnBrk="1" hangingPunct="1">
              <a:lnSpc>
                <a:spcPct val="90000"/>
              </a:lnSpc>
            </a:pPr>
            <a:endParaRPr lang="fr-FR" altLang="fr-FR" dirty="0">
              <a:latin typeface="Arial" panose="020B0604020202020204" pitchFamily="34" charset="0"/>
              <a:ea typeface="ＭＳ Ｐゴシック" panose="020B0600070205080204" pitchFamily="34" charset="-128"/>
            </a:endParaRPr>
          </a:p>
          <a:p>
            <a:pPr eaLnBrk="1" hangingPunct="1">
              <a:lnSpc>
                <a:spcPct val="90000"/>
              </a:lnSpc>
            </a:pPr>
            <a:r>
              <a:rPr lang="fr-FR" altLang="fr-FR" dirty="0">
                <a:latin typeface="Arial" panose="020B0604020202020204" pitchFamily="34" charset="0"/>
                <a:ea typeface="ＭＳ Ｐゴシック" panose="020B0600070205080204" pitchFamily="34" charset="-128"/>
              </a:rPr>
              <a:t>Version 4, Mise à jour 4-3-04 DRH – Pour séries vidéo.</a:t>
            </a:r>
          </a:p>
          <a:p>
            <a:pPr eaLnBrk="1" hangingPunct="1"/>
            <a:endParaRPr lang="fr-FR" altLang="fr-FR"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938848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5">
            <a:extLst>
              <a:ext uri="{FF2B5EF4-FFF2-40B4-BE49-F238E27FC236}">
                <a16:creationId xmlns:a16="http://schemas.microsoft.com/office/drawing/2014/main" xmlns="" id="{A7D0786B-0C5A-B14A-8BFA-268B54810F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defTabSz="101600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fld id="{E18A4E86-7F85-704E-ABE1-09FFC7F7BA03}" type="slidenum">
              <a:rPr lang="en-US" altLang="fr-FR" sz="1100">
                <a:solidFill>
                  <a:schemeClr val="tx1"/>
                </a:solidFill>
                <a:latin typeface="Times New Roman" panose="02020603050405020304" pitchFamily="18" charset="0"/>
              </a:rPr>
              <a:pPr/>
              <a:t>11</a:t>
            </a:fld>
            <a:endParaRPr lang="en-US" altLang="fr-FR" sz="1100">
              <a:solidFill>
                <a:schemeClr val="tx1"/>
              </a:solidFill>
              <a:latin typeface="Times New Roman" panose="02020603050405020304" pitchFamily="18" charset="0"/>
            </a:endParaRPr>
          </a:p>
        </p:txBody>
      </p:sp>
      <p:sp>
        <p:nvSpPr>
          <p:cNvPr id="26626" name="Rectangle 4">
            <a:extLst>
              <a:ext uri="{FF2B5EF4-FFF2-40B4-BE49-F238E27FC236}">
                <a16:creationId xmlns:a16="http://schemas.microsoft.com/office/drawing/2014/main" xmlns="" id="{D327B42C-0AA0-294F-9ADF-A23A7566B553}"/>
              </a:ext>
            </a:extLst>
          </p:cNvPr>
          <p:cNvSpPr>
            <a:spLocks noGrp="1" noRot="1" noChangeAspect="1" noChangeArrowheads="1" noTextEdit="1"/>
          </p:cNvSpPr>
          <p:nvPr>
            <p:ph type="sldImg"/>
          </p:nvPr>
        </p:nvSpPr>
        <p:spPr>
          <a:xfrm>
            <a:off x="1371600" y="1143000"/>
            <a:ext cx="4114800" cy="3086100"/>
          </a:xfrm>
          <a:ln/>
        </p:spPr>
      </p:sp>
      <p:sp>
        <p:nvSpPr>
          <p:cNvPr id="26627" name="Rectangle 5">
            <a:extLst>
              <a:ext uri="{FF2B5EF4-FFF2-40B4-BE49-F238E27FC236}">
                <a16:creationId xmlns:a16="http://schemas.microsoft.com/office/drawing/2014/main" xmlns="" id="{CD07D1FC-4047-4D42-A67D-B79D29D5BA6E}"/>
              </a:ext>
            </a:extLst>
          </p:cNvPr>
          <p:cNvSpPr>
            <a:spLocks noGrp="1" noChangeArrowheads="1"/>
          </p:cNvSpPr>
          <p:nvPr>
            <p:ph type="body" idx="1"/>
          </p:nvPr>
        </p:nvSpPr>
        <p:spPr>
          <a:xfrm>
            <a:off x="142875" y="4645025"/>
            <a:ext cx="6745288" cy="537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35000"/>
              </a:spcBef>
            </a:pPr>
            <a:r>
              <a:rPr lang="fr-FR" altLang="fr-FR" dirty="0">
                <a:latin typeface="Arial" panose="020B0604020202020204" pitchFamily="34" charset="0"/>
                <a:ea typeface="ＭＳ Ｐゴシック" panose="020B0600070205080204" pitchFamily="34" charset="-128"/>
              </a:rPr>
              <a:t>L’exercice est une protection contre plusieurs des problèmes de santé les plus graves :</a:t>
            </a:r>
          </a:p>
          <a:p>
            <a:pPr eaLnBrk="1" hangingPunct="1">
              <a:spcBef>
                <a:spcPct val="35000"/>
              </a:spcBef>
            </a:pPr>
            <a:r>
              <a:rPr lang="fr-FR" altLang="fr-FR" dirty="0">
                <a:latin typeface="Arial" panose="020B0604020202020204" pitchFamily="34" charset="0"/>
                <a:ea typeface="ＭＳ Ｐゴシック" panose="020B0600070205080204" pitchFamily="34" charset="-128"/>
              </a:rPr>
              <a:t>L’obésité - l’exercice brûle les calories et augmente la masse maigre du corps et donc le métabolisme de repos. Vous brûlez donc plus de calories par jour, même en dormant. Les personnes actives sont bien plus en mesure de contrôler leur poids.</a:t>
            </a:r>
          </a:p>
          <a:p>
            <a:pPr eaLnBrk="1" hangingPunct="1">
              <a:spcBef>
                <a:spcPct val="35000"/>
              </a:spcBef>
            </a:pPr>
            <a:r>
              <a:rPr lang="fr-FR" altLang="fr-FR" dirty="0">
                <a:latin typeface="Arial" panose="020B0604020202020204" pitchFamily="34" charset="0"/>
                <a:ea typeface="ＭＳ Ｐゴシック" panose="020B0600070205080204" pitchFamily="34" charset="-128"/>
              </a:rPr>
              <a:t>L’hypertension - A cause de la dilatation et de la contraction des artères pour permettre l’augmentation du flux sanguin durant l’exercice, ce dernier empêche les artères de durcir et contribue à éviter l’hypertension. </a:t>
            </a:r>
          </a:p>
          <a:p>
            <a:pPr eaLnBrk="1" hangingPunct="1">
              <a:spcBef>
                <a:spcPct val="35000"/>
              </a:spcBef>
            </a:pPr>
            <a:r>
              <a:rPr lang="fr-FR" altLang="fr-FR" dirty="0">
                <a:latin typeface="Arial" panose="020B0604020202020204" pitchFamily="34" charset="0"/>
                <a:ea typeface="ＭＳ Ｐゴシック" panose="020B0600070205080204" pitchFamily="34" charset="-128"/>
              </a:rPr>
              <a:t>Santé du cœur - Dans plus de 20 études, l’exercice réduit le risque de maladie cardiaque de près de 50%. Un cœur plus fort est moins sujet à des arythmies. L’exercice améliore la circulation, diminue le mauvais cholestérol (LDL) lorsqu’il est associé à une bonne alimentation, et augmente le bon cholestérol (LHD). Les LHD aident à protéger les artères coronaires contre les dépôts de cholestérol. L’exercice régulier réduit les graisses du sang et les risques de caillots sanguins. Il fournit également une protection similaire contre les congestions cérébrales.</a:t>
            </a:r>
          </a:p>
          <a:p>
            <a:pPr eaLnBrk="1" hangingPunct="1">
              <a:spcBef>
                <a:spcPct val="35000"/>
              </a:spcBef>
            </a:pPr>
            <a:r>
              <a:rPr lang="fr-FR" altLang="fr-FR" dirty="0">
                <a:latin typeface="Arial" panose="020B0604020202020204" pitchFamily="34" charset="0"/>
                <a:ea typeface="ＭＳ Ｐゴシック" panose="020B0600070205080204" pitchFamily="34" charset="-128"/>
              </a:rPr>
              <a:t>Le diabète - L’exercice fonctionne comme l’insuline, facilitant le transport du glucose vers les cellules du corps où il peut être utilisé pour produire de l’énergie. Nous disons que l’activité améliore la sensibilité à l’insuline. Les diabétiques qui font régulièrement de l’exercice ont un taux de mortalité par maladie cardiaque deux fois inférieur à ceux qui n’en font pas.</a:t>
            </a:r>
          </a:p>
          <a:p>
            <a:pPr eaLnBrk="1" hangingPunct="1">
              <a:spcBef>
                <a:spcPct val="35000"/>
              </a:spcBef>
            </a:pPr>
            <a:r>
              <a:rPr lang="fr-FR" altLang="fr-FR" dirty="0">
                <a:latin typeface="Arial" panose="020B0604020202020204" pitchFamily="34" charset="0"/>
                <a:ea typeface="ＭＳ Ｐゴシック" panose="020B0600070205080204" pitchFamily="34" charset="-128"/>
              </a:rPr>
              <a:t>L’ostéoporose - L’exercice régulier, spécialement le soulever de poids et les exercices de force, aide les os à conserver leur contenu calcique et à rester solides. L’exercice, allié à une bonne alimentation et un apport adéquat en calcium alimentaire, est essentiel à des os solides.</a:t>
            </a:r>
          </a:p>
          <a:p>
            <a:pPr eaLnBrk="1" hangingPunct="1">
              <a:spcBef>
                <a:spcPct val="35000"/>
              </a:spcBef>
            </a:pPr>
            <a:r>
              <a:rPr lang="fr-FR" altLang="fr-FR" dirty="0">
                <a:latin typeface="Arial" panose="020B0604020202020204" pitchFamily="34" charset="0"/>
                <a:ea typeface="ＭＳ Ｐゴシック" panose="020B0600070205080204" pitchFamily="34" charset="-128"/>
              </a:rPr>
              <a:t>Le cancer du colon - Les gens qui sont physiquement actifs ont bien moins de cancer du colon que les sédentaires. Les actifs ont moins de risque de contracter certains cancers.</a:t>
            </a:r>
          </a:p>
          <a:p>
            <a:pPr eaLnBrk="1" hangingPunct="1">
              <a:spcBef>
                <a:spcPct val="35000"/>
              </a:spcBef>
            </a:pPr>
            <a:r>
              <a:rPr lang="fr-FR" altLang="fr-FR" dirty="0">
                <a:latin typeface="Arial" panose="020B0604020202020204" pitchFamily="34" charset="0"/>
                <a:ea typeface="ＭＳ Ｐゴシック" panose="020B0600070205080204" pitchFamily="34" charset="-128"/>
              </a:rPr>
              <a:t>Anxiété et dépression - L’exercice aide à brûler les hormones du stress et ramène le corps à un état détendu. L’exercice réduit le stress et aide à faire face et à se relaxer.</a:t>
            </a:r>
          </a:p>
          <a:p>
            <a:pPr eaLnBrk="1" hangingPunct="1">
              <a:spcBef>
                <a:spcPct val="35000"/>
              </a:spcBef>
            </a:pPr>
            <a:r>
              <a:rPr lang="fr-FR" altLang="fr-FR" dirty="0">
                <a:latin typeface="Arial" panose="020B0604020202020204" pitchFamily="34" charset="0"/>
                <a:ea typeface="ＭＳ Ｐゴシック" panose="020B0600070205080204" pitchFamily="34" charset="-128"/>
              </a:rPr>
              <a:t>“Activité Physique et Santé Publique.” JAMA, </a:t>
            </a:r>
            <a:r>
              <a:rPr lang="fr-FR" altLang="fr-FR" dirty="0" err="1">
                <a:latin typeface="Arial" panose="020B0604020202020204" pitchFamily="34" charset="0"/>
                <a:ea typeface="ＭＳ Ｐゴシック" panose="020B0600070205080204" pitchFamily="34" charset="-128"/>
              </a:rPr>
              <a:t>Feb</a:t>
            </a:r>
            <a:r>
              <a:rPr lang="fr-FR" altLang="fr-FR" dirty="0">
                <a:latin typeface="Arial" panose="020B0604020202020204" pitchFamily="34" charset="0"/>
                <a:ea typeface="ＭＳ Ｐゴシック" panose="020B0600070205080204" pitchFamily="34" charset="-128"/>
              </a:rPr>
              <a:t>. 1, 1995, Vol 273, No. 5, p. 402 - 407.</a:t>
            </a:r>
          </a:p>
        </p:txBody>
      </p:sp>
    </p:spTree>
    <p:extLst>
      <p:ext uri="{BB962C8B-B14F-4D97-AF65-F5344CB8AC3E}">
        <p14:creationId xmlns:p14="http://schemas.microsoft.com/office/powerpoint/2010/main" val="38351847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5">
            <a:extLst>
              <a:ext uri="{FF2B5EF4-FFF2-40B4-BE49-F238E27FC236}">
                <a16:creationId xmlns:a16="http://schemas.microsoft.com/office/drawing/2014/main" xmlns="" id="{FD8338B8-3CF8-6D43-83FD-9A43ECBA21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a:spcBef>
                <a:spcPct val="2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16000">
              <a:spcBef>
                <a:spcPct val="2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319AF8D-39F5-5E4F-B499-D1D48F1F7BF0}" type="slidenum">
              <a:rPr lang="en-US" altLang="fr-FR" sz="1100">
                <a:latin typeface="Times New Roman" panose="02020603050405020304" pitchFamily="18" charset="0"/>
              </a:rPr>
              <a:pPr>
                <a:spcBef>
                  <a:spcPct val="0"/>
                </a:spcBef>
              </a:pPr>
              <a:t>12</a:t>
            </a:fld>
            <a:endParaRPr lang="en-US" altLang="fr-FR" sz="1100">
              <a:latin typeface="Times New Roman" panose="02020603050405020304" pitchFamily="18" charset="0"/>
            </a:endParaRPr>
          </a:p>
        </p:txBody>
      </p:sp>
      <p:sp>
        <p:nvSpPr>
          <p:cNvPr id="51202" name="Rectangle 2">
            <a:extLst>
              <a:ext uri="{FF2B5EF4-FFF2-40B4-BE49-F238E27FC236}">
                <a16:creationId xmlns:a16="http://schemas.microsoft.com/office/drawing/2014/main" xmlns="" id="{3F26BB1B-1146-094E-9D6E-E30487EB7D3C}"/>
              </a:ext>
            </a:extLst>
          </p:cNvPr>
          <p:cNvSpPr>
            <a:spLocks noGrp="1" noRot="1" noChangeAspect="1" noChangeArrowheads="1" noTextEdit="1"/>
          </p:cNvSpPr>
          <p:nvPr>
            <p:ph type="sldImg"/>
          </p:nvPr>
        </p:nvSpPr>
        <p:spPr>
          <a:xfrm>
            <a:off x="946150" y="755650"/>
            <a:ext cx="4997450" cy="3748088"/>
          </a:xfrm>
          <a:ln cap="flat"/>
        </p:spPr>
      </p:sp>
      <p:sp>
        <p:nvSpPr>
          <p:cNvPr id="51203" name="Rectangle 3">
            <a:extLst>
              <a:ext uri="{FF2B5EF4-FFF2-40B4-BE49-F238E27FC236}">
                <a16:creationId xmlns:a16="http://schemas.microsoft.com/office/drawing/2014/main" xmlns="" id="{66E76CFE-9DA7-3141-9CB3-B44B18B2EB5B}"/>
              </a:ext>
            </a:extLst>
          </p:cNvPr>
          <p:cNvSpPr>
            <a:spLocks noGrp="1" noChangeArrowheads="1"/>
          </p:cNvSpPr>
          <p:nvPr>
            <p:ph type="body" idx="1"/>
          </p:nvPr>
        </p:nvSpPr>
        <p:spPr>
          <a:xfrm>
            <a:off x="985838" y="4646613"/>
            <a:ext cx="5051425" cy="45100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971" tIns="47690" rIns="96971" bIns="47690"/>
          <a:lstStyle/>
          <a:p>
            <a:pPr eaLnBrk="1" hangingPunct="1">
              <a:lnSpc>
                <a:spcPct val="109000"/>
              </a:lnSpc>
            </a:pPr>
            <a:r>
              <a:rPr lang="fr-FR" altLang="fr-FR" dirty="0">
                <a:latin typeface="Arial" panose="020B0604020202020204" pitchFamily="34" charset="0"/>
                <a:ea typeface="ＭＳ Ｐゴシック" panose="020B0600070205080204" pitchFamily="34" charset="-128"/>
              </a:rPr>
              <a:t>Un important principe de l’activité physique est de débuter à un niveau facile et d’augmenter progressivement l’intensité. Si vous n’êtes pas habitué à l’activité physique, commencez par une marche de 10 à 15 minutes. Puis augmentez lentement le temps et l’intensité lorsque vous vous êtes habitué à l’activité.</a:t>
            </a:r>
          </a:p>
          <a:p>
            <a:pPr eaLnBrk="1" hangingPunct="1">
              <a:lnSpc>
                <a:spcPct val="109000"/>
              </a:lnSpc>
            </a:pPr>
            <a:r>
              <a:rPr lang="fr-FR" altLang="fr-FR" dirty="0">
                <a:latin typeface="Arial" panose="020B0604020202020204" pitchFamily="34" charset="0"/>
                <a:ea typeface="ＭＳ Ｐゴシック" panose="020B0600070205080204" pitchFamily="34" charset="-128"/>
              </a:rPr>
              <a:t>Si vous avez des problèmes cardiaques, le diabète, ou quelque autre problème de santé sérieux, assurez-vous de parler de vos besoins particuliers avec votre médecin. Un problème de santé ne signifie pas automatiquement que vous devriez éviter une activité physique, mais vous aurez probablement besoin de prendre des précautions particulières et de conseils pour que votre activité soit sûre et efficace. Consultez votre médecin. </a:t>
            </a:r>
          </a:p>
          <a:p>
            <a:pPr eaLnBrk="1" hangingPunct="1">
              <a:lnSpc>
                <a:spcPct val="109000"/>
              </a:lnSpc>
            </a:pPr>
            <a:r>
              <a:rPr lang="fr-FR" altLang="fr-FR" dirty="0">
                <a:latin typeface="Arial" panose="020B0604020202020204" pitchFamily="34" charset="0"/>
                <a:ea typeface="ＭＳ Ｐゴシック" panose="020B0600070205080204" pitchFamily="34" charset="-128"/>
              </a:rPr>
              <a:t>La plupart des problèmes physiques s’améliorent avec l’activité physique régulière.</a:t>
            </a:r>
          </a:p>
          <a:p>
            <a:pPr eaLnBrk="1" hangingPunct="1">
              <a:lnSpc>
                <a:spcPct val="109000"/>
              </a:lnSpc>
            </a:pPr>
            <a:endParaRPr lang="fr-FR" altLang="fr-FR" dirty="0">
              <a:latin typeface="Arial" panose="020B0604020202020204" pitchFamily="34" charset="0"/>
              <a:ea typeface="ＭＳ Ｐゴシック" panose="020B0600070205080204" pitchFamily="34" charset="-128"/>
            </a:endParaRPr>
          </a:p>
          <a:p>
            <a:pPr eaLnBrk="1" hangingPunct="1">
              <a:spcBef>
                <a:spcPct val="0"/>
              </a:spcBef>
            </a:pPr>
            <a:r>
              <a:rPr lang="fr-FR" altLang="fr-FR" sz="1000" dirty="0">
                <a:latin typeface="Arial" panose="020B0604020202020204" pitchFamily="34" charset="0"/>
                <a:ea typeface="ＭＳ Ｐゴシック" panose="020B0600070205080204" pitchFamily="34" charset="-128"/>
              </a:rPr>
              <a:t>Source: Centres pour le Contrôle et la Prévention de la Maladie et le Collège Américain de Médecine Sportive. JAMA, Vol . 273, No. 5.</a:t>
            </a:r>
          </a:p>
          <a:p>
            <a:pPr eaLnBrk="1" hangingPunct="1">
              <a:lnSpc>
                <a:spcPct val="89000"/>
              </a:lnSpc>
            </a:pPr>
            <a:endParaRPr lang="fr-FR" altLang="fr-FR"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8976272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a:extLst>
              <a:ext uri="{FF2B5EF4-FFF2-40B4-BE49-F238E27FC236}">
                <a16:creationId xmlns:a16="http://schemas.microsoft.com/office/drawing/2014/main" xmlns="" id="{2698CF80-C774-4F49-8800-D1BBC2DCB9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a:spcBef>
                <a:spcPct val="2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16000">
              <a:spcBef>
                <a:spcPct val="2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300918B-8B09-6F44-A4FC-238632F9A111}" type="slidenum">
              <a:rPr lang="en-US" altLang="fr-FR" sz="1100">
                <a:latin typeface="Times New Roman" panose="02020603050405020304" pitchFamily="18" charset="0"/>
              </a:rPr>
              <a:pPr>
                <a:spcBef>
                  <a:spcPct val="0"/>
                </a:spcBef>
              </a:pPr>
              <a:t>13</a:t>
            </a:fld>
            <a:endParaRPr lang="en-US" altLang="fr-FR" sz="1100">
              <a:latin typeface="Times New Roman" panose="02020603050405020304" pitchFamily="18" charset="0"/>
            </a:endParaRPr>
          </a:p>
        </p:txBody>
      </p:sp>
      <p:sp>
        <p:nvSpPr>
          <p:cNvPr id="57346" name="Rectangle 2">
            <a:extLst>
              <a:ext uri="{FF2B5EF4-FFF2-40B4-BE49-F238E27FC236}">
                <a16:creationId xmlns:a16="http://schemas.microsoft.com/office/drawing/2014/main" xmlns="" id="{ACD49A04-5ABC-A449-9CB7-FEE15417F039}"/>
              </a:ext>
            </a:extLst>
          </p:cNvPr>
          <p:cNvSpPr>
            <a:spLocks noGrp="1" noRot="1" noChangeAspect="1" noChangeArrowheads="1" noTextEdit="1"/>
          </p:cNvSpPr>
          <p:nvPr>
            <p:ph type="sldImg"/>
          </p:nvPr>
        </p:nvSpPr>
        <p:spPr>
          <a:xfrm>
            <a:off x="939800" y="752475"/>
            <a:ext cx="5010150" cy="3757613"/>
          </a:xfrm>
          <a:ln/>
        </p:spPr>
      </p:sp>
      <p:sp>
        <p:nvSpPr>
          <p:cNvPr id="57347" name="Rectangle 3">
            <a:extLst>
              <a:ext uri="{FF2B5EF4-FFF2-40B4-BE49-F238E27FC236}">
                <a16:creationId xmlns:a16="http://schemas.microsoft.com/office/drawing/2014/main" xmlns="" id="{5C439FCD-4169-654E-9AB7-16D33F5524AB}"/>
              </a:ext>
            </a:extLst>
          </p:cNvPr>
          <p:cNvSpPr>
            <a:spLocks noGrp="1" noChangeArrowheads="1"/>
          </p:cNvSpPr>
          <p:nvPr>
            <p:ph type="body" idx="1"/>
          </p:nvPr>
        </p:nvSpPr>
        <p:spPr>
          <a:xfrm>
            <a:off x="920750" y="4759325"/>
            <a:ext cx="5046663"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65" tIns="45784" rIns="91565" bIns="45784"/>
          <a:lstStyle/>
          <a:p>
            <a:pPr defTabSz="914400" eaLnBrk="1" hangingPunct="1"/>
            <a:r>
              <a:rPr lang="fr-FR" altLang="fr-FR" dirty="0">
                <a:latin typeface="Arial" panose="020B0604020202020204" pitchFamily="34" charset="0"/>
                <a:ea typeface="ＭＳ Ｐゴシック" panose="020B0600070205080204" pitchFamily="34" charset="-128"/>
              </a:rPr>
              <a:t>Pour obtenir un maximum de bienfaits d’un exercice et éviter la blessure, il est important de pratiquer l’exercice comme c’est décrit ici.</a:t>
            </a:r>
          </a:p>
          <a:p>
            <a:pPr defTabSz="914400" eaLnBrk="1" hangingPunct="1"/>
            <a:r>
              <a:rPr lang="fr-FR" altLang="fr-FR" dirty="0">
                <a:latin typeface="Arial" panose="020B0604020202020204" pitchFamily="34" charset="0"/>
                <a:ea typeface="ＭＳ Ｐゴシック" panose="020B0600070205080204" pitchFamily="34" charset="-128"/>
              </a:rPr>
              <a:t>Les directives présentées ici sont les recommandations du Collège Américain de la Médecine Sportive.</a:t>
            </a:r>
          </a:p>
          <a:p>
            <a:pPr eaLnBrk="1" hangingPunct="1">
              <a:tabLst>
                <a:tab pos="476250" algn="l"/>
              </a:tabLst>
            </a:pPr>
            <a:r>
              <a:rPr lang="fr-FR" altLang="fr-FR" dirty="0">
                <a:latin typeface="Arial" panose="020B0604020202020204" pitchFamily="34" charset="0"/>
                <a:ea typeface="ＭＳ Ｐゴシック" panose="020B0600070205080204" pitchFamily="34" charset="-128"/>
              </a:rPr>
              <a:t>Si vous n’êtes pas habitué à faire des exercices de force, voyez une personne expérimentée, de préférence un coach d’entraînement, pour vous aider à choisir les exercices et les charges appropriés et pour vous enseigner à vous exercer en toute sécurité :</a:t>
            </a:r>
          </a:p>
          <a:p>
            <a:pPr eaLnBrk="1" hangingPunct="1">
              <a:tabLst>
                <a:tab pos="476250" algn="l"/>
              </a:tabLst>
            </a:pPr>
            <a:r>
              <a:rPr lang="fr-FR" altLang="fr-FR" dirty="0">
                <a:latin typeface="Arial" panose="020B0604020202020204" pitchFamily="34" charset="0"/>
                <a:ea typeface="ＭＳ Ｐゴシック" panose="020B0600070205080204" pitchFamily="34" charset="-128"/>
              </a:rPr>
              <a:t>	1. Si vous choisissez de soulever des poids, ayez un partenaire.</a:t>
            </a:r>
          </a:p>
          <a:p>
            <a:pPr eaLnBrk="1" hangingPunct="1">
              <a:tabLst>
                <a:tab pos="476250" algn="l"/>
              </a:tabLst>
            </a:pPr>
            <a:r>
              <a:rPr lang="fr-FR" altLang="fr-FR" dirty="0">
                <a:latin typeface="Arial" panose="020B0604020202020204" pitchFamily="34" charset="0"/>
                <a:ea typeface="ＭＳ Ｐゴシック" panose="020B0600070205080204" pitchFamily="34" charset="-128"/>
              </a:rPr>
              <a:t>	2. Respirez correctement - ne retenez jamais votre respiration durant l’exercice. Expirez durant l’effort; inspirez durant la phase facile du 		soulever.</a:t>
            </a:r>
          </a:p>
          <a:p>
            <a:pPr eaLnBrk="1" hangingPunct="1">
              <a:tabLst>
                <a:tab pos="476250" algn="l"/>
              </a:tabLst>
            </a:pPr>
            <a:r>
              <a:rPr lang="fr-FR" altLang="fr-FR" dirty="0">
                <a:latin typeface="Arial" panose="020B0604020202020204" pitchFamily="34" charset="0"/>
                <a:ea typeface="ＭＳ Ｐゴシック" panose="020B0600070205080204" pitchFamily="34" charset="-128"/>
              </a:rPr>
              <a:t>	3. N’exagérez pas. Commencez à un niveau d’intensité facile puis augmentez la charge lorsque vous êtes habitué à l’exercice et que 		votre force augmente.</a:t>
            </a:r>
          </a:p>
          <a:p>
            <a:pPr eaLnBrk="1" hangingPunct="1">
              <a:tabLst>
                <a:tab pos="476250" algn="l"/>
              </a:tabLst>
            </a:pPr>
            <a:r>
              <a:rPr lang="fr-FR" altLang="fr-FR" dirty="0">
                <a:latin typeface="Arial" panose="020B0604020202020204" pitchFamily="34" charset="0"/>
                <a:ea typeface="ＭＳ Ｐゴシック" panose="020B0600070205080204" pitchFamily="34" charset="-128"/>
              </a:rPr>
              <a:t>	4. Echauffez toujours vos muscles graduellement. Commencez par 	des charges faciles puis augmentez l’intensité lorsque vos muscles sont pleinement 	échauffés. </a:t>
            </a:r>
          </a:p>
          <a:p>
            <a:pPr eaLnBrk="1" hangingPunct="1">
              <a:tabLst>
                <a:tab pos="476250" algn="l"/>
              </a:tabLst>
            </a:pPr>
            <a:r>
              <a:rPr lang="fr-FR" altLang="fr-FR" dirty="0">
                <a:latin typeface="Arial" panose="020B0604020202020204" pitchFamily="34" charset="0"/>
                <a:ea typeface="ＭＳ Ｐゴシック" panose="020B0600070205080204" pitchFamily="34" charset="-128"/>
              </a:rPr>
              <a:t>	5. Si un exercice blesse une articulation ou provoque de la douleur, 	employez une charge plus légère ou essayez un autre exercice.</a:t>
            </a:r>
            <a:endParaRPr lang="fr-FR" altLang="fr-FR" sz="1300" dirty="0">
              <a:latin typeface="Arial" panose="020B0604020202020204" pitchFamily="34" charset="0"/>
              <a:ea typeface="ＭＳ Ｐゴシック" panose="020B0600070205080204" pitchFamily="34" charset="-128"/>
            </a:endParaRPr>
          </a:p>
          <a:p>
            <a:pPr defTabSz="914400" eaLnBrk="1" hangingPunct="1"/>
            <a:endParaRPr lang="fr-FR" altLang="fr-FR" dirty="0">
              <a:latin typeface="Arial" panose="020B0604020202020204" pitchFamily="34" charset="0"/>
              <a:ea typeface="ＭＳ Ｐゴシック" panose="020B0600070205080204" pitchFamily="34" charset="-128"/>
            </a:endParaRPr>
          </a:p>
          <a:p>
            <a:pPr defTabSz="914400" eaLnBrk="1" hangingPunct="1"/>
            <a:endParaRPr lang="fr-FR" altLang="fr-FR"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68344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5">
            <a:extLst>
              <a:ext uri="{FF2B5EF4-FFF2-40B4-BE49-F238E27FC236}">
                <a16:creationId xmlns:a16="http://schemas.microsoft.com/office/drawing/2014/main" xmlns="" id="{CF721E76-D2D6-FB45-875B-4BB2D109A4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defTabSz="101600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fld id="{53288EE4-C7A2-2044-B86B-96FE946A8B10}" type="slidenum">
              <a:rPr lang="en-US" altLang="fr-FR" sz="1100">
                <a:solidFill>
                  <a:schemeClr val="tx1"/>
                </a:solidFill>
                <a:latin typeface="Times New Roman" panose="02020603050405020304" pitchFamily="18" charset="0"/>
              </a:rPr>
              <a:pPr/>
              <a:t>14</a:t>
            </a:fld>
            <a:endParaRPr lang="en-US" altLang="fr-FR" sz="1100">
              <a:solidFill>
                <a:schemeClr val="tx1"/>
              </a:solidFill>
              <a:latin typeface="Times New Roman" panose="02020603050405020304" pitchFamily="18" charset="0"/>
            </a:endParaRPr>
          </a:p>
        </p:txBody>
      </p:sp>
      <p:sp>
        <p:nvSpPr>
          <p:cNvPr id="75778" name="Rectangle 4">
            <a:extLst>
              <a:ext uri="{FF2B5EF4-FFF2-40B4-BE49-F238E27FC236}">
                <a16:creationId xmlns:a16="http://schemas.microsoft.com/office/drawing/2014/main" xmlns="" id="{3686DF6A-AE6F-AA4D-9959-C41DBF87F6A9}"/>
              </a:ext>
            </a:extLst>
          </p:cNvPr>
          <p:cNvSpPr>
            <a:spLocks noGrp="1" noRot="1" noChangeAspect="1" noChangeArrowheads="1" noTextEdit="1"/>
          </p:cNvSpPr>
          <p:nvPr>
            <p:ph type="sldImg"/>
          </p:nvPr>
        </p:nvSpPr>
        <p:spPr>
          <a:xfrm>
            <a:off x="1371600" y="1143000"/>
            <a:ext cx="4114800" cy="3086100"/>
          </a:xfrm>
          <a:ln/>
        </p:spPr>
      </p:sp>
      <p:sp>
        <p:nvSpPr>
          <p:cNvPr id="75779" name="Rectangle 5">
            <a:extLst>
              <a:ext uri="{FF2B5EF4-FFF2-40B4-BE49-F238E27FC236}">
                <a16:creationId xmlns:a16="http://schemas.microsoft.com/office/drawing/2014/main" xmlns="" id="{C4A47EE1-AE55-8F45-AA1C-C3728D4A3F1B}"/>
              </a:ext>
            </a:extLst>
          </p:cNvPr>
          <p:cNvSpPr>
            <a:spLocks noGrp="1" noChangeArrowheads="1"/>
          </p:cNvSpPr>
          <p:nvPr>
            <p:ph type="body" idx="1"/>
          </p:nvPr>
        </p:nvSpPr>
        <p:spPr>
          <a:xfrm>
            <a:off x="287338" y="4645025"/>
            <a:ext cx="6457950"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10000"/>
              </a:lnSpc>
            </a:pPr>
            <a:r>
              <a:rPr lang="fr-FR" altLang="fr-FR" dirty="0">
                <a:latin typeface="Arial" panose="020B0604020202020204" pitchFamily="34" charset="0"/>
                <a:ea typeface="ＭＳ Ｐゴシック" panose="020B0600070205080204" pitchFamily="34" charset="-128"/>
              </a:rPr>
              <a:t>Revoyons les bases d’un bon programme d’exercice.</a:t>
            </a:r>
          </a:p>
          <a:p>
            <a:pPr eaLnBrk="1" hangingPunct="1">
              <a:lnSpc>
                <a:spcPct val="110000"/>
              </a:lnSpc>
            </a:pPr>
            <a:r>
              <a:rPr lang="fr-FR" altLang="fr-FR" dirty="0">
                <a:latin typeface="Arial" panose="020B0604020202020204" pitchFamily="34" charset="0"/>
                <a:ea typeface="ＭＳ Ｐゴシック" panose="020B0600070205080204" pitchFamily="34" charset="-128"/>
              </a:rPr>
              <a:t>Marchez ou faites d’autres exercices légers pendant plusieurs minutes pour échauffer votre corps ou le ramener au calme. Ceci permet au cœur,  poumons, articulations et  muscles de s’adapter graduellement et c’est moins stressant pour le corps.</a:t>
            </a:r>
          </a:p>
          <a:p>
            <a:pPr eaLnBrk="1" hangingPunct="1"/>
            <a:r>
              <a:rPr lang="fr-FR" altLang="fr-FR" dirty="0">
                <a:latin typeface="Arial" panose="020B0604020202020204" pitchFamily="34" charset="0"/>
                <a:ea typeface="ＭＳ Ｐゴシック" panose="020B0600070205080204" pitchFamily="34" charset="-128"/>
              </a:rPr>
              <a:t>Pour le plus grand bienfait aérobic, choisissez des activités qui utilisent les plus grands groupes musculaires, qui peuvent être maintenues sur des périodes de temps prolongées, et qui sont de nature rythmique (telles que la marche, la natation, le vélo, ou la danse aérobic). En choisissant des activités que vous appréciez, vous continuerez de les pratiquer</a:t>
            </a:r>
          </a:p>
          <a:p>
            <a:pPr eaLnBrk="1" hangingPunct="1"/>
            <a:r>
              <a:rPr lang="fr-FR" altLang="fr-FR" dirty="0">
                <a:latin typeface="Arial" panose="020B0604020202020204" pitchFamily="34" charset="0"/>
                <a:ea typeface="ＭＳ Ｐゴシック" panose="020B0600070205080204" pitchFamily="34" charset="-128"/>
              </a:rPr>
              <a:t>Il est recommandé de faire 30 à 60 minutes d’exercice, tous les jours si possible, ou au moins 5 jours par semaine, pour avoir une réelle amélioration de votre santé. Vous pouvez diviser votre activité en deux sessions de 15 minutes ou trois de 10 minutes, si vous ne pouvez aligner les 30 minutes d’un coup.</a:t>
            </a:r>
          </a:p>
          <a:p>
            <a:pPr eaLnBrk="1" hangingPunct="1"/>
            <a:r>
              <a:rPr lang="fr-FR" altLang="fr-FR" dirty="0">
                <a:latin typeface="Arial" panose="020B0604020202020204" pitchFamily="34" charset="0"/>
                <a:ea typeface="ＭＳ Ｐゴシック" panose="020B0600070205080204" pitchFamily="34" charset="-128"/>
              </a:rPr>
              <a:t>Si vous commencez tout juste à faire de l’exercice, choisissez des activités modérées. Une fois que vous êtes habitué à une activité physique régulière et que vous voulez améliorer votre forme, augmentez le temps d ’activité (30 à 60 minutes par session) ou incluez des activités plus vigoureuses tous les deux jours.</a:t>
            </a:r>
          </a:p>
          <a:p>
            <a:pPr eaLnBrk="1" hangingPunct="1"/>
            <a:r>
              <a:rPr lang="fr-FR" altLang="fr-FR" dirty="0">
                <a:latin typeface="Arial" panose="020B0604020202020204" pitchFamily="34" charset="0"/>
                <a:ea typeface="ＭＳ Ｐゴシック" panose="020B0600070205080204" pitchFamily="34" charset="-128"/>
              </a:rPr>
              <a:t>Pour un programme d’exercices équilibré, faites également des exercices de force et d’étirement.</a:t>
            </a:r>
          </a:p>
          <a:p>
            <a:pPr eaLnBrk="1" hangingPunct="1"/>
            <a:endParaRPr lang="fr-FR" altLang="fr-FR" dirty="0">
              <a:latin typeface="Arial" panose="020B0604020202020204" pitchFamily="34" charset="0"/>
              <a:ea typeface="ＭＳ Ｐゴシック" panose="020B0600070205080204" pitchFamily="34" charset="-128"/>
            </a:endParaRPr>
          </a:p>
          <a:p>
            <a:pPr eaLnBrk="1" hangingPunct="1">
              <a:spcBef>
                <a:spcPct val="0"/>
              </a:spcBef>
            </a:pPr>
            <a:r>
              <a:rPr lang="fr-FR" altLang="fr-FR" sz="1000" dirty="0">
                <a:latin typeface="Arial" panose="020B0604020202020204" pitchFamily="34" charset="0"/>
                <a:ea typeface="ＭＳ Ｐゴシック" panose="020B0600070205080204" pitchFamily="34" charset="-128"/>
              </a:rPr>
              <a:t>Centres pour le Contrôle et la Prévention de la Maladie et le Collège Américain de Médecine Sportive. JAMA, Vol . 273, No. 5</a:t>
            </a:r>
          </a:p>
        </p:txBody>
      </p:sp>
    </p:spTree>
    <p:extLst>
      <p:ext uri="{BB962C8B-B14F-4D97-AF65-F5344CB8AC3E}">
        <p14:creationId xmlns:p14="http://schemas.microsoft.com/office/powerpoint/2010/main" val="2100368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5">
            <a:extLst>
              <a:ext uri="{FF2B5EF4-FFF2-40B4-BE49-F238E27FC236}">
                <a16:creationId xmlns:a16="http://schemas.microsoft.com/office/drawing/2014/main" xmlns="" id="{35046A49-CC64-A84A-9463-0FE57AB3D1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a:spcBef>
                <a:spcPct val="2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16000">
              <a:spcBef>
                <a:spcPct val="2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DAA8397B-0F93-D241-8BFE-E8582CD961EF}" type="slidenum">
              <a:rPr lang="en-US" altLang="fr-FR" sz="1100">
                <a:latin typeface="Times New Roman" panose="02020603050405020304" pitchFamily="18" charset="0"/>
              </a:rPr>
              <a:pPr>
                <a:spcBef>
                  <a:spcPct val="0"/>
                </a:spcBef>
              </a:pPr>
              <a:t>15</a:t>
            </a:fld>
            <a:endParaRPr lang="en-US" altLang="fr-FR" sz="1100">
              <a:latin typeface="Times New Roman" panose="02020603050405020304" pitchFamily="18" charset="0"/>
            </a:endParaRPr>
          </a:p>
        </p:txBody>
      </p:sp>
      <p:sp>
        <p:nvSpPr>
          <p:cNvPr id="49154" name="Rectangle 2">
            <a:extLst>
              <a:ext uri="{FF2B5EF4-FFF2-40B4-BE49-F238E27FC236}">
                <a16:creationId xmlns:a16="http://schemas.microsoft.com/office/drawing/2014/main" xmlns="" id="{0B31854F-18D1-3845-90B2-2369AC0F3A65}"/>
              </a:ext>
            </a:extLst>
          </p:cNvPr>
          <p:cNvSpPr>
            <a:spLocks noGrp="1" noRot="1" noChangeAspect="1" noChangeArrowheads="1" noTextEdit="1"/>
          </p:cNvSpPr>
          <p:nvPr>
            <p:ph type="sldImg"/>
          </p:nvPr>
        </p:nvSpPr>
        <p:spPr>
          <a:xfrm>
            <a:off x="939800" y="752475"/>
            <a:ext cx="5010150" cy="3757613"/>
          </a:xfrm>
          <a:solidFill>
            <a:srgbClr val="FFFFFF"/>
          </a:solidFill>
          <a:ln/>
        </p:spPr>
      </p:sp>
      <p:sp>
        <p:nvSpPr>
          <p:cNvPr id="49155" name="Rectangle 3">
            <a:extLst>
              <a:ext uri="{FF2B5EF4-FFF2-40B4-BE49-F238E27FC236}">
                <a16:creationId xmlns:a16="http://schemas.microsoft.com/office/drawing/2014/main" xmlns="" id="{7ECDA715-1A8C-864A-A919-F426961A1F6A}"/>
              </a:ext>
            </a:extLst>
          </p:cNvPr>
          <p:cNvSpPr>
            <a:spLocks noGrp="1" noChangeArrowheads="1"/>
          </p:cNvSpPr>
          <p:nvPr>
            <p:ph type="body" idx="1"/>
          </p:nvPr>
        </p:nvSpPr>
        <p:spPr>
          <a:xfrm>
            <a:off x="850900" y="4648200"/>
            <a:ext cx="5248275" cy="4508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9" tIns="48319" rIns="96639" bIns="48319"/>
          <a:lstStyle/>
          <a:p>
            <a:pPr eaLnBrk="1" hangingPunct="1"/>
            <a:r>
              <a:rPr lang="fr-FR" altLang="fr-FR" dirty="0">
                <a:latin typeface="Arial" panose="020B0604020202020204" pitchFamily="34" charset="0"/>
                <a:ea typeface="ＭＳ Ｐゴシック" panose="020B0600070205080204" pitchFamily="34" charset="-128"/>
              </a:rPr>
              <a:t>Cette diapo illustre l’</a:t>
            </a:r>
            <a:r>
              <a:rPr lang="fr-FR" altLang="ja-JP" dirty="0">
                <a:latin typeface="Arial" panose="020B0604020202020204" pitchFamily="34" charset="0"/>
                <a:ea typeface="ＭＳ Ｐゴシック" panose="020B0600070205080204" pitchFamily="34" charset="-128"/>
              </a:rPr>
              <a:t>importance d</a:t>
            </a:r>
            <a:r>
              <a:rPr lang="fr-FR" altLang="fr-FR" dirty="0">
                <a:latin typeface="Arial" panose="020B0604020202020204" pitchFamily="34" charset="0"/>
                <a:ea typeface="ＭＳ Ｐゴシック" panose="020B0600070205080204" pitchFamily="34" charset="-128"/>
              </a:rPr>
              <a:t>’</a:t>
            </a:r>
            <a:r>
              <a:rPr lang="fr-FR" altLang="ja-JP" dirty="0">
                <a:latin typeface="Arial" panose="020B0604020202020204" pitchFamily="34" charset="0"/>
                <a:ea typeface="ＭＳ Ｐゴシック" panose="020B0600070205080204" pitchFamily="34" charset="-128"/>
              </a:rPr>
              <a:t>une intensité adéquate pour jouir de réels bienfaits. Remarquez que ceux qui marchent le plus vivement ont le plus bas risque de crise cardiaque.</a:t>
            </a:r>
          </a:p>
          <a:p>
            <a:pPr eaLnBrk="1" hangingPunct="1"/>
            <a:r>
              <a:rPr lang="fr-FR" altLang="fr-FR" dirty="0">
                <a:latin typeface="Arial" panose="020B0604020202020204" pitchFamily="34" charset="0"/>
                <a:ea typeface="ＭＳ Ｐゴシック" panose="020B0600070205080204" pitchFamily="34" charset="-128"/>
              </a:rPr>
              <a:t>Comparées aux femmes qui marchaient lentement (moins de 3 </a:t>
            </a:r>
            <a:r>
              <a:rPr lang="fr-FR" altLang="fr-FR" dirty="0" err="1">
                <a:latin typeface="Arial" panose="020B0604020202020204" pitchFamily="34" charset="0"/>
                <a:ea typeface="ＭＳ Ｐゴシック" panose="020B0600070205080204" pitchFamily="34" charset="-128"/>
              </a:rPr>
              <a:t>kmh</a:t>
            </a:r>
            <a:r>
              <a:rPr lang="fr-FR" altLang="fr-FR" dirty="0">
                <a:latin typeface="Arial" panose="020B0604020202020204" pitchFamily="34" charset="0"/>
                <a:ea typeface="ＭＳ Ｐゴシック" panose="020B0600070205080204" pitchFamily="34" charset="-128"/>
              </a:rPr>
              <a:t>), celles qui marchaient entre 3 et 5 </a:t>
            </a:r>
            <a:r>
              <a:rPr lang="fr-FR" altLang="fr-FR" dirty="0" err="1">
                <a:latin typeface="Arial" panose="020B0604020202020204" pitchFamily="34" charset="0"/>
                <a:ea typeface="ＭＳ Ｐゴシック" panose="020B0600070205080204" pitchFamily="34" charset="-128"/>
              </a:rPr>
              <a:t>kmh</a:t>
            </a:r>
            <a:r>
              <a:rPr lang="fr-FR" altLang="fr-FR" dirty="0">
                <a:latin typeface="Arial" panose="020B0604020202020204" pitchFamily="34" charset="0"/>
                <a:ea typeface="ＭＳ Ｐゴシック" panose="020B0600070205080204" pitchFamily="34" charset="-128"/>
              </a:rPr>
              <a:t> avaient 39% de diminution du risque, et celles qui marchaient plus de 5 </a:t>
            </a:r>
            <a:r>
              <a:rPr lang="fr-FR" altLang="fr-FR" dirty="0" err="1">
                <a:latin typeface="Arial" panose="020B0604020202020204" pitchFamily="34" charset="0"/>
                <a:ea typeface="ＭＳ Ｐゴシック" panose="020B0600070205080204" pitchFamily="34" charset="-128"/>
              </a:rPr>
              <a:t>kmh</a:t>
            </a:r>
            <a:r>
              <a:rPr lang="fr-FR" altLang="fr-FR" dirty="0">
                <a:latin typeface="Arial" panose="020B0604020202020204" pitchFamily="34" charset="0"/>
                <a:ea typeface="ＭＳ Ｐゴシック" panose="020B0600070205080204" pitchFamily="34" charset="-128"/>
              </a:rPr>
              <a:t> avaient une diminution de 48%. Pour jouir des meilleurs bienfaits, marchez aussi vivement que vous pouvez sans stress inutile. Evitez de marcher si vite que vous vous essoufflez ou êtes incapable de maintenir votre allure pendant les 30 minutes par jour.</a:t>
            </a:r>
          </a:p>
          <a:p>
            <a:pPr eaLnBrk="1" hangingPunct="1"/>
            <a:endParaRPr lang="fr-FR" altLang="fr-FR" dirty="0">
              <a:latin typeface="Arial" panose="020B0604020202020204" pitchFamily="34" charset="0"/>
              <a:ea typeface="ＭＳ Ｐゴシック" panose="020B0600070205080204" pitchFamily="34" charset="-128"/>
            </a:endParaRPr>
          </a:p>
          <a:p>
            <a:pPr eaLnBrk="1" hangingPunct="1"/>
            <a:r>
              <a:rPr lang="fr-FR" altLang="fr-FR" dirty="0">
                <a:latin typeface="Arial" panose="020B0604020202020204" pitchFamily="34" charset="0"/>
                <a:ea typeface="ＭＳ Ｐゴシック" panose="020B0600070205080204" pitchFamily="34" charset="-128"/>
              </a:rPr>
              <a:t>Conclusion : marchez ou faites de l’exercice vivement, mais n’exagérez pas !</a:t>
            </a:r>
          </a:p>
          <a:p>
            <a:pPr eaLnBrk="1" hangingPunct="1"/>
            <a:endParaRPr lang="fr-FR" altLang="fr-FR" dirty="0">
              <a:latin typeface="Arial" panose="020B0604020202020204" pitchFamily="34" charset="0"/>
              <a:ea typeface="ＭＳ Ｐゴシック" panose="020B0600070205080204" pitchFamily="34" charset="-128"/>
            </a:endParaRPr>
          </a:p>
          <a:p>
            <a:pPr eaLnBrk="1" hangingPunct="1"/>
            <a:r>
              <a:rPr lang="fr-FR" altLang="fr-FR" dirty="0">
                <a:latin typeface="Arial" panose="020B0604020202020204" pitchFamily="34" charset="0"/>
                <a:ea typeface="ＭＳ Ｐゴシック" panose="020B0600070205080204" pitchFamily="34" charset="-128"/>
              </a:rPr>
              <a:t>Référence: </a:t>
            </a:r>
            <a:r>
              <a:rPr lang="fr-FR" altLang="fr-FR" dirty="0" err="1">
                <a:latin typeface="Arial" panose="020B0604020202020204" pitchFamily="34" charset="0"/>
                <a:ea typeface="ＭＳ Ｐゴシック" panose="020B0600070205080204" pitchFamily="34" charset="-128"/>
              </a:rPr>
              <a:t>Manson</a:t>
            </a:r>
            <a:r>
              <a:rPr lang="fr-FR" altLang="fr-FR" dirty="0">
                <a:latin typeface="Arial" panose="020B0604020202020204" pitchFamily="34" charset="0"/>
                <a:ea typeface="ＭＳ Ｐゴシック" panose="020B0600070205080204" pitchFamily="34" charset="-128"/>
              </a:rPr>
              <a:t> JE et al. Une étude prospective de la marche comparée à l’</a:t>
            </a:r>
            <a:r>
              <a:rPr lang="fr-FR" altLang="ja-JP" dirty="0">
                <a:latin typeface="Arial" panose="020B0604020202020204" pitchFamily="34" charset="0"/>
                <a:ea typeface="ＭＳ Ｐゴシック" panose="020B0600070205080204" pitchFamily="34" charset="-128"/>
              </a:rPr>
              <a:t>exercice vigoureux dans la prévention de la maladie coronarienne, </a:t>
            </a:r>
            <a:r>
              <a:rPr lang="fr-FR" altLang="ja-JP" i="1" dirty="0">
                <a:latin typeface="Arial" panose="020B0604020202020204" pitchFamily="34" charset="0"/>
                <a:ea typeface="ＭＳ Ｐゴシック" panose="020B0600070205080204" pitchFamily="34" charset="-128"/>
              </a:rPr>
              <a:t>The New </a:t>
            </a:r>
            <a:r>
              <a:rPr lang="fr-FR" altLang="ja-JP" i="1" dirty="0" err="1">
                <a:latin typeface="Arial" panose="020B0604020202020204" pitchFamily="34" charset="0"/>
                <a:ea typeface="ＭＳ Ｐゴシック" panose="020B0600070205080204" pitchFamily="34" charset="-128"/>
              </a:rPr>
              <a:t>England</a:t>
            </a:r>
            <a:r>
              <a:rPr lang="fr-FR" altLang="ja-JP" i="1" dirty="0">
                <a:latin typeface="Arial" panose="020B0604020202020204" pitchFamily="34" charset="0"/>
                <a:ea typeface="ＭＳ Ｐゴシック" panose="020B0600070205080204" pitchFamily="34" charset="-128"/>
              </a:rPr>
              <a:t> Journal of </a:t>
            </a:r>
            <a:r>
              <a:rPr lang="fr-FR" altLang="ja-JP" i="1" dirty="0" err="1">
                <a:latin typeface="Arial" panose="020B0604020202020204" pitchFamily="34" charset="0"/>
                <a:ea typeface="ＭＳ Ｐゴシック" panose="020B0600070205080204" pitchFamily="34" charset="-128"/>
              </a:rPr>
              <a:t>Medicine</a:t>
            </a:r>
            <a:r>
              <a:rPr lang="fr-FR" altLang="ja-JP" i="1" dirty="0">
                <a:latin typeface="Arial" panose="020B0604020202020204" pitchFamily="34" charset="0"/>
                <a:ea typeface="ＭＳ Ｐゴシック" panose="020B0600070205080204" pitchFamily="34" charset="-128"/>
              </a:rPr>
              <a:t>,</a:t>
            </a:r>
            <a:r>
              <a:rPr lang="fr-FR" altLang="ja-JP" dirty="0">
                <a:latin typeface="Arial" panose="020B0604020202020204" pitchFamily="34" charset="0"/>
                <a:ea typeface="ＭＳ Ｐゴシック" panose="020B0600070205080204" pitchFamily="34" charset="-128"/>
              </a:rPr>
              <a:t> August 1999;341:650-658</a:t>
            </a:r>
          </a:p>
          <a:p>
            <a:pPr eaLnBrk="1" hangingPunct="1"/>
            <a:r>
              <a:rPr lang="fr-FR" altLang="fr-FR" i="1" dirty="0">
                <a:latin typeface="Arial" panose="020B0604020202020204" pitchFamily="34" charset="0"/>
                <a:ea typeface="ＭＳ Ｐゴシック" panose="020B0600070205080204" pitchFamily="34" charset="-128"/>
              </a:rPr>
              <a:t>Révisé 4-10-2000 DRH</a:t>
            </a:r>
            <a:endParaRPr lang="fr-FR" altLang="fr-FR" dirty="0">
              <a:latin typeface="Arial" panose="020B0604020202020204" pitchFamily="34" charset="0"/>
              <a:ea typeface="ＭＳ Ｐゴシック" panose="020B0600070205080204" pitchFamily="34" charset="-128"/>
            </a:endParaRPr>
          </a:p>
          <a:p>
            <a:pPr eaLnBrk="1" hangingPunct="1"/>
            <a:r>
              <a:rPr lang="fr-FR" altLang="fr-FR" b="1" i="1" dirty="0">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3824299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5">
            <a:extLst>
              <a:ext uri="{FF2B5EF4-FFF2-40B4-BE49-F238E27FC236}">
                <a16:creationId xmlns:a16="http://schemas.microsoft.com/office/drawing/2014/main" xmlns="" id="{F58CB037-2B61-3E40-AECB-651023A09C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a:spcBef>
                <a:spcPct val="2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16000">
              <a:spcBef>
                <a:spcPct val="2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F2AD73C-F9BC-1845-B985-7FA43340A070}" type="slidenum">
              <a:rPr lang="en-US" altLang="fr-FR" sz="1100">
                <a:latin typeface="Times New Roman" panose="02020603050405020304" pitchFamily="18" charset="0"/>
              </a:rPr>
              <a:pPr>
                <a:spcBef>
                  <a:spcPct val="0"/>
                </a:spcBef>
              </a:pPr>
              <a:t>16</a:t>
            </a:fld>
            <a:endParaRPr lang="en-US" altLang="fr-FR" sz="1100">
              <a:latin typeface="Times New Roman" panose="02020603050405020304" pitchFamily="18" charset="0"/>
            </a:endParaRPr>
          </a:p>
        </p:txBody>
      </p:sp>
      <p:sp>
        <p:nvSpPr>
          <p:cNvPr id="34818" name="Rectangle 2">
            <a:extLst>
              <a:ext uri="{FF2B5EF4-FFF2-40B4-BE49-F238E27FC236}">
                <a16:creationId xmlns:a16="http://schemas.microsoft.com/office/drawing/2014/main" xmlns="" id="{D494C64E-683C-F941-AE61-CAA36AFD8093}"/>
              </a:ext>
            </a:extLst>
          </p:cNvPr>
          <p:cNvSpPr>
            <a:spLocks noGrp="1" noRot="1" noChangeAspect="1" noChangeArrowheads="1" noTextEdit="1"/>
          </p:cNvSpPr>
          <p:nvPr>
            <p:ph type="sldImg"/>
          </p:nvPr>
        </p:nvSpPr>
        <p:spPr>
          <a:xfrm>
            <a:off x="939800" y="752475"/>
            <a:ext cx="5010150" cy="3757613"/>
          </a:xfrm>
          <a:solidFill>
            <a:srgbClr val="FFFFFF"/>
          </a:solidFill>
          <a:ln/>
        </p:spPr>
      </p:sp>
      <p:sp>
        <p:nvSpPr>
          <p:cNvPr id="34819" name="Rectangle 3">
            <a:extLst>
              <a:ext uri="{FF2B5EF4-FFF2-40B4-BE49-F238E27FC236}">
                <a16:creationId xmlns:a16="http://schemas.microsoft.com/office/drawing/2014/main" xmlns="" id="{4B5DB28A-FDD9-014D-8685-37A4BD59C7BF}"/>
              </a:ext>
            </a:extLst>
          </p:cNvPr>
          <p:cNvSpPr>
            <a:spLocks noGrp="1" noChangeArrowheads="1"/>
          </p:cNvSpPr>
          <p:nvPr>
            <p:ph type="body" idx="1"/>
          </p:nvPr>
        </p:nvSpPr>
        <p:spPr>
          <a:xfrm>
            <a:off x="287338" y="4600575"/>
            <a:ext cx="6313487" cy="4624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25" tIns="48313" rIns="96625" bIns="48313"/>
          <a:lstStyle/>
          <a:p>
            <a:pPr defTabSz="914400" eaLnBrk="1" hangingPunct="1">
              <a:lnSpc>
                <a:spcPct val="90000"/>
              </a:lnSpc>
            </a:pPr>
            <a:r>
              <a:rPr lang="fr-FR" altLang="fr-FR" sz="1100">
                <a:latin typeface="Arial" panose="020B0604020202020204" pitchFamily="34" charset="0"/>
                <a:ea typeface="ＭＳ Ｐゴシック" panose="020B0600070205080204" pitchFamily="34" charset="-128"/>
              </a:rPr>
              <a:t>Ce graphique montre simplement que les personnes les plus actives sont les moins susceptibles de contracter le diabète. Les personnes les plus actives ont réduit de moitié leur risque de diabète !</a:t>
            </a:r>
          </a:p>
          <a:p>
            <a:pPr defTabSz="914400" eaLnBrk="1" hangingPunct="1">
              <a:lnSpc>
                <a:spcPct val="90000"/>
              </a:lnSpc>
            </a:pPr>
            <a:endParaRPr lang="fr-FR" altLang="fr-FR" sz="1100">
              <a:latin typeface="Arial" panose="020B0604020202020204" pitchFamily="34" charset="0"/>
              <a:ea typeface="ＭＳ Ｐゴシック" panose="020B0600070205080204" pitchFamily="34" charset="-128"/>
            </a:endParaRPr>
          </a:p>
          <a:p>
            <a:pPr defTabSz="914400" eaLnBrk="1" hangingPunct="1">
              <a:lnSpc>
                <a:spcPct val="90000"/>
              </a:lnSpc>
            </a:pPr>
            <a:r>
              <a:rPr lang="fr-FR" altLang="fr-FR" sz="1100">
                <a:latin typeface="Arial" panose="020B0604020202020204" pitchFamily="34" charset="0"/>
                <a:ea typeface="ＭＳ Ｐゴシック" panose="020B0600070205080204" pitchFamily="34" charset="-128"/>
              </a:rPr>
              <a:t>[Notes détaillées ci-dessous:]</a:t>
            </a:r>
          </a:p>
          <a:p>
            <a:pPr defTabSz="914400" eaLnBrk="1" hangingPunct="1">
              <a:lnSpc>
                <a:spcPct val="90000"/>
              </a:lnSpc>
              <a:spcBef>
                <a:spcPct val="15000"/>
              </a:spcBef>
            </a:pPr>
            <a:r>
              <a:rPr lang="fr-FR" altLang="fr-FR" sz="1100">
                <a:latin typeface="Arial" panose="020B0604020202020204" pitchFamily="34" charset="0"/>
                <a:ea typeface="ＭＳ Ｐゴシック" panose="020B0600070205080204" pitchFamily="34" charset="-128"/>
              </a:rPr>
              <a:t>Le risque de développer le diabète a été étudié dans ce groupe de 70.102 femmes, toutes non atteintes de diabète ou de maladie cardiovasculaire au début de l’étude. Les femmes les plus actives (20% supérieurs) ont réduit de moitié leur risque de diabète, comparées aux femmes les plus sédentaires. Cette tendance était hautement significative (p&lt;0,001) même après ajustement des variables actives comme : l’âge, le tabac, la ménopause, l’historique parental du diabète, la consommation d’alcool, et l’historique d’hypertension.</a:t>
            </a:r>
          </a:p>
          <a:p>
            <a:pPr defTabSz="914400" eaLnBrk="1" hangingPunct="1">
              <a:lnSpc>
                <a:spcPct val="90000"/>
              </a:lnSpc>
              <a:spcBef>
                <a:spcPct val="15000"/>
              </a:spcBef>
            </a:pPr>
            <a:r>
              <a:rPr lang="fr-FR" altLang="fr-FR" sz="1100">
                <a:latin typeface="Arial" panose="020B0604020202020204" pitchFamily="34" charset="0"/>
                <a:ea typeface="ＭＳ Ｐゴシック" panose="020B0600070205080204" pitchFamily="34" charset="-128"/>
              </a:rPr>
              <a:t>Le niveau le plus élevé d’activité physique a été inversement associé au développement du diabète chez les femmes minces comme chez celles en surpoids, chez les femmes avec ou sans historique d’hypertension, et chez les femmes avec ou sans historique de diabète. Celles qui marchaient l’équivalent de 4 à 5 heures par semaine avaient le risque de diabète le plus bas.</a:t>
            </a:r>
          </a:p>
          <a:p>
            <a:pPr defTabSz="914400" eaLnBrk="1" hangingPunct="1">
              <a:lnSpc>
                <a:spcPct val="90000"/>
              </a:lnSpc>
              <a:spcBef>
                <a:spcPct val="15000"/>
              </a:spcBef>
            </a:pPr>
            <a:r>
              <a:rPr lang="fr-FR" altLang="fr-FR" sz="1100">
                <a:latin typeface="Arial" panose="020B0604020202020204" pitchFamily="34" charset="0"/>
                <a:ea typeface="ＭＳ Ｐゴシック" panose="020B0600070205080204" pitchFamily="34" charset="-128"/>
              </a:rPr>
              <a:t>L’allure de la marche a également été associée au risque de contracter le diabète. Les femmes qui marchaient à une « allure vive » comparées aux femmes qui marchaient à une allure « tranquille ou normale » réduisaient leur risque de contracter le diabète de 59%.</a:t>
            </a:r>
          </a:p>
          <a:p>
            <a:pPr defTabSz="914400" eaLnBrk="1" hangingPunct="1">
              <a:lnSpc>
                <a:spcPct val="90000"/>
              </a:lnSpc>
              <a:spcBef>
                <a:spcPct val="15000"/>
              </a:spcBef>
            </a:pPr>
            <a:r>
              <a:rPr lang="fr-FR" altLang="fr-FR" sz="1100">
                <a:latin typeface="Arial" panose="020B0604020202020204" pitchFamily="34" charset="0"/>
                <a:ea typeface="ＭＳ Ｐゴシック" panose="020B0600070205080204" pitchFamily="34" charset="-128"/>
              </a:rPr>
              <a:t>Après analyse d’une marche vive et d’une activité vigoureuse dans le même modèle statistique, ces deux modes d’exercice ont montré une réduction similaire du risque pour des dépenses énergétiques équivalentes.</a:t>
            </a:r>
          </a:p>
          <a:p>
            <a:pPr defTabSz="914400" eaLnBrk="1" hangingPunct="1">
              <a:lnSpc>
                <a:spcPct val="90000"/>
              </a:lnSpc>
              <a:spcBef>
                <a:spcPct val="15000"/>
              </a:spcBef>
            </a:pPr>
            <a:endParaRPr lang="fr-FR" altLang="fr-FR" sz="1100">
              <a:latin typeface="Arial" panose="020B0604020202020204" pitchFamily="34" charset="0"/>
              <a:ea typeface="ＭＳ Ｐゴシック" panose="020B0600070205080204" pitchFamily="34" charset="-128"/>
            </a:endParaRPr>
          </a:p>
          <a:p>
            <a:pPr defTabSz="914400" eaLnBrk="1" hangingPunct="1">
              <a:lnSpc>
                <a:spcPct val="90000"/>
              </a:lnSpc>
              <a:spcBef>
                <a:spcPct val="15000"/>
              </a:spcBef>
            </a:pPr>
            <a:r>
              <a:rPr lang="fr-FR" altLang="fr-FR" sz="1000">
                <a:latin typeface="Arial" panose="020B0604020202020204" pitchFamily="34" charset="0"/>
                <a:ea typeface="ＭＳ Ｐゴシック" panose="020B0600070205080204" pitchFamily="34" charset="-128"/>
              </a:rPr>
              <a:t>Note : Les niveaux d’activité ont été mesuré en heures MET par semaine. L’heure MET par semaine des 5 quintiles était 0 à 2,0; 2,1 à 4,6; 4,7 à 10,4; 5 à 21,7; et 21,8 à plus. A vive allure (niveau MET de 4,5) le plus haut quintile d’activité physique serait d’environ 4 à 5 heures de marche par semaine, ou une heure de marche 4 à 5 jours par semaine. Si on a une activité plus vigoureuse (niveau MET &gt; 6) le 5ème quintile serait équivalent à environ 3 à 4 heures d ’activité vigoureuse par semaine.</a:t>
            </a:r>
          </a:p>
          <a:p>
            <a:pPr defTabSz="914400" eaLnBrk="1" hangingPunct="1">
              <a:lnSpc>
                <a:spcPct val="90000"/>
              </a:lnSpc>
              <a:spcBef>
                <a:spcPct val="15000"/>
              </a:spcBef>
            </a:pPr>
            <a:r>
              <a:rPr lang="fr-FR" altLang="fr-FR" sz="1000">
                <a:latin typeface="Arial" panose="020B0604020202020204" pitchFamily="34" charset="0"/>
                <a:ea typeface="ＭＳ Ｐゴシック" panose="020B0600070205080204" pitchFamily="34" charset="-128"/>
              </a:rPr>
              <a:t> </a:t>
            </a:r>
          </a:p>
          <a:p>
            <a:pPr defTabSz="914400" eaLnBrk="1" hangingPunct="1">
              <a:lnSpc>
                <a:spcPct val="90000"/>
              </a:lnSpc>
            </a:pPr>
            <a:r>
              <a:rPr lang="fr-FR" altLang="fr-FR" sz="1000" b="1">
                <a:latin typeface="Arial" panose="020B0604020202020204" pitchFamily="34" charset="0"/>
                <a:ea typeface="ＭＳ Ｐゴシック" panose="020B0600070205080204" pitchFamily="34" charset="-128"/>
              </a:rPr>
              <a:t>Référence </a:t>
            </a:r>
            <a:r>
              <a:rPr lang="fr-FR" altLang="fr-FR" sz="1000">
                <a:latin typeface="Arial" panose="020B0604020202020204" pitchFamily="34" charset="0"/>
                <a:ea typeface="ＭＳ Ｐゴシック" panose="020B0600070205080204" pitchFamily="34" charset="-128"/>
              </a:rPr>
              <a:t>Frank B. Hu et al, La marche comparée à une activité physique vigoureuse et le risque de diabète de type II chez les femmes, JAMA, October 20, 1999 – Vol 282, No. 15, 1433-39</a:t>
            </a:r>
          </a:p>
        </p:txBody>
      </p:sp>
    </p:spTree>
    <p:extLst>
      <p:ext uri="{BB962C8B-B14F-4D97-AF65-F5344CB8AC3E}">
        <p14:creationId xmlns:p14="http://schemas.microsoft.com/office/powerpoint/2010/main" val="2809729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5">
            <a:extLst>
              <a:ext uri="{FF2B5EF4-FFF2-40B4-BE49-F238E27FC236}">
                <a16:creationId xmlns:a16="http://schemas.microsoft.com/office/drawing/2014/main" xmlns="" id="{49A0CCC4-B984-214B-9F04-2BD368AE67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a:spcBef>
                <a:spcPct val="2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16000">
              <a:spcBef>
                <a:spcPct val="2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7EDE009E-D37A-A44B-8C25-DA91870812D7}" type="slidenum">
              <a:rPr lang="en-US" altLang="fr-FR" sz="1100">
                <a:latin typeface="Times New Roman" panose="02020603050405020304" pitchFamily="18" charset="0"/>
              </a:rPr>
              <a:pPr>
                <a:spcBef>
                  <a:spcPct val="0"/>
                </a:spcBef>
              </a:pPr>
              <a:t>17</a:t>
            </a:fld>
            <a:endParaRPr lang="en-US" altLang="fr-FR" sz="1100">
              <a:latin typeface="Times New Roman" panose="02020603050405020304" pitchFamily="18" charset="0"/>
            </a:endParaRPr>
          </a:p>
        </p:txBody>
      </p:sp>
      <p:sp>
        <p:nvSpPr>
          <p:cNvPr id="77826" name="Rectangle 2">
            <a:extLst>
              <a:ext uri="{FF2B5EF4-FFF2-40B4-BE49-F238E27FC236}">
                <a16:creationId xmlns:a16="http://schemas.microsoft.com/office/drawing/2014/main" xmlns="" id="{BADE2480-4FE7-1540-96FD-A4A09C77F0E0}"/>
              </a:ext>
            </a:extLst>
          </p:cNvPr>
          <p:cNvSpPr>
            <a:spLocks noGrp="1" noRot="1" noChangeAspect="1" noChangeArrowheads="1" noTextEdit="1"/>
          </p:cNvSpPr>
          <p:nvPr>
            <p:ph type="sldImg"/>
          </p:nvPr>
        </p:nvSpPr>
        <p:spPr>
          <a:xfrm>
            <a:off x="901700" y="755650"/>
            <a:ext cx="4995863" cy="3746500"/>
          </a:xfrm>
          <a:ln cap="flat"/>
        </p:spPr>
      </p:sp>
      <p:sp>
        <p:nvSpPr>
          <p:cNvPr id="77827" name="Rectangle 3">
            <a:extLst>
              <a:ext uri="{FF2B5EF4-FFF2-40B4-BE49-F238E27FC236}">
                <a16:creationId xmlns:a16="http://schemas.microsoft.com/office/drawing/2014/main" xmlns="" id="{163A7105-E417-AB49-BD8F-8D70FBBEB9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9000"/>
              </a:lnSpc>
            </a:pPr>
            <a:r>
              <a:rPr lang="fr-FR" altLang="fr-FR" dirty="0">
                <a:latin typeface="Arial" panose="020B0604020202020204" pitchFamily="34" charset="0"/>
                <a:ea typeface="ＭＳ Ｐゴシック" panose="020B0600070205080204" pitchFamily="34" charset="-128"/>
              </a:rPr>
              <a:t>Lorsque vous planifiez un programme d’activité physique, choisissez des activités que vous aimerez faire toute votre vie.</a:t>
            </a:r>
          </a:p>
          <a:p>
            <a:pPr eaLnBrk="1" hangingPunct="1">
              <a:lnSpc>
                <a:spcPct val="89000"/>
              </a:lnSpc>
            </a:pPr>
            <a:endParaRPr lang="fr-FR" altLang="fr-FR" dirty="0">
              <a:latin typeface="Arial" panose="020B0604020202020204" pitchFamily="34" charset="0"/>
              <a:ea typeface="ＭＳ Ｐゴシック" panose="020B0600070205080204" pitchFamily="34" charset="-128"/>
            </a:endParaRPr>
          </a:p>
          <a:p>
            <a:pPr eaLnBrk="1" hangingPunct="1">
              <a:lnSpc>
                <a:spcPct val="89000"/>
              </a:lnSpc>
            </a:pPr>
            <a:r>
              <a:rPr lang="fr-FR" altLang="fr-FR" dirty="0">
                <a:latin typeface="Arial" panose="020B0604020202020204" pitchFamily="34" charset="0"/>
                <a:ea typeface="ＭＳ Ｐゴシック" panose="020B0600070205080204" pitchFamily="34" charset="-128"/>
              </a:rPr>
              <a:t>Cherchez des moyens de rendre votre activité physique agréable et sociale, un moment que vous attendez impatiemment tous les jours.</a:t>
            </a:r>
          </a:p>
          <a:p>
            <a:pPr eaLnBrk="1" hangingPunct="1">
              <a:lnSpc>
                <a:spcPct val="89000"/>
              </a:lnSpc>
            </a:pPr>
            <a:endParaRPr lang="fr-FR" altLang="fr-FR" dirty="0">
              <a:latin typeface="Arial" panose="020B0604020202020204" pitchFamily="34" charset="0"/>
              <a:ea typeface="ＭＳ Ｐゴシック" panose="020B0600070205080204" pitchFamily="34" charset="-128"/>
            </a:endParaRPr>
          </a:p>
          <a:p>
            <a:pPr eaLnBrk="1" hangingPunct="1">
              <a:lnSpc>
                <a:spcPct val="89000"/>
              </a:lnSpc>
            </a:pPr>
            <a:r>
              <a:rPr lang="fr-FR" altLang="fr-FR" dirty="0">
                <a:latin typeface="Arial" panose="020B0604020202020204" pitchFamily="34" charset="0"/>
                <a:ea typeface="ＭＳ Ｐゴシック" panose="020B0600070205080204" pitchFamily="34" charset="-128"/>
              </a:rPr>
              <a:t>Un partenaire d’entraînement peut vous aider à maintenir un mode de vie actif.</a:t>
            </a:r>
          </a:p>
        </p:txBody>
      </p:sp>
    </p:spTree>
    <p:extLst>
      <p:ext uri="{BB962C8B-B14F-4D97-AF65-F5344CB8AC3E}">
        <p14:creationId xmlns:p14="http://schemas.microsoft.com/office/powerpoint/2010/main" val="119191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5">
            <a:extLst>
              <a:ext uri="{FF2B5EF4-FFF2-40B4-BE49-F238E27FC236}">
                <a16:creationId xmlns:a16="http://schemas.microsoft.com/office/drawing/2014/main" xmlns="" id="{BA013939-2566-0745-9687-115959771F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a:spcBef>
                <a:spcPct val="2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1016000">
              <a:spcBef>
                <a:spcPct val="2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1016000">
              <a:spcBef>
                <a:spcPct val="2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2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D60EFA9-8A49-1340-8AE4-FCC24D0ABB52}" type="slidenum">
              <a:rPr lang="en-US" altLang="fr-FR" sz="1100">
                <a:latin typeface="Times New Roman" panose="02020603050405020304" pitchFamily="18" charset="0"/>
              </a:rPr>
              <a:pPr>
                <a:spcBef>
                  <a:spcPct val="0"/>
                </a:spcBef>
              </a:pPr>
              <a:t>18</a:t>
            </a:fld>
            <a:endParaRPr lang="en-US" altLang="fr-FR" sz="1100">
              <a:latin typeface="Times New Roman" panose="02020603050405020304" pitchFamily="18" charset="0"/>
            </a:endParaRPr>
          </a:p>
        </p:txBody>
      </p:sp>
      <p:sp>
        <p:nvSpPr>
          <p:cNvPr id="65538" name="Rectangle 2">
            <a:extLst>
              <a:ext uri="{FF2B5EF4-FFF2-40B4-BE49-F238E27FC236}">
                <a16:creationId xmlns:a16="http://schemas.microsoft.com/office/drawing/2014/main" xmlns="" id="{49AD3742-8AEC-0C40-8DCE-537690BBA116}"/>
              </a:ext>
            </a:extLst>
          </p:cNvPr>
          <p:cNvSpPr>
            <a:spLocks noGrp="1" noRot="1" noChangeAspect="1" noChangeArrowheads="1" noTextEdit="1"/>
          </p:cNvSpPr>
          <p:nvPr>
            <p:ph type="sldImg"/>
          </p:nvPr>
        </p:nvSpPr>
        <p:spPr>
          <a:xfrm>
            <a:off x="939800" y="750888"/>
            <a:ext cx="5011738" cy="3759200"/>
          </a:xfrm>
          <a:ln cap="flat"/>
        </p:spPr>
      </p:sp>
      <p:sp>
        <p:nvSpPr>
          <p:cNvPr id="65539" name="Rectangle 3">
            <a:extLst>
              <a:ext uri="{FF2B5EF4-FFF2-40B4-BE49-F238E27FC236}">
                <a16:creationId xmlns:a16="http://schemas.microsoft.com/office/drawing/2014/main" xmlns="" id="{3DF63280-D100-EF4E-9ED7-3BA9A97862E0}"/>
              </a:ext>
            </a:extLst>
          </p:cNvPr>
          <p:cNvSpPr>
            <a:spLocks noGrp="1" noChangeArrowheads="1"/>
          </p:cNvSpPr>
          <p:nvPr>
            <p:ph type="body" idx="1"/>
          </p:nvPr>
        </p:nvSpPr>
        <p:spPr>
          <a:xfrm>
            <a:off x="685800" y="4645025"/>
            <a:ext cx="5414963" cy="4511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tabLst>
                <a:tab pos="476250" algn="l"/>
              </a:tabLst>
            </a:pPr>
            <a:endParaRPr lang="fr-FR" altLang="fr-FR" sz="1300"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27405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200" b="0" kern="1200" dirty="0">
                <a:solidFill>
                  <a:schemeClr val="tx1"/>
                </a:solidFill>
                <a:effectLst/>
                <a:latin typeface="+mn-lt"/>
                <a:ea typeface="+mn-ea"/>
                <a:cs typeface="+mn-cs"/>
              </a:rPr>
              <a:t>L’activité physique à l’extérieur a aussi d’autres avantages : prendre un bain de soleil</a:t>
            </a:r>
          </a:p>
          <a:p>
            <a:r>
              <a:rPr lang="fr-FR" sz="1200" kern="1200" dirty="0">
                <a:solidFill>
                  <a:schemeClr val="tx1"/>
                </a:solidFill>
                <a:effectLst/>
                <a:latin typeface="+mn-lt"/>
                <a:ea typeface="+mn-ea"/>
                <a:cs typeface="+mn-cs"/>
              </a:rPr>
              <a:t>Action du soleil est importante sur la synthèse de la vitamine D : notre organisme n’est pas capable de produire cette vitamine :  Deux vit D : D2 et surtout D3 : Le soleil permet d’obtenir les  apports en vit D3 de manière plus optimale que l’alimentation et les compléments alimentaires. </a:t>
            </a:r>
          </a:p>
          <a:p>
            <a:r>
              <a:rPr lang="fr-FR" sz="1200" kern="1200" dirty="0">
                <a:solidFill>
                  <a:schemeClr val="tx1"/>
                </a:solidFill>
                <a:effectLst/>
                <a:latin typeface="+mn-lt"/>
                <a:ea typeface="+mn-ea"/>
                <a:cs typeface="+mn-cs"/>
              </a:rPr>
              <a:t> Donc exposition au soleil pendant notre activité physique : 10-15 minutes : mains, avant-bras , visage : l’exposition de ces parties du corps apportent une synthèse optimale  de la vit D ( début de matinée ou fin de journée pour limiter les dommages cutanés)</a:t>
            </a:r>
          </a:p>
          <a:p>
            <a:r>
              <a:rPr lang="fr-FR" sz="1200" kern="1200" dirty="0">
                <a:solidFill>
                  <a:schemeClr val="tx1"/>
                </a:solidFill>
                <a:effectLst/>
                <a:latin typeface="+mn-lt"/>
                <a:ea typeface="+mn-ea"/>
                <a:cs typeface="+mn-cs"/>
              </a:rPr>
              <a:t>Attention : la synthèse de la vit D  dépend d’un facteur important : les peaux les plus foncées doivent s’exposer plus longtemps que les peaux claires pour avoir ma même quantité de vit D ( pigmentation ralentit la fabrication)</a:t>
            </a:r>
          </a:p>
          <a:p>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Bienfaits :</a:t>
            </a:r>
          </a:p>
          <a:p>
            <a:pPr lvl="0"/>
            <a:r>
              <a:rPr lang="fr-FR" sz="1200" kern="1200" dirty="0">
                <a:solidFill>
                  <a:schemeClr val="tx1"/>
                </a:solidFill>
                <a:effectLst/>
                <a:latin typeface="+mn-lt"/>
                <a:ea typeface="+mn-ea"/>
                <a:cs typeface="+mn-cs"/>
              </a:rPr>
              <a:t>Agit au niveau de l’ossification et de la minéralisation du squelette ( fixe le phosphore et le calcium nécessaires à la croissance et à la résistance des os et des dents</a:t>
            </a:r>
          </a:p>
          <a:p>
            <a:pPr lvl="0"/>
            <a:r>
              <a:rPr lang="fr-FR" sz="1200" kern="1200" dirty="0">
                <a:solidFill>
                  <a:schemeClr val="tx1"/>
                </a:solidFill>
                <a:effectLst/>
                <a:latin typeface="+mn-lt"/>
                <a:ea typeface="+mn-ea"/>
                <a:cs typeface="+mn-cs"/>
              </a:rPr>
              <a:t>Renforcement du système immunitaire, le maintien d’un système neuro musculaire  normal ( réduction des risque des fractures et d’ostéoporose)</a:t>
            </a:r>
          </a:p>
          <a:p>
            <a:pPr lvl="0"/>
            <a:r>
              <a:rPr lang="fr-FR" sz="1200" kern="1200" dirty="0">
                <a:solidFill>
                  <a:schemeClr val="tx1"/>
                </a:solidFill>
                <a:effectLst/>
                <a:latin typeface="+mn-lt"/>
                <a:ea typeface="+mn-ea"/>
                <a:cs typeface="+mn-cs"/>
              </a:rPr>
              <a:t>Soleil produit aussi l’hormone du bien-être, les endorphines . Induit une plus grande confiance en soi, apaisement de l’esprit</a:t>
            </a:r>
          </a:p>
          <a:p>
            <a:pPr lvl="0"/>
            <a:r>
              <a:rPr lang="fr-FR" sz="1200" kern="1200" dirty="0">
                <a:solidFill>
                  <a:schemeClr val="tx1"/>
                </a:solidFill>
                <a:effectLst/>
                <a:latin typeface="+mn-lt"/>
                <a:ea typeface="+mn-ea"/>
                <a:cs typeface="+mn-cs"/>
              </a:rPr>
              <a:t>Avantages pour la peau : psoriasis et vitiligo aussi pour l’acné</a:t>
            </a:r>
          </a:p>
          <a:p>
            <a:pPr lvl="0"/>
            <a:r>
              <a:rPr lang="fr-FR" sz="1200" kern="1200" dirty="0">
                <a:solidFill>
                  <a:schemeClr val="tx1"/>
                </a:solidFill>
                <a:effectLst/>
                <a:latin typeface="+mn-lt"/>
                <a:ea typeface="+mn-ea"/>
                <a:cs typeface="+mn-cs"/>
              </a:rPr>
              <a:t>Effet bonne mine</a:t>
            </a:r>
          </a:p>
          <a:p>
            <a:r>
              <a:rPr lang="fr-FR" sz="1200" kern="1200" dirty="0">
                <a:solidFill>
                  <a:schemeClr val="tx1"/>
                </a:solidFill>
                <a:effectLst/>
                <a:latin typeface="+mn-lt"/>
                <a:ea typeface="+mn-ea"/>
                <a:cs typeface="+mn-cs"/>
              </a:rPr>
              <a:t>Attention : vieillissement cutané, coups de soleil ( brûlures) insolations , risque pour les yeux</a:t>
            </a:r>
          </a:p>
          <a:p>
            <a:r>
              <a:rPr lang="fr-FR" sz="1200" kern="1200" dirty="0">
                <a:solidFill>
                  <a:schemeClr val="tx1"/>
                </a:solidFill>
                <a:effectLst/>
                <a:latin typeface="+mn-lt"/>
                <a:ea typeface="+mn-ea"/>
                <a:cs typeface="+mn-cs"/>
              </a:rPr>
              <a:t>Depuis le XIXème siècle, une femme éclairée avait donné des conseils pour la construction des maisons : importance de l’exposition au soleil, importance de l’aération,  importance des arbres et arbustes… (EGW </a:t>
            </a:r>
            <a:r>
              <a:rPr lang="fr-FR" sz="1200" i="1" kern="1200" dirty="0">
                <a:solidFill>
                  <a:schemeClr val="tx1"/>
                </a:solidFill>
                <a:effectLst/>
                <a:latin typeface="+mn-lt"/>
                <a:ea typeface="+mn-ea"/>
                <a:cs typeface="+mn-cs"/>
              </a:rPr>
              <a:t>Foyer Chrétien</a:t>
            </a:r>
            <a:r>
              <a:rPr lang="fr-FR" sz="1200" kern="1200" dirty="0">
                <a:solidFill>
                  <a:schemeClr val="tx1"/>
                </a:solidFill>
                <a:effectLst/>
                <a:latin typeface="+mn-lt"/>
                <a:ea typeface="+mn-ea"/>
                <a:cs typeface="+mn-cs"/>
              </a:rPr>
              <a:t> chapitre 22)</a:t>
            </a:r>
            <a:r>
              <a:rPr lang="fr-FR" dirty="0">
                <a:effectLst/>
              </a:rPr>
              <a:t> </a:t>
            </a:r>
            <a:endParaRPr lang="fr-FR" dirty="0"/>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19</a:t>
            </a:fld>
            <a:endParaRPr lang="fr-FR"/>
          </a:p>
        </p:txBody>
      </p:sp>
    </p:spTree>
    <p:extLst>
      <p:ext uri="{BB962C8B-B14F-4D97-AF65-F5344CB8AC3E}">
        <p14:creationId xmlns:p14="http://schemas.microsoft.com/office/powerpoint/2010/main" val="500082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lvl="0"/>
            <a:r>
              <a:rPr lang="fr-FR" sz="1200" b="1" kern="1200" dirty="0">
                <a:solidFill>
                  <a:schemeClr val="tx1"/>
                </a:solidFill>
                <a:effectLst/>
                <a:latin typeface="+mn-lt"/>
                <a:ea typeface="+mn-ea"/>
                <a:cs typeface="+mn-cs"/>
              </a:rPr>
              <a:t>REVENONS À LA QUALITÉ DE L’EAU  QUE NOUS  BUVONS…..</a:t>
            </a:r>
            <a:r>
              <a:rPr lang="fr-FR" sz="1200" kern="1200" dirty="0">
                <a:solidFill>
                  <a:schemeClr val="tx1"/>
                </a:solidFill>
                <a:effectLst/>
                <a:latin typeface="+mn-lt"/>
                <a:ea typeface="+mn-ea"/>
                <a:cs typeface="+mn-cs"/>
              </a:rPr>
              <a:t> </a:t>
            </a:r>
          </a:p>
          <a:p>
            <a:pPr lvl="0"/>
            <a:endParaRPr lang="fr-FR" sz="1200" kern="1200" dirty="0">
              <a:solidFill>
                <a:schemeClr val="tx1"/>
              </a:solidFill>
              <a:effectLst/>
              <a:latin typeface="+mn-lt"/>
              <a:ea typeface="+mn-ea"/>
              <a:cs typeface="+mn-cs"/>
            </a:endParaRPr>
          </a:p>
          <a:p>
            <a:pPr lvl="0"/>
            <a:r>
              <a:rPr lang="fr-FR" sz="1200" kern="1200" dirty="0">
                <a:solidFill>
                  <a:schemeClr val="tx1"/>
                </a:solidFill>
                <a:effectLst/>
                <a:latin typeface="+mn-lt"/>
                <a:ea typeface="+mn-ea"/>
                <a:cs typeface="+mn-cs"/>
              </a:rPr>
              <a:t>Autres alternatives</a:t>
            </a:r>
          </a:p>
          <a:p>
            <a:pPr lvl="0"/>
            <a:r>
              <a:rPr lang="fr-FR" sz="1200" kern="1200" dirty="0">
                <a:solidFill>
                  <a:schemeClr val="tx1"/>
                </a:solidFill>
                <a:effectLst/>
                <a:latin typeface="+mn-lt"/>
                <a:ea typeface="+mn-ea"/>
                <a:cs typeface="+mn-cs"/>
              </a:rPr>
              <a:t>1- Préférer le stockage de l’eau dans les bouteilles  en verre</a:t>
            </a:r>
          </a:p>
          <a:p>
            <a:pPr lvl="0"/>
            <a:r>
              <a:rPr lang="fr-FR" sz="1200" kern="1200" dirty="0">
                <a:solidFill>
                  <a:schemeClr val="tx1"/>
                </a:solidFill>
                <a:effectLst/>
                <a:latin typeface="+mn-lt"/>
                <a:ea typeface="+mn-ea"/>
                <a:cs typeface="+mn-cs"/>
              </a:rPr>
              <a:t>Les bouteilles en plastique ne sont pas une bonne alternative : coût élevé, augmentation des déchets plastique, </a:t>
            </a:r>
            <a:r>
              <a:rPr lang="fr-FR" sz="1200" kern="1200" dirty="0" err="1">
                <a:solidFill>
                  <a:schemeClr val="tx1"/>
                </a:solidFill>
                <a:effectLst/>
                <a:latin typeface="+mn-lt"/>
                <a:ea typeface="+mn-ea"/>
                <a:cs typeface="+mn-cs"/>
              </a:rPr>
              <a:t>nano-particules</a:t>
            </a:r>
            <a:r>
              <a:rPr lang="fr-FR" sz="1200" kern="1200" dirty="0">
                <a:solidFill>
                  <a:schemeClr val="tx1"/>
                </a:solidFill>
                <a:effectLst/>
                <a:latin typeface="+mn-lt"/>
                <a:ea typeface="+mn-ea"/>
                <a:cs typeface="+mn-cs"/>
              </a:rPr>
              <a:t> plastique qui passent dans l’eau minérale que l’on ingère sous l’effet du soleil sur le plastique</a:t>
            </a:r>
          </a:p>
          <a:p>
            <a:pPr lvl="0"/>
            <a:r>
              <a:rPr lang="fr-FR" sz="1200" kern="1200" dirty="0">
                <a:solidFill>
                  <a:schemeClr val="tx1"/>
                </a:solidFill>
                <a:effectLst/>
                <a:latin typeface="+mn-lt"/>
                <a:ea typeface="+mn-ea"/>
                <a:cs typeface="+mn-cs"/>
              </a:rPr>
              <a:t>2-Placer des filtres à charbon sur les robinets ou sur l’alimentation générale de la maison  ou avoir un filtre pour boire l’eau du robinet : plus économique et moins polluant. </a:t>
            </a:r>
          </a:p>
          <a:p>
            <a:r>
              <a:rPr lang="fr-FR" sz="1200" kern="1200" dirty="0">
                <a:solidFill>
                  <a:schemeClr val="tx1"/>
                </a:solidFill>
                <a:effectLst/>
                <a:latin typeface="+mn-lt"/>
                <a:ea typeface="+mn-ea"/>
                <a:cs typeface="+mn-cs"/>
              </a:rPr>
              <a:t>3- </a:t>
            </a:r>
            <a:r>
              <a:rPr lang="fr-FR" sz="1200" kern="1200" dirty="0" err="1">
                <a:solidFill>
                  <a:schemeClr val="tx1"/>
                </a:solidFill>
                <a:effectLst/>
                <a:latin typeface="+mn-lt"/>
                <a:ea typeface="+mn-ea"/>
                <a:cs typeface="+mn-cs"/>
              </a:rPr>
              <a:t>Binchotan</a:t>
            </a:r>
            <a:r>
              <a:rPr lang="fr-FR" sz="1200" kern="1200" dirty="0">
                <a:solidFill>
                  <a:schemeClr val="tx1"/>
                </a:solidFill>
                <a:effectLst/>
                <a:latin typeface="+mn-lt"/>
                <a:ea typeface="+mn-ea"/>
                <a:cs typeface="+mn-cs"/>
              </a:rPr>
              <a:t> : charbon actif traditionnel de bois japonais  de bambou ou autre arbre japonais qui a une très grande action purificatrice . Meilleur que les bouteilles d’eau en plastique…..</a:t>
            </a:r>
            <a:endParaRPr lang="fr-FR" dirty="0"/>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20</a:t>
            </a:fld>
            <a:endParaRPr lang="fr-FR"/>
          </a:p>
        </p:txBody>
      </p:sp>
    </p:spTree>
    <p:extLst>
      <p:ext uri="{BB962C8B-B14F-4D97-AF65-F5344CB8AC3E}">
        <p14:creationId xmlns:p14="http://schemas.microsoft.com/office/powerpoint/2010/main" val="2683562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5">
            <a:extLst>
              <a:ext uri="{FF2B5EF4-FFF2-40B4-BE49-F238E27FC236}">
                <a16:creationId xmlns:a16="http://schemas.microsoft.com/office/drawing/2014/main" xmlns="" id="{90572181-49B4-5341-9C6A-AD15B164E3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6000"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defTabSz="101600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defTabSz="10160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defTabSz="10160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fld id="{AC772F38-3118-0447-AD3C-6440D80362FA}" type="slidenum">
              <a:rPr lang="en-US" altLang="fr-FR" sz="1100">
                <a:solidFill>
                  <a:schemeClr val="tx1"/>
                </a:solidFill>
                <a:latin typeface="Times New Roman" panose="02020603050405020304" pitchFamily="18" charset="0"/>
              </a:rPr>
              <a:pPr/>
              <a:t>2</a:t>
            </a:fld>
            <a:endParaRPr lang="en-US" altLang="fr-FR" sz="1100">
              <a:solidFill>
                <a:schemeClr val="tx1"/>
              </a:solidFill>
              <a:latin typeface="Times New Roman" panose="02020603050405020304" pitchFamily="18" charset="0"/>
            </a:endParaRPr>
          </a:p>
        </p:txBody>
      </p:sp>
      <p:sp>
        <p:nvSpPr>
          <p:cNvPr id="22530" name="Rectangle 4">
            <a:extLst>
              <a:ext uri="{FF2B5EF4-FFF2-40B4-BE49-F238E27FC236}">
                <a16:creationId xmlns:a16="http://schemas.microsoft.com/office/drawing/2014/main" xmlns="" id="{A883EC2F-98FB-654F-944D-6129D37BA6F5}"/>
              </a:ext>
            </a:extLst>
          </p:cNvPr>
          <p:cNvSpPr>
            <a:spLocks noGrp="1" noRot="1" noChangeAspect="1" noChangeArrowheads="1" noTextEdit="1"/>
          </p:cNvSpPr>
          <p:nvPr>
            <p:ph type="sldImg"/>
          </p:nvPr>
        </p:nvSpPr>
        <p:spPr>
          <a:xfrm>
            <a:off x="1371600" y="1143000"/>
            <a:ext cx="4114800" cy="3086100"/>
          </a:xfrm>
          <a:ln/>
        </p:spPr>
      </p:sp>
      <p:sp>
        <p:nvSpPr>
          <p:cNvPr id="22531" name="Rectangle 5">
            <a:extLst>
              <a:ext uri="{FF2B5EF4-FFF2-40B4-BE49-F238E27FC236}">
                <a16:creationId xmlns:a16="http://schemas.microsoft.com/office/drawing/2014/main" xmlns="" id="{05DD736C-2ED9-9044-8AF8-4BF71F7200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a:latin typeface="Arial" panose="020B0604020202020204" pitchFamily="34" charset="0"/>
                <a:ea typeface="ＭＳ Ｐゴシック" panose="020B0600070205080204" pitchFamily="34" charset="-128"/>
              </a:rPr>
              <a:t>Ces statistiques sont l’évidence même que l’inactivité physique est un grave problème de santé publique et une cause majeure de maladies et de mort prématurée , et plus près de nous, de défaillances du système immunitaire.</a:t>
            </a:r>
          </a:p>
          <a:p>
            <a:pPr eaLnBrk="1" hangingPunct="1"/>
            <a:r>
              <a:rPr lang="fr-FR" altLang="fr-FR" dirty="0">
                <a:latin typeface="Arial" panose="020B0604020202020204" pitchFamily="34" charset="0"/>
                <a:ea typeface="ＭＳ Ｐゴシック" panose="020B0600070205080204" pitchFamily="34" charset="-128"/>
              </a:rPr>
              <a:t>En dépit des nombreux bienfaits de l’exercice pour la santé, près de trois-quarts des adultes ne font pas assez d’exercices physiques pour en tirer de vrais bienfaits.</a:t>
            </a:r>
          </a:p>
          <a:p>
            <a:pPr lvl="1" eaLnBrk="1" hangingPunct="1"/>
            <a:r>
              <a:rPr lang="fr-FR" altLang="fr-FR" dirty="0">
                <a:latin typeface="Arial" panose="020B0604020202020204" pitchFamily="34" charset="0"/>
                <a:ea typeface="ＭＳ Ｐゴシック" panose="020B0600070205080204" pitchFamily="34" charset="-128"/>
              </a:rPr>
              <a:t>Seuls 12% ont une activité régulière vigoureuse (+20 minutes, +3 fois par semaine), et</a:t>
            </a:r>
          </a:p>
          <a:p>
            <a:pPr lvl="1" eaLnBrk="1" hangingPunct="1"/>
            <a:r>
              <a:rPr lang="fr-FR" altLang="fr-FR" dirty="0">
                <a:latin typeface="Arial" panose="020B0604020202020204" pitchFamily="34" charset="0"/>
                <a:ea typeface="ＭＳ Ｐゴシック" panose="020B0600070205080204" pitchFamily="34" charset="-128"/>
              </a:rPr>
              <a:t>Seuls 23% ont une activité régulière légère et modérée (+30 minutes, +5 fois par semaine)</a:t>
            </a:r>
          </a:p>
          <a:p>
            <a:pPr lvl="1" eaLnBrk="1" hangingPunct="1"/>
            <a:r>
              <a:rPr lang="fr-FR" altLang="fr-FR" dirty="0">
                <a:latin typeface="Arial" panose="020B0604020202020204" pitchFamily="34" charset="0"/>
                <a:ea typeface="ＭＳ Ｐゴシック" panose="020B0600070205080204" pitchFamily="34" charset="-128"/>
              </a:rPr>
              <a:t>38% des adultes n’ont aucune activité de loisir, ne serait-ce que 10 minutes par semaine.</a:t>
            </a:r>
          </a:p>
          <a:p>
            <a:pPr eaLnBrk="1" hangingPunct="1"/>
            <a:endParaRPr lang="fr-FR" altLang="fr-FR" dirty="0">
              <a:latin typeface="Arial" panose="020B0604020202020204" pitchFamily="34" charset="0"/>
              <a:ea typeface="ＭＳ Ｐゴシック" panose="020B0600070205080204" pitchFamily="34" charset="-128"/>
            </a:endParaRPr>
          </a:p>
          <a:p>
            <a:pPr eaLnBrk="1" hangingPunct="1"/>
            <a:r>
              <a:rPr lang="fr-FR" altLang="fr-FR" dirty="0">
                <a:latin typeface="Arial" panose="020B0604020202020204" pitchFamily="34" charset="0"/>
                <a:ea typeface="ＭＳ Ｐゴシック" panose="020B0600070205080204" pitchFamily="34" charset="-128"/>
              </a:rPr>
              <a:t>“Activité Physique et Santé Publique.” JAMA, </a:t>
            </a:r>
            <a:r>
              <a:rPr lang="fr-FR" altLang="fr-FR" dirty="0" err="1">
                <a:latin typeface="Arial" panose="020B0604020202020204" pitchFamily="34" charset="0"/>
                <a:ea typeface="ＭＳ Ｐゴシック" panose="020B0600070205080204" pitchFamily="34" charset="-128"/>
              </a:rPr>
              <a:t>Feb</a:t>
            </a:r>
            <a:r>
              <a:rPr lang="fr-FR" altLang="fr-FR" dirty="0">
                <a:latin typeface="Arial" panose="020B0604020202020204" pitchFamily="34" charset="0"/>
                <a:ea typeface="ＭＳ Ｐゴシック" panose="020B0600070205080204" pitchFamily="34" charset="-128"/>
              </a:rPr>
              <a:t>. 1, 1995, Vol 273, No. 5, p. 402 - 407.</a:t>
            </a:r>
          </a:p>
        </p:txBody>
      </p:sp>
    </p:spTree>
    <p:extLst>
      <p:ext uri="{BB962C8B-B14F-4D97-AF65-F5344CB8AC3E}">
        <p14:creationId xmlns:p14="http://schemas.microsoft.com/office/powerpoint/2010/main" val="10126637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La marche en forêt apporte des avantages encore plus importants : elles sont parfois appelés « bains de forêts » ou « </a:t>
            </a:r>
            <a:r>
              <a:rPr lang="fr-FR" sz="1200" b="1" kern="1200" dirty="0" err="1">
                <a:solidFill>
                  <a:schemeClr val="tx1"/>
                </a:solidFill>
                <a:effectLst/>
                <a:latin typeface="+mn-lt"/>
                <a:ea typeface="+mn-ea"/>
                <a:cs typeface="+mn-cs"/>
              </a:rPr>
              <a:t>sylvothérapie</a:t>
            </a:r>
            <a:r>
              <a:rPr lang="fr-FR" sz="1200" b="1" kern="1200" dirty="0">
                <a:solidFill>
                  <a:schemeClr val="tx1"/>
                </a:solidFill>
                <a:effectLst/>
                <a:latin typeface="+mn-lt"/>
                <a:ea typeface="+mn-ea"/>
                <a:cs typeface="+mn-cs"/>
              </a:rPr>
              <a:t> » : ces marches font baisser le stress et renforcent le système immunitaire </a:t>
            </a:r>
            <a:r>
              <a:rPr lang="fr-FR" sz="1200" kern="1200" dirty="0">
                <a:solidFill>
                  <a:schemeClr val="tx1"/>
                </a:solidFill>
                <a:effectLst/>
                <a:latin typeface="+mn-lt"/>
                <a:ea typeface="+mn-ea"/>
                <a:cs typeface="+mn-cs"/>
              </a:rPr>
              <a:t>Médecin japonais : Dr Li, spécialisé en immunologie a montré scientifiquement en 2004, donc découverte récente que une  durée 3 jours et 2  nuits en forêt a de grands avantages sur le stress et donc sur le système immunitaire : </a:t>
            </a:r>
          </a:p>
          <a:p>
            <a:pPr lvl="1"/>
            <a:r>
              <a:rPr lang="fr-FR" sz="1200" kern="1200" dirty="0">
                <a:solidFill>
                  <a:schemeClr val="tx1"/>
                </a:solidFill>
                <a:effectLst/>
                <a:latin typeface="+mn-lt"/>
                <a:ea typeface="+mn-ea"/>
                <a:cs typeface="+mn-cs"/>
              </a:rPr>
              <a:t>- Fait chuter </a:t>
            </a:r>
            <a:r>
              <a:rPr lang="fr-FR" sz="1200" b="1" kern="1200" dirty="0">
                <a:solidFill>
                  <a:schemeClr val="tx1"/>
                </a:solidFill>
                <a:effectLst/>
                <a:latin typeface="+mn-lt"/>
                <a:ea typeface="+mn-ea"/>
                <a:cs typeface="+mn-cs"/>
              </a:rPr>
              <a:t>le taux de cortisol</a:t>
            </a:r>
            <a:r>
              <a:rPr lang="fr-FR" sz="1200" kern="1200" dirty="0">
                <a:solidFill>
                  <a:schemeClr val="tx1"/>
                </a:solidFill>
                <a:effectLst/>
                <a:latin typeface="+mn-lt"/>
                <a:ea typeface="+mn-ea"/>
                <a:cs typeface="+mn-cs"/>
              </a:rPr>
              <a:t> donc hormone du stress </a:t>
            </a:r>
            <a:r>
              <a:rPr lang="fr-FR" sz="1200" b="1" kern="1200" dirty="0">
                <a:solidFill>
                  <a:schemeClr val="tx1"/>
                </a:solidFill>
                <a:effectLst/>
                <a:latin typeface="+mn-lt"/>
                <a:ea typeface="+mn-ea"/>
                <a:cs typeface="+mn-cs"/>
              </a:rPr>
              <a:t>et la tension artérielle</a:t>
            </a:r>
            <a:r>
              <a:rPr lang="fr-FR" sz="1200" kern="1200" dirty="0">
                <a:solidFill>
                  <a:schemeClr val="tx1"/>
                </a:solidFill>
                <a:effectLst/>
                <a:latin typeface="+mn-lt"/>
                <a:ea typeface="+mn-ea"/>
                <a:cs typeface="+mn-cs"/>
              </a:rPr>
              <a:t> et la zone du cerveau qui correspond aux ruminations est désactivée. Diminution donc de l’anxiété</a:t>
            </a:r>
          </a:p>
          <a:p>
            <a:pPr lvl="1"/>
            <a:r>
              <a:rPr lang="fr-FR" sz="1200" kern="1200" dirty="0">
                <a:solidFill>
                  <a:schemeClr val="tx1"/>
                </a:solidFill>
                <a:effectLst/>
                <a:latin typeface="+mn-lt"/>
                <a:ea typeface="+mn-ea"/>
                <a:cs typeface="+mn-cs"/>
              </a:rPr>
              <a:t>- les bains de forêts ont  un impact sur le renforcement du système immunitaire. Il a constaté que l’activité des cellules tueuses ( </a:t>
            </a:r>
            <a:r>
              <a:rPr lang="fr-FR" sz="1200" kern="1200" dirty="0" err="1">
                <a:solidFill>
                  <a:schemeClr val="tx1"/>
                </a:solidFill>
                <a:effectLst/>
                <a:latin typeface="+mn-lt"/>
                <a:ea typeface="+mn-ea"/>
                <a:cs typeface="+mn-cs"/>
              </a:rPr>
              <a:t>lymphocites</a:t>
            </a:r>
            <a:r>
              <a:rPr lang="fr-FR" sz="1200" kern="1200" dirty="0">
                <a:solidFill>
                  <a:schemeClr val="tx1"/>
                </a:solidFill>
                <a:effectLst/>
                <a:latin typeface="+mn-lt"/>
                <a:ea typeface="+mn-ea"/>
                <a:cs typeface="+mn-cs"/>
              </a:rPr>
              <a:t> NK </a:t>
            </a:r>
            <a:r>
              <a:rPr lang="fr-FR" sz="1200" kern="1200" dirty="0" err="1">
                <a:solidFill>
                  <a:schemeClr val="tx1"/>
                </a:solidFill>
                <a:effectLst/>
                <a:latin typeface="+mn-lt"/>
                <a:ea typeface="+mn-ea"/>
                <a:cs typeface="+mn-cs"/>
              </a:rPr>
              <a:t>natural</a:t>
            </a:r>
            <a:r>
              <a:rPr lang="fr-FR" sz="1200" kern="1200" dirty="0">
                <a:solidFill>
                  <a:schemeClr val="tx1"/>
                </a:solidFill>
                <a:effectLst/>
                <a:latin typeface="+mn-lt"/>
                <a:ea typeface="+mn-ea"/>
                <a:cs typeface="+mn-cs"/>
              </a:rPr>
              <a:t> killer) augmentait et que leur nombre doublait. La présence de plusieurs protéines anti -cancer était renforcée</a:t>
            </a:r>
          </a:p>
          <a:p>
            <a:r>
              <a:rPr lang="fr-FR" sz="1200" kern="1200" dirty="0">
                <a:solidFill>
                  <a:schemeClr val="tx1"/>
                </a:solidFill>
                <a:effectLst/>
                <a:latin typeface="+mn-lt"/>
                <a:ea typeface="+mn-ea"/>
                <a:cs typeface="+mn-cs"/>
              </a:rPr>
              <a:t> Si on ne peut pas prendre de bain de forêts de 2-3 jours comme dans l’expérience citée, une marche en forêt de 2-3 heures par semaine contribuera à apporter en moindre quantité les bienfaits de la </a:t>
            </a:r>
            <a:r>
              <a:rPr lang="fr-FR" sz="1200" kern="1200" dirty="0" err="1">
                <a:solidFill>
                  <a:schemeClr val="tx1"/>
                </a:solidFill>
                <a:effectLst/>
                <a:latin typeface="+mn-lt"/>
                <a:ea typeface="+mn-ea"/>
                <a:cs typeface="+mn-cs"/>
              </a:rPr>
              <a:t>sylvothérapie</a:t>
            </a:r>
            <a:r>
              <a:rPr lang="fr-FR"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21</a:t>
            </a:fld>
            <a:endParaRPr lang="fr-FR"/>
          </a:p>
        </p:txBody>
      </p:sp>
    </p:spTree>
    <p:extLst>
      <p:ext uri="{BB962C8B-B14F-4D97-AF65-F5344CB8AC3E}">
        <p14:creationId xmlns:p14="http://schemas.microsoft.com/office/powerpoint/2010/main" val="33197705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Enfin, terminons l’exercice physique par un bon bain : ce peut être un bon bain de mer au soleil ou une bonne douche contrastée avec du chaud et du froid, qui va stimuler le système neuro-végétatif et avoir ainsi une incidence favorable sur notre immunité, sur notre santé.</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22</a:t>
            </a:fld>
            <a:endParaRPr lang="fr-FR"/>
          </a:p>
        </p:txBody>
      </p:sp>
    </p:spTree>
    <p:extLst>
      <p:ext uri="{BB962C8B-B14F-4D97-AF65-F5344CB8AC3E}">
        <p14:creationId xmlns:p14="http://schemas.microsoft.com/office/powerpoint/2010/main" val="361960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Notre capital santé se construit progressivement depuis notre enfance, puis pendant toute notre vie. </a:t>
            </a:r>
          </a:p>
          <a:p>
            <a:r>
              <a:rPr lang="fr-FR" dirty="0"/>
              <a:t>Notre condition physique d’aujourd’hui déterminera notre vie de demain.</a:t>
            </a:r>
          </a:p>
          <a:p>
            <a:r>
              <a:rPr lang="fr-FR" dirty="0"/>
              <a:t>Nos progrès sur le plan physique comme sur le plan spirituel, ne seraient-ce qu’à petits pas, nous permettront d’ajouter de la qualité  plutôt que de la quantité à notre vie.</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23</a:t>
            </a:fld>
            <a:endParaRPr lang="fr-FR"/>
          </a:p>
        </p:txBody>
      </p:sp>
    </p:spTree>
    <p:extLst>
      <p:ext uri="{BB962C8B-B14F-4D97-AF65-F5344CB8AC3E}">
        <p14:creationId xmlns:p14="http://schemas.microsoft.com/office/powerpoint/2010/main" val="268937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Par ailleurs, où pratiquons-nous notre activité physique quand nous en faisons sachant que le soleil, l’air, les sols, l’eau sont de puissants adjuvants pour développer une bonne immunité qui nous aidera à vaincre les maladies  en particulier les maladies chroniques non transmissibles ( hypertension, diabète, cancers maladies auto-immunes etc…) comme  les maladies transmises par des virus ( dengue, </a:t>
            </a:r>
            <a:r>
              <a:rPr lang="fr-FR" dirty="0" err="1"/>
              <a:t>chicungunya</a:t>
            </a:r>
            <a:r>
              <a:rPr lang="fr-FR" dirty="0"/>
              <a:t>, </a:t>
            </a:r>
            <a:r>
              <a:rPr lang="fr-FR" dirty="0" err="1"/>
              <a:t>zicca</a:t>
            </a:r>
            <a:r>
              <a:rPr lang="fr-FR" dirty="0"/>
              <a:t>  ou </a:t>
            </a:r>
            <a:r>
              <a:rPr lang="fr-FR" dirty="0" err="1"/>
              <a:t>covid</a:t>
            </a:r>
            <a:r>
              <a:rPr lang="fr-FR" dirty="0"/>
              <a:t> 19)</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3</a:t>
            </a:fld>
            <a:endParaRPr lang="fr-FR"/>
          </a:p>
        </p:txBody>
      </p:sp>
    </p:spTree>
    <p:extLst>
      <p:ext uri="{BB962C8B-B14F-4D97-AF65-F5344CB8AC3E}">
        <p14:creationId xmlns:p14="http://schemas.microsoft.com/office/powerpoint/2010/main" val="2684122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Quelle est la qualité de l’air que nous respirons tous les jours mais surtout quand nous faisons notre programme régulier d’activité physique ?</a:t>
            </a:r>
          </a:p>
          <a:p>
            <a:r>
              <a:rPr lang="fr-FR" dirty="0"/>
              <a:t>L’air le plus pur de la planète se trouve dans l’océan </a:t>
            </a:r>
            <a:r>
              <a:rPr lang="fr-FR" dirty="0" err="1"/>
              <a:t>Antartique</a:t>
            </a:r>
            <a:r>
              <a:rPr lang="fr-FR" dirty="0"/>
              <a:t> mais nous n’irons pas jusque dans l’</a:t>
            </a:r>
            <a:r>
              <a:rPr lang="fr-FR" dirty="0" err="1"/>
              <a:t>Antartique</a:t>
            </a:r>
            <a:r>
              <a:rPr lang="fr-FR" dirty="0"/>
              <a:t> pour faire de l’exercice physique. Souvent nous respirons des fumées toxiques provenant de la pollution humaine : fumées d‘usines, </a:t>
            </a:r>
            <a:r>
              <a:rPr lang="fr-FR" dirty="0" err="1"/>
              <a:t>gazs</a:t>
            </a:r>
            <a:r>
              <a:rPr lang="fr-FR" dirty="0"/>
              <a:t> d’échappement ou épandages de produits phytosanitaires considérés comme toxiques pour l’être humain. </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4</a:t>
            </a:fld>
            <a:endParaRPr lang="fr-FR"/>
          </a:p>
        </p:txBody>
      </p:sp>
    </p:spTree>
    <p:extLst>
      <p:ext uri="{BB962C8B-B14F-4D97-AF65-F5344CB8AC3E}">
        <p14:creationId xmlns:p14="http://schemas.microsoft.com/office/powerpoint/2010/main" val="2914304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En plus de la pollution extérieure, il existe une pollution intérieure dans nos maisons, dans les bureaux où nous passons beaucoup de temps : </a:t>
            </a:r>
          </a:p>
          <a:p>
            <a:r>
              <a:rPr lang="fr-FR" dirty="0"/>
              <a:t>1- la fumée du tabac exhalée par nos collègues de travail fait de nous des fumeurs passifs : tous les fumeurs doivent fumer à l’extérieur de nos murs (bureaux et intérieurs des maisons d’habitation)!</a:t>
            </a:r>
          </a:p>
          <a:p>
            <a:r>
              <a:rPr lang="fr-FR" dirty="0"/>
              <a:t>2- la climatisation mal entretenue , filtres non nettoyés et désinfectés régulièrement (chaque mois).  Il faut privilégier l’aération naturelle et ouvrir grandes nos fenêtres et balcons pour laisser passer l’oxygène dans les bâtiments où nous vivons</a:t>
            </a:r>
          </a:p>
          <a:p>
            <a:r>
              <a:rPr lang="fr-FR" dirty="0"/>
              <a:t>3- les vernis et peintures qui contiennent des produits chimiques dangereux dégagent  des </a:t>
            </a:r>
            <a:r>
              <a:rPr lang="fr-FR" dirty="0" err="1"/>
              <a:t>micro-particules</a:t>
            </a:r>
            <a:r>
              <a:rPr lang="fr-FR" dirty="0"/>
              <a:t> oxydatives appelées des radicaux libres  nocives pour notre santé.</a:t>
            </a:r>
          </a:p>
          <a:p>
            <a:r>
              <a:rPr lang="fr-FR" dirty="0"/>
              <a:t>4- les insecticides doivent être utilisés parcimonieusement et doivent être choisis avec attention pour limiter les conséquences allergiques  sur nos voies respiratoires.</a:t>
            </a:r>
          </a:p>
          <a:p>
            <a:r>
              <a:rPr lang="fr-FR" dirty="0"/>
              <a:t>5- attention au désodorisants de toutes sortes qui fleurissent sur les étals des supermarchés et dans nos maisons : ils ne suppriment pas les mauvaises odeurs mais ils anesthésient les terminaisons nerveuses olfactives de nos narines au moyen d’une cire collante qui couvre les poils  à l’intérieur de nos narines, poils, justement placés comme barrières pour les corps étrangers….Ils augmentent aussi surtout chez les enfants les risques de déclencher de l’asthme. </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5</a:t>
            </a:fld>
            <a:endParaRPr lang="fr-FR"/>
          </a:p>
        </p:txBody>
      </p:sp>
    </p:spTree>
    <p:extLst>
      <p:ext uri="{BB962C8B-B14F-4D97-AF65-F5344CB8AC3E}">
        <p14:creationId xmlns:p14="http://schemas.microsoft.com/office/powerpoint/2010/main" val="299738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Toutes ces substances nocives vont interférer sur les différentes lignes de défense de notre système immunitaire et agir à la fois sur notre immunité innée non spécifique ( fragilisation des globules blancs, réactions inflammatoires et/ou allergiques, difficultés à la reconnaissance des corps étrangers) et aussi sur notre immunité spécifique adaptative :  diminution des lymphocytes B pour la production d’anticorps neutralisants et diminution des lymphocytes </a:t>
            </a:r>
            <a:r>
              <a:rPr lang="fr-FR" dirty="0" err="1"/>
              <a:t>T</a:t>
            </a:r>
            <a:r>
              <a:rPr lang="fr-FR" dirty="0"/>
              <a:t> capables de détruire les agresseurs.</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6</a:t>
            </a:fld>
            <a:endParaRPr lang="fr-FR"/>
          </a:p>
        </p:txBody>
      </p:sp>
    </p:spTree>
    <p:extLst>
      <p:ext uri="{BB962C8B-B14F-4D97-AF65-F5344CB8AC3E}">
        <p14:creationId xmlns:p14="http://schemas.microsoft.com/office/powerpoint/2010/main" val="270727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L’exercice physique c’est aussi l’hydratation.</a:t>
            </a:r>
            <a:br>
              <a:rPr lang="fr-FR" dirty="0"/>
            </a:br>
            <a:r>
              <a:rPr lang="fr-FR" dirty="0"/>
              <a:t>Quelle est la qualité de l’eau que nous buvons ?</a:t>
            </a:r>
          </a:p>
          <a:p>
            <a:r>
              <a:rPr lang="fr-FR" dirty="0"/>
              <a:t>LA qualité de l’eau s’est considérablement altérée avec les problèmes de gestion des déchets et a des conséquences sur notre santé :</a:t>
            </a:r>
          </a:p>
          <a:p>
            <a:pPr marL="171450" indent="-171450">
              <a:buFontTx/>
              <a:buChar char="-"/>
            </a:pPr>
            <a:r>
              <a:rPr lang="fr-FR" dirty="0"/>
              <a:t>Usines de retraitement des eaux usées souvent en panne ( en Guadeloupe particulièrement) </a:t>
            </a:r>
          </a:p>
          <a:p>
            <a:pPr marL="171450" indent="-171450">
              <a:buFontTx/>
              <a:buChar char="-"/>
            </a:pPr>
            <a:r>
              <a:rPr lang="fr-FR" dirty="0"/>
              <a:t>Les nappes phréatiques sont contaminées par les pesticides et engrais mis dans les sols sans contrôle</a:t>
            </a:r>
          </a:p>
          <a:p>
            <a:pPr marL="171450" indent="-171450">
              <a:buFontTx/>
              <a:buChar char="-"/>
            </a:pPr>
            <a:r>
              <a:rPr lang="fr-FR" dirty="0"/>
              <a:t>Les ordures ne sont pas triées  et sont déposées dans nos lieux de vie et contaminent les eaux de ruissellement.</a:t>
            </a:r>
          </a:p>
          <a:p>
            <a:pPr marL="171450" indent="-171450">
              <a:buFontTx/>
              <a:buChar char="-"/>
            </a:pPr>
            <a:r>
              <a:rPr lang="fr-FR" dirty="0"/>
              <a:t>Ces comportements ont une incidence malheureuse sur la qualité de l’eau que nous utilisons pour notre hydratation. </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7</a:t>
            </a:fld>
            <a:endParaRPr lang="fr-FR"/>
          </a:p>
        </p:txBody>
      </p:sp>
    </p:spTree>
    <p:extLst>
      <p:ext uri="{BB962C8B-B14F-4D97-AF65-F5344CB8AC3E}">
        <p14:creationId xmlns:p14="http://schemas.microsoft.com/office/powerpoint/2010/main" val="351886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sz="1200" b="1" kern="1200" dirty="0">
                <a:solidFill>
                  <a:schemeClr val="tx1"/>
                </a:solidFill>
                <a:effectLst/>
                <a:latin typeface="+mn-lt"/>
                <a:ea typeface="+mn-ea"/>
                <a:cs typeface="+mn-cs"/>
              </a:rPr>
              <a:t>1-Sortir dans la nature : </a:t>
            </a:r>
            <a:r>
              <a:rPr lang="fr-FR" sz="1200" kern="1200" dirty="0">
                <a:solidFill>
                  <a:schemeClr val="tx1"/>
                </a:solidFill>
                <a:effectLst/>
                <a:latin typeface="+mn-lt"/>
                <a:ea typeface="+mn-ea"/>
                <a:cs typeface="+mn-cs"/>
              </a:rPr>
              <a:t>pourquoi se sent-on bien au bord de la mer, dans la forêt près d’une cascade, à la montagne ? Pourquoi on se sent mieux après un orage ? un élément commun à tous ces lieux : la teneur électrique de l’air et particulièrement la teneur en ions négatifs qui permettrait un meilleur bien-être voire une meilleure santé.</a:t>
            </a:r>
          </a:p>
          <a:p>
            <a:pPr lvl="0"/>
            <a:r>
              <a:rPr lang="fr-FR" sz="1200" b="1" kern="1200" dirty="0">
                <a:solidFill>
                  <a:schemeClr val="tx1"/>
                </a:solidFill>
                <a:effectLst/>
                <a:latin typeface="+mn-lt"/>
                <a:ea typeface="+mn-ea"/>
                <a:cs typeface="+mn-cs"/>
              </a:rPr>
              <a:t>Quel est l’impact de ces ions négatifs ? </a:t>
            </a:r>
            <a:r>
              <a:rPr lang="fr-FR" sz="1200" kern="1200" dirty="0">
                <a:solidFill>
                  <a:schemeClr val="tx1"/>
                </a:solidFill>
                <a:effectLst/>
                <a:latin typeface="+mn-lt"/>
                <a:ea typeface="+mn-ea"/>
                <a:cs typeface="+mn-cs"/>
              </a:rPr>
              <a:t>Tous les éléments naturels ont une valeur électrique et nos cellules sont soumises aussi à cela : des charges positives à l’extérieur de la cellule et des charge négatives à l’intérieur de la cellule. Une des explications de l’impact des ions négatifs serait l’effet facilitateur de transport transmembranaire au niveau des cellules qui permettrait de restaurer certaines fonctions perturbées</a:t>
            </a:r>
          </a:p>
          <a:p>
            <a:pPr lvl="0"/>
            <a:r>
              <a:rPr lang="fr-FR" sz="1200" kern="1200" dirty="0">
                <a:solidFill>
                  <a:schemeClr val="tx1"/>
                </a:solidFill>
                <a:effectLst/>
                <a:latin typeface="+mn-lt"/>
                <a:ea typeface="+mn-ea"/>
                <a:cs typeface="+mn-cs"/>
              </a:rPr>
              <a:t>Où trouve-t-on ces ions négatifs ? Ce sont des ions oxygène qui se retrouvent en montagne, ai niveau des plantes et des forêts, au pied de chutes d’eau… Les ions positifs seraient dans la pollution atmosphérique, salles climatisées, brouillard et changement de temps…</a:t>
            </a:r>
          </a:p>
          <a:p>
            <a:pPr lvl="0"/>
            <a:r>
              <a:rPr lang="fr-FR" sz="1200" kern="1200" dirty="0">
                <a:solidFill>
                  <a:schemeClr val="tx1"/>
                </a:solidFill>
                <a:effectLst/>
                <a:latin typeface="+mn-lt"/>
                <a:ea typeface="+mn-ea"/>
                <a:cs typeface="+mn-cs"/>
              </a:rPr>
              <a:t>Les ions négatifs et donc le bon équilibre ionique permettent de se défendre contre les virus, d’avoir une action préventive en stimulant notre métabolisme. </a:t>
            </a:r>
          </a:p>
          <a:p>
            <a:pPr lvl="0"/>
            <a:r>
              <a:rPr lang="fr-FR" sz="1200" kern="1200" dirty="0">
                <a:solidFill>
                  <a:schemeClr val="tx1"/>
                </a:solidFill>
                <a:effectLst/>
                <a:latin typeface="+mn-lt"/>
                <a:ea typeface="+mn-ea"/>
                <a:cs typeface="+mn-cs"/>
              </a:rPr>
              <a:t>On a fabriqué dans les bureaux des appareils appelés ionisateurs qui permettent de dégager des ions négatifs dans des endroits très pollués (photocopieurs, écrans d’ordinateurs, télévision, réveils à cristaux liquide, moquette, chauffage électrique ou climatisation…)</a:t>
            </a:r>
          </a:p>
          <a:p>
            <a:pPr lvl="0"/>
            <a:r>
              <a:rPr lang="fr-FR" sz="1200" kern="1200" dirty="0">
                <a:solidFill>
                  <a:schemeClr val="tx1"/>
                </a:solidFill>
                <a:effectLst/>
                <a:latin typeface="+mn-lt"/>
                <a:ea typeface="+mn-ea"/>
                <a:cs typeface="+mn-cs"/>
              </a:rPr>
              <a:t>Mais le meilleur : la nature</a:t>
            </a:r>
          </a:p>
          <a:p>
            <a:endParaRPr lang="fr-FR" dirty="0"/>
          </a:p>
          <a:p>
            <a:r>
              <a:rPr lang="fr-FR" dirty="0"/>
              <a:t>Le cadre dans lequel on vit et dans lequel on fait de l’exercice physique a toute son importance : voilà pourquoi il faut le soigner : on peut même dépolluer son corps. Comment ? Par le choix de nos sorties à l’extérieur, de nos promenades, de nos loisirs…Des études ont montré que lorsque le cadre de vie est plus riche en ions négatifs, l’exercice physique, la marche simplement dans un environnement enrichi en ions négatifs  aura un effet bénéfique sur notre santé et tout particulièrement sur notre immunité . Les chutes d’eau, le grand air au bord de la mer, le grand air dans les forêts…</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8</a:t>
            </a:fld>
            <a:endParaRPr lang="fr-FR"/>
          </a:p>
        </p:txBody>
      </p:sp>
    </p:spTree>
    <p:extLst>
      <p:ext uri="{BB962C8B-B14F-4D97-AF65-F5344CB8AC3E}">
        <p14:creationId xmlns:p14="http://schemas.microsoft.com/office/powerpoint/2010/main" val="363318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371600" y="1143000"/>
            <a:ext cx="4114800" cy="3086100"/>
          </a:xfrm>
        </p:spPr>
      </p:sp>
      <p:sp>
        <p:nvSpPr>
          <p:cNvPr id="3" name="Espace réservé des notes 2"/>
          <p:cNvSpPr>
            <a:spLocks noGrp="1"/>
          </p:cNvSpPr>
          <p:nvPr>
            <p:ph type="body" idx="1"/>
          </p:nvPr>
        </p:nvSpPr>
        <p:spPr/>
        <p:txBody>
          <a:bodyPr/>
          <a:lstStyle/>
          <a:p>
            <a:r>
              <a:rPr lang="fr-FR" dirty="0"/>
              <a:t>La négligence dans l’observation des principes du message de santé que Dieu nous a donné fait que toutes ces étapes décrites sur ce tableau s’installent insidieusement , progressivement par cercles vicieux, répétés sur de nombreux mois et de nombreuses années et vont contribuer à altérer notre santé. Mais si nous inversons la tendance ( Exode 26:15), réveil et réforme, Dieu nous promet santé et guérison.</a:t>
            </a:r>
          </a:p>
        </p:txBody>
      </p:sp>
      <p:sp>
        <p:nvSpPr>
          <p:cNvPr id="4" name="Espace réservé du numéro de diapositive 3"/>
          <p:cNvSpPr>
            <a:spLocks noGrp="1"/>
          </p:cNvSpPr>
          <p:nvPr>
            <p:ph type="sldNum" sz="quarter" idx="5"/>
          </p:nvPr>
        </p:nvSpPr>
        <p:spPr/>
        <p:txBody>
          <a:bodyPr/>
          <a:lstStyle/>
          <a:p>
            <a:fld id="{8390A622-B03C-0F4D-A34C-EC8B36E3E8A2}" type="slidenum">
              <a:rPr lang="fr-FR" smtClean="0"/>
              <a:t>9</a:t>
            </a:fld>
            <a:endParaRPr lang="fr-FR"/>
          </a:p>
        </p:txBody>
      </p:sp>
    </p:spTree>
    <p:extLst>
      <p:ext uri="{BB962C8B-B14F-4D97-AF65-F5344CB8AC3E}">
        <p14:creationId xmlns:p14="http://schemas.microsoft.com/office/powerpoint/2010/main" val="202547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E695EBAE-1124-3741-8216-186BA33C6660}" type="datetimeFigureOut">
              <a:rPr lang="fr-FR" smtClean="0"/>
              <a:t>21/07/2021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1034279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E695EBAE-1124-3741-8216-186BA33C6660}" type="datetimeFigureOut">
              <a:rPr lang="fr-FR" smtClean="0"/>
              <a:t>21/07/2021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2554077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E695EBAE-1124-3741-8216-186BA33C6660}" type="datetimeFigureOut">
              <a:rPr lang="fr-FR" smtClean="0"/>
              <a:t>21/07/2021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78133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447800" y="457200"/>
            <a:ext cx="7391400" cy="1219200"/>
          </a:xfrm>
        </p:spPr>
        <p:txBody>
          <a:bodyPr/>
          <a:lstStyle/>
          <a:p>
            <a:r>
              <a:rPr lang="fr-FR"/>
              <a:t>Cliquez et modifiez le titre</a:t>
            </a:r>
          </a:p>
        </p:txBody>
      </p:sp>
      <p:sp>
        <p:nvSpPr>
          <p:cNvPr id="3" name="Espace réservé du graphique 2"/>
          <p:cNvSpPr>
            <a:spLocks noGrp="1"/>
          </p:cNvSpPr>
          <p:nvPr>
            <p:ph type="chart" idx="1"/>
          </p:nvPr>
        </p:nvSpPr>
        <p:spPr>
          <a:xfrm>
            <a:off x="457200" y="1981200"/>
            <a:ext cx="8382000" cy="4191000"/>
          </a:xfrm>
        </p:spPr>
        <p:txBody>
          <a:bodyPr/>
          <a:lstStyle/>
          <a:p>
            <a:pPr lvl="0"/>
            <a:endParaRPr lang="fr-FR" noProof="0"/>
          </a:p>
        </p:txBody>
      </p:sp>
      <p:sp>
        <p:nvSpPr>
          <p:cNvPr id="4" name="Rectangle 3">
            <a:extLst>
              <a:ext uri="{FF2B5EF4-FFF2-40B4-BE49-F238E27FC236}">
                <a16:creationId xmlns:a16="http://schemas.microsoft.com/office/drawing/2014/main" xmlns="" id="{EE0B341A-E152-6F45-AC41-3F7F69AA548B}"/>
              </a:ext>
            </a:extLst>
          </p:cNvPr>
          <p:cNvSpPr>
            <a:spLocks noGrp="1" noChangeArrowheads="1"/>
          </p:cNvSpPr>
          <p:nvPr>
            <p:ph type="sldNum" sz="quarter" idx="10"/>
          </p:nvPr>
        </p:nvSpPr>
        <p:spPr>
          <a:ln/>
        </p:spPr>
        <p:txBody>
          <a:bodyPr/>
          <a:lstStyle>
            <a:lvl1pPr>
              <a:defRPr/>
            </a:lvl1pPr>
          </a:lstStyle>
          <a:p>
            <a:pPr>
              <a:defRPr/>
            </a:pPr>
            <a:fld id="{5FD4B132-1135-E14B-BB03-8EFAC48A0231}" type="slidenum">
              <a:rPr lang="en-US" altLang="fr-FR"/>
              <a:pPr>
                <a:defRPr/>
              </a:pPr>
              <a:t>‹N°›</a:t>
            </a:fld>
            <a:endParaRPr lang="en-US" altLang="fr-FR"/>
          </a:p>
        </p:txBody>
      </p:sp>
    </p:spTree>
    <p:extLst>
      <p:ext uri="{BB962C8B-B14F-4D97-AF65-F5344CB8AC3E}">
        <p14:creationId xmlns:p14="http://schemas.microsoft.com/office/powerpoint/2010/main" val="415592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E695EBAE-1124-3741-8216-186BA33C6660}" type="datetimeFigureOut">
              <a:rPr lang="fr-FR" smtClean="0"/>
              <a:t>21/07/2021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3189604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10"/>
          </p:nvPr>
        </p:nvSpPr>
        <p:spPr/>
        <p:txBody>
          <a:bodyPr/>
          <a:lstStyle/>
          <a:p>
            <a:fld id="{E695EBAE-1124-3741-8216-186BA33C6660}" type="datetimeFigureOut">
              <a:rPr lang="fr-FR" smtClean="0"/>
              <a:t>21/07/2021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272564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E695EBAE-1124-3741-8216-186BA33C6660}" type="datetimeFigureOut">
              <a:rPr lang="fr-FR" smtClean="0"/>
              <a:t>21/07/2021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3734835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4" name="Content Placeholder 3"/>
          <p:cNvSpPr>
            <a:spLocks noGrp="1"/>
          </p:cNvSpPr>
          <p:nvPr>
            <p:ph sz="half" idx="2"/>
          </p:nvPr>
        </p:nvSpPr>
        <p:spPr>
          <a:xfrm>
            <a:off x="629842" y="2505075"/>
            <a:ext cx="3868340" cy="3684588"/>
          </a:xfrm>
        </p:spPr>
        <p:txBody>
          <a:bodyPr/>
          <a:lstStyle/>
          <a:p>
            <a:pPr lvl="0"/>
            <a:r>
              <a:rPr lang="fr-FR"/>
              <a:t>Modifier les styles du texte du masque
Deuxième niveau
Troisième niveau
Quatrième niveau
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
Deuxième niveau
Troisième niveau
Quatrième niveau
Cinquième niveau</a:t>
            </a:r>
            <a:endParaRPr lang="en-US" dirty="0"/>
          </a:p>
        </p:txBody>
      </p:sp>
      <p:sp>
        <p:nvSpPr>
          <p:cNvPr id="6" name="Content Placeholder 5"/>
          <p:cNvSpPr>
            <a:spLocks noGrp="1"/>
          </p:cNvSpPr>
          <p:nvPr>
            <p:ph sz="quarter" idx="4"/>
          </p:nvPr>
        </p:nvSpPr>
        <p:spPr>
          <a:xfrm>
            <a:off x="4629150" y="2505075"/>
            <a:ext cx="3887391" cy="3684588"/>
          </a:xfrm>
        </p:spPr>
        <p:txBody>
          <a:bodyPr/>
          <a:lstStyle/>
          <a:p>
            <a:pPr lvl="0"/>
            <a:r>
              <a:rPr lang="fr-FR"/>
              <a:t>Modifier les styles du texte du masque
Deuxième niveau
Troisième niveau
Quatrième niveau
Cinquième niveau</a:t>
            </a:r>
            <a:endParaRPr lang="en-US" dirty="0"/>
          </a:p>
        </p:txBody>
      </p:sp>
      <p:sp>
        <p:nvSpPr>
          <p:cNvPr id="7" name="Date Placeholder 6"/>
          <p:cNvSpPr>
            <a:spLocks noGrp="1"/>
          </p:cNvSpPr>
          <p:nvPr>
            <p:ph type="dt" sz="half" idx="10"/>
          </p:nvPr>
        </p:nvSpPr>
        <p:spPr/>
        <p:txBody>
          <a:bodyPr/>
          <a:lstStyle/>
          <a:p>
            <a:fld id="{E695EBAE-1124-3741-8216-186BA33C6660}" type="datetimeFigureOut">
              <a:rPr lang="fr-FR" smtClean="0"/>
              <a:t>21/07/2021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87996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E695EBAE-1124-3741-8216-186BA33C6660}" type="datetimeFigureOut">
              <a:rPr lang="fr-FR" smtClean="0"/>
              <a:t>21/07/2021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143320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5EBAE-1124-3741-8216-186BA33C6660}" type="datetimeFigureOut">
              <a:rPr lang="fr-FR" smtClean="0"/>
              <a:t>21/07/2021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1877092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
Deuxième niveau
Troisième niveau
Quatrième niveau
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E695EBAE-1124-3741-8216-186BA33C6660}" type="datetimeFigureOut">
              <a:rPr lang="fr-FR" smtClean="0"/>
              <a:t>21/07/2021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1928215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
Deuxième niveau
Troisième niveau
Quatrième niveau
Cinquième niveau</a:t>
            </a:r>
            <a:endParaRPr lang="en-US" dirty="0"/>
          </a:p>
        </p:txBody>
      </p:sp>
      <p:sp>
        <p:nvSpPr>
          <p:cNvPr id="5" name="Date Placeholder 4"/>
          <p:cNvSpPr>
            <a:spLocks noGrp="1"/>
          </p:cNvSpPr>
          <p:nvPr>
            <p:ph type="dt" sz="half" idx="10"/>
          </p:nvPr>
        </p:nvSpPr>
        <p:spPr/>
        <p:txBody>
          <a:bodyPr/>
          <a:lstStyle/>
          <a:p>
            <a:fld id="{E695EBAE-1124-3741-8216-186BA33C6660}" type="datetimeFigureOut">
              <a:rPr lang="fr-FR" smtClean="0"/>
              <a:t>21/07/2021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DDAC5757-CF4F-8844-AB1A-A3D36D5E901D}" type="slidenum">
              <a:rPr lang="fr-FR" smtClean="0"/>
              <a:t>‹N°›</a:t>
            </a:fld>
            <a:endParaRPr lang="fr-FR"/>
          </a:p>
        </p:txBody>
      </p:sp>
    </p:spTree>
    <p:extLst>
      <p:ext uri="{BB962C8B-B14F-4D97-AF65-F5344CB8AC3E}">
        <p14:creationId xmlns:p14="http://schemas.microsoft.com/office/powerpoint/2010/main" val="564336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Modifier les styles du texte du masque
Deuxième niveau
Troisième niveau
Quatrième niveau
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5EBAE-1124-3741-8216-186BA33C6660}" type="datetimeFigureOut">
              <a:rPr lang="fr-FR" smtClean="0"/>
              <a:t>21/07/2021</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AC5757-CF4F-8844-AB1A-A3D36D5E901D}" type="slidenum">
              <a:rPr lang="fr-FR" smtClean="0"/>
              <a:t>‹N°›</a:t>
            </a:fld>
            <a:endParaRPr lang="fr-FR"/>
          </a:p>
        </p:txBody>
      </p:sp>
    </p:spTree>
    <p:extLst>
      <p:ext uri="{BB962C8B-B14F-4D97-AF65-F5344CB8AC3E}">
        <p14:creationId xmlns:p14="http://schemas.microsoft.com/office/powerpoint/2010/main" val="277169871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1.emf"/><Relationship Id="rId4" Type="http://schemas.openxmlformats.org/officeDocument/2006/relationships/oleObject" Target="../embeddings/oleObject3.bin"/></Relationships>
</file>

<file path=ppt/slides/_rels/slide1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g"/><Relationship Id="rId11" Type="http://schemas.openxmlformats.org/officeDocument/2006/relationships/image" Target="../media/image54.png"/><Relationship Id="rId5" Type="http://schemas.openxmlformats.org/officeDocument/2006/relationships/image" Target="../media/image48.jpg"/><Relationship Id="rId10" Type="http://schemas.openxmlformats.org/officeDocument/2006/relationships/image" Target="../media/image53.tiff"/><Relationship Id="rId4" Type="http://schemas.openxmlformats.org/officeDocument/2006/relationships/image" Target="../media/image47.jpg"/><Relationship Id="rId9"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8.jpg"/><Relationship Id="rId5" Type="http://schemas.openxmlformats.org/officeDocument/2006/relationships/image" Target="../media/image57.jpeg"/><Relationship Id="rId4" Type="http://schemas.openxmlformats.org/officeDocument/2006/relationships/image" Target="../media/image56.jpg"/></Relationships>
</file>

<file path=ppt/slides/_rels/slide22.xml.rels><?xml version="1.0" encoding="UTF-8" standalone="yes"?>
<Relationships xmlns="http://schemas.openxmlformats.org/package/2006/relationships"><Relationship Id="rId8" Type="http://schemas.openxmlformats.org/officeDocument/2006/relationships/image" Target="../media/image65.jpg"/><Relationship Id="rId13" Type="http://schemas.openxmlformats.org/officeDocument/2006/relationships/image" Target="../media/image70.jpg"/><Relationship Id="rId3" Type="http://schemas.openxmlformats.org/officeDocument/2006/relationships/image" Target="../media/image60.jpg"/><Relationship Id="rId7" Type="http://schemas.openxmlformats.org/officeDocument/2006/relationships/image" Target="../media/image64.jpg"/><Relationship Id="rId12"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jpg"/><Relationship Id="rId11" Type="http://schemas.openxmlformats.org/officeDocument/2006/relationships/image" Target="../media/image68.jpg"/><Relationship Id="rId5" Type="http://schemas.openxmlformats.org/officeDocument/2006/relationships/image" Target="../media/image62.jpeg"/><Relationship Id="rId10" Type="http://schemas.openxmlformats.org/officeDocument/2006/relationships/image" Target="../media/image67.jpg"/><Relationship Id="rId4" Type="http://schemas.openxmlformats.org/officeDocument/2006/relationships/image" Target="../media/image61.jpeg"/><Relationship Id="rId9" Type="http://schemas.openxmlformats.org/officeDocument/2006/relationships/image" Target="../media/image66.jp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11" Type="http://schemas.openxmlformats.org/officeDocument/2006/relationships/image" Target="../media/image14.JPG"/><Relationship Id="rId5" Type="http://schemas.openxmlformats.org/officeDocument/2006/relationships/image" Target="../media/image8.jpg"/><Relationship Id="rId10" Type="http://schemas.openxmlformats.org/officeDocument/2006/relationships/image" Target="../media/image13.jpg"/><Relationship Id="rId4" Type="http://schemas.openxmlformats.org/officeDocument/2006/relationships/image" Target="../media/image7.jp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5126" name="Rectangle 6">
            <a:extLst>
              <a:ext uri="{FF2B5EF4-FFF2-40B4-BE49-F238E27FC236}">
                <a16:creationId xmlns:a16="http://schemas.microsoft.com/office/drawing/2014/main" xmlns="" id="{EE2E76A1-0798-204F-9179-3E33D9CE0123}"/>
              </a:ext>
            </a:extLst>
          </p:cNvPr>
          <p:cNvSpPr>
            <a:spLocks noGrp="1" noChangeArrowheads="1"/>
          </p:cNvSpPr>
          <p:nvPr>
            <p:ph type="ctrTitle"/>
          </p:nvPr>
        </p:nvSpPr>
        <p:spPr>
          <a:xfrm>
            <a:off x="3995382" y="641445"/>
            <a:ext cx="4057650" cy="3352800"/>
          </a:xfrm>
          <a:effectLst>
            <a:outerShdw blurRad="63500" dist="35921" dir="2700000" algn="ctr" rotWithShape="0">
              <a:schemeClr val="bg2">
                <a:alpha val="74997"/>
              </a:schemeClr>
            </a:outerShdw>
          </a:effectLst>
        </p:spPr>
        <p:txBody>
          <a:bodyPr>
            <a:normAutofit fontScale="90000"/>
          </a:bodyPr>
          <a:lstStyle/>
          <a:p>
            <a:pPr eaLnBrk="1" hangingPunct="1">
              <a:lnSpc>
                <a:spcPct val="90000"/>
              </a:lnSpc>
              <a:defRPr/>
            </a:pPr>
            <a:r>
              <a:rPr lang="fr-FR" b="1" dirty="0"/>
              <a:t>Devenons   </a:t>
            </a:r>
            <a:br>
              <a:rPr lang="fr-FR" b="1" dirty="0"/>
            </a:br>
            <a:r>
              <a:rPr lang="fr-FR" b="1" dirty="0"/>
              <a:t> Physiquement</a:t>
            </a:r>
            <a:br>
              <a:rPr lang="fr-FR" b="1" dirty="0"/>
            </a:br>
            <a:r>
              <a:rPr lang="fr-FR" b="1" dirty="0"/>
              <a:t>plus actif !</a:t>
            </a:r>
            <a:endParaRPr lang="en-US" b="1" dirty="0"/>
          </a:p>
        </p:txBody>
      </p:sp>
      <p:sp>
        <p:nvSpPr>
          <p:cNvPr id="19459" name="Rectangle 7">
            <a:extLst>
              <a:ext uri="{FF2B5EF4-FFF2-40B4-BE49-F238E27FC236}">
                <a16:creationId xmlns:a16="http://schemas.microsoft.com/office/drawing/2014/main" xmlns="" id="{F3F713AF-3CE6-2D41-AFAB-0A57D9BD940B}"/>
              </a:ext>
            </a:extLst>
          </p:cNvPr>
          <p:cNvSpPr>
            <a:spLocks noGrp="1" noChangeArrowheads="1"/>
          </p:cNvSpPr>
          <p:nvPr>
            <p:ph type="subTitle" idx="1"/>
          </p:nvPr>
        </p:nvSpPr>
        <p:spPr>
          <a:xfrm>
            <a:off x="853440" y="4641756"/>
            <a:ext cx="7726680" cy="1849120"/>
          </a:xfrm>
        </p:spPr>
        <p:txBody>
          <a:bodyPr>
            <a:noAutofit/>
          </a:bodyPr>
          <a:lstStyle/>
          <a:p>
            <a:pPr algn="l" eaLnBrk="1" hangingPunct="1">
              <a:lnSpc>
                <a:spcPct val="100000"/>
              </a:lnSpc>
              <a:spcBef>
                <a:spcPct val="140000"/>
              </a:spcBef>
            </a:pPr>
            <a:r>
              <a:rPr lang="fr-FR" altLang="fr-FR" sz="3600" dirty="0">
                <a:latin typeface="Arial" panose="020B0604020202020204" pitchFamily="34" charset="0"/>
                <a:ea typeface="ＭＳ Ｐゴシック" panose="020B0600070205080204" pitchFamily="34" charset="-128"/>
                <a:cs typeface="Arial" panose="020B0604020202020204" pitchFamily="34" charset="0"/>
              </a:rPr>
              <a:t>   </a:t>
            </a:r>
            <a:r>
              <a:rPr lang="fr-FR" altLang="fr-FR" sz="3600" b="1" dirty="0">
                <a:latin typeface="Arial" panose="020B0604020202020204" pitchFamily="34" charset="0"/>
                <a:ea typeface="ＭＳ Ｐゴシック" panose="020B0600070205080204" pitchFamily="34" charset="-128"/>
                <a:cs typeface="Arial" panose="020B0604020202020204" pitchFamily="34" charset="0"/>
              </a:rPr>
              <a:t> </a:t>
            </a:r>
            <a:r>
              <a:rPr lang="fr-FR" altLang="fr-FR" sz="5400" b="1" dirty="0">
                <a:latin typeface="Calibri Light" panose="020F0302020204030204" pitchFamily="34" charset="0"/>
                <a:ea typeface="ＭＳ Ｐゴシック" panose="020B0600070205080204" pitchFamily="34" charset="-128"/>
                <a:cs typeface="Calibri Light" panose="020F0302020204030204" pitchFamily="34" charset="0"/>
              </a:rPr>
              <a:t>et</a:t>
            </a:r>
            <a:r>
              <a:rPr lang="fr-FR" altLang="fr-FR" sz="3200" b="1" dirty="0">
                <a:latin typeface="Arial" panose="020B0604020202020204" pitchFamily="34" charset="0"/>
                <a:ea typeface="ＭＳ Ｐゴシック" panose="020B0600070205080204" pitchFamily="34" charset="-128"/>
                <a:cs typeface="Arial" panose="020B0604020202020204" pitchFamily="34" charset="0"/>
              </a:rPr>
              <a:t> </a:t>
            </a:r>
            <a:r>
              <a:rPr lang="fr-FR" altLang="fr-FR" sz="5400" b="1" dirty="0">
                <a:latin typeface="Calibri Light" panose="020F0302020204030204" pitchFamily="34" charset="0"/>
                <a:ea typeface="ＭＳ Ｐゴシック" panose="020B0600070205080204" pitchFamily="34" charset="-128"/>
                <a:cs typeface="Calibri Light" panose="020F0302020204030204" pitchFamily="34" charset="0"/>
              </a:rPr>
              <a:t>améliorons également                        		notre cadre de vie </a:t>
            </a:r>
            <a:r>
              <a:rPr lang="fr-FR" altLang="fr-FR" sz="5400" b="1" dirty="0">
                <a:latin typeface="Arial" panose="020B0604020202020204" pitchFamily="34" charset="0"/>
                <a:ea typeface="ＭＳ Ｐゴシック" panose="020B0600070205080204" pitchFamily="34" charset="-128"/>
                <a:cs typeface="Arial" panose="020B0604020202020204" pitchFamily="34" charset="0"/>
              </a:rPr>
              <a:t>!</a:t>
            </a:r>
          </a:p>
        </p:txBody>
      </p:sp>
      <p:pic>
        <p:nvPicPr>
          <p:cNvPr id="19460" name="Picture 8">
            <a:extLst>
              <a:ext uri="{FF2B5EF4-FFF2-40B4-BE49-F238E27FC236}">
                <a16:creationId xmlns:a16="http://schemas.microsoft.com/office/drawing/2014/main" xmlns="" id="{9C3B011A-E7DC-6D43-9D6B-E79806FA5D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838200"/>
            <a:ext cx="1847850" cy="3429000"/>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7790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43A0D7F6-2221-4242-8EB3-A97A4291E888}"/>
              </a:ext>
            </a:extLst>
          </p:cNvPr>
          <p:cNvSpPr>
            <a:spLocks noGrp="1"/>
          </p:cNvSpPr>
          <p:nvPr>
            <p:ph type="title"/>
          </p:nvPr>
        </p:nvSpPr>
        <p:spPr>
          <a:xfrm>
            <a:off x="129091" y="500063"/>
            <a:ext cx="8826650" cy="1325563"/>
          </a:xfrm>
        </p:spPr>
        <p:txBody>
          <a:bodyPr>
            <a:normAutofit fontScale="90000"/>
          </a:bodyPr>
          <a:lstStyle/>
          <a:p>
            <a:pPr algn="ctr"/>
            <a:r>
              <a:rPr lang="fr-FR" b="1" dirty="0">
                <a:latin typeface="Arial" panose="020B0604020202020204" pitchFamily="34" charset="0"/>
                <a:cs typeface="Arial" panose="020B0604020202020204" pitchFamily="34" charset="0"/>
              </a:rPr>
              <a:t>ALORS QUELS CHOIX FAISONS-NOUS ?</a:t>
            </a:r>
            <a:r>
              <a:rPr lang="fr-FR" dirty="0">
                <a:latin typeface="Arial" panose="020B0604020202020204" pitchFamily="34" charset="0"/>
                <a:cs typeface="Arial" panose="020B0604020202020204" pitchFamily="34" charset="0"/>
              </a:rPr>
              <a:t/>
            </a:r>
            <a:br>
              <a:rPr lang="fr-FR" dirty="0">
                <a:latin typeface="Arial" panose="020B0604020202020204" pitchFamily="34" charset="0"/>
                <a:cs typeface="Arial" panose="020B0604020202020204" pitchFamily="34" charset="0"/>
              </a:rPr>
            </a:br>
            <a:endParaRPr lang="fr-FR" dirty="0"/>
          </a:p>
        </p:txBody>
      </p:sp>
      <p:sp>
        <p:nvSpPr>
          <p:cNvPr id="3" name="Espace réservé du contenu 2">
            <a:extLst>
              <a:ext uri="{FF2B5EF4-FFF2-40B4-BE49-F238E27FC236}">
                <a16:creationId xmlns:a16="http://schemas.microsoft.com/office/drawing/2014/main" xmlns="" id="{A9EAD11E-30F2-8C4D-ADBD-8F7D404C5044}"/>
              </a:ext>
            </a:extLst>
          </p:cNvPr>
          <p:cNvSpPr>
            <a:spLocks noGrp="1"/>
          </p:cNvSpPr>
          <p:nvPr>
            <p:ph idx="1"/>
          </p:nvPr>
        </p:nvSpPr>
        <p:spPr>
          <a:xfrm>
            <a:off x="0" y="1825625"/>
            <a:ext cx="9084833" cy="4351338"/>
          </a:xfrm>
        </p:spPr>
        <p:txBody>
          <a:bodyPr>
            <a:normAutofit fontScale="85000" lnSpcReduction="20000"/>
          </a:bodyPr>
          <a:lstStyle/>
          <a:p>
            <a:pPr marL="0" indent="0" algn="ctr">
              <a:buNone/>
            </a:pPr>
            <a:r>
              <a:rPr lang="fr-FR" sz="5400" dirty="0"/>
              <a:t>Quel est notre cadre de vie dominant ?</a:t>
            </a:r>
          </a:p>
          <a:p>
            <a:pPr marL="0" indent="0" algn="ctr">
              <a:buNone/>
            </a:pPr>
            <a:r>
              <a:rPr lang="fr-FR" sz="5400" dirty="0"/>
              <a:t> </a:t>
            </a:r>
          </a:p>
          <a:p>
            <a:pPr marL="0" indent="0" algn="ctr">
              <a:buNone/>
            </a:pPr>
            <a:r>
              <a:rPr lang="fr-FR" sz="4400" dirty="0"/>
              <a:t>IL Y A DES  CHOSES QU’ON NE PEUT PAS CHANGER</a:t>
            </a:r>
          </a:p>
          <a:p>
            <a:pPr marL="0" indent="0" algn="ctr">
              <a:buNone/>
            </a:pPr>
            <a:endParaRPr lang="fr-FR" sz="4400" dirty="0"/>
          </a:p>
          <a:p>
            <a:pPr marL="457200" lvl="1" indent="0" algn="ctr">
              <a:buNone/>
            </a:pPr>
            <a:r>
              <a:rPr lang="fr-FR" sz="4400" b="1" dirty="0">
                <a:solidFill>
                  <a:schemeClr val="accent2"/>
                </a:solidFill>
              </a:rPr>
              <a:t>MAIS IL Y A DES CHOSES SUR LESQUELLES </a:t>
            </a:r>
          </a:p>
          <a:p>
            <a:pPr marL="457200" lvl="1" indent="0" algn="ctr">
              <a:buNone/>
            </a:pPr>
            <a:r>
              <a:rPr lang="fr-FR" sz="4400" b="1" dirty="0">
                <a:solidFill>
                  <a:schemeClr val="accent2"/>
                </a:solidFill>
              </a:rPr>
              <a:t>ON PEUT TRAVAILLER </a:t>
            </a:r>
          </a:p>
        </p:txBody>
      </p:sp>
    </p:spTree>
    <p:extLst>
      <p:ext uri="{BB962C8B-B14F-4D97-AF65-F5344CB8AC3E}">
        <p14:creationId xmlns:p14="http://schemas.microsoft.com/office/powerpoint/2010/main" val="1546993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9221" name="Rectangle 5">
            <a:extLst>
              <a:ext uri="{FF2B5EF4-FFF2-40B4-BE49-F238E27FC236}">
                <a16:creationId xmlns:a16="http://schemas.microsoft.com/office/drawing/2014/main" xmlns="" id="{F9F7C9FF-666C-AB48-8CB6-392126E724F9}"/>
              </a:ext>
            </a:extLst>
          </p:cNvPr>
          <p:cNvSpPr>
            <a:spLocks noGrp="1" noChangeArrowheads="1"/>
          </p:cNvSpPr>
          <p:nvPr>
            <p:ph type="title"/>
          </p:nvPr>
        </p:nvSpPr>
        <p:spPr>
          <a:xfrm>
            <a:off x="-144193" y="-109538"/>
            <a:ext cx="9200270" cy="1325563"/>
          </a:xfrm>
        </p:spPr>
        <p:txBody>
          <a:bodyPr>
            <a:normAutofit/>
          </a:bodyPr>
          <a:lstStyle/>
          <a:p>
            <a:pPr algn="ctr" eaLnBrk="1" hangingPunct="1"/>
            <a:r>
              <a:rPr lang="fr-FR" altLang="fr-FR" sz="4000" b="1" dirty="0">
                <a:latin typeface="Arial" panose="020B0604020202020204" pitchFamily="34" charset="0"/>
                <a:ea typeface="ＭＳ Ｐゴシック" panose="020B0600070205080204" pitchFamily="34" charset="-128"/>
                <a:cs typeface="Arial" panose="020B0604020202020204" pitchFamily="34" charset="0"/>
              </a:rPr>
              <a:t>La Solution – L’Exercice physique Régulier</a:t>
            </a:r>
            <a:endParaRPr lang="en-US" altLang="fr-FR" sz="4000"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5603" name="Rectangle 6">
            <a:extLst>
              <a:ext uri="{FF2B5EF4-FFF2-40B4-BE49-F238E27FC236}">
                <a16:creationId xmlns:a16="http://schemas.microsoft.com/office/drawing/2014/main" xmlns="" id="{529BCC46-104A-B44B-B7B4-615EE6C00C4C}"/>
              </a:ext>
            </a:extLst>
          </p:cNvPr>
          <p:cNvSpPr>
            <a:spLocks noGrp="1" noChangeArrowheads="1"/>
          </p:cNvSpPr>
          <p:nvPr>
            <p:ph idx="1"/>
          </p:nvPr>
        </p:nvSpPr>
        <p:spPr>
          <a:xfrm>
            <a:off x="354330" y="1091407"/>
            <a:ext cx="7886700" cy="4895850"/>
          </a:xfrm>
        </p:spPr>
        <p:txBody>
          <a:bodyPr>
            <a:noAutofit/>
          </a:bodyPr>
          <a:lstStyle/>
          <a:p>
            <a:pPr eaLnBrk="1" hangingPunct="1">
              <a:lnSpc>
                <a:spcPct val="110000"/>
              </a:lnSpc>
            </a:pPr>
            <a:r>
              <a:rPr lang="fr-FR" altLang="fr-FR" sz="3200" dirty="0">
                <a:ea typeface="ＭＳ Ｐゴシック" panose="020B0600070205080204" pitchFamily="34" charset="-128"/>
              </a:rPr>
              <a:t>L’activité physique régulière réduit les risques:</a:t>
            </a:r>
          </a:p>
          <a:p>
            <a:pPr lvl="1" eaLnBrk="1" hangingPunct="1">
              <a:lnSpc>
                <a:spcPct val="110000"/>
              </a:lnSpc>
            </a:pPr>
            <a:r>
              <a:rPr lang="fr-FR" altLang="fr-FR" sz="3200" dirty="0">
                <a:ea typeface="ＭＳ Ｐゴシック" panose="020B0600070205080204" pitchFamily="34" charset="-128"/>
              </a:rPr>
              <a:t>d’obésité</a:t>
            </a:r>
          </a:p>
          <a:p>
            <a:pPr lvl="1" eaLnBrk="1" hangingPunct="1">
              <a:lnSpc>
                <a:spcPct val="110000"/>
              </a:lnSpc>
            </a:pPr>
            <a:r>
              <a:rPr lang="fr-FR" altLang="fr-FR" sz="3200" dirty="0">
                <a:ea typeface="ＭＳ Ｐゴシック" panose="020B0600070205080204" pitchFamily="34" charset="-128"/>
              </a:rPr>
              <a:t>d’hypertension</a:t>
            </a:r>
          </a:p>
          <a:p>
            <a:pPr lvl="1" eaLnBrk="1" hangingPunct="1">
              <a:lnSpc>
                <a:spcPct val="110000"/>
              </a:lnSpc>
            </a:pPr>
            <a:r>
              <a:rPr lang="fr-FR" altLang="fr-FR" sz="3200" dirty="0">
                <a:ea typeface="ＭＳ Ｐゴシック" panose="020B0600070205080204" pitchFamily="34" charset="-128"/>
              </a:rPr>
              <a:t>de maladies cardiaques et de congestion cérébrale</a:t>
            </a:r>
          </a:p>
          <a:p>
            <a:pPr lvl="1" eaLnBrk="1" hangingPunct="1">
              <a:lnSpc>
                <a:spcPct val="110000"/>
              </a:lnSpc>
            </a:pPr>
            <a:r>
              <a:rPr lang="fr-FR" altLang="fr-FR" sz="3200" dirty="0">
                <a:ea typeface="ＭＳ Ｐゴシック" panose="020B0600070205080204" pitchFamily="34" charset="-128"/>
              </a:rPr>
              <a:t>de diabète de type 2</a:t>
            </a:r>
          </a:p>
          <a:p>
            <a:pPr lvl="1" eaLnBrk="1" hangingPunct="1">
              <a:lnSpc>
                <a:spcPct val="110000"/>
              </a:lnSpc>
            </a:pPr>
            <a:r>
              <a:rPr lang="fr-FR" altLang="fr-FR" sz="3200" dirty="0">
                <a:ea typeface="ＭＳ Ｐゴシック" panose="020B0600070205080204" pitchFamily="34" charset="-128"/>
              </a:rPr>
              <a:t>d’ostéoporose</a:t>
            </a:r>
          </a:p>
          <a:p>
            <a:pPr lvl="1" eaLnBrk="1" hangingPunct="1">
              <a:lnSpc>
                <a:spcPct val="110000"/>
              </a:lnSpc>
            </a:pPr>
            <a:r>
              <a:rPr lang="fr-FR" altLang="fr-FR" sz="3200" dirty="0">
                <a:ea typeface="ＭＳ Ｐゴシック" panose="020B0600070205080204" pitchFamily="34" charset="-128"/>
              </a:rPr>
              <a:t>de beaucoup de cancers </a:t>
            </a:r>
          </a:p>
          <a:p>
            <a:pPr lvl="1" eaLnBrk="1" hangingPunct="1">
              <a:lnSpc>
                <a:spcPct val="110000"/>
              </a:lnSpc>
            </a:pPr>
            <a:r>
              <a:rPr lang="fr-FR" altLang="fr-FR" sz="3200" dirty="0">
                <a:ea typeface="ＭＳ Ｐゴシック" panose="020B0600070205080204" pitchFamily="34" charset="-128"/>
              </a:rPr>
              <a:t>d’anxiété et de dépression</a:t>
            </a:r>
          </a:p>
        </p:txBody>
      </p:sp>
      <p:sp>
        <p:nvSpPr>
          <p:cNvPr id="25601" name="Espace réservé du numéro de diapositive 3">
            <a:extLst>
              <a:ext uri="{FF2B5EF4-FFF2-40B4-BE49-F238E27FC236}">
                <a16:creationId xmlns:a16="http://schemas.microsoft.com/office/drawing/2014/main" xmlns="" id="{361B6AED-3139-C844-9F02-5D709178BBAA}"/>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fld id="{F285ED5D-64DF-6B4D-9F5D-F907A4EBF4C0}" type="slidenum">
              <a:rPr lang="en-US" altLang="fr-FR" sz="1600">
                <a:solidFill>
                  <a:schemeClr val="tx2"/>
                </a:solidFill>
                <a:latin typeface="Times New Roman" panose="02020603050405020304" pitchFamily="18" charset="0"/>
              </a:rPr>
              <a:pPr/>
              <a:t>11</a:t>
            </a:fld>
            <a:endParaRPr lang="en-US" altLang="fr-FR" sz="1600">
              <a:solidFill>
                <a:schemeClr val="tx2"/>
              </a:solidFill>
              <a:latin typeface="Times New Roman" panose="02020603050405020304" pitchFamily="18" charset="0"/>
            </a:endParaRPr>
          </a:p>
        </p:txBody>
      </p:sp>
      <p:sp>
        <p:nvSpPr>
          <p:cNvPr id="25604" name="Text Box 4">
            <a:extLst>
              <a:ext uri="{FF2B5EF4-FFF2-40B4-BE49-F238E27FC236}">
                <a16:creationId xmlns:a16="http://schemas.microsoft.com/office/drawing/2014/main" xmlns="" id="{76B73E84-78D6-2D4F-9301-CF18AF126B47}"/>
              </a:ext>
            </a:extLst>
          </p:cNvPr>
          <p:cNvSpPr txBox="1">
            <a:spLocks noChangeArrowheads="1"/>
          </p:cNvSpPr>
          <p:nvPr/>
        </p:nvSpPr>
        <p:spPr bwMode="auto">
          <a:xfrm>
            <a:off x="4857750" y="6110288"/>
            <a:ext cx="2400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ct val="20000"/>
              </a:spcBef>
              <a:buSzPct val="75000"/>
              <a:buFont typeface="Wingdings" pitchFamily="2" charset="2"/>
              <a:buNone/>
            </a:pPr>
            <a:r>
              <a:rPr lang="en-US" altLang="fr-FR" sz="1800">
                <a:solidFill>
                  <a:srgbClr val="FFFFFF"/>
                </a:solidFill>
              </a:rPr>
              <a:t>JAMA, Vol 273, No. 5, 402-7</a:t>
            </a:r>
          </a:p>
        </p:txBody>
      </p:sp>
    </p:spTree>
    <p:extLst>
      <p:ext uri="{BB962C8B-B14F-4D97-AF65-F5344CB8AC3E}">
        <p14:creationId xmlns:p14="http://schemas.microsoft.com/office/powerpoint/2010/main" val="3114921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2405" name="Rectangle 5">
            <a:extLst>
              <a:ext uri="{FF2B5EF4-FFF2-40B4-BE49-F238E27FC236}">
                <a16:creationId xmlns:a16="http://schemas.microsoft.com/office/drawing/2014/main" xmlns="" id="{4927D3BA-EDAB-AF4C-9DE0-E488EDC92C57}"/>
              </a:ext>
            </a:extLst>
          </p:cNvPr>
          <p:cNvSpPr>
            <a:spLocks noGrp="1" noChangeArrowheads="1"/>
          </p:cNvSpPr>
          <p:nvPr>
            <p:ph type="title"/>
          </p:nvPr>
        </p:nvSpPr>
        <p:spPr>
          <a:xfrm>
            <a:off x="280182" y="1"/>
            <a:ext cx="8119110" cy="1187449"/>
          </a:xfrm>
        </p:spPr>
        <p:txBody>
          <a:bodyPr/>
          <a:lstStyle/>
          <a:p>
            <a:pPr algn="ctr" eaLnBrk="1" hangingPunct="1">
              <a:defRPr/>
            </a:pPr>
            <a:r>
              <a:rPr lang="en-US" b="1" dirty="0">
                <a:latin typeface="Arial" panose="020B0604020202020204" pitchFamily="34" charset="0"/>
                <a:cs typeface="Arial" panose="020B0604020202020204" pitchFamily="34" charset="0"/>
              </a:rPr>
              <a:t>Progression</a:t>
            </a:r>
          </a:p>
        </p:txBody>
      </p:sp>
      <p:sp>
        <p:nvSpPr>
          <p:cNvPr id="50179" name="Rectangle 6">
            <a:extLst>
              <a:ext uri="{FF2B5EF4-FFF2-40B4-BE49-F238E27FC236}">
                <a16:creationId xmlns:a16="http://schemas.microsoft.com/office/drawing/2014/main" xmlns="" id="{73C86177-8B99-D444-974A-34AB7D927AA8}"/>
              </a:ext>
            </a:extLst>
          </p:cNvPr>
          <p:cNvSpPr>
            <a:spLocks noGrp="1" noChangeArrowheads="1"/>
          </p:cNvSpPr>
          <p:nvPr>
            <p:ph idx="1"/>
          </p:nvPr>
        </p:nvSpPr>
        <p:spPr>
          <a:xfrm>
            <a:off x="0" y="1187449"/>
            <a:ext cx="9144000" cy="5847714"/>
          </a:xfrm>
        </p:spPr>
        <p:txBody>
          <a:bodyPr>
            <a:noAutofit/>
          </a:bodyPr>
          <a:lstStyle/>
          <a:p>
            <a:pPr eaLnBrk="1" hangingPunct="1">
              <a:lnSpc>
                <a:spcPct val="95000"/>
              </a:lnSpc>
              <a:spcBef>
                <a:spcPct val="20000"/>
              </a:spcBef>
            </a:pPr>
            <a:r>
              <a:rPr lang="fr-FR" altLang="fr-FR" b="1" dirty="0">
                <a:solidFill>
                  <a:srgbClr val="FF0000"/>
                </a:solidFill>
                <a:latin typeface="Calibri Light" panose="020F0302020204030204" pitchFamily="34" charset="0"/>
                <a:ea typeface="ＭＳ Ｐゴシック" panose="020B0600070205080204" pitchFamily="34" charset="-128"/>
                <a:cs typeface="Calibri Light" panose="020F0302020204030204" pitchFamily="34" charset="0"/>
              </a:rPr>
              <a:t>Commencez par des activités modérées </a:t>
            </a:r>
            <a:r>
              <a:rPr lang="fr-FR" altLang="fr-FR" b="1" dirty="0">
                <a:latin typeface="Calibri Light" panose="020F0302020204030204" pitchFamily="34" charset="0"/>
                <a:ea typeface="ＭＳ Ｐゴシック" panose="020B0600070205080204" pitchFamily="34" charset="-128"/>
                <a:cs typeface="Calibri Light" panose="020F0302020204030204" pitchFamily="34" charset="0"/>
              </a:rPr>
              <a:t>:</a:t>
            </a:r>
          </a:p>
          <a:p>
            <a:pPr lvl="1" algn="just" eaLnBrk="1" hangingPunct="1">
              <a:lnSpc>
                <a:spcPct val="95000"/>
              </a:lnSpc>
              <a:spcBef>
                <a:spcPct val="20000"/>
              </a:spcBef>
            </a:pPr>
            <a:r>
              <a:rPr lang="fr-FR" altLang="fr-FR" sz="2800" dirty="0">
                <a:latin typeface="Calibri Light" panose="020F0302020204030204" pitchFamily="34" charset="0"/>
                <a:ea typeface="ＭＳ Ｐゴシック" panose="020B0600070205080204" pitchFamily="34" charset="-128"/>
                <a:cs typeface="Calibri Light" panose="020F0302020204030204" pitchFamily="34" charset="0"/>
              </a:rPr>
              <a:t>Que vous pouvez pratiquer sans vous essouffler, qui sont entre « relativement facile et « un peu difficile ».</a:t>
            </a:r>
          </a:p>
          <a:p>
            <a:pPr eaLnBrk="1" hangingPunct="1">
              <a:lnSpc>
                <a:spcPct val="95000"/>
              </a:lnSpc>
              <a:spcBef>
                <a:spcPct val="20000"/>
              </a:spcBef>
            </a:pPr>
            <a:r>
              <a:rPr lang="fr-FR" altLang="fr-FR" b="1" dirty="0">
                <a:solidFill>
                  <a:srgbClr val="FF0000"/>
                </a:solidFill>
                <a:latin typeface="Calibri Light" panose="020F0302020204030204" pitchFamily="34" charset="0"/>
                <a:ea typeface="ＭＳ Ｐゴシック" panose="020B0600070205080204" pitchFamily="34" charset="-128"/>
                <a:cs typeface="Calibri Light" panose="020F0302020204030204" pitchFamily="34" charset="0"/>
              </a:rPr>
              <a:t>Augmentez graduellement </a:t>
            </a:r>
            <a:r>
              <a:rPr lang="fr-FR" altLang="fr-FR" dirty="0">
                <a:latin typeface="Calibri Light" panose="020F0302020204030204" pitchFamily="34" charset="0"/>
                <a:ea typeface="ＭＳ Ｐゴシック" panose="020B0600070205080204" pitchFamily="34" charset="-128"/>
                <a:cs typeface="Calibri Light" panose="020F0302020204030204" pitchFamily="34" charset="0"/>
              </a:rPr>
              <a:t>jusqu’à +30 minutes par jour. </a:t>
            </a:r>
          </a:p>
          <a:p>
            <a:pPr algn="just" eaLnBrk="1" hangingPunct="1">
              <a:lnSpc>
                <a:spcPct val="95000"/>
              </a:lnSpc>
              <a:spcBef>
                <a:spcPct val="20000"/>
              </a:spcBef>
            </a:pPr>
            <a:r>
              <a:rPr lang="fr-FR" altLang="fr-FR" dirty="0">
                <a:latin typeface="Calibri Light" panose="020F0302020204030204" pitchFamily="34" charset="0"/>
                <a:ea typeface="ＭＳ Ｐゴシック" panose="020B0600070205080204" pitchFamily="34" charset="-128"/>
                <a:cs typeface="Calibri Light" panose="020F0302020204030204" pitchFamily="34" charset="0"/>
              </a:rPr>
              <a:t>Pour une meilleure forme physique, </a:t>
            </a:r>
            <a:r>
              <a:rPr lang="fr-FR" altLang="fr-FR" b="1" dirty="0">
                <a:solidFill>
                  <a:srgbClr val="FF0000"/>
                </a:solidFill>
                <a:latin typeface="Calibri Light" panose="020F0302020204030204" pitchFamily="34" charset="0"/>
                <a:ea typeface="ＭＳ Ｐゴシック" panose="020B0600070205080204" pitchFamily="34" charset="-128"/>
                <a:cs typeface="Calibri Light" panose="020F0302020204030204" pitchFamily="34" charset="0"/>
              </a:rPr>
              <a:t>ajoutez des activités </a:t>
            </a:r>
            <a:r>
              <a:rPr lang="fr-FR" altLang="fr-FR" dirty="0">
                <a:latin typeface="Calibri Light" panose="020F0302020204030204" pitchFamily="34" charset="0"/>
                <a:ea typeface="ＭＳ Ｐゴシック" panose="020B0600070205080204" pitchFamily="34" charset="-128"/>
                <a:cs typeface="Calibri Light" panose="020F0302020204030204" pitchFamily="34" charset="0"/>
              </a:rPr>
              <a:t>vigoureuses ou augmentez le temps d’activité à 60 minutes après vous être habitué à une activité physique régulière.</a:t>
            </a:r>
          </a:p>
          <a:p>
            <a:pPr algn="just" eaLnBrk="1" hangingPunct="1">
              <a:lnSpc>
                <a:spcPct val="95000"/>
              </a:lnSpc>
              <a:spcBef>
                <a:spcPct val="20000"/>
              </a:spcBef>
            </a:pPr>
            <a:r>
              <a:rPr lang="fr-FR" altLang="fr-FR" sz="3200" b="1" dirty="0">
                <a:solidFill>
                  <a:srgbClr val="FF0000"/>
                </a:solidFill>
                <a:latin typeface="Calibri Light" panose="020F0302020204030204" pitchFamily="34" charset="0"/>
                <a:ea typeface="ＭＳ Ｐゴシック" panose="020B0600070205080204" pitchFamily="34" charset="-128"/>
                <a:cs typeface="Calibri Light" panose="020F0302020204030204" pitchFamily="34" charset="0"/>
              </a:rPr>
              <a:t>Si vous avez un problème cardiaque ou un autre sérieux problème de santé, consultez votre médecin au préalable</a:t>
            </a:r>
            <a:r>
              <a:rPr lang="fr-FR" altLang="fr-FR" sz="3200" dirty="0">
                <a:latin typeface="Calibri Light" panose="020F0302020204030204" pitchFamily="34" charset="0"/>
                <a:ea typeface="ＭＳ Ｐゴシック" panose="020B0600070205080204" pitchFamily="34" charset="-128"/>
                <a:cs typeface="Calibri Light" panose="020F0302020204030204" pitchFamily="34" charset="0"/>
              </a:rPr>
              <a:t>.</a:t>
            </a:r>
          </a:p>
        </p:txBody>
      </p:sp>
      <p:sp>
        <p:nvSpPr>
          <p:cNvPr id="50177" name="Espace réservé du numéro de diapositive 3">
            <a:extLst>
              <a:ext uri="{FF2B5EF4-FFF2-40B4-BE49-F238E27FC236}">
                <a16:creationId xmlns:a16="http://schemas.microsoft.com/office/drawing/2014/main" xmlns="" id="{85965A51-1EA7-8548-8929-224077B65609}"/>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8B9E6645-6621-F447-8599-624BA741BD44}" type="slidenum">
              <a:rPr lang="en-US" altLang="fr-FR" sz="1600">
                <a:latin typeface="Times New Roman" panose="02020603050405020304" pitchFamily="18" charset="0"/>
              </a:rPr>
              <a:pPr>
                <a:spcBef>
                  <a:spcPct val="0"/>
                </a:spcBef>
                <a:buClrTx/>
                <a:buSzTx/>
                <a:buFontTx/>
                <a:buNone/>
              </a:pPr>
              <a:t>12</a:t>
            </a:fld>
            <a:endParaRPr lang="en-US" altLang="fr-FR" sz="1600">
              <a:latin typeface="Times New Roman" panose="02020603050405020304" pitchFamily="18" charset="0"/>
            </a:endParaRPr>
          </a:p>
        </p:txBody>
      </p:sp>
    </p:spTree>
    <p:extLst>
      <p:ext uri="{BB962C8B-B14F-4D97-AF65-F5344CB8AC3E}">
        <p14:creationId xmlns:p14="http://schemas.microsoft.com/office/powerpoint/2010/main" val="231611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6321" name="Espace réservé du numéro de diapositive 3">
            <a:extLst>
              <a:ext uri="{FF2B5EF4-FFF2-40B4-BE49-F238E27FC236}">
                <a16:creationId xmlns:a16="http://schemas.microsoft.com/office/drawing/2014/main" xmlns="" id="{0AB4F1E1-5913-7940-B603-2D0D0C7CBDC8}"/>
              </a:ext>
            </a:extLst>
          </p:cNvPr>
          <p:cNvSpPr>
            <a:spLocks noGrp="1"/>
          </p:cNvSpPr>
          <p:nvPr>
            <p:ph type="sldNum" sz="quarter" idx="10"/>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6E146A20-EF4C-1940-8687-45DFDEC160CC}" type="slidenum">
              <a:rPr lang="en-US" altLang="fr-FR" sz="1600">
                <a:latin typeface="Times New Roman" panose="02020603050405020304" pitchFamily="18" charset="0"/>
              </a:rPr>
              <a:pPr>
                <a:spcBef>
                  <a:spcPct val="0"/>
                </a:spcBef>
                <a:buClrTx/>
                <a:buSzTx/>
                <a:buFontTx/>
                <a:buNone/>
              </a:pPr>
              <a:t>13</a:t>
            </a:fld>
            <a:endParaRPr lang="en-US" altLang="fr-FR" sz="1600">
              <a:latin typeface="Times New Roman" panose="02020603050405020304" pitchFamily="18" charset="0"/>
            </a:endParaRPr>
          </a:p>
        </p:txBody>
      </p:sp>
      <p:sp>
        <p:nvSpPr>
          <p:cNvPr id="145410" name="Rectangle 2">
            <a:extLst>
              <a:ext uri="{FF2B5EF4-FFF2-40B4-BE49-F238E27FC236}">
                <a16:creationId xmlns:a16="http://schemas.microsoft.com/office/drawing/2014/main" xmlns="" id="{A2BB46E4-7B57-7F4B-8EA1-4787982EDD7A}"/>
              </a:ext>
            </a:extLst>
          </p:cNvPr>
          <p:cNvSpPr>
            <a:spLocks noGrp="1" noChangeArrowheads="1"/>
          </p:cNvSpPr>
          <p:nvPr>
            <p:ph type="title"/>
          </p:nvPr>
        </p:nvSpPr>
        <p:spPr>
          <a:xfrm>
            <a:off x="0" y="0"/>
            <a:ext cx="9144000" cy="1614264"/>
          </a:xfrm>
        </p:spPr>
        <p:txBody>
          <a:bodyPr>
            <a:normAutofit/>
          </a:bodyPr>
          <a:lstStyle/>
          <a:p>
            <a:pPr algn="ctr" eaLnBrk="1" hangingPunct="1">
              <a:defRPr/>
            </a:pPr>
            <a:r>
              <a:rPr lang="fr-FR" sz="4000" b="1" dirty="0">
                <a:latin typeface="Arial" panose="020B0604020202020204" pitchFamily="34" charset="0"/>
                <a:cs typeface="Arial" panose="020B0604020202020204" pitchFamily="34" charset="0"/>
              </a:rPr>
              <a:t>Employons les Bonnes Techniques</a:t>
            </a:r>
            <a:endParaRPr lang="en-US" sz="4000" b="1" dirty="0">
              <a:latin typeface="Arial" panose="020B0604020202020204" pitchFamily="34" charset="0"/>
              <a:cs typeface="Arial" panose="020B0604020202020204" pitchFamily="34" charset="0"/>
            </a:endParaRPr>
          </a:p>
        </p:txBody>
      </p:sp>
      <p:sp>
        <p:nvSpPr>
          <p:cNvPr id="56323" name="Rectangle 3">
            <a:extLst>
              <a:ext uri="{FF2B5EF4-FFF2-40B4-BE49-F238E27FC236}">
                <a16:creationId xmlns:a16="http://schemas.microsoft.com/office/drawing/2014/main" xmlns="" id="{C60C1F1D-0690-9C45-99F6-818689E657F6}"/>
              </a:ext>
            </a:extLst>
          </p:cNvPr>
          <p:cNvSpPr>
            <a:spLocks noGrp="1" noChangeArrowheads="1"/>
          </p:cNvSpPr>
          <p:nvPr>
            <p:ph type="body" idx="1"/>
          </p:nvPr>
        </p:nvSpPr>
        <p:spPr>
          <a:xfrm>
            <a:off x="156648" y="1409700"/>
            <a:ext cx="4844561" cy="5181600"/>
          </a:xfrm>
          <a:solidFill>
            <a:schemeClr val="accent6">
              <a:lumMod val="40000"/>
              <a:lumOff val="60000"/>
              <a:alpha val="89000"/>
            </a:schemeClr>
          </a:solidFill>
        </p:spPr>
        <p:txBody>
          <a:bodyPr>
            <a:noAutofit/>
          </a:bodyPr>
          <a:lstStyle/>
          <a:p>
            <a:pPr marL="342900" indent="-342900">
              <a:spcBef>
                <a:spcPct val="30000"/>
              </a:spcBef>
            </a:pPr>
            <a:r>
              <a:rPr lang="fr-FR" altLang="fr-FR" sz="2400" dirty="0">
                <a:ea typeface="ＭＳ Ｐゴシック" panose="020B0600070205080204" pitchFamily="34" charset="-128"/>
              </a:rPr>
              <a:t>Faisons chaque exercice en</a:t>
            </a:r>
            <a:r>
              <a:rPr lang="fr-FR" altLang="fr-FR" sz="2400" dirty="0">
                <a:solidFill>
                  <a:srgbClr val="FF0000"/>
                </a:solidFill>
                <a:ea typeface="ＭＳ Ｐゴシック" panose="020B0600070205080204" pitchFamily="34" charset="-128"/>
              </a:rPr>
              <a:t> une série complète de mouvements</a:t>
            </a:r>
            <a:r>
              <a:rPr lang="fr-FR" altLang="fr-FR" sz="2400" dirty="0">
                <a:ea typeface="ＭＳ Ｐゴシック" panose="020B0600070205080204" pitchFamily="34" charset="-128"/>
              </a:rPr>
              <a:t>.</a:t>
            </a:r>
          </a:p>
          <a:p>
            <a:pPr marL="342900" indent="-342900">
              <a:spcBef>
                <a:spcPct val="30000"/>
              </a:spcBef>
            </a:pPr>
            <a:r>
              <a:rPr lang="fr-FR" altLang="fr-FR" sz="2400" dirty="0">
                <a:ea typeface="ＭＳ Ｐゴシック" panose="020B0600070205080204" pitchFamily="34" charset="-128"/>
              </a:rPr>
              <a:t>Les poids doivent être </a:t>
            </a:r>
            <a:r>
              <a:rPr lang="fr-FR" altLang="fr-FR" sz="2400" dirty="0">
                <a:solidFill>
                  <a:srgbClr val="FF0000"/>
                </a:solidFill>
                <a:ea typeface="ＭＳ Ｐゴシック" panose="020B0600070205080204" pitchFamily="34" charset="-128"/>
              </a:rPr>
              <a:t>soulevés et abaissés lentement, de façon contrôlé</a:t>
            </a:r>
            <a:r>
              <a:rPr lang="fr-FR" altLang="fr-FR" sz="2400" dirty="0">
                <a:ea typeface="ＭＳ Ｐゴシック" panose="020B0600070205080204" pitchFamily="34" charset="-128"/>
              </a:rPr>
              <a:t>e.</a:t>
            </a:r>
          </a:p>
          <a:p>
            <a:pPr marL="342900" indent="-342900">
              <a:spcBef>
                <a:spcPct val="30000"/>
              </a:spcBef>
            </a:pPr>
            <a:r>
              <a:rPr lang="fr-FR" altLang="fr-FR" sz="2400" dirty="0">
                <a:ea typeface="ＭＳ Ｐゴシック" panose="020B0600070205080204" pitchFamily="34" charset="-128"/>
              </a:rPr>
              <a:t>Garder l’équilibre musculaire en </a:t>
            </a:r>
            <a:r>
              <a:rPr lang="fr-FR" altLang="fr-FR" sz="2400" dirty="0">
                <a:solidFill>
                  <a:srgbClr val="FF0000"/>
                </a:solidFill>
                <a:ea typeface="ＭＳ Ｐゴシック" panose="020B0600070205080204" pitchFamily="34" charset="-128"/>
              </a:rPr>
              <a:t>alternant les paires de muscles (ex: faites alterner les exercices de contraction et d’extension).</a:t>
            </a:r>
          </a:p>
          <a:p>
            <a:pPr marL="342900" indent="-342900">
              <a:spcBef>
                <a:spcPct val="30000"/>
              </a:spcBef>
            </a:pPr>
            <a:r>
              <a:rPr lang="fr-FR" altLang="fr-FR" sz="2400" dirty="0">
                <a:solidFill>
                  <a:srgbClr val="FF0000"/>
                </a:solidFill>
                <a:ea typeface="ＭＳ Ｐゴシック" panose="020B0600070205080204" pitchFamily="34" charset="-128"/>
              </a:rPr>
              <a:t>Respirer normalement</a:t>
            </a:r>
            <a:r>
              <a:rPr lang="fr-FR" altLang="fr-FR" sz="2400" dirty="0">
                <a:ea typeface="ＭＳ Ｐゴシック" panose="020B0600070205080204" pitchFamily="34" charset="-128"/>
              </a:rPr>
              <a:t>, ne retenez pas votre respiration, ne forcez pas.</a:t>
            </a:r>
          </a:p>
          <a:p>
            <a:pPr marL="342900" indent="-342900">
              <a:spcBef>
                <a:spcPct val="30000"/>
              </a:spcBef>
            </a:pPr>
            <a:r>
              <a:rPr lang="fr-FR" altLang="fr-FR" sz="2400" dirty="0">
                <a:solidFill>
                  <a:srgbClr val="FF0000"/>
                </a:solidFill>
                <a:ea typeface="ＭＳ Ｐゴシック" panose="020B0600070205080204" pitchFamily="34" charset="-128"/>
              </a:rPr>
              <a:t>Travaillons en équipe pour la sécurité et les conseils.</a:t>
            </a:r>
          </a:p>
        </p:txBody>
      </p:sp>
      <p:pic>
        <p:nvPicPr>
          <p:cNvPr id="56324" name="Picture 4" descr="PH01462J">
            <a:extLst>
              <a:ext uri="{FF2B5EF4-FFF2-40B4-BE49-F238E27FC236}">
                <a16:creationId xmlns:a16="http://schemas.microsoft.com/office/drawing/2014/main" xmlns="" id="{C5801FE5-9FF5-EE4F-B25F-BBD19F6FC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8123" y="1936024"/>
            <a:ext cx="1457534" cy="294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descr="PH03420I">
            <a:extLst>
              <a:ext uri="{FF2B5EF4-FFF2-40B4-BE49-F238E27FC236}">
                <a16:creationId xmlns:a16="http://schemas.microsoft.com/office/drawing/2014/main" xmlns="" id="{3478E065-D0E3-FC46-889B-A23D0A41C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2570" y="1707896"/>
            <a:ext cx="1700505" cy="340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xmlns="" id="{FEC40C3F-7DE4-A34D-A795-833BA20242E2}"/>
              </a:ext>
            </a:extLst>
          </p:cNvPr>
          <p:cNvSpPr txBox="1"/>
          <p:nvPr/>
        </p:nvSpPr>
        <p:spPr>
          <a:xfrm>
            <a:off x="7724274" y="2261937"/>
            <a:ext cx="184731" cy="369332"/>
          </a:xfrm>
          <a:prstGeom prst="rect">
            <a:avLst/>
          </a:prstGeom>
          <a:solidFill>
            <a:schemeClr val="accent6">
              <a:lumMod val="60000"/>
              <a:lumOff val="40000"/>
            </a:schemeClr>
          </a:solidFill>
        </p:spPr>
        <p:txBody>
          <a:bodyPr wrap="none" rtlCol="0">
            <a:spAutoFit/>
          </a:bodyPr>
          <a:lstStyle/>
          <a:p>
            <a:endParaRPr lang="fr-FR" dirty="0"/>
          </a:p>
        </p:txBody>
      </p:sp>
    </p:spTree>
    <p:extLst>
      <p:ext uri="{BB962C8B-B14F-4D97-AF65-F5344CB8AC3E}">
        <p14:creationId xmlns:p14="http://schemas.microsoft.com/office/powerpoint/2010/main" val="1651081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9701" name="Rectangle 5">
            <a:extLst>
              <a:ext uri="{FF2B5EF4-FFF2-40B4-BE49-F238E27FC236}">
                <a16:creationId xmlns:a16="http://schemas.microsoft.com/office/drawing/2014/main" xmlns="" id="{68683CA9-E6B8-BF46-96DD-8DB558079BB8}"/>
              </a:ext>
            </a:extLst>
          </p:cNvPr>
          <p:cNvSpPr>
            <a:spLocks noGrp="1" noChangeArrowheads="1"/>
          </p:cNvSpPr>
          <p:nvPr>
            <p:ph type="title"/>
          </p:nvPr>
        </p:nvSpPr>
        <p:spPr>
          <a:xfrm>
            <a:off x="0" y="-243839"/>
            <a:ext cx="8515350" cy="1583689"/>
          </a:xfrm>
        </p:spPr>
        <p:txBody>
          <a:bodyPr/>
          <a:lstStyle/>
          <a:p>
            <a:pPr eaLnBrk="1" hangingPunct="1"/>
            <a:r>
              <a:rPr lang="en-US" altLang="fr-FR" b="1" dirty="0" err="1">
                <a:latin typeface="Arial" panose="020B0604020202020204" pitchFamily="34" charset="0"/>
                <a:ea typeface="ＭＳ Ｐゴシック" panose="020B0600070205080204" pitchFamily="34" charset="-128"/>
                <a:cs typeface="Arial" panose="020B0604020202020204" pitchFamily="34" charset="0"/>
              </a:rPr>
              <a:t>En</a:t>
            </a:r>
            <a:r>
              <a:rPr lang="en-US" altLang="fr-FR" b="1" dirty="0">
                <a:latin typeface="Arial" panose="020B0604020202020204" pitchFamily="34" charset="0"/>
                <a:ea typeface="ＭＳ Ｐゴシック" panose="020B0600070205080204" pitchFamily="34" charset="-128"/>
                <a:cs typeface="Arial" panose="020B0604020202020204" pitchFamily="34" charset="0"/>
              </a:rPr>
              <a:t> résumé</a:t>
            </a:r>
          </a:p>
        </p:txBody>
      </p:sp>
      <p:sp>
        <p:nvSpPr>
          <p:cNvPr id="74755" name="Rectangle 6">
            <a:extLst>
              <a:ext uri="{FF2B5EF4-FFF2-40B4-BE49-F238E27FC236}">
                <a16:creationId xmlns:a16="http://schemas.microsoft.com/office/drawing/2014/main" xmlns="" id="{E43654B0-D7B9-6640-850E-761965594772}"/>
              </a:ext>
            </a:extLst>
          </p:cNvPr>
          <p:cNvSpPr>
            <a:spLocks noGrp="1" noChangeArrowheads="1"/>
          </p:cNvSpPr>
          <p:nvPr>
            <p:ph idx="1"/>
          </p:nvPr>
        </p:nvSpPr>
        <p:spPr>
          <a:xfrm>
            <a:off x="150125" y="944880"/>
            <a:ext cx="8816454" cy="5776595"/>
          </a:xfrm>
        </p:spPr>
        <p:txBody>
          <a:bodyPr>
            <a:noAutofit/>
          </a:bodyPr>
          <a:lstStyle/>
          <a:p>
            <a:pPr algn="just" eaLnBrk="1" hangingPunct="1"/>
            <a:r>
              <a:rPr lang="fr-FR" altLang="fr-FR" b="1" dirty="0">
                <a:solidFill>
                  <a:srgbClr val="FF0000"/>
                </a:solidFill>
                <a:ea typeface="ＭＳ Ｐゴシック" panose="020B0600070205080204" pitchFamily="34" charset="-128"/>
              </a:rPr>
              <a:t>Échauffement/Retour au calme </a:t>
            </a:r>
            <a:r>
              <a:rPr lang="fr-FR" altLang="fr-FR" dirty="0">
                <a:ea typeface="ＭＳ Ｐゴシック" panose="020B0600070205080204" pitchFamily="34" charset="-128"/>
              </a:rPr>
              <a:t>:  Entrez progressivement dans l’effort et sortez-en progressivement. Ne vous forcez pas. Permettez à votre corps de s’adapter graduellement.</a:t>
            </a:r>
          </a:p>
          <a:p>
            <a:pPr algn="just" eaLnBrk="1" hangingPunct="1"/>
            <a:r>
              <a:rPr lang="fr-FR" altLang="fr-FR" b="1" dirty="0">
                <a:solidFill>
                  <a:srgbClr val="FF0000"/>
                </a:solidFill>
                <a:ea typeface="ＭＳ Ｐゴシック" panose="020B0600070205080204" pitchFamily="34" charset="-128"/>
              </a:rPr>
              <a:t>Activités</a:t>
            </a:r>
            <a:r>
              <a:rPr lang="fr-FR" altLang="fr-FR" dirty="0">
                <a:solidFill>
                  <a:schemeClr val="accent1"/>
                </a:solidFill>
                <a:ea typeface="ＭＳ Ｐゴシック" panose="020B0600070205080204" pitchFamily="34" charset="-128"/>
              </a:rPr>
              <a:t> </a:t>
            </a:r>
            <a:r>
              <a:rPr lang="fr-FR" altLang="fr-FR" dirty="0">
                <a:ea typeface="ＭＳ Ｐゴシック" panose="020B0600070205080204" pitchFamily="34" charset="-128"/>
              </a:rPr>
              <a:t>:  Choisissez des activités qui emploient les grands groupes musculaires, qui sont rythmiques, et que vous appréciez.</a:t>
            </a:r>
          </a:p>
          <a:p>
            <a:pPr eaLnBrk="1" hangingPunct="1"/>
            <a:r>
              <a:rPr lang="fr-FR" altLang="fr-FR" b="1" dirty="0">
                <a:solidFill>
                  <a:srgbClr val="FF0000"/>
                </a:solidFill>
                <a:ea typeface="ＭＳ Ｐゴシック" panose="020B0600070205080204" pitchFamily="34" charset="-128"/>
              </a:rPr>
              <a:t>Durée</a:t>
            </a:r>
            <a:r>
              <a:rPr lang="fr-FR" altLang="fr-FR" dirty="0">
                <a:solidFill>
                  <a:schemeClr val="accent1"/>
                </a:solidFill>
                <a:ea typeface="ＭＳ Ｐゴシック" panose="020B0600070205080204" pitchFamily="34" charset="-128"/>
              </a:rPr>
              <a:t> </a:t>
            </a:r>
            <a:r>
              <a:rPr lang="fr-FR" altLang="fr-FR" dirty="0">
                <a:ea typeface="ＭＳ Ｐゴシック" panose="020B0600070205080204" pitchFamily="34" charset="-128"/>
              </a:rPr>
              <a:t>:  Quotidienne si possible sinon 3 à 4 fois par semaine.</a:t>
            </a:r>
          </a:p>
          <a:p>
            <a:pPr algn="just" eaLnBrk="1" hangingPunct="1"/>
            <a:r>
              <a:rPr lang="fr-FR" altLang="fr-FR" b="1" dirty="0">
                <a:solidFill>
                  <a:srgbClr val="FF0000"/>
                </a:solidFill>
                <a:ea typeface="ＭＳ Ｐゴシック" panose="020B0600070205080204" pitchFamily="34" charset="-128"/>
              </a:rPr>
              <a:t>Intensité</a:t>
            </a:r>
            <a:r>
              <a:rPr lang="fr-FR" altLang="fr-FR" dirty="0">
                <a:ea typeface="ＭＳ Ｐゴシック" panose="020B0600070205080204" pitchFamily="34" charset="-128"/>
              </a:rPr>
              <a:t>:  Choisissez des activités modérées pour commencer et augmentez progressivement la durée ou l’intensité des activités.</a:t>
            </a:r>
          </a:p>
          <a:p>
            <a:pPr algn="just" eaLnBrk="1" hangingPunct="1"/>
            <a:r>
              <a:rPr lang="fr-FR" altLang="fr-FR" b="1" dirty="0">
                <a:solidFill>
                  <a:srgbClr val="FF0000"/>
                </a:solidFill>
                <a:ea typeface="ＭＳ Ｐゴシック" panose="020B0600070205080204" pitchFamily="34" charset="-128"/>
              </a:rPr>
              <a:t>Renforcement/Etirement </a:t>
            </a:r>
            <a:r>
              <a:rPr lang="fr-FR" altLang="fr-FR" dirty="0">
                <a:ea typeface="ＭＳ Ｐゴシック" panose="020B0600070205080204" pitchFamily="34" charset="-128"/>
              </a:rPr>
              <a:t>:  Faites des exercices de force et d’étirement au moins deux à trois fois par semaine.</a:t>
            </a:r>
          </a:p>
        </p:txBody>
      </p:sp>
      <p:sp>
        <p:nvSpPr>
          <p:cNvPr id="74753" name="Espace réservé du numéro de diapositive 3">
            <a:extLst>
              <a:ext uri="{FF2B5EF4-FFF2-40B4-BE49-F238E27FC236}">
                <a16:creationId xmlns:a16="http://schemas.microsoft.com/office/drawing/2014/main" xmlns="" id="{B05E8983-4E27-BD49-ADDA-6264C83F5840}"/>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fld id="{911043FA-B612-DB49-BE68-CF4B6F7A537B}" type="slidenum">
              <a:rPr lang="en-US" altLang="fr-FR" sz="1600">
                <a:solidFill>
                  <a:schemeClr val="tx2"/>
                </a:solidFill>
                <a:latin typeface="Times New Roman" panose="02020603050405020304" pitchFamily="18" charset="0"/>
              </a:rPr>
              <a:pPr/>
              <a:t>14</a:t>
            </a:fld>
            <a:endParaRPr lang="en-US" altLang="fr-FR" sz="1600">
              <a:solidFill>
                <a:schemeClr val="tx2"/>
              </a:solidFill>
              <a:latin typeface="Times New Roman" panose="02020603050405020304" pitchFamily="18" charset="0"/>
            </a:endParaRPr>
          </a:p>
        </p:txBody>
      </p:sp>
      <p:sp>
        <p:nvSpPr>
          <p:cNvPr id="74756" name="Text Box 4">
            <a:extLst>
              <a:ext uri="{FF2B5EF4-FFF2-40B4-BE49-F238E27FC236}">
                <a16:creationId xmlns:a16="http://schemas.microsoft.com/office/drawing/2014/main" xmlns="" id="{1471FEFC-F6D9-8B43-B6F3-2F741FE81872}"/>
              </a:ext>
            </a:extLst>
          </p:cNvPr>
          <p:cNvSpPr txBox="1">
            <a:spLocks noChangeArrowheads="1"/>
          </p:cNvSpPr>
          <p:nvPr/>
        </p:nvSpPr>
        <p:spPr bwMode="auto">
          <a:xfrm>
            <a:off x="4777740" y="6721473"/>
            <a:ext cx="29260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fr-FR" sz="1400" dirty="0">
                <a:solidFill>
                  <a:srgbClr val="FFFFFF"/>
                </a:solidFill>
                <a:latin typeface="Times New Roman" panose="02020603050405020304" pitchFamily="18" charset="0"/>
              </a:rPr>
              <a:t>CDC and the American College of Sports Medicine. </a:t>
            </a:r>
            <a:r>
              <a:rPr lang="en-US" altLang="fr-FR" sz="1400" i="1" dirty="0">
                <a:solidFill>
                  <a:srgbClr val="FFFFFF"/>
                </a:solidFill>
                <a:latin typeface="Times New Roman" panose="02020603050405020304" pitchFamily="18" charset="0"/>
              </a:rPr>
              <a:t>JAMA,</a:t>
            </a:r>
            <a:r>
              <a:rPr lang="en-US" altLang="fr-FR" sz="1400" dirty="0">
                <a:solidFill>
                  <a:srgbClr val="FFFFFF"/>
                </a:solidFill>
                <a:latin typeface="Times New Roman" panose="02020603050405020304" pitchFamily="18" charset="0"/>
              </a:rPr>
              <a:t> Vol . 273, No. 5</a:t>
            </a:r>
          </a:p>
        </p:txBody>
      </p:sp>
    </p:spTree>
    <p:extLst>
      <p:ext uri="{BB962C8B-B14F-4D97-AF65-F5344CB8AC3E}">
        <p14:creationId xmlns:p14="http://schemas.microsoft.com/office/powerpoint/2010/main" val="2182396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8554" name="Rectangle 10">
            <a:extLst>
              <a:ext uri="{FF2B5EF4-FFF2-40B4-BE49-F238E27FC236}">
                <a16:creationId xmlns:a16="http://schemas.microsoft.com/office/drawing/2014/main" xmlns="" id="{0A3DD1B9-6AED-044D-8D6D-8BB0A7EFC189}"/>
              </a:ext>
            </a:extLst>
          </p:cNvPr>
          <p:cNvSpPr>
            <a:spLocks noGrp="1" noChangeArrowheads="1"/>
          </p:cNvSpPr>
          <p:nvPr>
            <p:ph type="title"/>
          </p:nvPr>
        </p:nvSpPr>
        <p:spPr>
          <a:xfrm>
            <a:off x="1350266" y="290512"/>
            <a:ext cx="8067481" cy="1219200"/>
          </a:xfrm>
        </p:spPr>
        <p:txBody>
          <a:bodyPr>
            <a:normAutofit fontScale="90000"/>
          </a:bodyPr>
          <a:lstStyle/>
          <a:p>
            <a:pPr eaLnBrk="1" hangingPunct="1">
              <a:defRPr/>
            </a:pPr>
            <a:r>
              <a:rPr lang="fr-FR" altLang="fr-FR" b="1" dirty="0">
                <a:latin typeface="Arial" panose="020B0604020202020204" pitchFamily="34" charset="0"/>
                <a:ea typeface="ＭＳ Ｐゴシック" panose="020B0600070205080204" pitchFamily="34" charset="-128"/>
                <a:cs typeface="Arial" panose="020B0604020202020204" pitchFamily="34" charset="0"/>
              </a:rPr>
              <a:t>Allure de Marche et Santé du Cœur</a:t>
            </a:r>
            <a:endParaRPr lang="en-US" altLang="fr-FR" b="1" dirty="0">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48131" name="Object 2">
            <a:extLst>
              <a:ext uri="{FF2B5EF4-FFF2-40B4-BE49-F238E27FC236}">
                <a16:creationId xmlns:a16="http://schemas.microsoft.com/office/drawing/2014/main" xmlns="" id="{3451CEFA-8F4C-4C48-82A2-A83AA36C10C2}"/>
              </a:ext>
            </a:extLst>
          </p:cNvPr>
          <p:cNvGraphicFramePr>
            <a:graphicFrameLocks noGrp="1" noChangeAspect="1"/>
          </p:cNvGraphicFramePr>
          <p:nvPr>
            <p:ph type="chart" idx="1"/>
          </p:nvPr>
        </p:nvGraphicFramePr>
        <p:xfrm>
          <a:off x="2031206" y="1905001"/>
          <a:ext cx="5653088" cy="3990975"/>
        </p:xfrm>
        <a:graphic>
          <a:graphicData uri="http://schemas.openxmlformats.org/presentationml/2006/ole">
            <mc:AlternateContent xmlns:mc="http://schemas.openxmlformats.org/markup-compatibility/2006">
              <mc:Choice xmlns:v="urn:schemas-microsoft-com:vml" Requires="v">
                <p:oleObj spid="_x0000_s11342" name="Graphique" r:id="rId4" imgW="9194800" imgH="4876800" progId="MSGraph.Chart.8">
                  <p:embed followColorScheme="full"/>
                </p:oleObj>
              </mc:Choice>
              <mc:Fallback>
                <p:oleObj name="Graphique" r:id="rId4" imgW="9194800" imgH="4876800" progId="MSGraph.Chart.8">
                  <p:embed followColorScheme="full"/>
                  <p:pic>
                    <p:nvPicPr>
                      <p:cNvPr id="48131" name="Object 2">
                        <a:extLst>
                          <a:ext uri="{FF2B5EF4-FFF2-40B4-BE49-F238E27FC236}">
                            <a16:creationId xmlns:a16="http://schemas.microsoft.com/office/drawing/2014/main" xmlns="" id="{3451CEFA-8F4C-4C48-82A2-A83AA36C10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206" y="1905001"/>
                        <a:ext cx="5653088"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8129" name="Espace réservé du numéro de diapositive 3">
            <a:extLst>
              <a:ext uri="{FF2B5EF4-FFF2-40B4-BE49-F238E27FC236}">
                <a16:creationId xmlns:a16="http://schemas.microsoft.com/office/drawing/2014/main" xmlns="" id="{47603518-14A6-6347-86E6-F23DBE1A2211}"/>
              </a:ext>
            </a:extLst>
          </p:cNvPr>
          <p:cNvSpPr>
            <a:spLocks noGrp="1"/>
          </p:cNvSpPr>
          <p:nvPr>
            <p:ph type="sldNum" sz="quarter" idx="10"/>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C4A6F346-E53D-FF43-84FA-281E52BFB17A}" type="slidenum">
              <a:rPr lang="en-US" altLang="fr-FR" sz="1600">
                <a:latin typeface="Times New Roman" panose="02020603050405020304" pitchFamily="18" charset="0"/>
              </a:rPr>
              <a:pPr>
                <a:spcBef>
                  <a:spcPct val="0"/>
                </a:spcBef>
                <a:buClrTx/>
                <a:buSzTx/>
                <a:buFontTx/>
                <a:buNone/>
              </a:pPr>
              <a:t>15</a:t>
            </a:fld>
            <a:endParaRPr lang="en-US" altLang="fr-FR" sz="1600">
              <a:latin typeface="Times New Roman" panose="02020603050405020304" pitchFamily="18" charset="0"/>
            </a:endParaRPr>
          </a:p>
        </p:txBody>
      </p:sp>
      <p:sp>
        <p:nvSpPr>
          <p:cNvPr id="48132" name="Text Box 4">
            <a:extLst>
              <a:ext uri="{FF2B5EF4-FFF2-40B4-BE49-F238E27FC236}">
                <a16:creationId xmlns:a16="http://schemas.microsoft.com/office/drawing/2014/main" xmlns="" id="{022CE4C1-4756-6A48-A730-5C63B5EE8929}"/>
              </a:ext>
            </a:extLst>
          </p:cNvPr>
          <p:cNvSpPr txBox="1">
            <a:spLocks noChangeArrowheads="1"/>
          </p:cNvSpPr>
          <p:nvPr/>
        </p:nvSpPr>
        <p:spPr bwMode="auto">
          <a:xfrm>
            <a:off x="3771900" y="5791200"/>
            <a:ext cx="2971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fr-FR" altLang="fr-FR" sz="2400" b="1">
                <a:solidFill>
                  <a:schemeClr val="tx1"/>
                </a:solidFill>
              </a:rPr>
              <a:t>Allure de Marche (kmh)</a:t>
            </a:r>
          </a:p>
        </p:txBody>
      </p:sp>
      <p:sp>
        <p:nvSpPr>
          <p:cNvPr id="48133" name="Text Box 5">
            <a:extLst>
              <a:ext uri="{FF2B5EF4-FFF2-40B4-BE49-F238E27FC236}">
                <a16:creationId xmlns:a16="http://schemas.microsoft.com/office/drawing/2014/main" xmlns="" id="{71592F52-D2FA-9D46-AD6A-FB0E7063DD97}"/>
              </a:ext>
            </a:extLst>
          </p:cNvPr>
          <p:cNvSpPr txBox="1">
            <a:spLocks noChangeArrowheads="1"/>
          </p:cNvSpPr>
          <p:nvPr/>
        </p:nvSpPr>
        <p:spPr bwMode="auto">
          <a:xfrm rot="16196984">
            <a:off x="262336" y="3413990"/>
            <a:ext cx="3430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fr-FR" altLang="fr-FR" sz="2000">
                <a:solidFill>
                  <a:schemeClr val="tx1"/>
                </a:solidFill>
              </a:rPr>
              <a:t>Risque Relatif de Crise Cardiaque</a:t>
            </a:r>
          </a:p>
        </p:txBody>
      </p:sp>
      <p:sp>
        <p:nvSpPr>
          <p:cNvPr id="48134" name="Text Box 6">
            <a:extLst>
              <a:ext uri="{FF2B5EF4-FFF2-40B4-BE49-F238E27FC236}">
                <a16:creationId xmlns:a16="http://schemas.microsoft.com/office/drawing/2014/main" xmlns="" id="{CD38C68B-40D3-EA4B-8478-DCA031C2A17C}"/>
              </a:ext>
            </a:extLst>
          </p:cNvPr>
          <p:cNvSpPr txBox="1">
            <a:spLocks noChangeArrowheads="1"/>
          </p:cNvSpPr>
          <p:nvPr/>
        </p:nvSpPr>
        <p:spPr bwMode="auto">
          <a:xfrm>
            <a:off x="5245894" y="1641475"/>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endParaRPr lang="es-PR" altLang="fr-FR" sz="2400">
              <a:solidFill>
                <a:schemeClr val="tx1"/>
              </a:solidFill>
              <a:latin typeface="Times New Roman" panose="02020603050405020304" pitchFamily="18" charset="0"/>
            </a:endParaRPr>
          </a:p>
        </p:txBody>
      </p:sp>
      <p:sp>
        <p:nvSpPr>
          <p:cNvPr id="48135" name="Text Box 7">
            <a:extLst>
              <a:ext uri="{FF2B5EF4-FFF2-40B4-BE49-F238E27FC236}">
                <a16:creationId xmlns:a16="http://schemas.microsoft.com/office/drawing/2014/main" xmlns="" id="{4CAD9402-FD17-5844-B11D-2F8788A7DB45}"/>
              </a:ext>
            </a:extLst>
          </p:cNvPr>
          <p:cNvSpPr txBox="1">
            <a:spLocks noChangeArrowheads="1"/>
          </p:cNvSpPr>
          <p:nvPr/>
        </p:nvSpPr>
        <p:spPr bwMode="auto">
          <a:xfrm>
            <a:off x="4229100" y="6248402"/>
            <a:ext cx="37719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eaLnBrk="1" hangingPunct="1">
              <a:spcBef>
                <a:spcPct val="50000"/>
              </a:spcBef>
              <a:buClrTx/>
              <a:buSzTx/>
              <a:buFontTx/>
              <a:buNone/>
            </a:pPr>
            <a:r>
              <a:rPr lang="en-US" altLang="fr-FR" sz="1800">
                <a:solidFill>
                  <a:srgbClr val="CCECFF"/>
                </a:solidFill>
              </a:rPr>
              <a:t>New England Jour. Medicine, Aug. 1999</a:t>
            </a:r>
          </a:p>
        </p:txBody>
      </p:sp>
      <p:sp>
        <p:nvSpPr>
          <p:cNvPr id="48136" name="Text Box 8">
            <a:extLst>
              <a:ext uri="{FF2B5EF4-FFF2-40B4-BE49-F238E27FC236}">
                <a16:creationId xmlns:a16="http://schemas.microsoft.com/office/drawing/2014/main" xmlns="" id="{C86F8D58-DC0E-C142-A6E5-F0F6CE5436C9}"/>
              </a:ext>
            </a:extLst>
          </p:cNvPr>
          <p:cNvSpPr txBox="1">
            <a:spLocks noChangeArrowheads="1"/>
          </p:cNvSpPr>
          <p:nvPr/>
        </p:nvSpPr>
        <p:spPr bwMode="auto">
          <a:xfrm>
            <a:off x="1314450" y="5867402"/>
            <a:ext cx="182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fr-FR" sz="1800">
                <a:solidFill>
                  <a:schemeClr val="tx1"/>
                </a:solidFill>
              </a:rPr>
              <a:t>n=72.000 femmes</a:t>
            </a:r>
          </a:p>
        </p:txBody>
      </p:sp>
      <p:pic>
        <p:nvPicPr>
          <p:cNvPr id="48137" name="Picture 9" descr="j0118777">
            <a:extLst>
              <a:ext uri="{FF2B5EF4-FFF2-40B4-BE49-F238E27FC236}">
                <a16:creationId xmlns:a16="http://schemas.microsoft.com/office/drawing/2014/main" xmlns="" id="{A46DC5FA-D755-BA45-85C5-D787E25EB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201966" y="2133600"/>
            <a:ext cx="598884"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817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3793" name="Espace réservé du numéro de diapositive 3">
            <a:extLst>
              <a:ext uri="{FF2B5EF4-FFF2-40B4-BE49-F238E27FC236}">
                <a16:creationId xmlns:a16="http://schemas.microsoft.com/office/drawing/2014/main" xmlns="" id="{B1F5CE91-3C3C-964F-856A-6D16EB26ED25}"/>
              </a:ext>
            </a:extLst>
          </p:cNvPr>
          <p:cNvSpPr>
            <a:spLocks noGrp="1"/>
          </p:cNvSpPr>
          <p:nvPr>
            <p:ph type="sldNum" sz="quarter" idx="10"/>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B8E783B1-072E-6441-8284-40DF2028FB87}" type="slidenum">
              <a:rPr lang="en-US" altLang="fr-FR" sz="1600">
                <a:latin typeface="Times New Roman" panose="02020603050405020304" pitchFamily="18" charset="0"/>
              </a:rPr>
              <a:pPr>
                <a:spcBef>
                  <a:spcPct val="0"/>
                </a:spcBef>
                <a:buClrTx/>
                <a:buSzTx/>
                <a:buFontTx/>
                <a:buNone/>
              </a:pPr>
              <a:t>16</a:t>
            </a:fld>
            <a:endParaRPr lang="en-US" altLang="fr-FR" sz="1600">
              <a:latin typeface="Times New Roman" panose="02020603050405020304" pitchFamily="18" charset="0"/>
            </a:endParaRPr>
          </a:p>
        </p:txBody>
      </p:sp>
      <p:sp>
        <p:nvSpPr>
          <p:cNvPr id="121858" name="Rectangle 2">
            <a:extLst>
              <a:ext uri="{FF2B5EF4-FFF2-40B4-BE49-F238E27FC236}">
                <a16:creationId xmlns:a16="http://schemas.microsoft.com/office/drawing/2014/main" xmlns="" id="{5E749A56-E9C8-CC4F-A3D3-79292933F474}"/>
              </a:ext>
            </a:extLst>
          </p:cNvPr>
          <p:cNvSpPr>
            <a:spLocks noGrp="1" noChangeArrowheads="1"/>
          </p:cNvSpPr>
          <p:nvPr>
            <p:ph type="title"/>
          </p:nvPr>
        </p:nvSpPr>
        <p:spPr>
          <a:xfrm>
            <a:off x="1123950" y="442912"/>
            <a:ext cx="7391400" cy="1219200"/>
          </a:xfrm>
        </p:spPr>
        <p:txBody>
          <a:bodyPr>
            <a:normAutofit fontScale="90000"/>
          </a:bodyPr>
          <a:lstStyle/>
          <a:p>
            <a:pPr eaLnBrk="1" hangingPunct="1">
              <a:defRPr/>
            </a:pPr>
            <a:r>
              <a:rPr lang="fr-FR" altLang="fr-FR" b="1" dirty="0">
                <a:latin typeface="Arial" panose="020B0604020202020204" pitchFamily="34" charset="0"/>
                <a:ea typeface="ＭＳ Ｐゴシック" panose="020B0600070205080204" pitchFamily="34" charset="-128"/>
                <a:cs typeface="Arial" panose="020B0604020202020204" pitchFamily="34" charset="0"/>
              </a:rPr>
              <a:t>Activité Physique et Risque de Diabète</a:t>
            </a:r>
            <a:endParaRPr lang="en-US" altLang="fr-FR" b="1" dirty="0">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33795" name="Object 2">
            <a:extLst>
              <a:ext uri="{FF2B5EF4-FFF2-40B4-BE49-F238E27FC236}">
                <a16:creationId xmlns:a16="http://schemas.microsoft.com/office/drawing/2014/main" xmlns="" id="{573D204C-8D6F-474B-B9AD-00ED55C71EEF}"/>
              </a:ext>
            </a:extLst>
          </p:cNvPr>
          <p:cNvGraphicFramePr>
            <a:graphicFrameLocks noGrp="1" noChangeAspect="1"/>
          </p:cNvGraphicFramePr>
          <p:nvPr>
            <p:ph type="chart" idx="1"/>
          </p:nvPr>
        </p:nvGraphicFramePr>
        <p:xfrm>
          <a:off x="1828800" y="1905000"/>
          <a:ext cx="5829300" cy="4114800"/>
        </p:xfrm>
        <a:graphic>
          <a:graphicData uri="http://schemas.openxmlformats.org/presentationml/2006/ole">
            <mc:AlternateContent xmlns:mc="http://schemas.openxmlformats.org/markup-compatibility/2006">
              <mc:Choice xmlns:v="urn:schemas-microsoft-com:vml" Requires="v">
                <p:oleObj spid="_x0000_s17471" name="Graphique" r:id="rId4" imgW="7785100" imgH="4127500" progId="MSGraph.Chart.8">
                  <p:embed followColorScheme="full"/>
                </p:oleObj>
              </mc:Choice>
              <mc:Fallback>
                <p:oleObj name="Graphique" r:id="rId4" imgW="7785100" imgH="4127500" progId="MSGraph.Chart.8">
                  <p:embed followColorScheme="full"/>
                  <p:pic>
                    <p:nvPicPr>
                      <p:cNvPr id="33795" name="Object 2">
                        <a:extLst>
                          <a:ext uri="{FF2B5EF4-FFF2-40B4-BE49-F238E27FC236}">
                            <a16:creationId xmlns:a16="http://schemas.microsoft.com/office/drawing/2014/main" xmlns="" id="{573D204C-8D6F-474B-B9AD-00ED55C71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905000"/>
                        <a:ext cx="58293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3796" name="Text Box 4">
            <a:extLst>
              <a:ext uri="{FF2B5EF4-FFF2-40B4-BE49-F238E27FC236}">
                <a16:creationId xmlns:a16="http://schemas.microsoft.com/office/drawing/2014/main" xmlns="" id="{DB7F0660-81B2-8B42-9884-8D1BF9B90241}"/>
              </a:ext>
            </a:extLst>
          </p:cNvPr>
          <p:cNvSpPr txBox="1">
            <a:spLocks noChangeArrowheads="1"/>
          </p:cNvSpPr>
          <p:nvPr/>
        </p:nvSpPr>
        <p:spPr bwMode="auto">
          <a:xfrm>
            <a:off x="2400300" y="5791200"/>
            <a:ext cx="46863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lgn="ctr">
              <a:spcBef>
                <a:spcPct val="50000"/>
              </a:spcBef>
              <a:buClrTx/>
              <a:buSzTx/>
              <a:buFontTx/>
              <a:buNone/>
            </a:pPr>
            <a:r>
              <a:rPr lang="fr-FR" altLang="fr-FR" sz="2400">
                <a:solidFill>
                  <a:schemeClr val="tx1"/>
                </a:solidFill>
              </a:rPr>
              <a:t>Niveau d’Activité Physique </a:t>
            </a:r>
            <a:r>
              <a:rPr lang="fr-FR" altLang="fr-FR" sz="2000">
                <a:solidFill>
                  <a:schemeClr val="tx1"/>
                </a:solidFill>
              </a:rPr>
              <a:t>(par quintile)</a:t>
            </a:r>
          </a:p>
        </p:txBody>
      </p:sp>
      <p:sp>
        <p:nvSpPr>
          <p:cNvPr id="33797" name="Text Box 5">
            <a:extLst>
              <a:ext uri="{FF2B5EF4-FFF2-40B4-BE49-F238E27FC236}">
                <a16:creationId xmlns:a16="http://schemas.microsoft.com/office/drawing/2014/main" xmlns="" id="{8CAC2198-CBCD-AD48-94EC-27478CD80D9B}"/>
              </a:ext>
            </a:extLst>
          </p:cNvPr>
          <p:cNvSpPr txBox="1">
            <a:spLocks noChangeArrowheads="1"/>
          </p:cNvSpPr>
          <p:nvPr/>
        </p:nvSpPr>
        <p:spPr bwMode="auto">
          <a:xfrm rot="16200000">
            <a:off x="62311" y="3530671"/>
            <a:ext cx="33496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fr-FR" altLang="fr-FR" sz="2000">
                <a:solidFill>
                  <a:schemeClr val="tx1"/>
                </a:solidFill>
              </a:rPr>
              <a:t>Risque Relatif de Diabète</a:t>
            </a:r>
            <a:br>
              <a:rPr lang="fr-FR" altLang="fr-FR" sz="2000">
                <a:solidFill>
                  <a:schemeClr val="tx1"/>
                </a:solidFill>
              </a:rPr>
            </a:br>
            <a:r>
              <a:rPr lang="fr-FR" altLang="fr-FR" sz="2000">
                <a:solidFill>
                  <a:schemeClr val="tx1"/>
                </a:solidFill>
              </a:rPr>
              <a:t>n=70.102</a:t>
            </a:r>
          </a:p>
        </p:txBody>
      </p:sp>
      <p:sp>
        <p:nvSpPr>
          <p:cNvPr id="33798" name="Text Box 6">
            <a:extLst>
              <a:ext uri="{FF2B5EF4-FFF2-40B4-BE49-F238E27FC236}">
                <a16:creationId xmlns:a16="http://schemas.microsoft.com/office/drawing/2014/main" xmlns="" id="{949D3D3A-B60D-FD41-8155-E2319D66E6E3}"/>
              </a:ext>
            </a:extLst>
          </p:cNvPr>
          <p:cNvSpPr txBox="1">
            <a:spLocks noChangeArrowheads="1"/>
          </p:cNvSpPr>
          <p:nvPr/>
        </p:nvSpPr>
        <p:spPr bwMode="auto">
          <a:xfrm>
            <a:off x="2114550" y="5622927"/>
            <a:ext cx="10858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fr-FR" altLang="fr-FR" sz="1800"/>
              <a:t>Sédentaire</a:t>
            </a:r>
          </a:p>
        </p:txBody>
      </p:sp>
      <p:sp>
        <p:nvSpPr>
          <p:cNvPr id="33799" name="Text Box 7">
            <a:extLst>
              <a:ext uri="{FF2B5EF4-FFF2-40B4-BE49-F238E27FC236}">
                <a16:creationId xmlns:a16="http://schemas.microsoft.com/office/drawing/2014/main" xmlns="" id="{B893630E-114B-3E48-8814-0D683E97A846}"/>
              </a:ext>
            </a:extLst>
          </p:cNvPr>
          <p:cNvSpPr txBox="1">
            <a:spLocks noChangeArrowheads="1"/>
          </p:cNvSpPr>
          <p:nvPr/>
        </p:nvSpPr>
        <p:spPr bwMode="auto">
          <a:xfrm>
            <a:off x="6400800" y="5638802"/>
            <a:ext cx="1371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en-US" altLang="fr-FR" sz="1800">
                <a:solidFill>
                  <a:srgbClr val="CC0000"/>
                </a:solidFill>
                <a:latin typeface="Times New Roman" panose="02020603050405020304" pitchFamily="18" charset="0"/>
              </a:rPr>
              <a:t> </a:t>
            </a:r>
            <a:r>
              <a:rPr lang="en-US" altLang="fr-FR" sz="1800"/>
              <a:t>Le Plus Actif</a:t>
            </a:r>
          </a:p>
        </p:txBody>
      </p:sp>
      <p:sp>
        <p:nvSpPr>
          <p:cNvPr id="33800" name="Text Box 8">
            <a:extLst>
              <a:ext uri="{FF2B5EF4-FFF2-40B4-BE49-F238E27FC236}">
                <a16:creationId xmlns:a16="http://schemas.microsoft.com/office/drawing/2014/main" xmlns="" id="{8D434BFC-D1CF-1F4B-AD70-A41CE6B3D51F}"/>
              </a:ext>
            </a:extLst>
          </p:cNvPr>
          <p:cNvSpPr txBox="1">
            <a:spLocks noChangeArrowheads="1"/>
          </p:cNvSpPr>
          <p:nvPr/>
        </p:nvSpPr>
        <p:spPr bwMode="auto">
          <a:xfrm>
            <a:off x="3886200" y="6262688"/>
            <a:ext cx="3657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50000"/>
              </a:spcBef>
              <a:buClrTx/>
              <a:buSzTx/>
              <a:buFontTx/>
              <a:buNone/>
            </a:pPr>
            <a:r>
              <a:rPr lang="fr-FR" altLang="fr-FR" sz="1800">
                <a:solidFill>
                  <a:srgbClr val="FFFFFF"/>
                </a:solidFill>
              </a:rPr>
              <a:t>Etude sur la Santé des Infirmières, JAMA, Oct. 20, 1999</a:t>
            </a:r>
          </a:p>
        </p:txBody>
      </p:sp>
      <p:pic>
        <p:nvPicPr>
          <p:cNvPr id="33801" name="Picture 9" descr="PE02314_">
            <a:extLst>
              <a:ext uri="{FF2B5EF4-FFF2-40B4-BE49-F238E27FC236}">
                <a16:creationId xmlns:a16="http://schemas.microsoft.com/office/drawing/2014/main" xmlns="" id="{D5F6A252-8BDD-8D45-80D5-8B555BDA95A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2645" y="1905000"/>
            <a:ext cx="1278731"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0070708"/>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8372" name="Rectangle 4">
            <a:extLst>
              <a:ext uri="{FF2B5EF4-FFF2-40B4-BE49-F238E27FC236}">
                <a16:creationId xmlns:a16="http://schemas.microsoft.com/office/drawing/2014/main" xmlns="" id="{282231EB-124A-C44C-8FB4-9393399FF425}"/>
              </a:ext>
            </a:extLst>
          </p:cNvPr>
          <p:cNvSpPr>
            <a:spLocks noGrp="1" noChangeArrowheads="1"/>
          </p:cNvSpPr>
          <p:nvPr>
            <p:ph type="title"/>
          </p:nvPr>
        </p:nvSpPr>
        <p:spPr>
          <a:xfrm>
            <a:off x="0" y="2"/>
            <a:ext cx="9144000" cy="1310639"/>
          </a:xfrm>
        </p:spPr>
        <p:txBody>
          <a:bodyPr/>
          <a:lstStyle/>
          <a:p>
            <a:pPr eaLnBrk="1" hangingPunct="1">
              <a:defRPr/>
            </a:pPr>
            <a:r>
              <a:rPr lang="fr-FR" b="1" dirty="0">
                <a:latin typeface="Arial" panose="020B0604020202020204" pitchFamily="34" charset="0"/>
                <a:cs typeface="Arial" panose="020B0604020202020204" pitchFamily="34" charset="0"/>
              </a:rPr>
              <a:t>Soyons physiquement plus actif toute la vie</a:t>
            </a:r>
            <a:endParaRPr lang="en-US" b="1" dirty="0">
              <a:latin typeface="Arial" panose="020B0604020202020204" pitchFamily="34" charset="0"/>
              <a:cs typeface="Arial" panose="020B0604020202020204" pitchFamily="34" charset="0"/>
            </a:endParaRPr>
          </a:p>
        </p:txBody>
      </p:sp>
      <p:sp>
        <p:nvSpPr>
          <p:cNvPr id="76803" name="Rectangle 5">
            <a:extLst>
              <a:ext uri="{FF2B5EF4-FFF2-40B4-BE49-F238E27FC236}">
                <a16:creationId xmlns:a16="http://schemas.microsoft.com/office/drawing/2014/main" xmlns="" id="{96356D94-8BFD-C042-B2D8-07FBD3F9967E}"/>
              </a:ext>
            </a:extLst>
          </p:cNvPr>
          <p:cNvSpPr>
            <a:spLocks noGrp="1" noChangeArrowheads="1"/>
          </p:cNvSpPr>
          <p:nvPr>
            <p:ph idx="1"/>
          </p:nvPr>
        </p:nvSpPr>
        <p:spPr>
          <a:xfrm>
            <a:off x="98438" y="1310640"/>
            <a:ext cx="9045562" cy="5547360"/>
          </a:xfrm>
        </p:spPr>
        <p:txBody>
          <a:bodyPr>
            <a:noAutofit/>
          </a:bodyPr>
          <a:lstStyle/>
          <a:p>
            <a:pPr algn="just" eaLnBrk="1" hangingPunct="1">
              <a:lnSpc>
                <a:spcPct val="110000"/>
              </a:lnSpc>
            </a:pPr>
            <a:r>
              <a:rPr lang="fr-FR" altLang="fr-FR" sz="3600" dirty="0">
                <a:ea typeface="ＭＳ Ｐゴシック" panose="020B0600070205080204" pitchFamily="34" charset="-128"/>
              </a:rPr>
              <a:t>Choisissons une variété d’activités physiques que nous apprécions.</a:t>
            </a:r>
          </a:p>
          <a:p>
            <a:pPr algn="just" eaLnBrk="1" hangingPunct="1">
              <a:lnSpc>
                <a:spcPct val="110000"/>
              </a:lnSpc>
            </a:pPr>
            <a:r>
              <a:rPr lang="fr-FR" altLang="fr-FR" sz="3600" dirty="0">
                <a:ea typeface="ＭＳ Ｐゴシック" panose="020B0600070205080204" pitchFamily="34" charset="-128"/>
              </a:rPr>
              <a:t>Ne pas exagérer au début pour ne pas se décourager. Fixons-nous des objectifs réalistes.</a:t>
            </a:r>
          </a:p>
          <a:p>
            <a:pPr eaLnBrk="1" hangingPunct="1">
              <a:lnSpc>
                <a:spcPct val="110000"/>
              </a:lnSpc>
            </a:pPr>
            <a:r>
              <a:rPr lang="fr-FR" altLang="fr-FR" sz="3600" dirty="0">
                <a:ea typeface="ＭＳ Ｐゴシック" panose="020B0600070205080204" pitchFamily="34" charset="-128"/>
              </a:rPr>
              <a:t>Faisons des activités avec notre conjoint ou des amis.</a:t>
            </a:r>
          </a:p>
          <a:p>
            <a:pPr eaLnBrk="1" hangingPunct="1">
              <a:lnSpc>
                <a:spcPct val="110000"/>
              </a:lnSpc>
            </a:pPr>
            <a:r>
              <a:rPr lang="fr-FR" altLang="fr-FR" sz="3600" dirty="0">
                <a:ea typeface="ＭＳ Ｐゴシック" panose="020B0600070205080204" pitchFamily="34" charset="-128"/>
              </a:rPr>
              <a:t>Notons nos progrès par écrit ou avec un coach</a:t>
            </a:r>
          </a:p>
          <a:p>
            <a:pPr eaLnBrk="1" hangingPunct="1">
              <a:lnSpc>
                <a:spcPct val="110000"/>
              </a:lnSpc>
            </a:pPr>
            <a:r>
              <a:rPr lang="fr-FR" altLang="fr-FR" sz="3600" dirty="0">
                <a:ea typeface="ＭＳ Ｐゴシック" panose="020B0600070205080204" pitchFamily="34" charset="-128"/>
              </a:rPr>
              <a:t>Pensons à l’activité physique comme à un jeu.</a:t>
            </a:r>
          </a:p>
          <a:p>
            <a:pPr eaLnBrk="1" hangingPunct="1">
              <a:lnSpc>
                <a:spcPct val="110000"/>
              </a:lnSpc>
            </a:pPr>
            <a:r>
              <a:rPr lang="fr-FR" altLang="fr-FR" sz="3600" dirty="0">
                <a:ea typeface="ＭＳ Ｐゴシック" panose="020B0600070205080204" pitchFamily="34" charset="-128"/>
              </a:rPr>
              <a:t> Amusons-nous ! Dans un cadre de vie agréable</a:t>
            </a:r>
          </a:p>
        </p:txBody>
      </p:sp>
      <p:sp>
        <p:nvSpPr>
          <p:cNvPr id="76801" name="Espace réservé du numéro de diapositive 3">
            <a:extLst>
              <a:ext uri="{FF2B5EF4-FFF2-40B4-BE49-F238E27FC236}">
                <a16:creationId xmlns:a16="http://schemas.microsoft.com/office/drawing/2014/main" xmlns="" id="{C7467A50-B491-0E44-98C5-899017EBC2E8}"/>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EEBA8340-5C29-D742-8A2F-F6C1FA3C17B9}" type="slidenum">
              <a:rPr lang="en-US" altLang="fr-FR" sz="1600">
                <a:latin typeface="Times New Roman" panose="02020603050405020304" pitchFamily="18" charset="0"/>
              </a:rPr>
              <a:pPr>
                <a:spcBef>
                  <a:spcPct val="0"/>
                </a:spcBef>
                <a:buClrTx/>
                <a:buSzTx/>
                <a:buFontTx/>
                <a:buNone/>
              </a:pPr>
              <a:t>17</a:t>
            </a:fld>
            <a:endParaRPr lang="en-US" altLang="fr-FR" sz="1600">
              <a:latin typeface="Times New Roman" panose="02020603050405020304" pitchFamily="18" charset="0"/>
            </a:endParaRPr>
          </a:p>
        </p:txBody>
      </p:sp>
    </p:spTree>
    <p:extLst>
      <p:ext uri="{BB962C8B-B14F-4D97-AF65-F5344CB8AC3E}">
        <p14:creationId xmlns:p14="http://schemas.microsoft.com/office/powerpoint/2010/main" val="3577193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2231" name="Rectangle 7">
            <a:extLst>
              <a:ext uri="{FF2B5EF4-FFF2-40B4-BE49-F238E27FC236}">
                <a16:creationId xmlns:a16="http://schemas.microsoft.com/office/drawing/2014/main" xmlns="" id="{7EE7EE7C-754D-7E49-8D47-1576DA4269DD}"/>
              </a:ext>
            </a:extLst>
          </p:cNvPr>
          <p:cNvSpPr>
            <a:spLocks noGrp="1" noChangeArrowheads="1"/>
          </p:cNvSpPr>
          <p:nvPr>
            <p:ph type="title"/>
          </p:nvPr>
        </p:nvSpPr>
        <p:spPr>
          <a:xfrm>
            <a:off x="0" y="130810"/>
            <a:ext cx="8263890" cy="1097279"/>
          </a:xfrm>
        </p:spPr>
        <p:txBody>
          <a:bodyPr>
            <a:normAutofit fontScale="90000"/>
          </a:bodyPr>
          <a:lstStyle/>
          <a:p>
            <a:pPr eaLnBrk="1" hangingPunct="1">
              <a:defRPr/>
            </a:pPr>
            <a:r>
              <a:rPr lang="fr-FR" altLang="fr-FR" b="1" dirty="0">
                <a:latin typeface="Arial" panose="020B0604020202020204" pitchFamily="34" charset="0"/>
                <a:ea typeface="ＭＳ Ｐゴシック" panose="020B0600070205080204" pitchFamily="34" charset="-128"/>
                <a:cs typeface="Arial" panose="020B0604020202020204" pitchFamily="34" charset="0"/>
              </a:rPr>
              <a:t>Eviter le handicap est important !</a:t>
            </a:r>
            <a:endParaRPr lang="en-US" altLang="fr-FR" b="1"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64514" name="Rectangle 3">
            <a:extLst>
              <a:ext uri="{FF2B5EF4-FFF2-40B4-BE49-F238E27FC236}">
                <a16:creationId xmlns:a16="http://schemas.microsoft.com/office/drawing/2014/main" xmlns="" id="{6C2EDF2A-1C6E-8F46-A9E6-32A2CE67DA32}"/>
              </a:ext>
            </a:extLst>
          </p:cNvPr>
          <p:cNvSpPr>
            <a:spLocks noGrp="1" noChangeArrowheads="1"/>
          </p:cNvSpPr>
          <p:nvPr>
            <p:ph idx="1"/>
          </p:nvPr>
        </p:nvSpPr>
        <p:spPr>
          <a:xfrm>
            <a:off x="232012" y="1097280"/>
            <a:ext cx="8775510" cy="5624195"/>
          </a:xfrm>
          <a:noFill/>
        </p:spPr>
        <p:txBody>
          <a:bodyPr>
            <a:normAutofit fontScale="92500" lnSpcReduction="10000"/>
          </a:bodyPr>
          <a:lstStyle/>
          <a:p>
            <a:pPr eaLnBrk="1" hangingPunct="1">
              <a:lnSpc>
                <a:spcPct val="95000"/>
              </a:lnSpc>
              <a:spcBef>
                <a:spcPct val="20000"/>
              </a:spcBef>
            </a:pPr>
            <a:r>
              <a:rPr lang="fr-FR" altLang="fr-FR" sz="3600" b="1" dirty="0">
                <a:solidFill>
                  <a:schemeClr val="accent2"/>
                </a:solidFill>
                <a:ea typeface="ＭＳ Ｐゴシック" panose="020B0600070205080204" pitchFamily="34" charset="-128"/>
              </a:rPr>
              <a:t>La conclusion est que . . .</a:t>
            </a:r>
          </a:p>
          <a:p>
            <a:pPr algn="just" eaLnBrk="1" hangingPunct="1">
              <a:lnSpc>
                <a:spcPct val="95000"/>
              </a:lnSpc>
              <a:spcBef>
                <a:spcPct val="25000"/>
              </a:spcBef>
            </a:pPr>
            <a:r>
              <a:rPr lang="fr-FR" altLang="fr-FR" sz="3200" dirty="0">
                <a:ea typeface="ＭＳ Ｐゴシック" panose="020B0600070205080204" pitchFamily="34" charset="-128"/>
              </a:rPr>
              <a:t>Si nous voulons rester indépendant et avoir  moins de limitations quand nous vieillirons, il est vital de construire et de conserver une bonne vitalité musculaire maintenant, dans un bon cadre de vie, un bon environnement !</a:t>
            </a:r>
          </a:p>
          <a:p>
            <a:pPr algn="just" eaLnBrk="1" hangingPunct="1">
              <a:lnSpc>
                <a:spcPct val="95000"/>
              </a:lnSpc>
              <a:spcBef>
                <a:spcPct val="25000"/>
              </a:spcBef>
            </a:pPr>
            <a:r>
              <a:rPr lang="fr-FR" altLang="fr-FR" sz="3200" dirty="0">
                <a:ea typeface="ＭＳ Ｐゴシック" panose="020B0600070205080204" pitchFamily="34" charset="-128"/>
              </a:rPr>
              <a:t>Marchons et faisons des exercices de force musculaire deux à trois fois par semaine. Choisissons 8 à 10 exercices de groupes musculaires principaux et faisons 8 à 10 répétitions de chaque exercice près de l’effort maximal. Augmentons l’effort au fur et à mesure. </a:t>
            </a:r>
          </a:p>
          <a:p>
            <a:pPr eaLnBrk="1" hangingPunct="1">
              <a:lnSpc>
                <a:spcPct val="95000"/>
              </a:lnSpc>
              <a:spcBef>
                <a:spcPct val="25000"/>
              </a:spcBef>
            </a:pPr>
            <a:r>
              <a:rPr lang="fr-FR" altLang="fr-FR" sz="3200" dirty="0">
                <a:ea typeface="ＭＳ Ｐゴシック" panose="020B0600070205080204" pitchFamily="34" charset="-128"/>
              </a:rPr>
              <a:t>Ne nous forçons pas. Cela doit rester agréable !</a:t>
            </a:r>
          </a:p>
        </p:txBody>
      </p:sp>
      <p:sp>
        <p:nvSpPr>
          <p:cNvPr id="64513" name="Espace réservé du numéro de diapositive 3">
            <a:extLst>
              <a:ext uri="{FF2B5EF4-FFF2-40B4-BE49-F238E27FC236}">
                <a16:creationId xmlns:a16="http://schemas.microsoft.com/office/drawing/2014/main" xmlns="" id="{F80CD16C-2B24-1D47-9FCB-DF56647591CF}"/>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10000"/>
              </a:spcBef>
              <a:buClr>
                <a:schemeClr val="accent2"/>
              </a:buClr>
              <a:buSzPct val="160000"/>
              <a:buChar char="•"/>
              <a:defRPr sz="2800">
                <a:solidFill>
                  <a:schemeClr val="tx2"/>
                </a:solidFill>
                <a:latin typeface="Arial" panose="020B0604020202020204" pitchFamily="34" charset="0"/>
                <a:ea typeface="ＭＳ Ｐゴシック" panose="020B0600070205080204" pitchFamily="34" charset="-128"/>
              </a:defRPr>
            </a:lvl1pPr>
            <a:lvl2pPr marL="742950" indent="-285750">
              <a:spcBef>
                <a:spcPct val="10000"/>
              </a:spcBef>
              <a:buClr>
                <a:schemeClr val="hlink"/>
              </a:buClr>
              <a:buSzPct val="110000"/>
              <a:buChar char="•"/>
              <a:defRPr sz="2800">
                <a:solidFill>
                  <a:schemeClr val="tx2"/>
                </a:solidFill>
                <a:latin typeface="Arial" panose="020B0604020202020204" pitchFamily="34" charset="0"/>
                <a:ea typeface="ＭＳ Ｐゴシック" panose="020B0600070205080204" pitchFamily="34" charset="-128"/>
              </a:defRPr>
            </a:lvl2pPr>
            <a:lvl3pPr marL="1143000" indent="-228600">
              <a:spcBef>
                <a:spcPct val="10000"/>
              </a:spcBef>
              <a:buSzPct val="56000"/>
              <a:buFont typeface="Wingdings" pitchFamily="2" charset="2"/>
              <a:buChar char="v"/>
              <a:defRPr sz="2400">
                <a:solidFill>
                  <a:schemeClr val="tx2"/>
                </a:solidFill>
                <a:latin typeface="Arial" panose="020B0604020202020204" pitchFamily="34" charset="0"/>
                <a:ea typeface="ＭＳ Ｐゴシック" panose="020B0600070205080204" pitchFamily="34" charset="-128"/>
              </a:defRPr>
            </a:lvl3pPr>
            <a:lvl4pPr marL="1600200" indent="-228600">
              <a:lnSpc>
                <a:spcPct val="87000"/>
              </a:lnSpc>
              <a:spcBef>
                <a:spcPct val="30000"/>
              </a:spcBef>
              <a:buChar char="–"/>
              <a:defRPr b="1">
                <a:solidFill>
                  <a:schemeClr val="bg2"/>
                </a:solidFill>
                <a:latin typeface="Arial" panose="020B0604020202020204" pitchFamily="34" charset="0"/>
                <a:ea typeface="ＭＳ Ｐゴシック" panose="020B0600070205080204" pitchFamily="34" charset="-128"/>
              </a:defRPr>
            </a:lvl4pPr>
            <a:lvl5pPr marL="2057400" indent="-228600">
              <a:lnSpc>
                <a:spcPct val="87000"/>
              </a:lnSpc>
              <a:spcBef>
                <a:spcPct val="30000"/>
              </a:spcBef>
              <a:buChar char="–"/>
              <a:defRPr sz="1600" b="1">
                <a:solidFill>
                  <a:schemeClr val="bg2"/>
                </a:solidFill>
                <a:latin typeface="Arial" panose="020B0604020202020204" pitchFamily="34" charset="0"/>
                <a:ea typeface="ＭＳ Ｐゴシック" panose="020B0600070205080204" pitchFamily="34" charset="-128"/>
              </a:defRPr>
            </a:lvl5pPr>
            <a:lvl6pPr marL="25146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6pPr>
            <a:lvl7pPr marL="29718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7pPr>
            <a:lvl8pPr marL="34290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8pPr>
            <a:lvl9pPr marL="3886200" indent="-228600" eaLnBrk="0" fontAlgn="base" hangingPunct="0">
              <a:lnSpc>
                <a:spcPct val="87000"/>
              </a:lnSpc>
              <a:spcBef>
                <a:spcPct val="30000"/>
              </a:spcBef>
              <a:spcAft>
                <a:spcPct val="0"/>
              </a:spcAft>
              <a:buChar char="–"/>
              <a:defRPr sz="1600" b="1">
                <a:solidFill>
                  <a:schemeClr val="bg2"/>
                </a:solidFill>
                <a:latin typeface="Arial" panose="020B0604020202020204" pitchFamily="34" charset="0"/>
                <a:ea typeface="ＭＳ Ｐゴシック" panose="020B0600070205080204" pitchFamily="34" charset="-128"/>
              </a:defRPr>
            </a:lvl9pPr>
          </a:lstStyle>
          <a:p>
            <a:pPr>
              <a:spcBef>
                <a:spcPct val="0"/>
              </a:spcBef>
              <a:buClrTx/>
              <a:buSzTx/>
              <a:buFontTx/>
              <a:buNone/>
            </a:pPr>
            <a:fld id="{7ED9B4EC-DD15-6C43-9426-F4801CD3AC4C}" type="slidenum">
              <a:rPr lang="en-US" altLang="fr-FR" sz="1600">
                <a:latin typeface="Times New Roman" panose="02020603050405020304" pitchFamily="18" charset="0"/>
              </a:rPr>
              <a:pPr>
                <a:spcBef>
                  <a:spcPct val="0"/>
                </a:spcBef>
                <a:buClrTx/>
                <a:buSzTx/>
                <a:buFontTx/>
                <a:buNone/>
              </a:pPr>
              <a:t>18</a:t>
            </a:fld>
            <a:endParaRPr lang="en-US" altLang="fr-FR" sz="1600">
              <a:latin typeface="Times New Roman" panose="02020603050405020304" pitchFamily="18" charset="0"/>
            </a:endParaRPr>
          </a:p>
        </p:txBody>
      </p:sp>
      <p:graphicFrame>
        <p:nvGraphicFramePr>
          <p:cNvPr id="64515" name="Object 2">
            <a:extLst>
              <a:ext uri="{FF2B5EF4-FFF2-40B4-BE49-F238E27FC236}">
                <a16:creationId xmlns:a16="http://schemas.microsoft.com/office/drawing/2014/main" xmlns="" id="{3FFCFB7F-E826-5E48-AEA7-6EE2A176D1C4}"/>
              </a:ext>
            </a:extLst>
          </p:cNvPr>
          <p:cNvGraphicFramePr>
            <a:graphicFrameLocks/>
          </p:cNvGraphicFramePr>
          <p:nvPr>
            <p:extLst>
              <p:ext uri="{D42A27DB-BD31-4B8C-83A1-F6EECF244321}">
                <p14:modId xmlns:p14="http://schemas.microsoft.com/office/powerpoint/2010/main" val="1256683166"/>
              </p:ext>
            </p:extLst>
          </p:nvPr>
        </p:nvGraphicFramePr>
        <p:xfrm>
          <a:off x="7871417" y="0"/>
          <a:ext cx="1272583" cy="1596788"/>
        </p:xfrm>
        <a:graphic>
          <a:graphicData uri="http://schemas.openxmlformats.org/presentationml/2006/ole">
            <mc:AlternateContent xmlns:mc="http://schemas.openxmlformats.org/markup-compatibility/2006">
              <mc:Choice xmlns:v="urn:schemas-microsoft-com:vml" Requires="v">
                <p:oleObj spid="_x0000_s15440" name="Clip" r:id="rId4" imgW="10363200" imgH="12877800" progId="MS_ClipArt_Gallery.2">
                  <p:embed/>
                </p:oleObj>
              </mc:Choice>
              <mc:Fallback>
                <p:oleObj name="Clip" r:id="rId4" imgW="10363200" imgH="12877800" progId="MS_ClipArt_Gallery.2">
                  <p:embed/>
                  <p:pic>
                    <p:nvPicPr>
                      <p:cNvPr id="64515" name="Object 2">
                        <a:extLst>
                          <a:ext uri="{FF2B5EF4-FFF2-40B4-BE49-F238E27FC236}">
                            <a16:creationId xmlns:a16="http://schemas.microsoft.com/office/drawing/2014/main" xmlns="" id="{3FFCFB7F-E826-5E48-AEA7-6EE2A176D1C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1417" y="0"/>
                        <a:ext cx="1272583" cy="1596788"/>
                      </a:xfrm>
                      <a:prstGeom prst="rect">
                        <a:avLst/>
                      </a:prstGeom>
                      <a:noFill/>
                      <a:ln>
                        <a:noFill/>
                      </a:ln>
                      <a:effectLst>
                        <a:outerShdw dist="35921" dir="2700000" algn="ctr" rotWithShape="0">
                          <a:schemeClr val="bg2">
                            <a:alpha val="74997"/>
                          </a:schemeClr>
                        </a:outerShdw>
                      </a:effectLst>
                      <a:extLst/>
                    </p:spPr>
                  </p:pic>
                </p:oleObj>
              </mc:Fallback>
            </mc:AlternateContent>
          </a:graphicData>
        </a:graphic>
      </p:graphicFrame>
    </p:spTree>
    <p:extLst>
      <p:ext uri="{BB962C8B-B14F-4D97-AF65-F5344CB8AC3E}">
        <p14:creationId xmlns:p14="http://schemas.microsoft.com/office/powerpoint/2010/main" val="183739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4B0E2B7-E673-764D-9926-DA56CC0CDEE2}"/>
              </a:ext>
            </a:extLst>
          </p:cNvPr>
          <p:cNvSpPr>
            <a:spLocks noGrp="1"/>
          </p:cNvSpPr>
          <p:nvPr>
            <p:ph type="title"/>
          </p:nvPr>
        </p:nvSpPr>
        <p:spPr>
          <a:xfrm>
            <a:off x="0" y="71920"/>
            <a:ext cx="9144000" cy="1618769"/>
          </a:xfrm>
        </p:spPr>
        <p:txBody>
          <a:bodyPr>
            <a:noAutofit/>
          </a:bodyPr>
          <a:lstStyle/>
          <a:p>
            <a:pPr algn="ctr"/>
            <a:r>
              <a:rPr lang="fr-FR" sz="3200" b="1" dirty="0">
                <a:latin typeface="Arial" panose="020B0604020202020204" pitchFamily="34" charset="0"/>
                <a:cs typeface="Arial" panose="020B0604020202020204" pitchFamily="34" charset="0"/>
              </a:rPr>
              <a:t>Le soleil permet de synthétiser la Vit D, nécessaire pour fabriquer le </a:t>
            </a:r>
            <a:r>
              <a:rPr lang="fr-FR" sz="3200" b="1" dirty="0" err="1">
                <a:latin typeface="Arial" panose="020B0604020202020204" pitchFamily="34" charset="0"/>
                <a:cs typeface="Arial" panose="020B0604020202020204" pitchFamily="34" charset="0"/>
              </a:rPr>
              <a:t>calcitriol</a:t>
            </a:r>
            <a:r>
              <a:rPr lang="fr-FR" sz="3200" b="1" dirty="0">
                <a:latin typeface="Arial" panose="020B0604020202020204" pitchFamily="34" charset="0"/>
                <a:cs typeface="Arial" panose="020B0604020202020204" pitchFamily="34" charset="0"/>
              </a:rPr>
              <a:t> important pour nos cellules immunitaires, nos os et notre </a:t>
            </a:r>
            <a:r>
              <a:rPr lang="fr-FR" sz="3200" b="1" dirty="0" err="1">
                <a:latin typeface="Arial" panose="020B0604020202020204" pitchFamily="34" charset="0"/>
                <a:cs typeface="Arial" panose="020B0604020202020204" pitchFamily="34" charset="0"/>
              </a:rPr>
              <a:t>microbiote</a:t>
            </a:r>
            <a:r>
              <a:rPr lang="fr-FR" sz="3200" b="1" dirty="0">
                <a:latin typeface="Arial" panose="020B0604020202020204" pitchFamily="34" charset="0"/>
                <a:cs typeface="Arial" panose="020B0604020202020204" pitchFamily="34" charset="0"/>
              </a:rPr>
              <a:t>. </a:t>
            </a:r>
          </a:p>
        </p:txBody>
      </p:sp>
      <p:pic>
        <p:nvPicPr>
          <p:cNvPr id="10" name="Espace réservé du contenu 9">
            <a:extLst>
              <a:ext uri="{FF2B5EF4-FFF2-40B4-BE49-F238E27FC236}">
                <a16:creationId xmlns:a16="http://schemas.microsoft.com/office/drawing/2014/main" xmlns="" id="{D846A14A-C330-9640-A163-A39FF6E007C9}"/>
              </a:ext>
            </a:extLst>
          </p:cNvPr>
          <p:cNvPicPr>
            <a:picLocks noGrp="1" noChangeAspect="1"/>
          </p:cNvPicPr>
          <p:nvPr>
            <p:ph idx="1"/>
          </p:nvPr>
        </p:nvPicPr>
        <p:blipFill>
          <a:blip r:embed="rId3"/>
          <a:stretch>
            <a:fillRect/>
          </a:stretch>
        </p:blipFill>
        <p:spPr>
          <a:xfrm>
            <a:off x="2276475" y="1937544"/>
            <a:ext cx="4591050" cy="4127500"/>
          </a:xfrm>
          <a:prstGeom prst="rect">
            <a:avLst/>
          </a:prstGeom>
        </p:spPr>
      </p:pic>
      <p:pic>
        <p:nvPicPr>
          <p:cNvPr id="7" name="Image 6">
            <a:extLst>
              <a:ext uri="{FF2B5EF4-FFF2-40B4-BE49-F238E27FC236}">
                <a16:creationId xmlns:a16="http://schemas.microsoft.com/office/drawing/2014/main" xmlns="" id="{41C1227E-58EC-CA4D-918E-3D76DFE92E47}"/>
              </a:ext>
            </a:extLst>
          </p:cNvPr>
          <p:cNvPicPr>
            <a:picLocks noChangeAspect="1"/>
          </p:cNvPicPr>
          <p:nvPr/>
        </p:nvPicPr>
        <p:blipFill>
          <a:blip r:embed="rId4"/>
          <a:stretch>
            <a:fillRect/>
          </a:stretch>
        </p:blipFill>
        <p:spPr>
          <a:xfrm>
            <a:off x="104695" y="1690688"/>
            <a:ext cx="3561218" cy="5111392"/>
          </a:xfrm>
          <a:prstGeom prst="rect">
            <a:avLst/>
          </a:prstGeom>
        </p:spPr>
      </p:pic>
      <p:pic>
        <p:nvPicPr>
          <p:cNvPr id="9" name="Image 8">
            <a:extLst>
              <a:ext uri="{FF2B5EF4-FFF2-40B4-BE49-F238E27FC236}">
                <a16:creationId xmlns:a16="http://schemas.microsoft.com/office/drawing/2014/main" xmlns="" id="{21785FA0-1135-FE45-B08F-D3F9810B1519}"/>
              </a:ext>
            </a:extLst>
          </p:cNvPr>
          <p:cNvPicPr>
            <a:picLocks noChangeAspect="1"/>
          </p:cNvPicPr>
          <p:nvPr/>
        </p:nvPicPr>
        <p:blipFill>
          <a:blip r:embed="rId5"/>
          <a:stretch>
            <a:fillRect/>
          </a:stretch>
        </p:blipFill>
        <p:spPr>
          <a:xfrm>
            <a:off x="7207135" y="1690689"/>
            <a:ext cx="1936865" cy="2107345"/>
          </a:xfrm>
          <a:prstGeom prst="rect">
            <a:avLst/>
          </a:prstGeom>
        </p:spPr>
      </p:pic>
      <p:sp>
        <p:nvSpPr>
          <p:cNvPr id="3" name="ZoneTexte 2">
            <a:extLst>
              <a:ext uri="{FF2B5EF4-FFF2-40B4-BE49-F238E27FC236}">
                <a16:creationId xmlns:a16="http://schemas.microsoft.com/office/drawing/2014/main" xmlns="" id="{5EEABEF8-4420-FC44-BAC8-00A1A89A75B5}"/>
              </a:ext>
            </a:extLst>
          </p:cNvPr>
          <p:cNvSpPr txBox="1"/>
          <p:nvPr/>
        </p:nvSpPr>
        <p:spPr>
          <a:xfrm>
            <a:off x="742278" y="2463501"/>
            <a:ext cx="2202628" cy="646331"/>
          </a:xfrm>
          <a:prstGeom prst="rect">
            <a:avLst/>
          </a:prstGeom>
          <a:solidFill>
            <a:schemeClr val="accent4">
              <a:lumMod val="40000"/>
              <a:lumOff val="60000"/>
            </a:schemeClr>
          </a:solidFill>
        </p:spPr>
        <p:txBody>
          <a:bodyPr wrap="square" rtlCol="0">
            <a:spAutoFit/>
          </a:bodyPr>
          <a:lstStyle/>
          <a:p>
            <a:pPr algn="ctr"/>
            <a:r>
              <a:rPr lang="fr-FR" b="1" dirty="0"/>
              <a:t>Synthétisation de la vit. D</a:t>
            </a:r>
          </a:p>
        </p:txBody>
      </p:sp>
      <p:pic>
        <p:nvPicPr>
          <p:cNvPr id="11" name="Image 10">
            <a:extLst>
              <a:ext uri="{FF2B5EF4-FFF2-40B4-BE49-F238E27FC236}">
                <a16:creationId xmlns:a16="http://schemas.microsoft.com/office/drawing/2014/main" xmlns="" id="{339862E5-4F03-B048-B383-9E183650C0FA}"/>
              </a:ext>
            </a:extLst>
          </p:cNvPr>
          <p:cNvPicPr>
            <a:picLocks noChangeAspect="1"/>
          </p:cNvPicPr>
          <p:nvPr/>
        </p:nvPicPr>
        <p:blipFill>
          <a:blip r:embed="rId6"/>
          <a:stretch>
            <a:fillRect/>
          </a:stretch>
        </p:blipFill>
        <p:spPr>
          <a:xfrm>
            <a:off x="7207135" y="3798033"/>
            <a:ext cx="1936865" cy="3059968"/>
          </a:xfrm>
          <a:prstGeom prst="rect">
            <a:avLst/>
          </a:prstGeom>
        </p:spPr>
      </p:pic>
    </p:spTree>
    <p:extLst>
      <p:ext uri="{BB962C8B-B14F-4D97-AF65-F5344CB8AC3E}">
        <p14:creationId xmlns:p14="http://schemas.microsoft.com/office/powerpoint/2010/main" val="1535844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7184" name="Rectangle 16">
            <a:extLst>
              <a:ext uri="{FF2B5EF4-FFF2-40B4-BE49-F238E27FC236}">
                <a16:creationId xmlns:a16="http://schemas.microsoft.com/office/drawing/2014/main" xmlns="" id="{B6B5FE62-7C8C-B044-A79C-69A3A7C9A3CD}"/>
              </a:ext>
            </a:extLst>
          </p:cNvPr>
          <p:cNvSpPr>
            <a:spLocks noGrp="1" noChangeArrowheads="1"/>
          </p:cNvSpPr>
          <p:nvPr>
            <p:ph type="title"/>
          </p:nvPr>
        </p:nvSpPr>
        <p:spPr>
          <a:xfrm>
            <a:off x="628650" y="187705"/>
            <a:ext cx="7886700" cy="1325563"/>
          </a:xfrm>
        </p:spPr>
        <p:txBody>
          <a:bodyPr>
            <a:normAutofit fontScale="90000"/>
          </a:bodyPr>
          <a:lstStyle/>
          <a:p>
            <a:pPr eaLnBrk="1" hangingPunct="1"/>
            <a:r>
              <a:rPr lang="fr-FR" altLang="fr-FR" sz="4000" b="1" dirty="0">
                <a:ea typeface="ＭＳ Ｐゴシック" panose="020B0600070205080204" pitchFamily="34" charset="-128"/>
              </a:rPr>
              <a:t>Le Problème – l’Inactivité ou la sédentarité</a:t>
            </a:r>
            <a:br>
              <a:rPr lang="fr-FR" altLang="fr-FR" sz="4000" b="1" dirty="0">
                <a:ea typeface="ＭＳ Ｐゴシック" panose="020B0600070205080204" pitchFamily="34" charset="-128"/>
              </a:rPr>
            </a:br>
            <a:r>
              <a:rPr lang="fr-FR" altLang="fr-FR" sz="4000" b="1" dirty="0">
                <a:ea typeface="ＭＳ Ｐゴシック" panose="020B0600070205080204" pitchFamily="34" charset="-128"/>
              </a:rPr>
              <a:t>                           dans un cadre de vie </a:t>
            </a:r>
            <a:r>
              <a:rPr lang="fr-FR" altLang="fr-FR" b="1" dirty="0">
                <a:ea typeface="ＭＳ Ｐゴシック" panose="020B0600070205080204" pitchFamily="34" charset="-128"/>
              </a:rPr>
              <a:t>altéré</a:t>
            </a:r>
            <a:endParaRPr lang="en-US" altLang="fr-FR" b="1" dirty="0">
              <a:ea typeface="ＭＳ Ｐゴシック" panose="020B0600070205080204" pitchFamily="34" charset="-128"/>
            </a:endParaRPr>
          </a:p>
        </p:txBody>
      </p:sp>
      <p:sp>
        <p:nvSpPr>
          <p:cNvPr id="21507" name="Rectangle 17">
            <a:extLst>
              <a:ext uri="{FF2B5EF4-FFF2-40B4-BE49-F238E27FC236}">
                <a16:creationId xmlns:a16="http://schemas.microsoft.com/office/drawing/2014/main" xmlns="" id="{32989788-7479-0140-90D4-2BD13A24D174}"/>
              </a:ext>
            </a:extLst>
          </p:cNvPr>
          <p:cNvSpPr>
            <a:spLocks noGrp="1" noChangeArrowheads="1"/>
          </p:cNvSpPr>
          <p:nvPr>
            <p:ph sz="half" idx="1"/>
          </p:nvPr>
        </p:nvSpPr>
        <p:spPr>
          <a:xfrm>
            <a:off x="296331" y="1690689"/>
            <a:ext cx="4130518" cy="5030787"/>
          </a:xfrm>
          <a:solidFill>
            <a:schemeClr val="bg1">
              <a:alpha val="50195"/>
            </a:schemeClr>
          </a:solidFill>
          <a:ln>
            <a:solidFill>
              <a:schemeClr val="tx1"/>
            </a:solidFill>
            <a:miter lim="800000"/>
            <a:headEnd/>
            <a:tailEnd/>
          </a:ln>
        </p:spPr>
        <p:txBody>
          <a:bodyPr>
            <a:noAutofit/>
          </a:bodyPr>
          <a:lstStyle/>
          <a:p>
            <a:pPr eaLnBrk="1" hangingPunct="1">
              <a:lnSpc>
                <a:spcPct val="120000"/>
              </a:lnSpc>
              <a:spcBef>
                <a:spcPct val="20000"/>
              </a:spcBef>
            </a:pPr>
            <a:r>
              <a:rPr lang="fr-FR" altLang="fr-FR" sz="3600" dirty="0">
                <a:ea typeface="ＭＳ Ｐゴシック" panose="020B0600070205080204" pitchFamily="34" charset="-128"/>
              </a:rPr>
              <a:t>“</a:t>
            </a:r>
            <a:r>
              <a:rPr lang="fr-FR" altLang="fr-FR" sz="3100" dirty="0">
                <a:ea typeface="ＭＳ Ｐゴシック" panose="020B0600070205080204" pitchFamily="34" charset="-128"/>
              </a:rPr>
              <a:t>On estime que le manque d’activité physique est responsable de 250.000 morts par an aux Etats Unis, soit environ 12% de la mortalité totale.</a:t>
            </a:r>
          </a:p>
        </p:txBody>
      </p:sp>
      <p:sp>
        <p:nvSpPr>
          <p:cNvPr id="21508" name="Rectangle 18">
            <a:extLst>
              <a:ext uri="{FF2B5EF4-FFF2-40B4-BE49-F238E27FC236}">
                <a16:creationId xmlns:a16="http://schemas.microsoft.com/office/drawing/2014/main" xmlns="" id="{52045353-CBD4-4847-9872-C1FC25BF2638}"/>
              </a:ext>
            </a:extLst>
          </p:cNvPr>
          <p:cNvSpPr>
            <a:spLocks noGrp="1" noChangeArrowheads="1"/>
          </p:cNvSpPr>
          <p:nvPr>
            <p:ph sz="half" idx="2"/>
          </p:nvPr>
        </p:nvSpPr>
        <p:spPr>
          <a:xfrm>
            <a:off x="4587741" y="1694156"/>
            <a:ext cx="4241507" cy="4863464"/>
          </a:xfrm>
          <a:solidFill>
            <a:schemeClr val="bg1">
              <a:alpha val="50195"/>
            </a:schemeClr>
          </a:solidFill>
          <a:ln>
            <a:solidFill>
              <a:schemeClr val="tx1"/>
            </a:solidFill>
            <a:miter lim="800000"/>
            <a:headEnd/>
            <a:tailEnd/>
          </a:ln>
        </p:spPr>
        <p:txBody>
          <a:bodyPr>
            <a:noAutofit/>
          </a:bodyPr>
          <a:lstStyle/>
          <a:p>
            <a:pPr eaLnBrk="1" hangingPunct="1"/>
            <a:r>
              <a:rPr lang="fr-FR" altLang="fr-FR" sz="2700" dirty="0">
                <a:ea typeface="ＭＳ Ｐゴシック" panose="020B0600070205080204" pitchFamily="34" charset="-128"/>
              </a:rPr>
              <a:t>La plupart des gens sont sédentaires</a:t>
            </a:r>
          </a:p>
          <a:p>
            <a:pPr eaLnBrk="1" hangingPunct="1"/>
            <a:r>
              <a:rPr lang="fr-FR" altLang="fr-FR" sz="2700" dirty="0">
                <a:ea typeface="ＭＳ Ｐゴシック" panose="020B0600070205080204" pitchFamily="34" charset="-128"/>
              </a:rPr>
              <a:t>Près de 3 adultes sur 4 ne font que peu ou pas d’exercice physique régulier. </a:t>
            </a:r>
          </a:p>
          <a:p>
            <a:pPr eaLnBrk="1" hangingPunct="1"/>
            <a:r>
              <a:rPr lang="fr-FR" altLang="fr-FR" sz="2700" dirty="0">
                <a:ea typeface="ＭＳ Ｐゴシック" panose="020B0600070205080204" pitchFamily="34" charset="-128"/>
              </a:rPr>
              <a:t>Seuls 23% ont une activité physique régulière, légère ou modérée.</a:t>
            </a:r>
          </a:p>
          <a:p>
            <a:pPr eaLnBrk="1" hangingPunct="1"/>
            <a:r>
              <a:rPr lang="fr-FR" altLang="fr-FR" sz="2700" dirty="0">
                <a:ea typeface="ＭＳ Ｐゴシック" panose="020B0600070205080204" pitchFamily="34" charset="-128"/>
              </a:rPr>
              <a:t>Et seuls 12% ont une activité physique régulière vigoureuse</a:t>
            </a:r>
          </a:p>
        </p:txBody>
      </p:sp>
      <p:sp>
        <p:nvSpPr>
          <p:cNvPr id="21505" name="Espace réservé du numéro de diapositive 4">
            <a:extLst>
              <a:ext uri="{FF2B5EF4-FFF2-40B4-BE49-F238E27FC236}">
                <a16:creationId xmlns:a16="http://schemas.microsoft.com/office/drawing/2014/main" xmlns="" id="{824E1247-249D-4440-8DBE-63CAA9D09FBA}"/>
              </a:ext>
            </a:extLst>
          </p:cNvPr>
          <p:cNvSpPr>
            <a:spLocks noGrp="1"/>
          </p:cNvSpPr>
          <p:nvPr>
            <p:ph type="sldNum" sz="quarter" idx="12"/>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fld id="{F7C794C1-DEDF-6549-BD94-5210591AB6D7}" type="slidenum">
              <a:rPr lang="en-US" altLang="fr-FR" sz="1600">
                <a:solidFill>
                  <a:schemeClr val="tx2"/>
                </a:solidFill>
                <a:latin typeface="Times New Roman" panose="02020603050405020304" pitchFamily="18" charset="0"/>
              </a:rPr>
              <a:pPr/>
              <a:t>2</a:t>
            </a:fld>
            <a:endParaRPr lang="en-US" altLang="fr-FR" sz="1600">
              <a:solidFill>
                <a:schemeClr val="tx2"/>
              </a:solidFill>
              <a:latin typeface="Times New Roman" panose="02020603050405020304" pitchFamily="18" charset="0"/>
            </a:endParaRPr>
          </a:p>
        </p:txBody>
      </p:sp>
      <p:sp>
        <p:nvSpPr>
          <p:cNvPr id="21509" name="Text Box 5">
            <a:extLst>
              <a:ext uri="{FF2B5EF4-FFF2-40B4-BE49-F238E27FC236}">
                <a16:creationId xmlns:a16="http://schemas.microsoft.com/office/drawing/2014/main" xmlns="" id="{B23A3AD8-9047-744C-AFAE-64A8D3F6CD8D}"/>
              </a:ext>
            </a:extLst>
          </p:cNvPr>
          <p:cNvSpPr txBox="1">
            <a:spLocks noChangeArrowheads="1"/>
          </p:cNvSpPr>
          <p:nvPr/>
        </p:nvSpPr>
        <p:spPr bwMode="auto">
          <a:xfrm rot="10800000" flipV="1">
            <a:off x="6477471" y="6179939"/>
            <a:ext cx="21531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fr-FR" sz="1800" dirty="0">
                <a:solidFill>
                  <a:srgbClr val="FFFFFF"/>
                </a:solidFill>
              </a:rPr>
              <a:t>CDC, Advance Data # 325,            Apr 7, 2002</a:t>
            </a:r>
          </a:p>
        </p:txBody>
      </p:sp>
      <p:sp>
        <p:nvSpPr>
          <p:cNvPr id="21510" name="Text Box 6">
            <a:extLst>
              <a:ext uri="{FF2B5EF4-FFF2-40B4-BE49-F238E27FC236}">
                <a16:creationId xmlns:a16="http://schemas.microsoft.com/office/drawing/2014/main" xmlns="" id="{F7596ED9-DEB7-F247-B8EA-782AF7B3D625}"/>
              </a:ext>
            </a:extLst>
          </p:cNvPr>
          <p:cNvSpPr txBox="1">
            <a:spLocks noChangeArrowheads="1"/>
          </p:cNvSpPr>
          <p:nvPr/>
        </p:nvSpPr>
        <p:spPr bwMode="auto">
          <a:xfrm>
            <a:off x="1554481" y="6096000"/>
            <a:ext cx="2763186" cy="57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bg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bg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bg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bg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bg1"/>
                </a:solidFill>
                <a:latin typeface="Arial" panose="020B0604020202020204" pitchFamily="34" charset="0"/>
                <a:ea typeface="ＭＳ Ｐゴシック" panose="020B0600070205080204" pitchFamily="34" charset="-128"/>
              </a:defRPr>
            </a:lvl9pPr>
          </a:lstStyle>
          <a:p>
            <a:pPr eaLnBrk="1" hangingPunct="1">
              <a:lnSpc>
                <a:spcPct val="87000"/>
              </a:lnSpc>
              <a:spcBef>
                <a:spcPct val="30000"/>
              </a:spcBef>
              <a:buSzPct val="75000"/>
              <a:buFont typeface="Wingdings" pitchFamily="2" charset="2"/>
              <a:buNone/>
            </a:pPr>
            <a:r>
              <a:rPr lang="en-US" altLang="fr-FR" sz="1800" dirty="0">
                <a:solidFill>
                  <a:srgbClr val="FFFFFF"/>
                </a:solidFill>
              </a:rPr>
              <a:t>JAMA, Vol 273, No. 5, 402-7</a:t>
            </a:r>
          </a:p>
        </p:txBody>
      </p:sp>
    </p:spTree>
    <p:extLst>
      <p:ext uri="{BB962C8B-B14F-4D97-AF65-F5344CB8AC3E}">
        <p14:creationId xmlns:p14="http://schemas.microsoft.com/office/powerpoint/2010/main" val="5737708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661B9548-0899-B44D-8D4D-445553A31773}"/>
              </a:ext>
            </a:extLst>
          </p:cNvPr>
          <p:cNvSpPr>
            <a:spLocks noGrp="1"/>
          </p:cNvSpPr>
          <p:nvPr>
            <p:ph type="title"/>
          </p:nvPr>
        </p:nvSpPr>
        <p:spPr/>
        <p:txBody>
          <a:bodyPr/>
          <a:lstStyle/>
          <a:p>
            <a:endParaRPr lang="fr-FR" dirty="0"/>
          </a:p>
        </p:txBody>
      </p:sp>
      <p:pic>
        <p:nvPicPr>
          <p:cNvPr id="9" name="Espace réservé du contenu 8">
            <a:extLst>
              <a:ext uri="{FF2B5EF4-FFF2-40B4-BE49-F238E27FC236}">
                <a16:creationId xmlns:a16="http://schemas.microsoft.com/office/drawing/2014/main" xmlns="" id="{F265326B-1480-194E-8479-8FA1C9A858F4}"/>
              </a:ext>
            </a:extLst>
          </p:cNvPr>
          <p:cNvPicPr>
            <a:picLocks noGrp="1" noChangeAspect="1"/>
          </p:cNvPicPr>
          <p:nvPr>
            <p:ph idx="1"/>
          </p:nvPr>
        </p:nvPicPr>
        <p:blipFill>
          <a:blip r:embed="rId3"/>
          <a:stretch>
            <a:fillRect/>
          </a:stretch>
        </p:blipFill>
        <p:spPr>
          <a:xfrm>
            <a:off x="30284" y="1482067"/>
            <a:ext cx="3313355" cy="2485016"/>
          </a:xfrm>
        </p:spPr>
      </p:pic>
      <p:pic>
        <p:nvPicPr>
          <p:cNvPr id="11" name="Image 10">
            <a:extLst>
              <a:ext uri="{FF2B5EF4-FFF2-40B4-BE49-F238E27FC236}">
                <a16:creationId xmlns:a16="http://schemas.microsoft.com/office/drawing/2014/main" xmlns="" id="{1481E051-AF31-ED4E-BF79-DCC9998B595E}"/>
              </a:ext>
            </a:extLst>
          </p:cNvPr>
          <p:cNvPicPr>
            <a:picLocks noChangeAspect="1"/>
          </p:cNvPicPr>
          <p:nvPr/>
        </p:nvPicPr>
        <p:blipFill>
          <a:blip r:embed="rId4"/>
          <a:stretch>
            <a:fillRect/>
          </a:stretch>
        </p:blipFill>
        <p:spPr>
          <a:xfrm>
            <a:off x="6518866" y="2757215"/>
            <a:ext cx="2557478" cy="1808245"/>
          </a:xfrm>
          <a:prstGeom prst="rect">
            <a:avLst/>
          </a:prstGeom>
        </p:spPr>
      </p:pic>
      <p:sp>
        <p:nvSpPr>
          <p:cNvPr id="13" name="ZoneTexte 12">
            <a:extLst>
              <a:ext uri="{FF2B5EF4-FFF2-40B4-BE49-F238E27FC236}">
                <a16:creationId xmlns:a16="http://schemas.microsoft.com/office/drawing/2014/main" xmlns="" id="{02C95A16-DCA1-B842-AE13-AA2F8B229DD6}"/>
              </a:ext>
            </a:extLst>
          </p:cNvPr>
          <p:cNvSpPr txBox="1"/>
          <p:nvPr/>
        </p:nvSpPr>
        <p:spPr>
          <a:xfrm>
            <a:off x="1" y="1037828"/>
            <a:ext cx="3313355" cy="461665"/>
          </a:xfrm>
          <a:prstGeom prst="rect">
            <a:avLst/>
          </a:prstGeom>
          <a:solidFill>
            <a:schemeClr val="accent4">
              <a:lumMod val="40000"/>
              <a:lumOff val="60000"/>
            </a:schemeClr>
          </a:solidFill>
        </p:spPr>
        <p:txBody>
          <a:bodyPr wrap="square" rtlCol="0">
            <a:spAutoFit/>
          </a:bodyPr>
          <a:lstStyle/>
          <a:p>
            <a:pPr algn="ctr"/>
            <a:r>
              <a:rPr lang="fr-FR" dirty="0"/>
              <a:t> </a:t>
            </a:r>
            <a:r>
              <a:rPr lang="fr-FR" sz="2400" b="1" dirty="0">
                <a:solidFill>
                  <a:schemeClr val="bg1"/>
                </a:solidFill>
              </a:rPr>
              <a:t>INDISPENSABLE</a:t>
            </a:r>
            <a:endParaRPr lang="fr-FR" b="1" dirty="0">
              <a:solidFill>
                <a:schemeClr val="bg1"/>
              </a:solidFill>
            </a:endParaRPr>
          </a:p>
        </p:txBody>
      </p:sp>
      <p:pic>
        <p:nvPicPr>
          <p:cNvPr id="15" name="Image 14">
            <a:extLst>
              <a:ext uri="{FF2B5EF4-FFF2-40B4-BE49-F238E27FC236}">
                <a16:creationId xmlns:a16="http://schemas.microsoft.com/office/drawing/2014/main" xmlns="" id="{46209807-032D-A540-9C55-023D821B32B9}"/>
              </a:ext>
            </a:extLst>
          </p:cNvPr>
          <p:cNvPicPr>
            <a:picLocks noChangeAspect="1"/>
          </p:cNvPicPr>
          <p:nvPr/>
        </p:nvPicPr>
        <p:blipFill>
          <a:blip r:embed="rId5"/>
          <a:stretch>
            <a:fillRect/>
          </a:stretch>
        </p:blipFill>
        <p:spPr>
          <a:xfrm>
            <a:off x="3330595" y="446060"/>
            <a:ext cx="3244700" cy="4086851"/>
          </a:xfrm>
          <a:prstGeom prst="rect">
            <a:avLst/>
          </a:prstGeom>
        </p:spPr>
      </p:pic>
      <p:pic>
        <p:nvPicPr>
          <p:cNvPr id="17" name="Image 16">
            <a:extLst>
              <a:ext uri="{FF2B5EF4-FFF2-40B4-BE49-F238E27FC236}">
                <a16:creationId xmlns:a16="http://schemas.microsoft.com/office/drawing/2014/main" xmlns="" id="{C65F5E42-5647-A847-A1C3-9246E0BC7D68}"/>
              </a:ext>
            </a:extLst>
          </p:cNvPr>
          <p:cNvPicPr>
            <a:picLocks noChangeAspect="1"/>
          </p:cNvPicPr>
          <p:nvPr/>
        </p:nvPicPr>
        <p:blipFill>
          <a:blip r:embed="rId6"/>
          <a:stretch>
            <a:fillRect/>
          </a:stretch>
        </p:blipFill>
        <p:spPr>
          <a:xfrm>
            <a:off x="30284" y="3949172"/>
            <a:ext cx="3334964" cy="2898514"/>
          </a:xfrm>
          <a:prstGeom prst="rect">
            <a:avLst/>
          </a:prstGeom>
        </p:spPr>
      </p:pic>
      <p:pic>
        <p:nvPicPr>
          <p:cNvPr id="19" name="Image 18">
            <a:extLst>
              <a:ext uri="{FF2B5EF4-FFF2-40B4-BE49-F238E27FC236}">
                <a16:creationId xmlns:a16="http://schemas.microsoft.com/office/drawing/2014/main" xmlns="" id="{006AE842-3C02-7E47-9ECA-667BB0366601}"/>
              </a:ext>
            </a:extLst>
          </p:cNvPr>
          <p:cNvPicPr>
            <a:picLocks noChangeAspect="1"/>
          </p:cNvPicPr>
          <p:nvPr/>
        </p:nvPicPr>
        <p:blipFill>
          <a:blip r:embed="rId7"/>
          <a:stretch>
            <a:fillRect/>
          </a:stretch>
        </p:blipFill>
        <p:spPr>
          <a:xfrm>
            <a:off x="6595231" y="1978932"/>
            <a:ext cx="2645933" cy="2695324"/>
          </a:xfrm>
          <a:prstGeom prst="rect">
            <a:avLst/>
          </a:prstGeom>
        </p:spPr>
      </p:pic>
      <p:pic>
        <p:nvPicPr>
          <p:cNvPr id="21" name="Image 20">
            <a:extLst>
              <a:ext uri="{FF2B5EF4-FFF2-40B4-BE49-F238E27FC236}">
                <a16:creationId xmlns:a16="http://schemas.microsoft.com/office/drawing/2014/main" xmlns="" id="{1AF2250F-3C97-DD4A-A815-E8FC22E4B72C}"/>
              </a:ext>
            </a:extLst>
          </p:cNvPr>
          <p:cNvPicPr>
            <a:picLocks noChangeAspect="1"/>
          </p:cNvPicPr>
          <p:nvPr/>
        </p:nvPicPr>
        <p:blipFill>
          <a:blip r:embed="rId8"/>
          <a:stretch>
            <a:fillRect/>
          </a:stretch>
        </p:blipFill>
        <p:spPr>
          <a:xfrm>
            <a:off x="3343639" y="4512396"/>
            <a:ext cx="3200116" cy="2428627"/>
          </a:xfrm>
          <a:prstGeom prst="rect">
            <a:avLst/>
          </a:prstGeom>
        </p:spPr>
      </p:pic>
      <p:pic>
        <p:nvPicPr>
          <p:cNvPr id="23" name="Image 22">
            <a:extLst>
              <a:ext uri="{FF2B5EF4-FFF2-40B4-BE49-F238E27FC236}">
                <a16:creationId xmlns:a16="http://schemas.microsoft.com/office/drawing/2014/main" xmlns="" id="{0D3B0797-E77A-1040-9E28-A686B424E143}"/>
              </a:ext>
            </a:extLst>
          </p:cNvPr>
          <p:cNvPicPr>
            <a:picLocks noChangeAspect="1"/>
          </p:cNvPicPr>
          <p:nvPr/>
        </p:nvPicPr>
        <p:blipFill>
          <a:blip r:embed="rId9"/>
          <a:stretch>
            <a:fillRect/>
          </a:stretch>
        </p:blipFill>
        <p:spPr>
          <a:xfrm>
            <a:off x="6555359" y="4674257"/>
            <a:ext cx="2612414" cy="2292977"/>
          </a:xfrm>
          <a:prstGeom prst="rect">
            <a:avLst/>
          </a:prstGeom>
        </p:spPr>
      </p:pic>
      <p:sp>
        <p:nvSpPr>
          <p:cNvPr id="3" name="ZoneTexte 2">
            <a:extLst>
              <a:ext uri="{FF2B5EF4-FFF2-40B4-BE49-F238E27FC236}">
                <a16:creationId xmlns:a16="http://schemas.microsoft.com/office/drawing/2014/main" xmlns="" id="{0731E0C5-5F26-914A-BC33-10972F403884}"/>
              </a:ext>
            </a:extLst>
          </p:cNvPr>
          <p:cNvSpPr txBox="1"/>
          <p:nvPr/>
        </p:nvSpPr>
        <p:spPr>
          <a:xfrm>
            <a:off x="30284" y="64009"/>
            <a:ext cx="3289337" cy="1384995"/>
          </a:xfrm>
          <a:prstGeom prst="rect">
            <a:avLst/>
          </a:prstGeom>
          <a:solidFill>
            <a:schemeClr val="accent1">
              <a:lumMod val="40000"/>
              <a:lumOff val="60000"/>
            </a:schemeClr>
          </a:solidFill>
        </p:spPr>
        <p:txBody>
          <a:bodyPr wrap="square" rtlCol="0">
            <a:spAutoFit/>
          </a:bodyPr>
          <a:lstStyle/>
          <a:p>
            <a:pPr algn="ctr"/>
            <a:r>
              <a:rPr lang="fr-FR" sz="2800" b="1" dirty="0"/>
              <a:t>UNE EAU SAINE POUR BOIRE ABONDAMMENT</a:t>
            </a:r>
          </a:p>
        </p:txBody>
      </p:sp>
      <p:sp>
        <p:nvSpPr>
          <p:cNvPr id="4" name="ZoneTexte 3">
            <a:extLst>
              <a:ext uri="{FF2B5EF4-FFF2-40B4-BE49-F238E27FC236}">
                <a16:creationId xmlns:a16="http://schemas.microsoft.com/office/drawing/2014/main" xmlns="" id="{DE875F20-7238-3349-AE91-1194BE3573DA}"/>
              </a:ext>
            </a:extLst>
          </p:cNvPr>
          <p:cNvSpPr txBox="1"/>
          <p:nvPr/>
        </p:nvSpPr>
        <p:spPr>
          <a:xfrm>
            <a:off x="3343639" y="22141"/>
            <a:ext cx="3175227" cy="646331"/>
          </a:xfrm>
          <a:prstGeom prst="rect">
            <a:avLst/>
          </a:prstGeom>
          <a:solidFill>
            <a:schemeClr val="accent1">
              <a:lumMod val="40000"/>
              <a:lumOff val="60000"/>
            </a:schemeClr>
          </a:solidFill>
        </p:spPr>
        <p:txBody>
          <a:bodyPr wrap="square" rtlCol="0">
            <a:spAutoFit/>
          </a:bodyPr>
          <a:lstStyle/>
          <a:p>
            <a:pPr algn="ctr"/>
            <a:r>
              <a:rPr lang="fr-FR" b="1" dirty="0"/>
              <a:t>LE CHARBON ACTIF DE BINCHOTAN</a:t>
            </a:r>
          </a:p>
        </p:txBody>
      </p:sp>
      <p:pic>
        <p:nvPicPr>
          <p:cNvPr id="5" name="Image 4">
            <a:extLst>
              <a:ext uri="{FF2B5EF4-FFF2-40B4-BE49-F238E27FC236}">
                <a16:creationId xmlns:a16="http://schemas.microsoft.com/office/drawing/2014/main" xmlns="" id="{F7C56D1F-6693-AE45-950B-B5ECF1F62CDD}"/>
              </a:ext>
            </a:extLst>
          </p:cNvPr>
          <p:cNvPicPr>
            <a:picLocks noChangeAspect="1"/>
          </p:cNvPicPr>
          <p:nvPr/>
        </p:nvPicPr>
        <p:blipFill>
          <a:blip r:embed="rId10"/>
          <a:stretch>
            <a:fillRect/>
          </a:stretch>
        </p:blipFill>
        <p:spPr>
          <a:xfrm>
            <a:off x="6513628" y="10749"/>
            <a:ext cx="2630372" cy="4606143"/>
          </a:xfrm>
          <a:prstGeom prst="rect">
            <a:avLst/>
          </a:prstGeom>
        </p:spPr>
      </p:pic>
      <p:pic>
        <p:nvPicPr>
          <p:cNvPr id="7" name="Image 6">
            <a:extLst>
              <a:ext uri="{FF2B5EF4-FFF2-40B4-BE49-F238E27FC236}">
                <a16:creationId xmlns:a16="http://schemas.microsoft.com/office/drawing/2014/main" xmlns="" id="{A0063D34-331B-4345-A9B6-1E143F9FF60A}"/>
              </a:ext>
            </a:extLst>
          </p:cNvPr>
          <p:cNvPicPr>
            <a:picLocks noChangeAspect="1"/>
          </p:cNvPicPr>
          <p:nvPr/>
        </p:nvPicPr>
        <p:blipFill>
          <a:blip r:embed="rId11"/>
          <a:stretch>
            <a:fillRect/>
          </a:stretch>
        </p:blipFill>
        <p:spPr>
          <a:xfrm>
            <a:off x="18481" y="2422320"/>
            <a:ext cx="3313355" cy="4425367"/>
          </a:xfrm>
          <a:prstGeom prst="rect">
            <a:avLst/>
          </a:prstGeom>
        </p:spPr>
      </p:pic>
    </p:spTree>
    <p:extLst>
      <p:ext uri="{BB962C8B-B14F-4D97-AF65-F5344CB8AC3E}">
        <p14:creationId xmlns:p14="http://schemas.microsoft.com/office/powerpoint/2010/main" val="3986832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ADC56D1-06D8-E34A-8261-31F803603A5B}"/>
              </a:ext>
            </a:extLst>
          </p:cNvPr>
          <p:cNvSpPr>
            <a:spLocks noGrp="1"/>
          </p:cNvSpPr>
          <p:nvPr>
            <p:ph type="title"/>
          </p:nvPr>
        </p:nvSpPr>
        <p:spPr>
          <a:xfrm>
            <a:off x="-64546" y="11587"/>
            <a:ext cx="9208546" cy="865161"/>
          </a:xfrm>
        </p:spPr>
        <p:txBody>
          <a:bodyPr>
            <a:noAutofit/>
          </a:bodyPr>
          <a:lstStyle/>
          <a:p>
            <a:pPr algn="ctr"/>
            <a:r>
              <a:rPr lang="fr-FR" sz="2400" b="1" dirty="0">
                <a:latin typeface="Arial" panose="020B0604020202020204" pitchFamily="34" charset="0"/>
                <a:cs typeface="Arial" panose="020B0604020202020204" pitchFamily="34" charset="0"/>
              </a:rPr>
              <a:t>Oui, on peut dépolluer son corps : les bains de forêts, </a:t>
            </a:r>
            <a:br>
              <a:rPr lang="fr-FR" sz="2400" b="1" dirty="0">
                <a:latin typeface="Arial" panose="020B0604020202020204" pitchFamily="34" charset="0"/>
                <a:cs typeface="Arial" panose="020B0604020202020204" pitchFamily="34" charset="0"/>
              </a:rPr>
            </a:br>
            <a:r>
              <a:rPr lang="fr-FR" sz="2400" b="1" dirty="0">
                <a:latin typeface="Arial" panose="020B0604020202020204" pitchFamily="34" charset="0"/>
                <a:cs typeface="Arial" panose="020B0604020202020204" pitchFamily="34" charset="0"/>
              </a:rPr>
              <a:t>les marches au grand air ont un effet positif sur l’immunité</a:t>
            </a:r>
            <a:r>
              <a:rPr lang="fr-FR" sz="2800" b="1" dirty="0">
                <a:latin typeface="Arial" panose="020B0604020202020204" pitchFamily="34" charset="0"/>
                <a:cs typeface="Arial" panose="020B0604020202020204" pitchFamily="34" charset="0"/>
              </a:rPr>
              <a:t>, </a:t>
            </a:r>
            <a:endParaRPr lang="fr-FR" sz="2800" dirty="0"/>
          </a:p>
        </p:txBody>
      </p:sp>
      <p:pic>
        <p:nvPicPr>
          <p:cNvPr id="5" name="Espace réservé du contenu 4">
            <a:extLst>
              <a:ext uri="{FF2B5EF4-FFF2-40B4-BE49-F238E27FC236}">
                <a16:creationId xmlns:a16="http://schemas.microsoft.com/office/drawing/2014/main" xmlns="" id="{8AA4AB20-4A9B-E24A-92FF-8243FD68FF87}"/>
              </a:ext>
            </a:extLst>
          </p:cNvPr>
          <p:cNvPicPr>
            <a:picLocks noGrp="1" noChangeAspect="1"/>
          </p:cNvPicPr>
          <p:nvPr>
            <p:ph idx="1"/>
          </p:nvPr>
        </p:nvPicPr>
        <p:blipFill>
          <a:blip r:embed="rId3"/>
          <a:stretch>
            <a:fillRect/>
          </a:stretch>
        </p:blipFill>
        <p:spPr>
          <a:xfrm>
            <a:off x="-51741" y="892104"/>
            <a:ext cx="2678537" cy="3355087"/>
          </a:xfrm>
        </p:spPr>
      </p:pic>
      <p:pic>
        <p:nvPicPr>
          <p:cNvPr id="7" name="Image 6">
            <a:extLst>
              <a:ext uri="{FF2B5EF4-FFF2-40B4-BE49-F238E27FC236}">
                <a16:creationId xmlns:a16="http://schemas.microsoft.com/office/drawing/2014/main" xmlns="" id="{83BD9355-E8FB-2C41-8753-263D89808A4B}"/>
              </a:ext>
            </a:extLst>
          </p:cNvPr>
          <p:cNvPicPr>
            <a:picLocks noChangeAspect="1"/>
          </p:cNvPicPr>
          <p:nvPr/>
        </p:nvPicPr>
        <p:blipFill>
          <a:blip r:embed="rId4"/>
          <a:stretch>
            <a:fillRect/>
          </a:stretch>
        </p:blipFill>
        <p:spPr>
          <a:xfrm>
            <a:off x="1" y="4230530"/>
            <a:ext cx="1053546" cy="2627471"/>
          </a:xfrm>
          <a:prstGeom prst="rect">
            <a:avLst/>
          </a:prstGeom>
        </p:spPr>
      </p:pic>
      <p:pic>
        <p:nvPicPr>
          <p:cNvPr id="9" name="Image 8">
            <a:extLst>
              <a:ext uri="{FF2B5EF4-FFF2-40B4-BE49-F238E27FC236}">
                <a16:creationId xmlns:a16="http://schemas.microsoft.com/office/drawing/2014/main" xmlns="" id="{11E097C0-C0D5-BB46-89F4-AF532781A4AB}"/>
              </a:ext>
            </a:extLst>
          </p:cNvPr>
          <p:cNvPicPr>
            <a:picLocks noChangeAspect="1"/>
          </p:cNvPicPr>
          <p:nvPr/>
        </p:nvPicPr>
        <p:blipFill>
          <a:blip r:embed="rId5"/>
          <a:stretch>
            <a:fillRect/>
          </a:stretch>
        </p:blipFill>
        <p:spPr>
          <a:xfrm>
            <a:off x="2626796" y="916491"/>
            <a:ext cx="2645621" cy="3321655"/>
          </a:xfrm>
          <a:prstGeom prst="rect">
            <a:avLst/>
          </a:prstGeom>
        </p:spPr>
      </p:pic>
      <p:pic>
        <p:nvPicPr>
          <p:cNvPr id="13" name="Image 12">
            <a:extLst>
              <a:ext uri="{FF2B5EF4-FFF2-40B4-BE49-F238E27FC236}">
                <a16:creationId xmlns:a16="http://schemas.microsoft.com/office/drawing/2014/main" xmlns="" id="{A5A2282D-23ED-3B4E-B905-9749ED3BD1FA}"/>
              </a:ext>
            </a:extLst>
          </p:cNvPr>
          <p:cNvPicPr>
            <a:picLocks noChangeAspect="1"/>
          </p:cNvPicPr>
          <p:nvPr/>
        </p:nvPicPr>
        <p:blipFill>
          <a:blip r:embed="rId6"/>
          <a:stretch>
            <a:fillRect/>
          </a:stretch>
        </p:blipFill>
        <p:spPr>
          <a:xfrm>
            <a:off x="5272417" y="892104"/>
            <a:ext cx="3871583" cy="5965897"/>
          </a:xfrm>
          <a:prstGeom prst="rect">
            <a:avLst/>
          </a:prstGeom>
        </p:spPr>
      </p:pic>
      <p:pic>
        <p:nvPicPr>
          <p:cNvPr id="17" name="Image 16">
            <a:extLst>
              <a:ext uri="{FF2B5EF4-FFF2-40B4-BE49-F238E27FC236}">
                <a16:creationId xmlns:a16="http://schemas.microsoft.com/office/drawing/2014/main" xmlns="" id="{6A31795A-1374-1C46-90AB-134BD263A8C0}"/>
              </a:ext>
            </a:extLst>
          </p:cNvPr>
          <p:cNvPicPr>
            <a:picLocks noChangeAspect="1"/>
          </p:cNvPicPr>
          <p:nvPr/>
        </p:nvPicPr>
        <p:blipFill>
          <a:blip r:embed="rId7"/>
          <a:stretch>
            <a:fillRect/>
          </a:stretch>
        </p:blipFill>
        <p:spPr>
          <a:xfrm>
            <a:off x="1053548" y="4230530"/>
            <a:ext cx="4218869" cy="2627470"/>
          </a:xfrm>
          <a:prstGeom prst="rect">
            <a:avLst/>
          </a:prstGeom>
        </p:spPr>
      </p:pic>
    </p:spTree>
    <p:extLst>
      <p:ext uri="{BB962C8B-B14F-4D97-AF65-F5344CB8AC3E}">
        <p14:creationId xmlns:p14="http://schemas.microsoft.com/office/powerpoint/2010/main" val="36141928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0EC91CC-4B54-444C-A1C2-40A8021C7DD3}"/>
              </a:ext>
            </a:extLst>
          </p:cNvPr>
          <p:cNvSpPr>
            <a:spLocks noGrp="1"/>
          </p:cNvSpPr>
          <p:nvPr>
            <p:ph type="title"/>
          </p:nvPr>
        </p:nvSpPr>
        <p:spPr>
          <a:xfrm>
            <a:off x="2839783" y="-25058"/>
            <a:ext cx="4378612" cy="1325563"/>
          </a:xfrm>
        </p:spPr>
        <p:txBody>
          <a:bodyPr>
            <a:normAutofit/>
          </a:bodyPr>
          <a:lstStyle/>
          <a:p>
            <a:pPr algn="ctr"/>
            <a:r>
              <a:rPr lang="fr-FR" sz="3000" b="1" dirty="0">
                <a:latin typeface="Arial" panose="020B0604020202020204" pitchFamily="34" charset="0"/>
                <a:cs typeface="Arial" panose="020B0604020202020204" pitchFamily="34" charset="0"/>
              </a:rPr>
              <a:t>L’eau qui booste l’immunité</a:t>
            </a:r>
          </a:p>
        </p:txBody>
      </p:sp>
      <p:pic>
        <p:nvPicPr>
          <p:cNvPr id="5" name="Espace réservé du contenu 4">
            <a:extLst>
              <a:ext uri="{FF2B5EF4-FFF2-40B4-BE49-F238E27FC236}">
                <a16:creationId xmlns:a16="http://schemas.microsoft.com/office/drawing/2014/main" xmlns="" id="{2A162117-DD0A-9A43-9B90-8C7BFD342ECD}"/>
              </a:ext>
            </a:extLst>
          </p:cNvPr>
          <p:cNvPicPr>
            <a:picLocks noGrp="1" noChangeAspect="1"/>
          </p:cNvPicPr>
          <p:nvPr>
            <p:ph idx="1"/>
          </p:nvPr>
        </p:nvPicPr>
        <p:blipFill>
          <a:blip r:embed="rId3"/>
          <a:stretch>
            <a:fillRect/>
          </a:stretch>
        </p:blipFill>
        <p:spPr>
          <a:xfrm>
            <a:off x="0" y="1"/>
            <a:ext cx="1827231" cy="1859915"/>
          </a:xfrm>
        </p:spPr>
      </p:pic>
      <p:pic>
        <p:nvPicPr>
          <p:cNvPr id="7" name="Image 6">
            <a:extLst>
              <a:ext uri="{FF2B5EF4-FFF2-40B4-BE49-F238E27FC236}">
                <a16:creationId xmlns:a16="http://schemas.microsoft.com/office/drawing/2014/main" xmlns="" id="{1B45AE2A-10ED-044D-8A61-9195BC036FD4}"/>
              </a:ext>
            </a:extLst>
          </p:cNvPr>
          <p:cNvPicPr>
            <a:picLocks noChangeAspect="1"/>
          </p:cNvPicPr>
          <p:nvPr/>
        </p:nvPicPr>
        <p:blipFill>
          <a:blip r:embed="rId4"/>
          <a:stretch>
            <a:fillRect/>
          </a:stretch>
        </p:blipFill>
        <p:spPr>
          <a:xfrm>
            <a:off x="-38100" y="1873479"/>
            <a:ext cx="2993272" cy="1532467"/>
          </a:xfrm>
          <a:prstGeom prst="rect">
            <a:avLst/>
          </a:prstGeom>
        </p:spPr>
      </p:pic>
      <p:pic>
        <p:nvPicPr>
          <p:cNvPr id="9" name="Image 8">
            <a:extLst>
              <a:ext uri="{FF2B5EF4-FFF2-40B4-BE49-F238E27FC236}">
                <a16:creationId xmlns:a16="http://schemas.microsoft.com/office/drawing/2014/main" xmlns="" id="{F80EF370-5568-DF4C-BE01-00C40CA419A2}"/>
              </a:ext>
            </a:extLst>
          </p:cNvPr>
          <p:cNvPicPr>
            <a:picLocks noChangeAspect="1"/>
          </p:cNvPicPr>
          <p:nvPr/>
        </p:nvPicPr>
        <p:blipFill>
          <a:blip r:embed="rId5"/>
          <a:stretch>
            <a:fillRect/>
          </a:stretch>
        </p:blipFill>
        <p:spPr>
          <a:xfrm>
            <a:off x="0" y="3436545"/>
            <a:ext cx="3371850" cy="1803400"/>
          </a:xfrm>
          <a:prstGeom prst="rect">
            <a:avLst/>
          </a:prstGeom>
        </p:spPr>
      </p:pic>
      <p:pic>
        <p:nvPicPr>
          <p:cNvPr id="11" name="Image 10">
            <a:extLst>
              <a:ext uri="{FF2B5EF4-FFF2-40B4-BE49-F238E27FC236}">
                <a16:creationId xmlns:a16="http://schemas.microsoft.com/office/drawing/2014/main" xmlns="" id="{97A34005-EFAF-5E48-BF9A-CCF741200FE7}"/>
              </a:ext>
            </a:extLst>
          </p:cNvPr>
          <p:cNvPicPr>
            <a:picLocks noChangeAspect="1"/>
          </p:cNvPicPr>
          <p:nvPr/>
        </p:nvPicPr>
        <p:blipFill>
          <a:blip r:embed="rId6"/>
          <a:stretch>
            <a:fillRect/>
          </a:stretch>
        </p:blipFill>
        <p:spPr>
          <a:xfrm>
            <a:off x="-38100" y="5325534"/>
            <a:ext cx="3448050" cy="1532467"/>
          </a:xfrm>
          <a:prstGeom prst="rect">
            <a:avLst/>
          </a:prstGeom>
        </p:spPr>
      </p:pic>
      <p:pic>
        <p:nvPicPr>
          <p:cNvPr id="13" name="Image 12">
            <a:extLst>
              <a:ext uri="{FF2B5EF4-FFF2-40B4-BE49-F238E27FC236}">
                <a16:creationId xmlns:a16="http://schemas.microsoft.com/office/drawing/2014/main" xmlns="" id="{8B7F1BD8-20FD-4B4C-B20A-8C6AA196DCA5}"/>
              </a:ext>
            </a:extLst>
          </p:cNvPr>
          <p:cNvPicPr>
            <a:picLocks noChangeAspect="1"/>
          </p:cNvPicPr>
          <p:nvPr/>
        </p:nvPicPr>
        <p:blipFill>
          <a:blip r:embed="rId7"/>
          <a:stretch>
            <a:fillRect/>
          </a:stretch>
        </p:blipFill>
        <p:spPr>
          <a:xfrm>
            <a:off x="3348326" y="1197129"/>
            <a:ext cx="3189731" cy="2933016"/>
          </a:xfrm>
          <a:prstGeom prst="rect">
            <a:avLst/>
          </a:prstGeom>
        </p:spPr>
      </p:pic>
      <p:pic>
        <p:nvPicPr>
          <p:cNvPr id="15" name="Image 14">
            <a:extLst>
              <a:ext uri="{FF2B5EF4-FFF2-40B4-BE49-F238E27FC236}">
                <a16:creationId xmlns:a16="http://schemas.microsoft.com/office/drawing/2014/main" xmlns="" id="{301C9FE1-A411-EC4A-BF5C-BCE0BDAD4A31}"/>
              </a:ext>
            </a:extLst>
          </p:cNvPr>
          <p:cNvPicPr>
            <a:picLocks noChangeAspect="1"/>
          </p:cNvPicPr>
          <p:nvPr/>
        </p:nvPicPr>
        <p:blipFill>
          <a:blip r:embed="rId8"/>
          <a:stretch>
            <a:fillRect/>
          </a:stretch>
        </p:blipFill>
        <p:spPr>
          <a:xfrm>
            <a:off x="3371850" y="4106219"/>
            <a:ext cx="2969335" cy="2719716"/>
          </a:xfrm>
          <a:prstGeom prst="rect">
            <a:avLst/>
          </a:prstGeom>
        </p:spPr>
      </p:pic>
      <p:pic>
        <p:nvPicPr>
          <p:cNvPr id="17" name="Image 16">
            <a:extLst>
              <a:ext uri="{FF2B5EF4-FFF2-40B4-BE49-F238E27FC236}">
                <a16:creationId xmlns:a16="http://schemas.microsoft.com/office/drawing/2014/main" xmlns="" id="{B0CBBB63-B1A7-594E-928A-BF2892DC8204}"/>
              </a:ext>
            </a:extLst>
          </p:cNvPr>
          <p:cNvPicPr>
            <a:picLocks noChangeAspect="1"/>
          </p:cNvPicPr>
          <p:nvPr/>
        </p:nvPicPr>
        <p:blipFill>
          <a:blip r:embed="rId9"/>
          <a:stretch>
            <a:fillRect/>
          </a:stretch>
        </p:blipFill>
        <p:spPr>
          <a:xfrm>
            <a:off x="1712469" y="1226728"/>
            <a:ext cx="1756432" cy="2202272"/>
          </a:xfrm>
          <a:prstGeom prst="rect">
            <a:avLst/>
          </a:prstGeom>
        </p:spPr>
      </p:pic>
      <p:pic>
        <p:nvPicPr>
          <p:cNvPr id="4" name="Image 3">
            <a:extLst>
              <a:ext uri="{FF2B5EF4-FFF2-40B4-BE49-F238E27FC236}">
                <a16:creationId xmlns:a16="http://schemas.microsoft.com/office/drawing/2014/main" xmlns="" id="{8CAE5163-F6BE-6246-906F-F2B9AF4A308D}"/>
              </a:ext>
            </a:extLst>
          </p:cNvPr>
          <p:cNvPicPr>
            <a:picLocks noChangeAspect="1"/>
          </p:cNvPicPr>
          <p:nvPr/>
        </p:nvPicPr>
        <p:blipFill>
          <a:blip r:embed="rId10"/>
          <a:stretch>
            <a:fillRect/>
          </a:stretch>
        </p:blipFill>
        <p:spPr>
          <a:xfrm flipV="1">
            <a:off x="6267468" y="3834581"/>
            <a:ext cx="1348947" cy="3023417"/>
          </a:xfrm>
          <a:prstGeom prst="rect">
            <a:avLst/>
          </a:prstGeom>
        </p:spPr>
      </p:pic>
      <p:pic>
        <p:nvPicPr>
          <p:cNvPr id="8" name="Image 7">
            <a:extLst>
              <a:ext uri="{FF2B5EF4-FFF2-40B4-BE49-F238E27FC236}">
                <a16:creationId xmlns:a16="http://schemas.microsoft.com/office/drawing/2014/main" xmlns="" id="{9B709116-E57D-524F-AC1F-0DA29192969D}"/>
              </a:ext>
            </a:extLst>
          </p:cNvPr>
          <p:cNvPicPr>
            <a:picLocks noChangeAspect="1"/>
          </p:cNvPicPr>
          <p:nvPr/>
        </p:nvPicPr>
        <p:blipFill>
          <a:blip r:embed="rId11"/>
          <a:stretch>
            <a:fillRect/>
          </a:stretch>
        </p:blipFill>
        <p:spPr>
          <a:xfrm flipV="1">
            <a:off x="7616415" y="3834582"/>
            <a:ext cx="1527137" cy="3001445"/>
          </a:xfrm>
          <a:prstGeom prst="rect">
            <a:avLst/>
          </a:prstGeom>
        </p:spPr>
      </p:pic>
      <p:pic>
        <p:nvPicPr>
          <p:cNvPr id="6" name="Image 5">
            <a:extLst>
              <a:ext uri="{FF2B5EF4-FFF2-40B4-BE49-F238E27FC236}">
                <a16:creationId xmlns:a16="http://schemas.microsoft.com/office/drawing/2014/main" xmlns="" id="{A38BC5D2-51DC-1C41-8C5D-AAA5DC5EFE75}"/>
              </a:ext>
            </a:extLst>
          </p:cNvPr>
          <p:cNvPicPr>
            <a:picLocks noChangeAspect="1"/>
          </p:cNvPicPr>
          <p:nvPr/>
        </p:nvPicPr>
        <p:blipFill>
          <a:blip r:embed="rId12"/>
          <a:stretch>
            <a:fillRect/>
          </a:stretch>
        </p:blipFill>
        <p:spPr>
          <a:xfrm>
            <a:off x="-14718" y="-46110"/>
            <a:ext cx="3534839" cy="3482655"/>
          </a:xfrm>
          <a:prstGeom prst="rect">
            <a:avLst/>
          </a:prstGeom>
        </p:spPr>
      </p:pic>
      <p:pic>
        <p:nvPicPr>
          <p:cNvPr id="14" name="Image 13">
            <a:extLst>
              <a:ext uri="{FF2B5EF4-FFF2-40B4-BE49-F238E27FC236}">
                <a16:creationId xmlns:a16="http://schemas.microsoft.com/office/drawing/2014/main" xmlns="" id="{FD46AE2F-661E-0B49-A293-F552B676DF27}"/>
              </a:ext>
            </a:extLst>
          </p:cNvPr>
          <p:cNvPicPr>
            <a:picLocks noChangeAspect="1"/>
          </p:cNvPicPr>
          <p:nvPr/>
        </p:nvPicPr>
        <p:blipFill>
          <a:blip r:embed="rId13"/>
          <a:stretch>
            <a:fillRect/>
          </a:stretch>
        </p:blipFill>
        <p:spPr>
          <a:xfrm>
            <a:off x="6538057" y="-31149"/>
            <a:ext cx="2605943" cy="3843759"/>
          </a:xfrm>
          <a:prstGeom prst="rect">
            <a:avLst/>
          </a:prstGeom>
        </p:spPr>
      </p:pic>
    </p:spTree>
    <p:extLst>
      <p:ext uri="{BB962C8B-B14F-4D97-AF65-F5344CB8AC3E}">
        <p14:creationId xmlns:p14="http://schemas.microsoft.com/office/powerpoint/2010/main" val="4192875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1442314-3EE3-1644-8205-FF6D6ECDD87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73C8A556-0B65-A94F-BC18-7287E05BB4B6}"/>
              </a:ext>
            </a:extLst>
          </p:cNvPr>
          <p:cNvSpPr>
            <a:spLocks noGrp="1"/>
          </p:cNvSpPr>
          <p:nvPr>
            <p:ph idx="1"/>
          </p:nvPr>
        </p:nvSpPr>
        <p:spPr/>
        <p:txBody>
          <a:bodyPr/>
          <a:lstStyle/>
          <a:p>
            <a:endParaRPr lang="fr-FR" dirty="0"/>
          </a:p>
          <a:p>
            <a:endParaRPr lang="fr-FR" dirty="0"/>
          </a:p>
          <a:p>
            <a:r>
              <a:rPr lang="fr-FR" dirty="0"/>
              <a:t>Chacun de tes pas d’aujourd’hui est la vie de demain</a:t>
            </a:r>
          </a:p>
          <a:p>
            <a:r>
              <a:rPr lang="fr-FR" dirty="0" err="1"/>
              <a:t>Wilhem</a:t>
            </a:r>
            <a:r>
              <a:rPr lang="fr-FR" dirty="0"/>
              <a:t> Reich, psychiatre et </a:t>
            </a:r>
            <a:r>
              <a:rPr lang="fr-FR" dirty="0" err="1"/>
              <a:t>psychanaliste</a:t>
            </a:r>
            <a:endParaRPr lang="fr-FR" dirty="0"/>
          </a:p>
        </p:txBody>
      </p:sp>
      <p:pic>
        <p:nvPicPr>
          <p:cNvPr id="5" name="Image 4">
            <a:extLst>
              <a:ext uri="{FF2B5EF4-FFF2-40B4-BE49-F238E27FC236}">
                <a16:creationId xmlns:a16="http://schemas.microsoft.com/office/drawing/2014/main" xmlns="" id="{A6D4D9DE-A097-1E49-A758-0A108ACFD3DA}"/>
              </a:ext>
            </a:extLst>
          </p:cNvPr>
          <p:cNvPicPr>
            <a:picLocks noChangeAspect="1"/>
          </p:cNvPicPr>
          <p:nvPr/>
        </p:nvPicPr>
        <p:blipFill>
          <a:blip r:embed="rId3"/>
          <a:stretch>
            <a:fillRect/>
          </a:stretch>
        </p:blipFill>
        <p:spPr>
          <a:xfrm>
            <a:off x="431987" y="160411"/>
            <a:ext cx="8229600" cy="5811837"/>
          </a:xfrm>
          <a:prstGeom prst="rect">
            <a:avLst/>
          </a:prstGeom>
        </p:spPr>
      </p:pic>
      <p:sp>
        <p:nvSpPr>
          <p:cNvPr id="4" name="ZoneTexte 3">
            <a:extLst>
              <a:ext uri="{FF2B5EF4-FFF2-40B4-BE49-F238E27FC236}">
                <a16:creationId xmlns:a16="http://schemas.microsoft.com/office/drawing/2014/main" xmlns="" id="{9C2A6D01-CF25-8242-A0C4-2308D2AEA585}"/>
              </a:ext>
            </a:extLst>
          </p:cNvPr>
          <p:cNvSpPr txBox="1"/>
          <p:nvPr/>
        </p:nvSpPr>
        <p:spPr>
          <a:xfrm>
            <a:off x="1949824" y="3641546"/>
            <a:ext cx="5193926" cy="2677656"/>
          </a:xfrm>
          <a:prstGeom prst="rect">
            <a:avLst/>
          </a:prstGeom>
          <a:solidFill>
            <a:schemeClr val="accent6">
              <a:lumMod val="40000"/>
              <a:lumOff val="60000"/>
            </a:schemeClr>
          </a:solidFill>
        </p:spPr>
        <p:txBody>
          <a:bodyPr wrap="square" rtlCol="0">
            <a:spAutoFit/>
          </a:bodyPr>
          <a:lstStyle/>
          <a:p>
            <a:pPr algn="ctr"/>
            <a:r>
              <a:rPr lang="fr-FR" sz="2400" b="1" dirty="0">
                <a:latin typeface="Arial" panose="020B0604020202020204" pitchFamily="34" charset="0"/>
                <a:cs typeface="Arial" panose="020B0604020202020204" pitchFamily="34" charset="0"/>
              </a:rPr>
              <a:t>SOYONS PHYSIQUEMENT PLUS ACTIF</a:t>
            </a:r>
          </a:p>
          <a:p>
            <a:pPr algn="ctr"/>
            <a:r>
              <a:rPr lang="fr-FR" sz="2400" b="1" dirty="0">
                <a:latin typeface="Arial" panose="020B0604020202020204" pitchFamily="34" charset="0"/>
                <a:cs typeface="Arial" panose="020B0604020202020204" pitchFamily="34" charset="0"/>
              </a:rPr>
              <a:t>INDIVIDUELLEMENT</a:t>
            </a:r>
          </a:p>
          <a:p>
            <a:pPr algn="ctr"/>
            <a:r>
              <a:rPr lang="fr-FR" sz="2400" b="1" dirty="0">
                <a:latin typeface="Arial" panose="020B0604020202020204" pitchFamily="34" charset="0"/>
                <a:cs typeface="Arial" panose="020B0604020202020204" pitchFamily="34" charset="0"/>
              </a:rPr>
              <a:t>DANS NOS SECTIONS LOCALES</a:t>
            </a:r>
          </a:p>
          <a:p>
            <a:pPr algn="ctr"/>
            <a:r>
              <a:rPr lang="fr-FR" sz="2400" b="1" dirty="0">
                <a:latin typeface="Arial" panose="020B0604020202020204" pitchFamily="34" charset="0"/>
                <a:cs typeface="Arial" panose="020B0604020202020204" pitchFamily="34" charset="0"/>
              </a:rPr>
              <a:t>  ET DONNONS PLUS D’IMPORTANCE</a:t>
            </a:r>
          </a:p>
          <a:p>
            <a:pPr algn="ctr"/>
            <a:r>
              <a:rPr lang="fr-FR" sz="2400" b="1" dirty="0">
                <a:latin typeface="Arial" panose="020B0604020202020204" pitchFamily="34" charset="0"/>
                <a:cs typeface="Arial" panose="020B0604020202020204" pitchFamily="34" charset="0"/>
              </a:rPr>
              <a:t> À NOTRE CADRE DE VIE</a:t>
            </a:r>
          </a:p>
        </p:txBody>
      </p:sp>
    </p:spTree>
    <p:extLst>
      <p:ext uri="{BB962C8B-B14F-4D97-AF65-F5344CB8AC3E}">
        <p14:creationId xmlns:p14="http://schemas.microsoft.com/office/powerpoint/2010/main" val="2513108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7F799E3-FFF1-5545-B567-9E34E3E1CF27}"/>
              </a:ext>
            </a:extLst>
          </p:cNvPr>
          <p:cNvSpPr>
            <a:spLocks noGrp="1"/>
          </p:cNvSpPr>
          <p:nvPr>
            <p:ph type="ctrTitle"/>
          </p:nvPr>
        </p:nvSpPr>
        <p:spPr>
          <a:xfrm>
            <a:off x="2057399" y="0"/>
            <a:ext cx="4485940" cy="1812340"/>
          </a:xfrm>
        </p:spPr>
        <p:txBody>
          <a:bodyPr>
            <a:normAutofit/>
          </a:bodyPr>
          <a:lstStyle/>
          <a:p>
            <a:r>
              <a:rPr lang="fr-FR" sz="3600" b="1" dirty="0">
                <a:latin typeface="Arial" panose="020B0604020202020204" pitchFamily="34" charset="0"/>
                <a:cs typeface="Arial" panose="020B0604020202020204" pitchFamily="34" charset="0"/>
              </a:rPr>
              <a:t>Le</a:t>
            </a:r>
            <a:r>
              <a:rPr lang="fr-FR" sz="4000" b="1" dirty="0">
                <a:latin typeface="Arial" panose="020B0604020202020204" pitchFamily="34" charset="0"/>
                <a:cs typeface="Arial" panose="020B0604020202020204" pitchFamily="34" charset="0"/>
              </a:rPr>
              <a:t> cadre de vie</a:t>
            </a:r>
            <a:br>
              <a:rPr lang="fr-FR" sz="4000" b="1" dirty="0">
                <a:latin typeface="Arial" panose="020B0604020202020204" pitchFamily="34" charset="0"/>
                <a:cs typeface="Arial" panose="020B0604020202020204" pitchFamily="34" charset="0"/>
              </a:rPr>
            </a:br>
            <a:r>
              <a:rPr lang="fr-FR" sz="4000" b="1" dirty="0">
                <a:latin typeface="Arial" panose="020B0604020202020204" pitchFamily="34" charset="0"/>
                <a:cs typeface="Arial" panose="020B0604020202020204" pitchFamily="34" charset="0"/>
              </a:rPr>
              <a:t>La nature/les bâtis</a:t>
            </a:r>
          </a:p>
        </p:txBody>
      </p:sp>
      <p:sp>
        <p:nvSpPr>
          <p:cNvPr id="3" name="Sous-titre 2">
            <a:extLst>
              <a:ext uri="{FF2B5EF4-FFF2-40B4-BE49-F238E27FC236}">
                <a16:creationId xmlns:a16="http://schemas.microsoft.com/office/drawing/2014/main" xmlns="" id="{6E6B3E88-2C42-A143-9AC8-33F94D5F6855}"/>
              </a:ext>
            </a:extLst>
          </p:cNvPr>
          <p:cNvSpPr>
            <a:spLocks noGrp="1"/>
          </p:cNvSpPr>
          <p:nvPr>
            <p:ph type="subTitle" idx="1"/>
          </p:nvPr>
        </p:nvSpPr>
        <p:spPr>
          <a:xfrm>
            <a:off x="2057399" y="1677483"/>
            <a:ext cx="4485940" cy="1655762"/>
          </a:xfrm>
        </p:spPr>
        <p:txBody>
          <a:bodyPr>
            <a:noAutofit/>
          </a:bodyPr>
          <a:lstStyle/>
          <a:p>
            <a:r>
              <a:rPr lang="fr-FR" sz="3200" b="1" dirty="0">
                <a:solidFill>
                  <a:schemeClr val="accent6">
                    <a:lumMod val="75000"/>
                  </a:schemeClr>
                </a:solidFill>
              </a:rPr>
              <a:t>Soleil, air, sols, eau,</a:t>
            </a:r>
          </a:p>
          <a:p>
            <a:r>
              <a:rPr lang="fr-FR" sz="3200" b="1" dirty="0">
                <a:solidFill>
                  <a:schemeClr val="accent6">
                    <a:lumMod val="75000"/>
                  </a:schemeClr>
                </a:solidFill>
              </a:rPr>
              <a:t>Des adjuvants puissants</a:t>
            </a:r>
          </a:p>
          <a:p>
            <a:r>
              <a:rPr lang="fr-FR" sz="3200" b="1" dirty="0">
                <a:solidFill>
                  <a:schemeClr val="accent6">
                    <a:lumMod val="75000"/>
                  </a:schemeClr>
                </a:solidFill>
              </a:rPr>
              <a:t>pour l’immunité</a:t>
            </a:r>
            <a:r>
              <a:rPr lang="fr-FR" sz="3200" dirty="0"/>
              <a:t> </a:t>
            </a:r>
          </a:p>
        </p:txBody>
      </p:sp>
      <p:pic>
        <p:nvPicPr>
          <p:cNvPr id="5" name="Image 4">
            <a:extLst>
              <a:ext uri="{FF2B5EF4-FFF2-40B4-BE49-F238E27FC236}">
                <a16:creationId xmlns:a16="http://schemas.microsoft.com/office/drawing/2014/main" xmlns="" id="{B61B9D39-9561-EB4E-92A5-110D366149C0}"/>
              </a:ext>
            </a:extLst>
          </p:cNvPr>
          <p:cNvPicPr>
            <a:picLocks noChangeAspect="1"/>
          </p:cNvPicPr>
          <p:nvPr/>
        </p:nvPicPr>
        <p:blipFill>
          <a:blip r:embed="rId3"/>
          <a:stretch>
            <a:fillRect/>
          </a:stretch>
        </p:blipFill>
        <p:spPr>
          <a:xfrm>
            <a:off x="0" y="17446"/>
            <a:ext cx="2057400" cy="3260193"/>
          </a:xfrm>
          <a:prstGeom prst="rect">
            <a:avLst/>
          </a:prstGeom>
        </p:spPr>
      </p:pic>
      <p:pic>
        <p:nvPicPr>
          <p:cNvPr id="7" name="Image 6">
            <a:extLst>
              <a:ext uri="{FF2B5EF4-FFF2-40B4-BE49-F238E27FC236}">
                <a16:creationId xmlns:a16="http://schemas.microsoft.com/office/drawing/2014/main" xmlns="" id="{C1F0CEAA-F134-9049-9786-906D0B4960F2}"/>
              </a:ext>
            </a:extLst>
          </p:cNvPr>
          <p:cNvPicPr>
            <a:picLocks noChangeAspect="1"/>
          </p:cNvPicPr>
          <p:nvPr/>
        </p:nvPicPr>
        <p:blipFill>
          <a:blip r:embed="rId4"/>
          <a:stretch>
            <a:fillRect/>
          </a:stretch>
        </p:blipFill>
        <p:spPr>
          <a:xfrm>
            <a:off x="6543339" y="17446"/>
            <a:ext cx="2600661" cy="3315799"/>
          </a:xfrm>
          <a:prstGeom prst="rect">
            <a:avLst/>
          </a:prstGeom>
        </p:spPr>
      </p:pic>
      <p:pic>
        <p:nvPicPr>
          <p:cNvPr id="9" name="Image 8">
            <a:extLst>
              <a:ext uri="{FF2B5EF4-FFF2-40B4-BE49-F238E27FC236}">
                <a16:creationId xmlns:a16="http://schemas.microsoft.com/office/drawing/2014/main" xmlns="" id="{4247AA4F-4A66-564B-8352-56F867D78867}"/>
              </a:ext>
            </a:extLst>
          </p:cNvPr>
          <p:cNvPicPr>
            <a:picLocks noChangeAspect="1"/>
          </p:cNvPicPr>
          <p:nvPr/>
        </p:nvPicPr>
        <p:blipFill>
          <a:blip r:embed="rId5"/>
          <a:stretch>
            <a:fillRect/>
          </a:stretch>
        </p:blipFill>
        <p:spPr>
          <a:xfrm>
            <a:off x="4117292" y="3279785"/>
            <a:ext cx="5026709" cy="3578217"/>
          </a:xfrm>
          <a:prstGeom prst="rect">
            <a:avLst/>
          </a:prstGeom>
        </p:spPr>
      </p:pic>
      <p:pic>
        <p:nvPicPr>
          <p:cNvPr id="11" name="Image 10">
            <a:extLst>
              <a:ext uri="{FF2B5EF4-FFF2-40B4-BE49-F238E27FC236}">
                <a16:creationId xmlns:a16="http://schemas.microsoft.com/office/drawing/2014/main" xmlns="" id="{CB643251-C1F4-2B45-9008-BD37CB1FF811}"/>
              </a:ext>
            </a:extLst>
          </p:cNvPr>
          <p:cNvPicPr>
            <a:picLocks noChangeAspect="1"/>
          </p:cNvPicPr>
          <p:nvPr/>
        </p:nvPicPr>
        <p:blipFill>
          <a:blip r:embed="rId6"/>
          <a:stretch>
            <a:fillRect/>
          </a:stretch>
        </p:blipFill>
        <p:spPr>
          <a:xfrm>
            <a:off x="0" y="3279784"/>
            <a:ext cx="4485939" cy="3585498"/>
          </a:xfrm>
          <a:prstGeom prst="rect">
            <a:avLst/>
          </a:prstGeom>
        </p:spPr>
      </p:pic>
    </p:spTree>
    <p:extLst>
      <p:ext uri="{BB962C8B-B14F-4D97-AF65-F5344CB8AC3E}">
        <p14:creationId xmlns:p14="http://schemas.microsoft.com/office/powerpoint/2010/main" val="28518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63A61E5-4320-4B41-AE1B-1121628F5D2B}"/>
              </a:ext>
            </a:extLst>
          </p:cNvPr>
          <p:cNvSpPr>
            <a:spLocks noGrp="1"/>
          </p:cNvSpPr>
          <p:nvPr>
            <p:ph type="title"/>
          </p:nvPr>
        </p:nvSpPr>
        <p:spPr>
          <a:xfrm>
            <a:off x="-125561" y="152926"/>
            <a:ext cx="3025438" cy="842010"/>
          </a:xfrm>
        </p:spPr>
        <p:txBody>
          <a:bodyPr>
            <a:noAutofit/>
          </a:bodyPr>
          <a:lstStyle/>
          <a:p>
            <a:pPr algn="ctr"/>
            <a:r>
              <a:rPr lang="fr-FR" sz="2800" b="1" dirty="0">
                <a:latin typeface="Arial" panose="020B0604020202020204" pitchFamily="34" charset="0"/>
                <a:cs typeface="Arial" panose="020B0604020202020204" pitchFamily="34" charset="0"/>
              </a:rPr>
              <a:t>Quelle est la qualité de </a:t>
            </a:r>
            <a:r>
              <a:rPr lang="fr-FR" sz="2800" b="1" dirty="0" smtClean="0">
                <a:latin typeface="Arial" panose="020B0604020202020204" pitchFamily="34" charset="0"/>
                <a:cs typeface="Arial" panose="020B0604020202020204" pitchFamily="34" charset="0"/>
              </a:rPr>
              <a:t>l’air </a:t>
            </a:r>
            <a:r>
              <a:rPr lang="fr-FR" sz="2800" b="1" dirty="0">
                <a:latin typeface="Arial" panose="020B0604020202020204" pitchFamily="34" charset="0"/>
                <a:cs typeface="Arial" panose="020B0604020202020204" pitchFamily="34" charset="0"/>
              </a:rPr>
              <a:t>? </a:t>
            </a:r>
          </a:p>
        </p:txBody>
      </p:sp>
      <p:pic>
        <p:nvPicPr>
          <p:cNvPr id="5" name="Espace réservé du contenu 4">
            <a:extLst>
              <a:ext uri="{FF2B5EF4-FFF2-40B4-BE49-F238E27FC236}">
                <a16:creationId xmlns:a16="http://schemas.microsoft.com/office/drawing/2014/main" xmlns="" id="{511E22E1-A65C-CD4D-B09A-CFEECF4E3A87}"/>
              </a:ext>
            </a:extLst>
          </p:cNvPr>
          <p:cNvPicPr>
            <a:picLocks noGrp="1" noChangeAspect="1"/>
          </p:cNvPicPr>
          <p:nvPr>
            <p:ph idx="1"/>
          </p:nvPr>
        </p:nvPicPr>
        <p:blipFill>
          <a:blip r:embed="rId3"/>
          <a:stretch>
            <a:fillRect/>
          </a:stretch>
        </p:blipFill>
        <p:spPr>
          <a:xfrm>
            <a:off x="6101955" y="1"/>
            <a:ext cx="3062630" cy="2026153"/>
          </a:xfrm>
        </p:spPr>
      </p:pic>
      <p:pic>
        <p:nvPicPr>
          <p:cNvPr id="7" name="Image 6">
            <a:extLst>
              <a:ext uri="{FF2B5EF4-FFF2-40B4-BE49-F238E27FC236}">
                <a16:creationId xmlns:a16="http://schemas.microsoft.com/office/drawing/2014/main" xmlns="" id="{6568F0C9-0712-D143-A305-FDAE582CC9C0}"/>
              </a:ext>
            </a:extLst>
          </p:cNvPr>
          <p:cNvPicPr>
            <a:picLocks noChangeAspect="1"/>
          </p:cNvPicPr>
          <p:nvPr/>
        </p:nvPicPr>
        <p:blipFill>
          <a:blip r:embed="rId4"/>
          <a:stretch>
            <a:fillRect/>
          </a:stretch>
        </p:blipFill>
        <p:spPr>
          <a:xfrm>
            <a:off x="2567125" y="4302405"/>
            <a:ext cx="3421310" cy="2555596"/>
          </a:xfrm>
          <a:prstGeom prst="rect">
            <a:avLst/>
          </a:prstGeom>
        </p:spPr>
      </p:pic>
      <p:pic>
        <p:nvPicPr>
          <p:cNvPr id="9" name="Image 8">
            <a:extLst>
              <a:ext uri="{FF2B5EF4-FFF2-40B4-BE49-F238E27FC236}">
                <a16:creationId xmlns:a16="http://schemas.microsoft.com/office/drawing/2014/main" xmlns="" id="{DB30ED5E-852D-1F44-BA1E-27554DA6AF73}"/>
              </a:ext>
            </a:extLst>
          </p:cNvPr>
          <p:cNvPicPr>
            <a:picLocks noChangeAspect="1"/>
          </p:cNvPicPr>
          <p:nvPr/>
        </p:nvPicPr>
        <p:blipFill>
          <a:blip r:embed="rId5"/>
          <a:stretch>
            <a:fillRect/>
          </a:stretch>
        </p:blipFill>
        <p:spPr>
          <a:xfrm>
            <a:off x="0" y="4841790"/>
            <a:ext cx="2567126" cy="2016210"/>
          </a:xfrm>
          <a:prstGeom prst="rect">
            <a:avLst/>
          </a:prstGeom>
        </p:spPr>
      </p:pic>
      <p:pic>
        <p:nvPicPr>
          <p:cNvPr id="11" name="Image 10">
            <a:extLst>
              <a:ext uri="{FF2B5EF4-FFF2-40B4-BE49-F238E27FC236}">
                <a16:creationId xmlns:a16="http://schemas.microsoft.com/office/drawing/2014/main" xmlns="" id="{E0A55CF4-7961-B740-AD9E-E3685A7CFE3D}"/>
              </a:ext>
            </a:extLst>
          </p:cNvPr>
          <p:cNvPicPr>
            <a:picLocks noChangeAspect="1"/>
          </p:cNvPicPr>
          <p:nvPr/>
        </p:nvPicPr>
        <p:blipFill>
          <a:blip r:embed="rId6"/>
          <a:stretch>
            <a:fillRect/>
          </a:stretch>
        </p:blipFill>
        <p:spPr>
          <a:xfrm>
            <a:off x="-17220" y="2586335"/>
            <a:ext cx="2833358" cy="2294967"/>
          </a:xfrm>
          <a:prstGeom prst="rect">
            <a:avLst/>
          </a:prstGeom>
        </p:spPr>
      </p:pic>
      <p:pic>
        <p:nvPicPr>
          <p:cNvPr id="13" name="Image 12">
            <a:extLst>
              <a:ext uri="{FF2B5EF4-FFF2-40B4-BE49-F238E27FC236}">
                <a16:creationId xmlns:a16="http://schemas.microsoft.com/office/drawing/2014/main" xmlns="" id="{C82240E7-1EB2-224D-BF4A-5755A51CC592}"/>
              </a:ext>
            </a:extLst>
          </p:cNvPr>
          <p:cNvPicPr>
            <a:picLocks noChangeAspect="1"/>
          </p:cNvPicPr>
          <p:nvPr/>
        </p:nvPicPr>
        <p:blipFill>
          <a:blip r:embed="rId7"/>
          <a:stretch>
            <a:fillRect/>
          </a:stretch>
        </p:blipFill>
        <p:spPr>
          <a:xfrm>
            <a:off x="1" y="1053097"/>
            <a:ext cx="2833358" cy="1593329"/>
          </a:xfrm>
          <a:prstGeom prst="rect">
            <a:avLst/>
          </a:prstGeom>
        </p:spPr>
      </p:pic>
      <p:pic>
        <p:nvPicPr>
          <p:cNvPr id="15" name="Image 14">
            <a:extLst>
              <a:ext uri="{FF2B5EF4-FFF2-40B4-BE49-F238E27FC236}">
                <a16:creationId xmlns:a16="http://schemas.microsoft.com/office/drawing/2014/main" xmlns="" id="{9C2C5E49-BAF5-1A45-A937-6C560478875F}"/>
              </a:ext>
            </a:extLst>
          </p:cNvPr>
          <p:cNvPicPr>
            <a:picLocks noChangeAspect="1"/>
          </p:cNvPicPr>
          <p:nvPr/>
        </p:nvPicPr>
        <p:blipFill>
          <a:blip r:embed="rId8"/>
          <a:stretch>
            <a:fillRect/>
          </a:stretch>
        </p:blipFill>
        <p:spPr>
          <a:xfrm>
            <a:off x="5988435" y="4831848"/>
            <a:ext cx="3176150" cy="2026152"/>
          </a:xfrm>
          <a:prstGeom prst="rect">
            <a:avLst/>
          </a:prstGeom>
        </p:spPr>
      </p:pic>
      <p:pic>
        <p:nvPicPr>
          <p:cNvPr id="19" name="Image 18">
            <a:extLst>
              <a:ext uri="{FF2B5EF4-FFF2-40B4-BE49-F238E27FC236}">
                <a16:creationId xmlns:a16="http://schemas.microsoft.com/office/drawing/2014/main" xmlns="" id="{9005540A-CBEA-B342-AC3C-E313EC4320D2}"/>
              </a:ext>
            </a:extLst>
          </p:cNvPr>
          <p:cNvPicPr>
            <a:picLocks noChangeAspect="1"/>
          </p:cNvPicPr>
          <p:nvPr/>
        </p:nvPicPr>
        <p:blipFill>
          <a:blip r:embed="rId9"/>
          <a:stretch>
            <a:fillRect/>
          </a:stretch>
        </p:blipFill>
        <p:spPr>
          <a:xfrm>
            <a:off x="5988435" y="2026153"/>
            <a:ext cx="3136066" cy="2805694"/>
          </a:xfrm>
          <a:prstGeom prst="rect">
            <a:avLst/>
          </a:prstGeom>
        </p:spPr>
      </p:pic>
      <p:pic>
        <p:nvPicPr>
          <p:cNvPr id="23" name="Image 22">
            <a:extLst>
              <a:ext uri="{FF2B5EF4-FFF2-40B4-BE49-F238E27FC236}">
                <a16:creationId xmlns:a16="http://schemas.microsoft.com/office/drawing/2014/main" xmlns="" id="{DC314697-BD35-A448-A756-148DAF1FC6D1}"/>
              </a:ext>
            </a:extLst>
          </p:cNvPr>
          <p:cNvPicPr>
            <a:picLocks noChangeAspect="1"/>
          </p:cNvPicPr>
          <p:nvPr/>
        </p:nvPicPr>
        <p:blipFill>
          <a:blip r:embed="rId10"/>
          <a:stretch>
            <a:fillRect/>
          </a:stretch>
        </p:blipFill>
        <p:spPr>
          <a:xfrm>
            <a:off x="2816137" y="2144389"/>
            <a:ext cx="3226235" cy="2158016"/>
          </a:xfrm>
          <a:prstGeom prst="rect">
            <a:avLst/>
          </a:prstGeom>
        </p:spPr>
      </p:pic>
      <p:pic>
        <p:nvPicPr>
          <p:cNvPr id="25" name="Image 24">
            <a:extLst>
              <a:ext uri="{FF2B5EF4-FFF2-40B4-BE49-F238E27FC236}">
                <a16:creationId xmlns:a16="http://schemas.microsoft.com/office/drawing/2014/main" xmlns="" id="{BE5EC652-16C4-8B4D-A98B-1F51FD14CDC9}"/>
              </a:ext>
            </a:extLst>
          </p:cNvPr>
          <p:cNvPicPr>
            <a:picLocks noChangeAspect="1"/>
          </p:cNvPicPr>
          <p:nvPr/>
        </p:nvPicPr>
        <p:blipFill>
          <a:blip r:embed="rId11"/>
          <a:stretch>
            <a:fillRect/>
          </a:stretch>
        </p:blipFill>
        <p:spPr>
          <a:xfrm>
            <a:off x="2833358" y="19740"/>
            <a:ext cx="3313767" cy="1950392"/>
          </a:xfrm>
          <a:prstGeom prst="rect">
            <a:avLst/>
          </a:prstGeom>
        </p:spPr>
      </p:pic>
    </p:spTree>
    <p:extLst>
      <p:ext uri="{BB962C8B-B14F-4D97-AF65-F5344CB8AC3E}">
        <p14:creationId xmlns:p14="http://schemas.microsoft.com/office/powerpoint/2010/main" val="150768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07A4D2C-BAAA-504C-8AC7-732E00C6F869}"/>
              </a:ext>
            </a:extLst>
          </p:cNvPr>
          <p:cNvSpPr>
            <a:spLocks noGrp="1"/>
          </p:cNvSpPr>
          <p:nvPr>
            <p:ph type="title"/>
          </p:nvPr>
        </p:nvSpPr>
        <p:spPr>
          <a:xfrm>
            <a:off x="3632863" y="1"/>
            <a:ext cx="4882487" cy="1325563"/>
          </a:xfrm>
        </p:spPr>
        <p:txBody>
          <a:bodyPr/>
          <a:lstStyle/>
          <a:p>
            <a:pPr algn="ctr"/>
            <a:r>
              <a:rPr lang="fr-FR" b="1" dirty="0"/>
              <a:t>Pollution extérieure et intérieure </a:t>
            </a:r>
          </a:p>
        </p:txBody>
      </p:sp>
      <p:pic>
        <p:nvPicPr>
          <p:cNvPr id="5" name="Espace réservé du contenu 4">
            <a:extLst>
              <a:ext uri="{FF2B5EF4-FFF2-40B4-BE49-F238E27FC236}">
                <a16:creationId xmlns:a16="http://schemas.microsoft.com/office/drawing/2014/main" xmlns="" id="{9DF059E0-03D7-0C49-BE33-8D9B502041E8}"/>
              </a:ext>
            </a:extLst>
          </p:cNvPr>
          <p:cNvPicPr>
            <a:picLocks noGrp="1" noChangeAspect="1"/>
          </p:cNvPicPr>
          <p:nvPr>
            <p:ph idx="1"/>
          </p:nvPr>
        </p:nvPicPr>
        <p:blipFill>
          <a:blip r:embed="rId3"/>
          <a:stretch>
            <a:fillRect/>
          </a:stretch>
        </p:blipFill>
        <p:spPr>
          <a:xfrm>
            <a:off x="0" y="-1"/>
            <a:ext cx="3632864" cy="7153835"/>
          </a:xfrm>
        </p:spPr>
      </p:pic>
      <p:pic>
        <p:nvPicPr>
          <p:cNvPr id="9" name="Image 8">
            <a:extLst>
              <a:ext uri="{FF2B5EF4-FFF2-40B4-BE49-F238E27FC236}">
                <a16:creationId xmlns:a16="http://schemas.microsoft.com/office/drawing/2014/main" xmlns="" id="{09CE3E17-4C5F-BA4E-BF25-2312500A23C4}"/>
              </a:ext>
            </a:extLst>
          </p:cNvPr>
          <p:cNvPicPr>
            <a:picLocks noChangeAspect="1"/>
          </p:cNvPicPr>
          <p:nvPr/>
        </p:nvPicPr>
        <p:blipFill>
          <a:blip r:embed="rId4"/>
          <a:stretch>
            <a:fillRect/>
          </a:stretch>
        </p:blipFill>
        <p:spPr>
          <a:xfrm>
            <a:off x="3669953" y="1742882"/>
            <a:ext cx="3009213" cy="2480475"/>
          </a:xfrm>
          <a:prstGeom prst="rect">
            <a:avLst/>
          </a:prstGeom>
        </p:spPr>
      </p:pic>
      <p:pic>
        <p:nvPicPr>
          <p:cNvPr id="4" name="Image 3">
            <a:extLst>
              <a:ext uri="{FF2B5EF4-FFF2-40B4-BE49-F238E27FC236}">
                <a16:creationId xmlns:a16="http://schemas.microsoft.com/office/drawing/2014/main" xmlns="" id="{F4E3A489-E52F-BA48-A442-C3A5AD1A07F0}"/>
              </a:ext>
            </a:extLst>
          </p:cNvPr>
          <p:cNvPicPr>
            <a:picLocks noChangeAspect="1"/>
          </p:cNvPicPr>
          <p:nvPr/>
        </p:nvPicPr>
        <p:blipFill>
          <a:blip r:embed="rId5"/>
          <a:stretch>
            <a:fillRect/>
          </a:stretch>
        </p:blipFill>
        <p:spPr>
          <a:xfrm>
            <a:off x="7834196" y="1128929"/>
            <a:ext cx="1942733" cy="3284863"/>
          </a:xfrm>
          <a:prstGeom prst="rect">
            <a:avLst/>
          </a:prstGeom>
        </p:spPr>
      </p:pic>
      <p:pic>
        <p:nvPicPr>
          <p:cNvPr id="10" name="Image 9">
            <a:extLst>
              <a:ext uri="{FF2B5EF4-FFF2-40B4-BE49-F238E27FC236}">
                <a16:creationId xmlns:a16="http://schemas.microsoft.com/office/drawing/2014/main" xmlns="" id="{7D3DDB8D-9533-1E4A-B6F9-774A8AB00B74}"/>
              </a:ext>
            </a:extLst>
          </p:cNvPr>
          <p:cNvPicPr>
            <a:picLocks noChangeAspect="1"/>
          </p:cNvPicPr>
          <p:nvPr/>
        </p:nvPicPr>
        <p:blipFill>
          <a:blip r:embed="rId6"/>
          <a:stretch>
            <a:fillRect/>
          </a:stretch>
        </p:blipFill>
        <p:spPr>
          <a:xfrm>
            <a:off x="3777529" y="4262441"/>
            <a:ext cx="5366471" cy="2634644"/>
          </a:xfrm>
          <a:prstGeom prst="rect">
            <a:avLst/>
          </a:prstGeom>
        </p:spPr>
      </p:pic>
      <p:pic>
        <p:nvPicPr>
          <p:cNvPr id="12" name="Image 11">
            <a:extLst>
              <a:ext uri="{FF2B5EF4-FFF2-40B4-BE49-F238E27FC236}">
                <a16:creationId xmlns:a16="http://schemas.microsoft.com/office/drawing/2014/main" xmlns="" id="{74E0B329-7DBF-B148-B292-77F5EBC7A955}"/>
              </a:ext>
            </a:extLst>
          </p:cNvPr>
          <p:cNvPicPr>
            <a:picLocks noChangeAspect="1"/>
          </p:cNvPicPr>
          <p:nvPr/>
        </p:nvPicPr>
        <p:blipFill>
          <a:blip r:embed="rId7"/>
          <a:stretch>
            <a:fillRect/>
          </a:stretch>
        </p:blipFill>
        <p:spPr>
          <a:xfrm>
            <a:off x="6841944" y="1308564"/>
            <a:ext cx="1616776" cy="1462797"/>
          </a:xfrm>
          <a:prstGeom prst="rect">
            <a:avLst/>
          </a:prstGeom>
        </p:spPr>
      </p:pic>
      <p:pic>
        <p:nvPicPr>
          <p:cNvPr id="14" name="Image 13">
            <a:extLst>
              <a:ext uri="{FF2B5EF4-FFF2-40B4-BE49-F238E27FC236}">
                <a16:creationId xmlns:a16="http://schemas.microsoft.com/office/drawing/2014/main" xmlns="" id="{C74F60B4-C99D-564A-B498-F954C412F4EE}"/>
              </a:ext>
            </a:extLst>
          </p:cNvPr>
          <p:cNvPicPr>
            <a:picLocks noChangeAspect="1"/>
          </p:cNvPicPr>
          <p:nvPr/>
        </p:nvPicPr>
        <p:blipFill>
          <a:blip r:embed="rId8"/>
          <a:stretch>
            <a:fillRect/>
          </a:stretch>
        </p:blipFill>
        <p:spPr>
          <a:xfrm>
            <a:off x="6893757" y="2771361"/>
            <a:ext cx="984386" cy="1611111"/>
          </a:xfrm>
          <a:prstGeom prst="rect">
            <a:avLst/>
          </a:prstGeom>
        </p:spPr>
      </p:pic>
    </p:spTree>
    <p:extLst>
      <p:ext uri="{BB962C8B-B14F-4D97-AF65-F5344CB8AC3E}">
        <p14:creationId xmlns:p14="http://schemas.microsoft.com/office/powerpoint/2010/main" val="779814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1F3260C6-D3D3-BD40-99ED-A3DA489D726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xmlns="" id="{E5ED369E-3394-6F4C-808D-03778BF876D5}"/>
              </a:ext>
            </a:extLst>
          </p:cNvPr>
          <p:cNvSpPr>
            <a:spLocks noGrp="1"/>
          </p:cNvSpPr>
          <p:nvPr>
            <p:ph idx="1"/>
          </p:nvPr>
        </p:nvSpPr>
        <p:spPr/>
        <p:txBody>
          <a:bodyPr/>
          <a:lstStyle/>
          <a:p>
            <a:endParaRPr lang="fr-FR"/>
          </a:p>
        </p:txBody>
      </p:sp>
      <p:pic>
        <p:nvPicPr>
          <p:cNvPr id="5" name="Image 4">
            <a:extLst>
              <a:ext uri="{FF2B5EF4-FFF2-40B4-BE49-F238E27FC236}">
                <a16:creationId xmlns:a16="http://schemas.microsoft.com/office/drawing/2014/main" xmlns="" id="{0C5A316A-8B40-854A-861A-B083DB06AAC3}"/>
              </a:ext>
            </a:extLst>
          </p:cNvPr>
          <p:cNvPicPr>
            <a:picLocks noChangeAspect="1"/>
          </p:cNvPicPr>
          <p:nvPr/>
        </p:nvPicPr>
        <p:blipFill>
          <a:blip r:embed="rId3"/>
          <a:stretch>
            <a:fillRect/>
          </a:stretch>
        </p:blipFill>
        <p:spPr>
          <a:xfrm>
            <a:off x="4199562" y="0"/>
            <a:ext cx="4944439" cy="6858000"/>
          </a:xfrm>
          <a:prstGeom prst="rect">
            <a:avLst/>
          </a:prstGeom>
        </p:spPr>
      </p:pic>
      <p:pic>
        <p:nvPicPr>
          <p:cNvPr id="11" name="Image 10">
            <a:extLst>
              <a:ext uri="{FF2B5EF4-FFF2-40B4-BE49-F238E27FC236}">
                <a16:creationId xmlns:a16="http://schemas.microsoft.com/office/drawing/2014/main" xmlns="" id="{BDDF1863-8D9E-0343-ADC3-60FBEDDDBE57}"/>
              </a:ext>
            </a:extLst>
          </p:cNvPr>
          <p:cNvPicPr>
            <a:picLocks noChangeAspect="1"/>
          </p:cNvPicPr>
          <p:nvPr/>
        </p:nvPicPr>
        <p:blipFill>
          <a:blip r:embed="rId4"/>
          <a:stretch>
            <a:fillRect/>
          </a:stretch>
        </p:blipFill>
        <p:spPr>
          <a:xfrm>
            <a:off x="0" y="0"/>
            <a:ext cx="4199562" cy="6858000"/>
          </a:xfrm>
          <a:prstGeom prst="rect">
            <a:avLst/>
          </a:prstGeom>
        </p:spPr>
      </p:pic>
    </p:spTree>
    <p:extLst>
      <p:ext uri="{BB962C8B-B14F-4D97-AF65-F5344CB8AC3E}">
        <p14:creationId xmlns:p14="http://schemas.microsoft.com/office/powerpoint/2010/main" val="3254730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D2CF3D9-FBD0-7B49-A2B5-FCD468648E96}"/>
              </a:ext>
            </a:extLst>
          </p:cNvPr>
          <p:cNvSpPr>
            <a:spLocks noGrp="1"/>
          </p:cNvSpPr>
          <p:nvPr>
            <p:ph type="title"/>
          </p:nvPr>
        </p:nvSpPr>
        <p:spPr/>
        <p:txBody>
          <a:bodyPr/>
          <a:lstStyle/>
          <a:p>
            <a:endParaRPr lang="fr-FR" dirty="0"/>
          </a:p>
        </p:txBody>
      </p:sp>
      <p:pic>
        <p:nvPicPr>
          <p:cNvPr id="5" name="Espace réservé du contenu 4">
            <a:extLst>
              <a:ext uri="{FF2B5EF4-FFF2-40B4-BE49-F238E27FC236}">
                <a16:creationId xmlns:a16="http://schemas.microsoft.com/office/drawing/2014/main" xmlns="" id="{5C79C75B-66D5-A646-9078-DECCD5C8C425}"/>
              </a:ext>
            </a:extLst>
          </p:cNvPr>
          <p:cNvPicPr>
            <a:picLocks noGrp="1" noChangeAspect="1"/>
          </p:cNvPicPr>
          <p:nvPr>
            <p:ph idx="1"/>
          </p:nvPr>
        </p:nvPicPr>
        <p:blipFill>
          <a:blip r:embed="rId3"/>
          <a:stretch>
            <a:fillRect/>
          </a:stretch>
        </p:blipFill>
        <p:spPr>
          <a:xfrm>
            <a:off x="-9161" y="26472"/>
            <a:ext cx="7004321" cy="1592887"/>
          </a:xfrm>
        </p:spPr>
      </p:pic>
      <p:pic>
        <p:nvPicPr>
          <p:cNvPr id="7" name="Image 6">
            <a:extLst>
              <a:ext uri="{FF2B5EF4-FFF2-40B4-BE49-F238E27FC236}">
                <a16:creationId xmlns:a16="http://schemas.microsoft.com/office/drawing/2014/main" xmlns="" id="{F9D89765-7228-EE41-AA98-D24090D9A77F}"/>
              </a:ext>
            </a:extLst>
          </p:cNvPr>
          <p:cNvPicPr>
            <a:picLocks noChangeAspect="1"/>
          </p:cNvPicPr>
          <p:nvPr/>
        </p:nvPicPr>
        <p:blipFill>
          <a:blip r:embed="rId4"/>
          <a:stretch>
            <a:fillRect/>
          </a:stretch>
        </p:blipFill>
        <p:spPr>
          <a:xfrm>
            <a:off x="6995161" y="58690"/>
            <a:ext cx="2148839" cy="1566823"/>
          </a:xfrm>
          <a:prstGeom prst="rect">
            <a:avLst/>
          </a:prstGeom>
        </p:spPr>
      </p:pic>
      <p:pic>
        <p:nvPicPr>
          <p:cNvPr id="9" name="Image 8">
            <a:extLst>
              <a:ext uri="{FF2B5EF4-FFF2-40B4-BE49-F238E27FC236}">
                <a16:creationId xmlns:a16="http://schemas.microsoft.com/office/drawing/2014/main" xmlns="" id="{D6EEF665-C495-0A4B-A92E-7C3FB707A9D7}"/>
              </a:ext>
            </a:extLst>
          </p:cNvPr>
          <p:cNvPicPr>
            <a:picLocks noChangeAspect="1"/>
          </p:cNvPicPr>
          <p:nvPr/>
        </p:nvPicPr>
        <p:blipFill>
          <a:blip r:embed="rId5"/>
          <a:stretch>
            <a:fillRect/>
          </a:stretch>
        </p:blipFill>
        <p:spPr>
          <a:xfrm>
            <a:off x="26894" y="1641620"/>
            <a:ext cx="2581836" cy="2777729"/>
          </a:xfrm>
          <a:prstGeom prst="rect">
            <a:avLst/>
          </a:prstGeom>
        </p:spPr>
      </p:pic>
      <p:pic>
        <p:nvPicPr>
          <p:cNvPr id="11" name="Image 10">
            <a:extLst>
              <a:ext uri="{FF2B5EF4-FFF2-40B4-BE49-F238E27FC236}">
                <a16:creationId xmlns:a16="http://schemas.microsoft.com/office/drawing/2014/main" xmlns="" id="{220C771D-E7E1-5D4E-A7B4-0C0B42BF2EBB}"/>
              </a:ext>
            </a:extLst>
          </p:cNvPr>
          <p:cNvPicPr>
            <a:picLocks noChangeAspect="1"/>
          </p:cNvPicPr>
          <p:nvPr/>
        </p:nvPicPr>
        <p:blipFill>
          <a:blip r:embed="rId6"/>
          <a:stretch>
            <a:fillRect/>
          </a:stretch>
        </p:blipFill>
        <p:spPr>
          <a:xfrm>
            <a:off x="3528508" y="4435457"/>
            <a:ext cx="2581836" cy="2396072"/>
          </a:xfrm>
          <a:prstGeom prst="rect">
            <a:avLst/>
          </a:prstGeom>
        </p:spPr>
      </p:pic>
      <p:pic>
        <p:nvPicPr>
          <p:cNvPr id="13" name="Image 12">
            <a:extLst>
              <a:ext uri="{FF2B5EF4-FFF2-40B4-BE49-F238E27FC236}">
                <a16:creationId xmlns:a16="http://schemas.microsoft.com/office/drawing/2014/main" xmlns="" id="{E8F4D13F-EBCF-5941-B3E2-C1F9979D4E74}"/>
              </a:ext>
            </a:extLst>
          </p:cNvPr>
          <p:cNvPicPr>
            <a:picLocks noChangeAspect="1"/>
          </p:cNvPicPr>
          <p:nvPr/>
        </p:nvPicPr>
        <p:blipFill>
          <a:blip r:embed="rId7"/>
          <a:stretch>
            <a:fillRect/>
          </a:stretch>
        </p:blipFill>
        <p:spPr>
          <a:xfrm>
            <a:off x="5428829" y="1625514"/>
            <a:ext cx="3715171" cy="2809943"/>
          </a:xfrm>
          <a:prstGeom prst="rect">
            <a:avLst/>
          </a:prstGeom>
        </p:spPr>
      </p:pic>
      <p:pic>
        <p:nvPicPr>
          <p:cNvPr id="15" name="Image 14">
            <a:extLst>
              <a:ext uri="{FF2B5EF4-FFF2-40B4-BE49-F238E27FC236}">
                <a16:creationId xmlns:a16="http://schemas.microsoft.com/office/drawing/2014/main" xmlns="" id="{EE76B65C-0F12-9B4F-B759-179C0F049B67}"/>
              </a:ext>
            </a:extLst>
          </p:cNvPr>
          <p:cNvPicPr>
            <a:picLocks noChangeAspect="1"/>
          </p:cNvPicPr>
          <p:nvPr/>
        </p:nvPicPr>
        <p:blipFill>
          <a:blip r:embed="rId8"/>
          <a:stretch>
            <a:fillRect/>
          </a:stretch>
        </p:blipFill>
        <p:spPr>
          <a:xfrm>
            <a:off x="26894" y="4435459"/>
            <a:ext cx="3501614" cy="2396071"/>
          </a:xfrm>
          <a:prstGeom prst="rect">
            <a:avLst/>
          </a:prstGeom>
        </p:spPr>
      </p:pic>
      <p:sp>
        <p:nvSpPr>
          <p:cNvPr id="16" name="ZoneTexte 15">
            <a:extLst>
              <a:ext uri="{FF2B5EF4-FFF2-40B4-BE49-F238E27FC236}">
                <a16:creationId xmlns:a16="http://schemas.microsoft.com/office/drawing/2014/main" xmlns="" id="{0C752D7B-F2E7-1847-AE3C-F8AB15C75C56}"/>
              </a:ext>
            </a:extLst>
          </p:cNvPr>
          <p:cNvSpPr txBox="1"/>
          <p:nvPr/>
        </p:nvSpPr>
        <p:spPr>
          <a:xfrm>
            <a:off x="2644785" y="1897431"/>
            <a:ext cx="2784044" cy="3046988"/>
          </a:xfrm>
          <a:prstGeom prst="rect">
            <a:avLst/>
          </a:prstGeom>
          <a:noFill/>
        </p:spPr>
        <p:txBody>
          <a:bodyPr wrap="square" rtlCol="0">
            <a:spAutoFit/>
          </a:bodyPr>
          <a:lstStyle/>
          <a:p>
            <a:pPr algn="ctr"/>
            <a:r>
              <a:rPr lang="fr-FR" sz="2400" b="1" dirty="0"/>
              <a:t>80% des grandes villes </a:t>
            </a:r>
          </a:p>
          <a:p>
            <a:pPr algn="ctr"/>
            <a:r>
              <a:rPr lang="fr-FR" sz="2400" b="1" dirty="0"/>
              <a:t>du monde </a:t>
            </a:r>
          </a:p>
          <a:p>
            <a:pPr algn="ctr"/>
            <a:r>
              <a:rPr lang="fr-FR" sz="2400" b="1" dirty="0"/>
              <a:t>n’ont pas d’usine de </a:t>
            </a:r>
          </a:p>
          <a:p>
            <a:pPr algn="ctr"/>
            <a:r>
              <a:rPr lang="fr-FR" sz="2400" b="1" dirty="0"/>
              <a:t>retraitement des eaux</a:t>
            </a:r>
          </a:p>
          <a:p>
            <a:pPr algn="ctr"/>
            <a:r>
              <a:rPr lang="fr-FR" sz="2400" b="1" dirty="0"/>
              <a:t>Où vont tous les déchets ? </a:t>
            </a:r>
          </a:p>
        </p:txBody>
      </p:sp>
      <p:pic>
        <p:nvPicPr>
          <p:cNvPr id="18" name="Image 17">
            <a:extLst>
              <a:ext uri="{FF2B5EF4-FFF2-40B4-BE49-F238E27FC236}">
                <a16:creationId xmlns:a16="http://schemas.microsoft.com/office/drawing/2014/main" xmlns="" id="{916FE39C-E253-A14E-99D8-A8D830578DCA}"/>
              </a:ext>
            </a:extLst>
          </p:cNvPr>
          <p:cNvPicPr>
            <a:picLocks noChangeAspect="1"/>
          </p:cNvPicPr>
          <p:nvPr/>
        </p:nvPicPr>
        <p:blipFill>
          <a:blip r:embed="rId9"/>
          <a:stretch>
            <a:fillRect/>
          </a:stretch>
        </p:blipFill>
        <p:spPr>
          <a:xfrm>
            <a:off x="5642387" y="4435456"/>
            <a:ext cx="3570282" cy="2477214"/>
          </a:xfrm>
          <a:prstGeom prst="rect">
            <a:avLst/>
          </a:prstGeom>
        </p:spPr>
      </p:pic>
    </p:spTree>
    <p:extLst>
      <p:ext uri="{BB962C8B-B14F-4D97-AF65-F5344CB8AC3E}">
        <p14:creationId xmlns:p14="http://schemas.microsoft.com/office/powerpoint/2010/main" val="20840301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73ED071-B014-A741-96DA-0BE31CC33725}"/>
              </a:ext>
            </a:extLst>
          </p:cNvPr>
          <p:cNvSpPr>
            <a:spLocks noGrp="1"/>
          </p:cNvSpPr>
          <p:nvPr>
            <p:ph type="title"/>
          </p:nvPr>
        </p:nvSpPr>
        <p:spPr>
          <a:xfrm>
            <a:off x="0" y="-178745"/>
            <a:ext cx="9079465" cy="1162300"/>
          </a:xfrm>
        </p:spPr>
        <p:txBody>
          <a:bodyPr>
            <a:normAutofit/>
          </a:bodyPr>
          <a:lstStyle/>
          <a:p>
            <a:pPr algn="ctr"/>
            <a:r>
              <a:rPr lang="fr-FR" sz="3200" b="1" dirty="0">
                <a:latin typeface="Arial" panose="020B0604020202020204" pitchFamily="34" charset="0"/>
                <a:cs typeface="Arial" panose="020B0604020202020204" pitchFamily="34" charset="0"/>
              </a:rPr>
              <a:t>  </a:t>
            </a:r>
            <a:r>
              <a:rPr lang="fr-FR" sz="3100" b="1" dirty="0">
                <a:latin typeface="Arial" panose="020B0604020202020204" pitchFamily="34" charset="0"/>
                <a:cs typeface="Arial" panose="020B0604020202020204" pitchFamily="34" charset="0"/>
              </a:rPr>
              <a:t>Oui, on peut dépolluer son corps ! Les ions négatifs ont </a:t>
            </a:r>
            <a:r>
              <a:rPr lang="fr-FR" sz="3100" b="1" dirty="0" smtClean="0">
                <a:latin typeface="Arial" panose="020B0604020202020204" pitchFamily="34" charset="0"/>
                <a:cs typeface="Arial" panose="020B0604020202020204" pitchFamily="34" charset="0"/>
              </a:rPr>
              <a:t>un </a:t>
            </a:r>
            <a:r>
              <a:rPr lang="fr-FR" sz="3100" b="1" dirty="0">
                <a:latin typeface="Arial" panose="020B0604020202020204" pitchFamily="34" charset="0"/>
                <a:cs typeface="Arial" panose="020B0604020202020204" pitchFamily="34" charset="0"/>
              </a:rPr>
              <a:t>effet positif sur l’immunité</a:t>
            </a:r>
          </a:p>
        </p:txBody>
      </p:sp>
      <p:pic>
        <p:nvPicPr>
          <p:cNvPr id="7" name="Espace réservé du contenu 6">
            <a:extLst>
              <a:ext uri="{FF2B5EF4-FFF2-40B4-BE49-F238E27FC236}">
                <a16:creationId xmlns:a16="http://schemas.microsoft.com/office/drawing/2014/main" xmlns="" id="{A919D608-6CC3-EB49-BA50-596DBA482CF6}"/>
              </a:ext>
            </a:extLst>
          </p:cNvPr>
          <p:cNvPicPr>
            <a:picLocks noGrp="1" noChangeAspect="1"/>
          </p:cNvPicPr>
          <p:nvPr>
            <p:ph idx="1"/>
          </p:nvPr>
        </p:nvPicPr>
        <p:blipFill>
          <a:blip r:embed="rId3"/>
          <a:stretch>
            <a:fillRect/>
          </a:stretch>
        </p:blipFill>
        <p:spPr>
          <a:xfrm>
            <a:off x="2603187" y="990488"/>
            <a:ext cx="3028846" cy="3123338"/>
          </a:xfrm>
        </p:spPr>
      </p:pic>
      <p:pic>
        <p:nvPicPr>
          <p:cNvPr id="15" name="Image 14">
            <a:extLst>
              <a:ext uri="{FF2B5EF4-FFF2-40B4-BE49-F238E27FC236}">
                <a16:creationId xmlns:a16="http://schemas.microsoft.com/office/drawing/2014/main" xmlns="" id="{6A962DEC-446E-7F4B-979A-0376DA6CCA1F}"/>
              </a:ext>
            </a:extLst>
          </p:cNvPr>
          <p:cNvPicPr>
            <a:picLocks noChangeAspect="1"/>
          </p:cNvPicPr>
          <p:nvPr/>
        </p:nvPicPr>
        <p:blipFill>
          <a:blip r:embed="rId4"/>
          <a:stretch>
            <a:fillRect/>
          </a:stretch>
        </p:blipFill>
        <p:spPr>
          <a:xfrm>
            <a:off x="94208" y="983556"/>
            <a:ext cx="2536388" cy="3209701"/>
          </a:xfrm>
          <a:prstGeom prst="rect">
            <a:avLst/>
          </a:prstGeom>
        </p:spPr>
      </p:pic>
      <p:sp>
        <p:nvSpPr>
          <p:cNvPr id="18" name="ZoneTexte 17">
            <a:extLst>
              <a:ext uri="{FF2B5EF4-FFF2-40B4-BE49-F238E27FC236}">
                <a16:creationId xmlns:a16="http://schemas.microsoft.com/office/drawing/2014/main" xmlns="" id="{7E195F8A-7312-3A4A-8BAD-BAA225B28801}"/>
              </a:ext>
            </a:extLst>
          </p:cNvPr>
          <p:cNvSpPr txBox="1"/>
          <p:nvPr/>
        </p:nvSpPr>
        <p:spPr>
          <a:xfrm>
            <a:off x="-354842" y="4113826"/>
            <a:ext cx="2935399" cy="3077766"/>
          </a:xfrm>
          <a:prstGeom prst="rect">
            <a:avLst/>
          </a:prstGeom>
          <a:noFill/>
        </p:spPr>
        <p:txBody>
          <a:bodyPr wrap="square" rtlCol="0">
            <a:spAutoFit/>
          </a:bodyPr>
          <a:lstStyle/>
          <a:p>
            <a:pPr marL="800100" lvl="1" indent="-342900">
              <a:buFont typeface="+mj-lt"/>
              <a:buAutoNum type="arabicPeriod"/>
            </a:pPr>
            <a:r>
              <a:rPr lang="fr-FR" sz="1600" b="1" dirty="0"/>
              <a:t>Au pied d’une cascade (50 000 ions négatifs/cm3</a:t>
            </a:r>
          </a:p>
          <a:p>
            <a:pPr marL="800100" lvl="1" indent="-342900">
              <a:buFont typeface="+mj-lt"/>
              <a:buAutoNum type="arabicPeriod"/>
            </a:pPr>
            <a:r>
              <a:rPr lang="fr-FR" sz="1600" b="1" dirty="0"/>
              <a:t>Montagne 8000-12000</a:t>
            </a:r>
          </a:p>
          <a:p>
            <a:pPr marL="800100" lvl="1" indent="-342900">
              <a:buFont typeface="+mj-lt"/>
              <a:buAutoNum type="arabicPeriod"/>
            </a:pPr>
            <a:r>
              <a:rPr lang="fr-FR" sz="1600" b="1" dirty="0"/>
              <a:t>Bord de mer (4000)</a:t>
            </a:r>
          </a:p>
          <a:p>
            <a:pPr marL="800100" lvl="1" indent="-342900">
              <a:buFont typeface="+mj-lt"/>
              <a:buAutoNum type="arabicPeriod"/>
            </a:pPr>
            <a:r>
              <a:rPr lang="fr-FR" sz="1600" b="1" dirty="0"/>
              <a:t>Forêt (1500-4000)</a:t>
            </a:r>
          </a:p>
          <a:p>
            <a:pPr marL="800100" lvl="1" indent="-342900">
              <a:buFont typeface="+mj-lt"/>
              <a:buAutoNum type="arabicPeriod"/>
            </a:pPr>
            <a:r>
              <a:rPr lang="fr-FR" sz="1600" b="1" dirty="0"/>
              <a:t>A la campagne (500-1200)</a:t>
            </a:r>
          </a:p>
          <a:p>
            <a:pPr marL="800100" lvl="1" indent="-342900">
              <a:buFont typeface="+mj-lt"/>
              <a:buAutoNum type="arabicPeriod"/>
            </a:pPr>
            <a:r>
              <a:rPr lang="fr-FR" sz="1600" b="1" dirty="0"/>
              <a:t>Au soleil</a:t>
            </a:r>
          </a:p>
          <a:p>
            <a:pPr marL="800100" lvl="1" indent="-342900">
              <a:buFont typeface="+mj-lt"/>
              <a:buAutoNum type="arabicPeriod"/>
            </a:pPr>
            <a:r>
              <a:rPr lang="fr-FR" sz="1600" b="1" dirty="0"/>
              <a:t>Près de fontaines  </a:t>
            </a:r>
          </a:p>
          <a:p>
            <a:pPr marL="800100" lvl="1" indent="-342900">
              <a:buFont typeface="+mj-lt"/>
              <a:buAutoNum type="arabicPeriod"/>
            </a:pPr>
            <a:r>
              <a:rPr lang="fr-FR" sz="1600" b="1" dirty="0"/>
              <a:t>Sous la douche !!</a:t>
            </a:r>
          </a:p>
          <a:p>
            <a:endParaRPr lang="fr-FR" dirty="0"/>
          </a:p>
        </p:txBody>
      </p:sp>
      <p:pic>
        <p:nvPicPr>
          <p:cNvPr id="20" name="Image 19">
            <a:extLst>
              <a:ext uri="{FF2B5EF4-FFF2-40B4-BE49-F238E27FC236}">
                <a16:creationId xmlns:a16="http://schemas.microsoft.com/office/drawing/2014/main" xmlns="" id="{1CC7936F-7AB6-A542-B7C4-3F5046158789}"/>
              </a:ext>
            </a:extLst>
          </p:cNvPr>
          <p:cNvPicPr>
            <a:picLocks noChangeAspect="1"/>
          </p:cNvPicPr>
          <p:nvPr/>
        </p:nvPicPr>
        <p:blipFill>
          <a:blip r:embed="rId5"/>
          <a:stretch>
            <a:fillRect/>
          </a:stretch>
        </p:blipFill>
        <p:spPr>
          <a:xfrm>
            <a:off x="4214553" y="4113826"/>
            <a:ext cx="1417479" cy="2831544"/>
          </a:xfrm>
          <a:prstGeom prst="rect">
            <a:avLst/>
          </a:prstGeom>
        </p:spPr>
      </p:pic>
      <p:sp>
        <p:nvSpPr>
          <p:cNvPr id="8" name="ZoneTexte 7">
            <a:extLst>
              <a:ext uri="{FF2B5EF4-FFF2-40B4-BE49-F238E27FC236}">
                <a16:creationId xmlns:a16="http://schemas.microsoft.com/office/drawing/2014/main" xmlns="" id="{574A5D65-B341-1F45-9548-B857EAC423AA}"/>
              </a:ext>
            </a:extLst>
          </p:cNvPr>
          <p:cNvSpPr txBox="1"/>
          <p:nvPr/>
        </p:nvSpPr>
        <p:spPr>
          <a:xfrm>
            <a:off x="5473765" y="983554"/>
            <a:ext cx="3670235" cy="5139869"/>
          </a:xfrm>
          <a:prstGeom prst="rect">
            <a:avLst/>
          </a:prstGeom>
          <a:noFill/>
        </p:spPr>
        <p:txBody>
          <a:bodyPr wrap="square" rtlCol="0">
            <a:spAutoFit/>
          </a:bodyPr>
          <a:lstStyle/>
          <a:p>
            <a:pPr algn="ctr"/>
            <a:r>
              <a:rPr lang="fr-FR" sz="3200" b="1" dirty="0"/>
              <a:t>Efficacité des ions négatifs sur le système </a:t>
            </a:r>
            <a:r>
              <a:rPr lang="fr-FR" sz="3200" b="1" dirty="0" smtClean="0"/>
              <a:t>immunitaire</a:t>
            </a:r>
            <a:endParaRPr lang="fr-FR" sz="3200" b="1" dirty="0"/>
          </a:p>
          <a:p>
            <a:pPr marL="342900" indent="-342900">
              <a:buFontTx/>
              <a:buChar char="-"/>
            </a:pPr>
            <a:r>
              <a:rPr lang="fr-FR" sz="2000" dirty="0"/>
              <a:t>Ont un potentiel </a:t>
            </a:r>
            <a:r>
              <a:rPr lang="fr-FR" sz="2000" dirty="0" err="1"/>
              <a:t>anti-oxydant</a:t>
            </a:r>
            <a:r>
              <a:rPr lang="fr-FR" sz="2000" dirty="0"/>
              <a:t> </a:t>
            </a:r>
          </a:p>
          <a:p>
            <a:pPr marL="342900" indent="-342900">
              <a:buFontTx/>
              <a:buChar char="-"/>
            </a:pPr>
            <a:r>
              <a:rPr lang="fr-FR" sz="2000" dirty="0"/>
              <a:t>Éliminent les radicaux libres acidifiants</a:t>
            </a:r>
          </a:p>
          <a:p>
            <a:pPr marL="342900" indent="-342900">
              <a:buFontTx/>
              <a:buChar char="-"/>
            </a:pPr>
            <a:r>
              <a:rPr lang="fr-FR" sz="2000" dirty="0"/>
              <a:t>Facilitent les échanges entre les cellules</a:t>
            </a:r>
          </a:p>
          <a:p>
            <a:pPr marL="342900" indent="-342900">
              <a:buFontTx/>
              <a:buChar char="-"/>
            </a:pPr>
            <a:r>
              <a:rPr lang="fr-FR" sz="2000" dirty="0"/>
              <a:t>Gèrent les déchets cellulaires</a:t>
            </a:r>
          </a:p>
          <a:p>
            <a:pPr marL="342900" indent="-342900">
              <a:buFontTx/>
              <a:buChar char="-"/>
            </a:pPr>
            <a:r>
              <a:rPr lang="fr-FR" sz="2000" dirty="0"/>
              <a:t>Favorisent un bon cycle du sommeil</a:t>
            </a:r>
          </a:p>
          <a:p>
            <a:pPr marL="342900" indent="-342900">
              <a:buFontTx/>
              <a:buChar char="-"/>
            </a:pPr>
            <a:r>
              <a:rPr lang="fr-FR" sz="2000" dirty="0"/>
              <a:t>Participent à la régénération cellulaire</a:t>
            </a:r>
          </a:p>
        </p:txBody>
      </p:sp>
      <p:pic>
        <p:nvPicPr>
          <p:cNvPr id="11" name="Image 10">
            <a:extLst>
              <a:ext uri="{FF2B5EF4-FFF2-40B4-BE49-F238E27FC236}">
                <a16:creationId xmlns:a16="http://schemas.microsoft.com/office/drawing/2014/main" xmlns="" id="{F3D1BF85-58E5-DD48-89A8-AC08A26C5A69}"/>
              </a:ext>
            </a:extLst>
          </p:cNvPr>
          <p:cNvPicPr>
            <a:picLocks noChangeAspect="1"/>
          </p:cNvPicPr>
          <p:nvPr/>
        </p:nvPicPr>
        <p:blipFill>
          <a:blip r:embed="rId6"/>
          <a:stretch>
            <a:fillRect/>
          </a:stretch>
        </p:blipFill>
        <p:spPr>
          <a:xfrm>
            <a:off x="2580557" y="3922821"/>
            <a:ext cx="3048000" cy="3035300"/>
          </a:xfrm>
          <a:prstGeom prst="rect">
            <a:avLst/>
          </a:prstGeom>
        </p:spPr>
      </p:pic>
    </p:spTree>
    <p:extLst>
      <p:ext uri="{BB962C8B-B14F-4D97-AF65-F5344CB8AC3E}">
        <p14:creationId xmlns:p14="http://schemas.microsoft.com/office/powerpoint/2010/main" val="730571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C4174DE-677D-0A44-B530-ED6DA162C8F9}"/>
              </a:ext>
            </a:extLst>
          </p:cNvPr>
          <p:cNvSpPr>
            <a:spLocks noGrp="1"/>
          </p:cNvSpPr>
          <p:nvPr>
            <p:ph type="title"/>
          </p:nvPr>
        </p:nvSpPr>
        <p:spPr>
          <a:xfrm>
            <a:off x="1" y="7141"/>
            <a:ext cx="9144000" cy="1153551"/>
          </a:xfrm>
        </p:spPr>
        <p:txBody>
          <a:bodyPr>
            <a:noAutofit/>
          </a:bodyPr>
          <a:lstStyle/>
          <a:p>
            <a:pPr algn="ctr"/>
            <a:r>
              <a:rPr lang="fr-FR" sz="2100" b="1" dirty="0">
                <a:latin typeface="Arial" panose="020B0604020202020204" pitchFamily="34" charset="0"/>
                <a:cs typeface="Arial" panose="020B0604020202020204" pitchFamily="34" charset="0"/>
              </a:rPr>
              <a:t>Absence d’activité physique + cadre de vie inadapté  = </a:t>
            </a:r>
            <a:br>
              <a:rPr lang="fr-FR" sz="2100" b="1" dirty="0">
                <a:latin typeface="Arial" panose="020B0604020202020204" pitchFamily="34" charset="0"/>
                <a:cs typeface="Arial" panose="020B0604020202020204" pitchFamily="34" charset="0"/>
              </a:rPr>
            </a:br>
            <a:r>
              <a:rPr lang="fr-FR" sz="2100" b="1" dirty="0">
                <a:latin typeface="Arial" panose="020B0604020202020204" pitchFamily="34" charset="0"/>
                <a:cs typeface="Arial" panose="020B0604020202020204" pitchFamily="34" charset="0"/>
              </a:rPr>
              <a:t>dysfonctionnements   altérations   maladies  handicaps mort précoce</a:t>
            </a:r>
            <a:br>
              <a:rPr lang="fr-FR" sz="2100" b="1" dirty="0">
                <a:latin typeface="Arial" panose="020B0604020202020204" pitchFamily="34" charset="0"/>
                <a:cs typeface="Arial" panose="020B0604020202020204" pitchFamily="34" charset="0"/>
              </a:rPr>
            </a:br>
            <a:endParaRPr lang="fr-FR" sz="2100" b="1" dirty="0">
              <a:latin typeface="Arial" panose="020B0604020202020204" pitchFamily="34" charset="0"/>
              <a:cs typeface="Arial" panose="020B0604020202020204" pitchFamily="34" charset="0"/>
            </a:endParaRPr>
          </a:p>
        </p:txBody>
      </p:sp>
      <p:pic>
        <p:nvPicPr>
          <p:cNvPr id="4" name="Espace réservé du contenu 3">
            <a:extLst>
              <a:ext uri="{FF2B5EF4-FFF2-40B4-BE49-F238E27FC236}">
                <a16:creationId xmlns:a16="http://schemas.microsoft.com/office/drawing/2014/main" xmlns="" id="{91EFE25F-5DB8-724F-B59B-A6182FD49121}"/>
              </a:ext>
            </a:extLst>
          </p:cNvPr>
          <p:cNvPicPr>
            <a:picLocks noGrp="1" noChangeAspect="1"/>
          </p:cNvPicPr>
          <p:nvPr>
            <p:ph idx="1"/>
          </p:nvPr>
        </p:nvPicPr>
        <p:blipFill>
          <a:blip r:embed="rId3"/>
          <a:stretch>
            <a:fillRect/>
          </a:stretch>
        </p:blipFill>
        <p:spPr>
          <a:xfrm>
            <a:off x="1848981" y="891508"/>
            <a:ext cx="5323114" cy="5966493"/>
          </a:xfrm>
          <a:prstGeom prst="rect">
            <a:avLst/>
          </a:prstGeom>
        </p:spPr>
      </p:pic>
      <p:sp>
        <p:nvSpPr>
          <p:cNvPr id="7" name="ZoneTexte 6">
            <a:extLst>
              <a:ext uri="{FF2B5EF4-FFF2-40B4-BE49-F238E27FC236}">
                <a16:creationId xmlns:a16="http://schemas.microsoft.com/office/drawing/2014/main" xmlns="" id="{70AB85B9-4E26-3347-9E4F-49AFB0E7F9AF}"/>
              </a:ext>
            </a:extLst>
          </p:cNvPr>
          <p:cNvSpPr txBox="1"/>
          <p:nvPr/>
        </p:nvSpPr>
        <p:spPr>
          <a:xfrm>
            <a:off x="1" y="2731028"/>
            <a:ext cx="1848980" cy="2308324"/>
          </a:xfrm>
          <a:prstGeom prst="rect">
            <a:avLst/>
          </a:prstGeom>
          <a:solidFill>
            <a:srgbClr val="FF0000"/>
          </a:solidFill>
        </p:spPr>
        <p:txBody>
          <a:bodyPr wrap="square" rtlCol="0">
            <a:spAutoFit/>
          </a:bodyPr>
          <a:lstStyle/>
          <a:p>
            <a:pPr algn="ctr"/>
            <a:r>
              <a:rPr lang="fr-FR" sz="3600" b="1" dirty="0">
                <a:solidFill>
                  <a:schemeClr val="bg1"/>
                </a:solidFill>
              </a:rPr>
              <a:t>Message de </a:t>
            </a:r>
            <a:r>
              <a:rPr lang="fr-FR" sz="3600" b="1" dirty="0" smtClean="0">
                <a:solidFill>
                  <a:schemeClr val="bg1"/>
                </a:solidFill>
              </a:rPr>
              <a:t>*santé </a:t>
            </a:r>
            <a:r>
              <a:rPr lang="fr-FR" sz="3600" b="1" dirty="0">
                <a:solidFill>
                  <a:schemeClr val="bg1"/>
                </a:solidFill>
              </a:rPr>
              <a:t>négligé</a:t>
            </a:r>
          </a:p>
        </p:txBody>
      </p:sp>
      <p:sp>
        <p:nvSpPr>
          <p:cNvPr id="8" name="ZoneTexte 7">
            <a:extLst>
              <a:ext uri="{FF2B5EF4-FFF2-40B4-BE49-F238E27FC236}">
                <a16:creationId xmlns:a16="http://schemas.microsoft.com/office/drawing/2014/main" xmlns="" id="{B3F990C9-05CA-4946-9350-3F8FFCE3A932}"/>
              </a:ext>
            </a:extLst>
          </p:cNvPr>
          <p:cNvSpPr txBox="1"/>
          <p:nvPr/>
        </p:nvSpPr>
        <p:spPr>
          <a:xfrm>
            <a:off x="7217229" y="2733486"/>
            <a:ext cx="1926772" cy="2308324"/>
          </a:xfrm>
          <a:prstGeom prst="rect">
            <a:avLst/>
          </a:prstGeom>
          <a:solidFill>
            <a:schemeClr val="accent5">
              <a:lumMod val="75000"/>
            </a:schemeClr>
          </a:solidFill>
        </p:spPr>
        <p:txBody>
          <a:bodyPr wrap="square" rtlCol="0">
            <a:spAutoFit/>
          </a:bodyPr>
          <a:lstStyle/>
          <a:p>
            <a:pPr algn="ctr"/>
            <a:r>
              <a:rPr lang="fr-FR" sz="3600" b="1" dirty="0">
                <a:solidFill>
                  <a:schemeClr val="bg1"/>
                </a:solidFill>
              </a:rPr>
              <a:t>Message de </a:t>
            </a:r>
            <a:endParaRPr lang="fr-FR" sz="3600" b="1" dirty="0" smtClean="0">
              <a:solidFill>
                <a:schemeClr val="bg1"/>
              </a:solidFill>
            </a:endParaRPr>
          </a:p>
          <a:p>
            <a:pPr algn="ctr"/>
            <a:r>
              <a:rPr lang="fr-FR" sz="3600" b="1" dirty="0" smtClean="0">
                <a:solidFill>
                  <a:schemeClr val="bg1"/>
                </a:solidFill>
              </a:rPr>
              <a:t>santé </a:t>
            </a:r>
            <a:r>
              <a:rPr lang="fr-FR" sz="3600" b="1" dirty="0">
                <a:solidFill>
                  <a:schemeClr val="bg1"/>
                </a:solidFill>
              </a:rPr>
              <a:t>pratiqué</a:t>
            </a:r>
          </a:p>
        </p:txBody>
      </p:sp>
    </p:spTree>
    <p:extLst>
      <p:ext uri="{BB962C8B-B14F-4D97-AF65-F5344CB8AC3E}">
        <p14:creationId xmlns:p14="http://schemas.microsoft.com/office/powerpoint/2010/main" val="3022069057"/>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5123</TotalTime>
  <Words>3218</Words>
  <Application>Microsoft Office PowerPoint</Application>
  <PresentationFormat>Affichage à l'écran (4:3)</PresentationFormat>
  <Paragraphs>267</Paragraphs>
  <Slides>23</Slides>
  <Notes>22</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23</vt:i4>
      </vt:variant>
    </vt:vector>
  </HeadingPairs>
  <TitlesOfParts>
    <vt:vector size="26" baseType="lpstr">
      <vt:lpstr>Thème Office</vt:lpstr>
      <vt:lpstr>Graphique</vt:lpstr>
      <vt:lpstr>Clip</vt:lpstr>
      <vt:lpstr>Devenons     Physiquement plus actif !</vt:lpstr>
      <vt:lpstr>Le Problème – l’Inactivité ou la sédentarité                            dans un cadre de vie altéré</vt:lpstr>
      <vt:lpstr>Le cadre de vie La nature/les bâtis</vt:lpstr>
      <vt:lpstr>Quelle est la qualité de l’air ? </vt:lpstr>
      <vt:lpstr>Pollution extérieure et intérieure </vt:lpstr>
      <vt:lpstr>Présentation PowerPoint</vt:lpstr>
      <vt:lpstr>Présentation PowerPoint</vt:lpstr>
      <vt:lpstr>  Oui, on peut dépolluer son corps ! Les ions négatifs ont un effet positif sur l’immunité</vt:lpstr>
      <vt:lpstr>Absence d’activité physique + cadre de vie inadapté  =  dysfonctionnements   altérations   maladies  handicaps mort précoce </vt:lpstr>
      <vt:lpstr>ALORS QUELS CHOIX FAISONS-NOUS ? </vt:lpstr>
      <vt:lpstr>La Solution – L’Exercice physique Régulier</vt:lpstr>
      <vt:lpstr>Progression</vt:lpstr>
      <vt:lpstr>Employons les Bonnes Techniques</vt:lpstr>
      <vt:lpstr>En résumé</vt:lpstr>
      <vt:lpstr>Allure de Marche et Santé du Cœur</vt:lpstr>
      <vt:lpstr>Activité Physique et Risque de Diabète</vt:lpstr>
      <vt:lpstr>Soyons physiquement plus actif toute la vie</vt:lpstr>
      <vt:lpstr>Eviter le handicap est important !</vt:lpstr>
      <vt:lpstr>Le soleil permet de synthétiser la Vit D, nécessaire pour fabriquer le calcitriol important pour nos cellules immunitaires, nos os et notre microbiote. </vt:lpstr>
      <vt:lpstr>Présentation PowerPoint</vt:lpstr>
      <vt:lpstr>Oui, on peut dépolluer son corps : les bains de forêts,  les marches au grand air ont un effet positif sur l’immunité, </vt:lpstr>
      <vt:lpstr>L’eau qui booste l’immunité</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cadre de vie</dc:title>
  <dc:creator>patricia-sablier@wanadoo.fr</dc:creator>
  <cp:lastModifiedBy>Myriam LOIAL</cp:lastModifiedBy>
  <cp:revision>141</cp:revision>
  <dcterms:created xsi:type="dcterms:W3CDTF">2021-02-26T01:58:06Z</dcterms:created>
  <dcterms:modified xsi:type="dcterms:W3CDTF">2021-07-21T12:27:43Z</dcterms:modified>
</cp:coreProperties>
</file>