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57" r:id="rId4"/>
    <p:sldId id="260" r:id="rId5"/>
    <p:sldId id="261" r:id="rId6"/>
    <p:sldId id="262" r:id="rId7"/>
    <p:sldId id="263" r:id="rId8"/>
    <p:sldId id="258" r:id="rId9"/>
    <p:sldId id="282" r:id="rId10"/>
    <p:sldId id="281" r:id="rId11"/>
    <p:sldId id="264" r:id="rId12"/>
    <p:sldId id="293" r:id="rId13"/>
    <p:sldId id="259" r:id="rId14"/>
    <p:sldId id="266" r:id="rId15"/>
    <p:sldId id="294" r:id="rId16"/>
    <p:sldId id="265" r:id="rId17"/>
    <p:sldId id="272" r:id="rId18"/>
    <p:sldId id="276" r:id="rId19"/>
    <p:sldId id="278" r:id="rId20"/>
    <p:sldId id="275" r:id="rId21"/>
    <p:sldId id="273" r:id="rId22"/>
    <p:sldId id="277" r:id="rId23"/>
    <p:sldId id="270" r:id="rId24"/>
    <p:sldId id="271" r:id="rId25"/>
    <p:sldId id="280" r:id="rId26"/>
    <p:sldId id="268" r:id="rId27"/>
    <p:sldId id="286" r:id="rId28"/>
    <p:sldId id="292" r:id="rId29"/>
    <p:sldId id="284" r:id="rId30"/>
    <p:sldId id="285" r:id="rId31"/>
    <p:sldId id="269" r:id="rId32"/>
    <p:sldId id="283" r:id="rId33"/>
    <p:sldId id="287"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16" autoAdjust="0"/>
    <p:restoredTop sz="87028" autoAdjust="0"/>
  </p:normalViewPr>
  <p:slideViewPr>
    <p:cSldViewPr>
      <p:cViewPr>
        <p:scale>
          <a:sx n="100" d="100"/>
          <a:sy n="100" d="100"/>
        </p:scale>
        <p:origin x="-229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9A02F-44C9-4F80-8361-B3663B951639}" type="datetimeFigureOut">
              <a:rPr lang="en-US" smtClean="0"/>
              <a:t>7/21/2021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A6FE7-9732-4876-90C8-66B84CAF8760}" type="slidenum">
              <a:rPr lang="en-US" smtClean="0"/>
              <a:t>‹N°›</a:t>
            </a:fld>
            <a:endParaRPr lang="en-US"/>
          </a:p>
        </p:txBody>
      </p:sp>
    </p:spTree>
    <p:extLst>
      <p:ext uri="{BB962C8B-B14F-4D97-AF65-F5344CB8AC3E}">
        <p14:creationId xmlns:p14="http://schemas.microsoft.com/office/powerpoint/2010/main" val="191583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1</a:t>
            </a:fld>
            <a:endParaRPr lang="en-US"/>
          </a:p>
        </p:txBody>
      </p:sp>
    </p:spTree>
    <p:extLst>
      <p:ext uri="{BB962C8B-B14F-4D97-AF65-F5344CB8AC3E}">
        <p14:creationId xmlns:p14="http://schemas.microsoft.com/office/powerpoint/2010/main" val="842444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10</a:t>
            </a:fld>
            <a:endParaRPr lang="en-US"/>
          </a:p>
        </p:txBody>
      </p:sp>
    </p:spTree>
    <p:extLst>
      <p:ext uri="{BB962C8B-B14F-4D97-AF65-F5344CB8AC3E}">
        <p14:creationId xmlns:p14="http://schemas.microsoft.com/office/powerpoint/2010/main" val="311342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Dans d’autres endroits, la racine du mot c’est aussi un vêtement des membres d’un ordre religieux. </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L’habit ne fait pas le moine : </a:t>
            </a:r>
            <a:r>
              <a:rPr lang="fr-FR" b="0" dirty="0"/>
              <a:t>une e</a:t>
            </a:r>
            <a:r>
              <a:rPr lang="fr-FR" dirty="0"/>
              <a:t>xpression qui indique que le fait qu’une personne appartienne à une profession ou un groupe ne signifie pas qu’elle en a la vocation ou la capacité.</a:t>
            </a:r>
          </a:p>
        </p:txBody>
      </p:sp>
      <p:sp>
        <p:nvSpPr>
          <p:cNvPr id="4" name="Slide Number Placeholder 3"/>
          <p:cNvSpPr>
            <a:spLocks noGrp="1"/>
          </p:cNvSpPr>
          <p:nvPr>
            <p:ph type="sldNum" sz="quarter" idx="10"/>
          </p:nvPr>
        </p:nvSpPr>
        <p:spPr/>
        <p:txBody>
          <a:bodyPr/>
          <a:lstStyle/>
          <a:p>
            <a:fld id="{B43A6FE7-9732-4876-90C8-66B84CAF8760}" type="slidenum">
              <a:rPr lang="en-US" smtClean="0"/>
              <a:t>11</a:t>
            </a:fld>
            <a:endParaRPr lang="en-US"/>
          </a:p>
        </p:txBody>
      </p:sp>
    </p:spTree>
    <p:extLst>
      <p:ext uri="{BB962C8B-B14F-4D97-AF65-F5344CB8AC3E}">
        <p14:creationId xmlns:p14="http://schemas.microsoft.com/office/powerpoint/2010/main" val="224427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12</a:t>
            </a:fld>
            <a:endParaRPr lang="en-US"/>
          </a:p>
        </p:txBody>
      </p:sp>
    </p:spTree>
    <p:extLst>
      <p:ext uri="{BB962C8B-B14F-4D97-AF65-F5344CB8AC3E}">
        <p14:creationId xmlns:p14="http://schemas.microsoft.com/office/powerpoint/2010/main" val="354494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13</a:t>
            </a:fld>
            <a:endParaRPr lang="en-US"/>
          </a:p>
        </p:txBody>
      </p:sp>
    </p:spTree>
    <p:extLst>
      <p:ext uri="{BB962C8B-B14F-4D97-AF65-F5344CB8AC3E}">
        <p14:creationId xmlns:p14="http://schemas.microsoft.com/office/powerpoint/2010/main" val="225376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14</a:t>
            </a:fld>
            <a:endParaRPr lang="en-US"/>
          </a:p>
        </p:txBody>
      </p:sp>
    </p:spTree>
    <p:extLst>
      <p:ext uri="{BB962C8B-B14F-4D97-AF65-F5344CB8AC3E}">
        <p14:creationId xmlns:p14="http://schemas.microsoft.com/office/powerpoint/2010/main" val="139859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15</a:t>
            </a:fld>
            <a:endParaRPr lang="en-US"/>
          </a:p>
        </p:txBody>
      </p:sp>
    </p:spTree>
    <p:extLst>
      <p:ext uri="{BB962C8B-B14F-4D97-AF65-F5344CB8AC3E}">
        <p14:creationId xmlns:p14="http://schemas.microsoft.com/office/powerpoint/2010/main" val="295049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16</a:t>
            </a:fld>
            <a:endParaRPr lang="en-US"/>
          </a:p>
        </p:txBody>
      </p:sp>
    </p:spTree>
    <p:extLst>
      <p:ext uri="{BB962C8B-B14F-4D97-AF65-F5344CB8AC3E}">
        <p14:creationId xmlns:p14="http://schemas.microsoft.com/office/powerpoint/2010/main" val="39685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17</a:t>
            </a:fld>
            <a:endParaRPr lang="en-US"/>
          </a:p>
        </p:txBody>
      </p:sp>
    </p:spTree>
    <p:extLst>
      <p:ext uri="{BB962C8B-B14F-4D97-AF65-F5344CB8AC3E}">
        <p14:creationId xmlns:p14="http://schemas.microsoft.com/office/powerpoint/2010/main" val="34407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Exemple</a:t>
            </a:r>
            <a:r>
              <a:rPr lang="en-US" dirty="0"/>
              <a:t>. </a:t>
            </a:r>
            <a:r>
              <a:rPr lang="en-US" dirty="0" err="1"/>
              <a:t>Élection</a:t>
            </a:r>
            <a:r>
              <a:rPr lang="en-US" dirty="0"/>
              <a:t> du </a:t>
            </a:r>
            <a:r>
              <a:rPr lang="en-US" baseline="0" dirty="0"/>
              <a:t>conseil des </a:t>
            </a:r>
            <a:r>
              <a:rPr lang="en-US" baseline="0" dirty="0" err="1"/>
              <a:t>étudiants</a:t>
            </a:r>
            <a:r>
              <a:rPr lang="en-US" baseline="0" dirty="0"/>
              <a:t> </a:t>
            </a:r>
            <a:endParaRPr lang="en-US" dirty="0"/>
          </a:p>
        </p:txBody>
      </p:sp>
      <p:sp>
        <p:nvSpPr>
          <p:cNvPr id="4" name="Slide Number Placeholder 3"/>
          <p:cNvSpPr>
            <a:spLocks noGrp="1"/>
          </p:cNvSpPr>
          <p:nvPr>
            <p:ph type="sldNum" sz="quarter" idx="10"/>
          </p:nvPr>
        </p:nvSpPr>
        <p:spPr/>
        <p:txBody>
          <a:bodyPr/>
          <a:lstStyle/>
          <a:p>
            <a:fld id="{B43A6FE7-9732-4876-90C8-66B84CAF8760}" type="slidenum">
              <a:rPr lang="en-US" smtClean="0"/>
              <a:t>18</a:t>
            </a:fld>
            <a:endParaRPr lang="en-US"/>
          </a:p>
        </p:txBody>
      </p:sp>
    </p:spTree>
    <p:extLst>
      <p:ext uri="{BB962C8B-B14F-4D97-AF65-F5344CB8AC3E}">
        <p14:creationId xmlns:p14="http://schemas.microsoft.com/office/powerpoint/2010/main" val="379127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Maxwell </a:t>
            </a:r>
            <a:r>
              <a:rPr lang="fr-FR" sz="1200" kern="1200" dirty="0" err="1">
                <a:solidFill>
                  <a:schemeClr val="tx1"/>
                </a:solidFill>
                <a:effectLst/>
                <a:latin typeface="+mn-lt"/>
                <a:ea typeface="+mn-ea"/>
                <a:cs typeface="+mn-cs"/>
              </a:rPr>
              <a:t>Maltz</a:t>
            </a:r>
            <a:r>
              <a:rPr lang="fr-FR" sz="1200" kern="1200" dirty="0">
                <a:solidFill>
                  <a:schemeClr val="tx1"/>
                </a:solidFill>
                <a:effectLst/>
                <a:latin typeface="+mn-lt"/>
                <a:ea typeface="+mn-ea"/>
                <a:cs typeface="+mn-cs"/>
              </a:rPr>
              <a:t> était au départ un chirurgien plasticien et a découvert qu’il fallait 21 jours à ses patients pour ne plus ressentir de sensations fantômes après une amputation. À partir de là, il a lancé une étude où il a déterminé que ses patients avaient besoin de 21 jours pour créer une nouvelle habitude, à condition de ne pas sauter un seul jour. Il a appliqué cette même théorie à ses patients avant qu’ils ne subissent une opération chirurgicale pour améliorer leur estime de soi et changer la perception de leur image, avec pour résultat que de nombreuses opérations chirurgicales n’ont même pas été pratiquées. Les conclusions de </a:t>
            </a:r>
            <a:r>
              <a:rPr lang="fr-FR" sz="1200" kern="1200" dirty="0" err="1">
                <a:solidFill>
                  <a:schemeClr val="tx1"/>
                </a:solidFill>
                <a:effectLst/>
                <a:latin typeface="+mn-lt"/>
                <a:ea typeface="+mn-ea"/>
                <a:cs typeface="+mn-cs"/>
              </a:rPr>
              <a:t>Maltz</a:t>
            </a:r>
            <a:r>
              <a:rPr lang="fr-FR" sz="1200" kern="1200" dirty="0">
                <a:solidFill>
                  <a:schemeClr val="tx1"/>
                </a:solidFill>
                <a:effectLst/>
                <a:latin typeface="+mn-lt"/>
                <a:ea typeface="+mn-ea"/>
                <a:cs typeface="+mn-cs"/>
              </a:rPr>
              <a:t> s’appliquent non seulement au domaine physique, mais aussi au domaine émotionnel, comme la perte d’un être cher, ou même à des questions aussi courantes que le changement de résidence ou d’emploi. Dans son livre, le spécialiste affirme que certains patients amputés ont mis, en moyenne, 21 jours pour s’adapter à la perte d’un membre, ce qui explique pourquoi il soutient que les gens mettent ce nombre de jours pour s’adapter aux changements majeurs de leur vie. </a:t>
            </a:r>
          </a:p>
        </p:txBody>
      </p:sp>
      <p:sp>
        <p:nvSpPr>
          <p:cNvPr id="4" name="Slide Number Placeholder 3"/>
          <p:cNvSpPr>
            <a:spLocks noGrp="1"/>
          </p:cNvSpPr>
          <p:nvPr>
            <p:ph type="sldNum" sz="quarter" idx="10"/>
          </p:nvPr>
        </p:nvSpPr>
        <p:spPr/>
        <p:txBody>
          <a:bodyPr/>
          <a:lstStyle/>
          <a:p>
            <a:fld id="{B43A6FE7-9732-4876-90C8-66B84CAF8760}" type="slidenum">
              <a:rPr lang="en-US" smtClean="0"/>
              <a:t>19</a:t>
            </a:fld>
            <a:endParaRPr lang="en-US"/>
          </a:p>
        </p:txBody>
      </p:sp>
    </p:spTree>
    <p:extLst>
      <p:ext uri="{BB962C8B-B14F-4D97-AF65-F5344CB8AC3E}">
        <p14:creationId xmlns:p14="http://schemas.microsoft.com/office/powerpoint/2010/main" val="395332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2</a:t>
            </a:fld>
            <a:endParaRPr lang="en-US"/>
          </a:p>
        </p:txBody>
      </p:sp>
    </p:spTree>
    <p:extLst>
      <p:ext uri="{BB962C8B-B14F-4D97-AF65-F5344CB8AC3E}">
        <p14:creationId xmlns:p14="http://schemas.microsoft.com/office/powerpoint/2010/main" val="189114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20</a:t>
            </a:fld>
            <a:endParaRPr lang="en-US"/>
          </a:p>
        </p:txBody>
      </p:sp>
    </p:spTree>
    <p:extLst>
      <p:ext uri="{BB962C8B-B14F-4D97-AF65-F5344CB8AC3E}">
        <p14:creationId xmlns:p14="http://schemas.microsoft.com/office/powerpoint/2010/main" val="306374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21</a:t>
            </a:fld>
            <a:endParaRPr lang="en-US"/>
          </a:p>
        </p:txBody>
      </p:sp>
    </p:spTree>
    <p:extLst>
      <p:ext uri="{BB962C8B-B14F-4D97-AF65-F5344CB8AC3E}">
        <p14:creationId xmlns:p14="http://schemas.microsoft.com/office/powerpoint/2010/main" val="302543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22</a:t>
            </a:fld>
            <a:endParaRPr lang="en-US"/>
          </a:p>
        </p:txBody>
      </p:sp>
    </p:spTree>
    <p:extLst>
      <p:ext uri="{BB962C8B-B14F-4D97-AF65-F5344CB8AC3E}">
        <p14:creationId xmlns:p14="http://schemas.microsoft.com/office/powerpoint/2010/main" val="42995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23</a:t>
            </a:fld>
            <a:endParaRPr lang="en-US"/>
          </a:p>
        </p:txBody>
      </p:sp>
    </p:spTree>
    <p:extLst>
      <p:ext uri="{BB962C8B-B14F-4D97-AF65-F5344CB8AC3E}">
        <p14:creationId xmlns:p14="http://schemas.microsoft.com/office/powerpoint/2010/main" val="296038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24</a:t>
            </a:fld>
            <a:endParaRPr lang="en-US"/>
          </a:p>
        </p:txBody>
      </p:sp>
    </p:spTree>
    <p:extLst>
      <p:ext uri="{BB962C8B-B14F-4D97-AF65-F5344CB8AC3E}">
        <p14:creationId xmlns:p14="http://schemas.microsoft.com/office/powerpoint/2010/main" val="202873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25</a:t>
            </a:fld>
            <a:endParaRPr lang="en-US"/>
          </a:p>
        </p:txBody>
      </p:sp>
    </p:spTree>
    <p:extLst>
      <p:ext uri="{BB962C8B-B14F-4D97-AF65-F5344CB8AC3E}">
        <p14:creationId xmlns:p14="http://schemas.microsoft.com/office/powerpoint/2010/main" val="2691618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noProof="0" dirty="0"/>
              <a:t>Ne cherchez pas </a:t>
            </a:r>
            <a:r>
              <a:rPr lang="en-US" noProof="0" dirty="0" err="1"/>
              <a:t>d’excuses</a:t>
            </a:r>
            <a:r>
              <a:rPr lang="en-US" noProof="0" dirty="0"/>
              <a:t>, plus </a:t>
            </a:r>
            <a:r>
              <a:rPr lang="en-US" noProof="0" dirty="0" err="1"/>
              <a:t>elle</a:t>
            </a:r>
            <a:r>
              <a:rPr lang="en-US" noProof="0" dirty="0"/>
              <a:t> résiste, plus il sera difficile de la détruire. </a:t>
            </a:r>
            <a:endParaRPr lang="es-ES_tradnl" noProof="0" dirty="0"/>
          </a:p>
        </p:txBody>
      </p:sp>
      <p:sp>
        <p:nvSpPr>
          <p:cNvPr id="4" name="Slide Number Placeholder 3"/>
          <p:cNvSpPr>
            <a:spLocks noGrp="1"/>
          </p:cNvSpPr>
          <p:nvPr>
            <p:ph type="sldNum" sz="quarter" idx="10"/>
          </p:nvPr>
        </p:nvSpPr>
        <p:spPr/>
        <p:txBody>
          <a:bodyPr/>
          <a:lstStyle/>
          <a:p>
            <a:fld id="{B43A6FE7-9732-4876-90C8-66B84CAF8760}" type="slidenum">
              <a:rPr lang="en-US" smtClean="0"/>
              <a:t>26</a:t>
            </a:fld>
            <a:endParaRPr lang="en-US"/>
          </a:p>
        </p:txBody>
      </p:sp>
    </p:spTree>
    <p:extLst>
      <p:ext uri="{BB962C8B-B14F-4D97-AF65-F5344CB8AC3E}">
        <p14:creationId xmlns:p14="http://schemas.microsoft.com/office/powerpoint/2010/main" val="53433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27</a:t>
            </a:fld>
            <a:endParaRPr lang="en-US"/>
          </a:p>
        </p:txBody>
      </p:sp>
    </p:spTree>
    <p:extLst>
      <p:ext uri="{BB962C8B-B14F-4D97-AF65-F5344CB8AC3E}">
        <p14:creationId xmlns:p14="http://schemas.microsoft.com/office/powerpoint/2010/main" val="266627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28</a:t>
            </a:fld>
            <a:endParaRPr lang="en-US"/>
          </a:p>
        </p:txBody>
      </p:sp>
    </p:spTree>
    <p:extLst>
      <p:ext uri="{BB962C8B-B14F-4D97-AF65-F5344CB8AC3E}">
        <p14:creationId xmlns:p14="http://schemas.microsoft.com/office/powerpoint/2010/main" val="1655630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29</a:t>
            </a:fld>
            <a:endParaRPr lang="en-US"/>
          </a:p>
        </p:txBody>
      </p:sp>
    </p:spTree>
    <p:extLst>
      <p:ext uri="{BB962C8B-B14F-4D97-AF65-F5344CB8AC3E}">
        <p14:creationId xmlns:p14="http://schemas.microsoft.com/office/powerpoint/2010/main" val="399337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3</a:t>
            </a:fld>
            <a:endParaRPr lang="en-US"/>
          </a:p>
        </p:txBody>
      </p:sp>
    </p:spTree>
    <p:extLst>
      <p:ext uri="{BB962C8B-B14F-4D97-AF65-F5344CB8AC3E}">
        <p14:creationId xmlns:p14="http://schemas.microsoft.com/office/powerpoint/2010/main" val="3996209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30</a:t>
            </a:fld>
            <a:endParaRPr lang="en-US"/>
          </a:p>
        </p:txBody>
      </p:sp>
    </p:spTree>
    <p:extLst>
      <p:ext uri="{BB962C8B-B14F-4D97-AF65-F5344CB8AC3E}">
        <p14:creationId xmlns:p14="http://schemas.microsoft.com/office/powerpoint/2010/main" val="124637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31</a:t>
            </a:fld>
            <a:endParaRPr lang="en-US"/>
          </a:p>
        </p:txBody>
      </p:sp>
    </p:spTree>
    <p:extLst>
      <p:ext uri="{BB962C8B-B14F-4D97-AF65-F5344CB8AC3E}">
        <p14:creationId xmlns:p14="http://schemas.microsoft.com/office/powerpoint/2010/main" val="712978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32</a:t>
            </a:fld>
            <a:endParaRPr lang="en-US"/>
          </a:p>
        </p:txBody>
      </p:sp>
    </p:spTree>
    <p:extLst>
      <p:ext uri="{BB962C8B-B14F-4D97-AF65-F5344CB8AC3E}">
        <p14:creationId xmlns:p14="http://schemas.microsoft.com/office/powerpoint/2010/main" val="789037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33</a:t>
            </a:fld>
            <a:endParaRPr lang="en-US"/>
          </a:p>
        </p:txBody>
      </p:sp>
    </p:spTree>
    <p:extLst>
      <p:ext uri="{BB962C8B-B14F-4D97-AF65-F5344CB8AC3E}">
        <p14:creationId xmlns:p14="http://schemas.microsoft.com/office/powerpoint/2010/main" val="297421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4</a:t>
            </a:fld>
            <a:endParaRPr lang="en-US"/>
          </a:p>
        </p:txBody>
      </p:sp>
    </p:spTree>
    <p:extLst>
      <p:ext uri="{BB962C8B-B14F-4D97-AF65-F5344CB8AC3E}">
        <p14:creationId xmlns:p14="http://schemas.microsoft.com/office/powerpoint/2010/main" val="146543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5</a:t>
            </a:fld>
            <a:endParaRPr lang="en-US"/>
          </a:p>
        </p:txBody>
      </p:sp>
    </p:spTree>
    <p:extLst>
      <p:ext uri="{BB962C8B-B14F-4D97-AF65-F5344CB8AC3E}">
        <p14:creationId xmlns:p14="http://schemas.microsoft.com/office/powerpoint/2010/main" val="137584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6</a:t>
            </a:fld>
            <a:endParaRPr lang="en-US"/>
          </a:p>
        </p:txBody>
      </p:sp>
    </p:spTree>
    <p:extLst>
      <p:ext uri="{BB962C8B-B14F-4D97-AF65-F5344CB8AC3E}">
        <p14:creationId xmlns:p14="http://schemas.microsoft.com/office/powerpoint/2010/main" val="350296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7</a:t>
            </a:fld>
            <a:endParaRPr lang="en-US"/>
          </a:p>
        </p:txBody>
      </p:sp>
    </p:spTree>
    <p:extLst>
      <p:ext uri="{BB962C8B-B14F-4D97-AF65-F5344CB8AC3E}">
        <p14:creationId xmlns:p14="http://schemas.microsoft.com/office/powerpoint/2010/main" val="390872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3A6FE7-9732-4876-90C8-66B84CAF8760}" type="slidenum">
              <a:rPr lang="en-US" smtClean="0"/>
              <a:t>8</a:t>
            </a:fld>
            <a:endParaRPr lang="en-US"/>
          </a:p>
        </p:txBody>
      </p:sp>
    </p:spTree>
    <p:extLst>
      <p:ext uri="{BB962C8B-B14F-4D97-AF65-F5344CB8AC3E}">
        <p14:creationId xmlns:p14="http://schemas.microsoft.com/office/powerpoint/2010/main" val="403103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B43A6FE7-9732-4876-90C8-66B84CAF8760}" type="slidenum">
              <a:rPr lang="en-US" smtClean="0"/>
              <a:t>9</a:t>
            </a:fld>
            <a:endParaRPr lang="en-US"/>
          </a:p>
        </p:txBody>
      </p:sp>
    </p:spTree>
    <p:extLst>
      <p:ext uri="{BB962C8B-B14F-4D97-AF65-F5344CB8AC3E}">
        <p14:creationId xmlns:p14="http://schemas.microsoft.com/office/powerpoint/2010/main" val="8061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869161"/>
            <a:ext cx="7772400" cy="1106553"/>
          </a:xfrm>
        </p:spPr>
        <p:txBody>
          <a:bodyPr/>
          <a:lstStyle>
            <a:lvl1pPr>
              <a:defRPr>
                <a:solidFill>
                  <a:srgbClr val="2D7E08"/>
                </a:solidFill>
              </a:defRPr>
            </a:lvl1pPr>
          </a:lstStyle>
          <a:p>
            <a:r>
              <a:rPr lang="fr-CA" dirty="0"/>
              <a:t>PRESENTATION  NAME</a:t>
            </a:r>
          </a:p>
        </p:txBody>
      </p:sp>
      <p:sp>
        <p:nvSpPr>
          <p:cNvPr id="3" name="Subtitle 2"/>
          <p:cNvSpPr>
            <a:spLocks noGrp="1"/>
          </p:cNvSpPr>
          <p:nvPr>
            <p:ph type="subTitle" idx="1" hasCustomPrompt="1"/>
          </p:nvPr>
        </p:nvSpPr>
        <p:spPr>
          <a:xfrm>
            <a:off x="1371600" y="5518513"/>
            <a:ext cx="6400800" cy="790939"/>
          </a:xfrm>
        </p:spPr>
        <p:txBody>
          <a:bodyPr/>
          <a:lstStyle>
            <a:lvl1pPr marL="0" indent="0" algn="ctr">
              <a:buNone/>
              <a:defRPr>
                <a:solidFill>
                  <a:srgbClr val="2D7E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endParaRPr lang="fr-CA" dirty="0"/>
          </a:p>
        </p:txBody>
      </p:sp>
    </p:spTree>
    <p:extLst>
      <p:ext uri="{BB962C8B-B14F-4D97-AF65-F5344CB8AC3E}">
        <p14:creationId xmlns:p14="http://schemas.microsoft.com/office/powerpoint/2010/main" val="361683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67744" y="274639"/>
            <a:ext cx="6419056" cy="1143000"/>
          </a:xfrm>
        </p:spPr>
        <p:txBody>
          <a:bodyPr/>
          <a:lstStyle/>
          <a:p>
            <a:pPr algn="l"/>
            <a:r>
              <a:rPr lang="en-US">
                <a:solidFill>
                  <a:srgbClr val="2D7E08"/>
                </a:solidFill>
              </a:rPr>
              <a:t>Click to edit Master title style</a:t>
            </a:r>
            <a:endParaRPr lang="fr-CA" dirty="0">
              <a:solidFill>
                <a:srgbClr val="2D7E08"/>
              </a:solidFill>
            </a:endParaRPr>
          </a:p>
        </p:txBody>
      </p:sp>
      <p:sp>
        <p:nvSpPr>
          <p:cNvPr id="8" name="Content Placeholder 2"/>
          <p:cNvSpPr>
            <a:spLocks noGrp="1"/>
          </p:cNvSpPr>
          <p:nvPr>
            <p:ph idx="1"/>
          </p:nvPr>
        </p:nvSpPr>
        <p:spPr>
          <a:xfrm>
            <a:off x="2267744" y="1600201"/>
            <a:ext cx="6419056" cy="4525963"/>
          </a:xfrm>
        </p:spPr>
        <p:txBody>
          <a:bodyPr/>
          <a:lstStyle/>
          <a:p>
            <a:pPr lvl="0"/>
            <a:r>
              <a:rPr lang="en-US">
                <a:solidFill>
                  <a:srgbClr val="2D7E08"/>
                </a:solidFill>
              </a:rPr>
              <a:t>Click to edit Master text styles</a:t>
            </a:r>
          </a:p>
        </p:txBody>
      </p:sp>
    </p:spTree>
    <p:extLst>
      <p:ext uri="{BB962C8B-B14F-4D97-AF65-F5344CB8AC3E}">
        <p14:creationId xmlns:p14="http://schemas.microsoft.com/office/powerpoint/2010/main" val="407947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9"/>
            <a:ext cx="8229600" cy="1143000"/>
          </a:xfrm>
        </p:spPr>
        <p:txBody>
          <a:bodyPr/>
          <a:lstStyle/>
          <a:p>
            <a:r>
              <a:rPr lang="en-US">
                <a:solidFill>
                  <a:schemeClr val="bg1"/>
                </a:solidFill>
              </a:rPr>
              <a:t>Click to edit Master title style</a:t>
            </a:r>
            <a:endParaRPr lang="fr-CA" dirty="0">
              <a:solidFill>
                <a:schemeClr val="bg1"/>
              </a:solidFill>
            </a:endParaRPr>
          </a:p>
        </p:txBody>
      </p:sp>
      <p:sp>
        <p:nvSpPr>
          <p:cNvPr id="8" name="Content Placeholder 2"/>
          <p:cNvSpPr>
            <a:spLocks noGrp="1"/>
          </p:cNvSpPr>
          <p:nvPr>
            <p:ph idx="4294967295"/>
          </p:nvPr>
        </p:nvSpPr>
        <p:spPr>
          <a:xfrm>
            <a:off x="457200" y="2372883"/>
            <a:ext cx="8229600" cy="4224469"/>
          </a:xfrm>
        </p:spPr>
        <p:txBody>
          <a:bodyPr/>
          <a:lstStyle/>
          <a:p>
            <a:pPr lvl="0"/>
            <a:r>
              <a:rPr lang="en-US">
                <a:solidFill>
                  <a:srgbClr val="2D7E08"/>
                </a:solidFill>
              </a:rPr>
              <a:t>Click to edit Master text styles</a:t>
            </a:r>
          </a:p>
        </p:txBody>
      </p:sp>
    </p:spTree>
    <p:extLst>
      <p:ext uri="{BB962C8B-B14F-4D97-AF65-F5344CB8AC3E}">
        <p14:creationId xmlns:p14="http://schemas.microsoft.com/office/powerpoint/2010/main" val="293022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57200" y="548680"/>
            <a:ext cx="8229600" cy="1152129"/>
          </a:xfrm>
        </p:spPr>
        <p:txBody>
          <a:bodyPr>
            <a:normAutofit/>
          </a:bodyPr>
          <a:lstStyle/>
          <a:p>
            <a:r>
              <a:rPr lang="en-US">
                <a:solidFill>
                  <a:schemeClr val="bg1"/>
                </a:solidFill>
              </a:rPr>
              <a:t>Click to edit Master title style</a:t>
            </a:r>
            <a:endParaRPr lang="fr-CA" dirty="0">
              <a:solidFill>
                <a:schemeClr val="bg1"/>
              </a:solidFill>
            </a:endParaRPr>
          </a:p>
        </p:txBody>
      </p:sp>
      <p:sp>
        <p:nvSpPr>
          <p:cNvPr id="9" name="Content Placeholder 2"/>
          <p:cNvSpPr>
            <a:spLocks noGrp="1"/>
          </p:cNvSpPr>
          <p:nvPr>
            <p:ph idx="4294967295"/>
          </p:nvPr>
        </p:nvSpPr>
        <p:spPr>
          <a:xfrm>
            <a:off x="457200" y="1796818"/>
            <a:ext cx="8229600" cy="4512503"/>
          </a:xfrm>
        </p:spPr>
        <p:txBody>
          <a:bodyPr/>
          <a:lstStyle/>
          <a:p>
            <a:pPr lvl="0"/>
            <a:r>
              <a:rPr lang="en-US">
                <a:solidFill>
                  <a:schemeClr val="bg1"/>
                </a:solidFill>
              </a:rPr>
              <a:t>Click to edit Master text styles</a:t>
            </a:r>
          </a:p>
        </p:txBody>
      </p:sp>
    </p:spTree>
    <p:extLst>
      <p:ext uri="{BB962C8B-B14F-4D97-AF65-F5344CB8AC3E}">
        <p14:creationId xmlns:p14="http://schemas.microsoft.com/office/powerpoint/2010/main" val="575609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Cliquez pour modifier le style du titre principal </a:t>
            </a:r>
            <a:endParaRPr lang="fr-CA"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 </a:t>
            </a:r>
            <a:endParaRPr lang="fr-CA"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rgbClr val="2D7E08"/>
                </a:solidFill>
              </a:defRPr>
            </a:lvl1pPr>
          </a:lstStyle>
          <a:p>
            <a:fld id="{75FC63C8-39F2-4CAE-A8EE-321D228D8CC1}" type="datetimeFigureOut">
              <a:rPr lang="fr-CA" smtClean="0"/>
              <a:t>2021-07-21</a:t>
            </a:fld>
            <a:endParaRPr lang="fr-C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rgbClr val="2D7E08"/>
                </a:solidFill>
              </a:defRPr>
            </a:lvl1pPr>
          </a:lstStyle>
          <a:p>
            <a:endParaRPr lang="fr-C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2D7E08"/>
                </a:solidFill>
              </a:defRPr>
            </a:lvl1pPr>
          </a:lstStyle>
          <a:p>
            <a:fld id="{3B62BD6C-2CC1-4324-9A2C-5EE737BD0A53}" type="slidenum">
              <a:rPr lang="fr-CA" smtClean="0"/>
              <a:t>‹N°›</a:t>
            </a:fld>
            <a:endParaRPr lang="fr-CA"/>
          </a:p>
        </p:txBody>
      </p:sp>
    </p:spTree>
    <p:extLst>
      <p:ext uri="{BB962C8B-B14F-4D97-AF65-F5344CB8AC3E}">
        <p14:creationId xmlns:p14="http://schemas.microsoft.com/office/powerpoint/2010/main" val="238775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rgbClr val="2D7E0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2D7E0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D7E0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D7E0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D7E0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D7E0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jpe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6.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5.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762000" y="4953001"/>
            <a:ext cx="7772400" cy="1106553"/>
          </a:xfrm>
        </p:spPr>
        <p:txBody>
          <a:bodyPr>
            <a:normAutofit fontScale="90000"/>
          </a:bodyPr>
          <a:lstStyle/>
          <a:p>
            <a:r>
              <a:rPr lang="fr-FR" dirty="0" smtClean="0"/>
              <a:t> Renforçons les Bonnes habitudes… </a:t>
            </a:r>
            <a:br>
              <a:rPr lang="fr-FR" dirty="0" smtClean="0"/>
            </a:br>
            <a:r>
              <a:rPr lang="fr-FR" dirty="0" smtClean="0"/>
              <a:t>et détruisons les Mauvaises habitudes… </a:t>
            </a:r>
            <a:endParaRPr lang="fr-FR" dirty="0"/>
          </a:p>
        </p:txBody>
      </p:sp>
      <p:sp>
        <p:nvSpPr>
          <p:cNvPr id="3" name="Subtitle 2"/>
          <p:cNvSpPr>
            <a:spLocks noGrp="1"/>
          </p:cNvSpPr>
          <p:nvPr>
            <p:ph type="subTitle" idx="1"/>
            <p:custDataLst>
              <p:tags r:id="rId2"/>
            </p:custDataLst>
          </p:nvPr>
        </p:nvSpPr>
        <p:spPr>
          <a:xfrm>
            <a:off x="6896100" y="5943600"/>
            <a:ext cx="2209800" cy="790939"/>
          </a:xfrm>
        </p:spPr>
        <p:txBody>
          <a:bodyPr>
            <a:normAutofit fontScale="47500" lnSpcReduction="20000"/>
          </a:bodyPr>
          <a:lstStyle/>
          <a:p>
            <a:r>
              <a:rPr lang="en-US" dirty="0" smtClean="0"/>
              <a:t>Lidia </a:t>
            </a:r>
            <a:r>
              <a:rPr lang="en-US" dirty="0" err="1" smtClean="0"/>
              <a:t>Belkis</a:t>
            </a:r>
            <a:r>
              <a:rPr lang="en-US" dirty="0" smtClean="0"/>
              <a:t> </a:t>
            </a:r>
            <a:r>
              <a:rPr lang="en-US" dirty="0" err="1" smtClean="0"/>
              <a:t>Archbold</a:t>
            </a:r>
            <a:endParaRPr lang="en-US" dirty="0" smtClean="0"/>
          </a:p>
          <a:p>
            <a:r>
              <a:rPr lang="en-US" dirty="0" err="1" smtClean="0"/>
              <a:t>Ministères</a:t>
            </a:r>
            <a:r>
              <a:rPr lang="en-US" dirty="0" smtClean="0"/>
              <a:t> de la Santé</a:t>
            </a:r>
          </a:p>
          <a:p>
            <a:r>
              <a:rPr lang="en-US" dirty="0" smtClean="0"/>
              <a:t>Division </a:t>
            </a:r>
            <a:r>
              <a:rPr lang="en-US" dirty="0" err="1" smtClean="0"/>
              <a:t>interaméricaine</a:t>
            </a:r>
            <a:endParaRPr lang="en-US" dirty="0"/>
          </a:p>
        </p:txBody>
      </p:sp>
    </p:spTree>
    <p:extLst>
      <p:ext uri="{BB962C8B-B14F-4D97-AF65-F5344CB8AC3E}">
        <p14:creationId xmlns:p14="http://schemas.microsoft.com/office/powerpoint/2010/main" val="2176068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a:p>
        </p:txBody>
      </p:sp>
      <p:sp>
        <p:nvSpPr>
          <p:cNvPr id="3" name="Content Placeholder 2"/>
          <p:cNvSpPr>
            <a:spLocks noGrp="1"/>
          </p:cNvSpPr>
          <p:nvPr>
            <p:ph idx="4294967295"/>
            <p:custDataLst>
              <p:tags r:id="rId2"/>
            </p:custDataLst>
          </p:nvPr>
        </p:nvSpPr>
        <p:spPr>
          <a:xfrm>
            <a:off x="1066800" y="2413001"/>
            <a:ext cx="7391400" cy="3611564"/>
          </a:xfrm>
        </p:spPr>
        <p:txBody>
          <a:bodyPr/>
          <a:lstStyle/>
          <a:p>
            <a:pPr marL="0" indent="0">
              <a:buNone/>
            </a:pPr>
            <a:r>
              <a:rPr lang="en-US" dirty="0">
                <a:latin typeface="Arial" panose="020B0604020202020204" pitchFamily="34" charset="0"/>
                <a:cs typeface="Arial" panose="020B0604020202020204" pitchFamily="34" charset="0"/>
              </a:rPr>
              <a:t>« Au début, les habitudes sont comme une toile </a:t>
            </a:r>
            <a:r>
              <a:rPr lang="en-US" dirty="0" err="1">
                <a:latin typeface="Arial" panose="020B0604020202020204" pitchFamily="34" charset="0"/>
                <a:cs typeface="Arial" panose="020B0604020202020204" pitchFamily="34" charset="0"/>
              </a:rPr>
              <a:t>d’araignée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mais</a:t>
            </a:r>
            <a:r>
              <a:rPr lang="en-US" dirty="0">
                <a:latin typeface="Arial" panose="020B0604020202020204" pitchFamily="34" charset="0"/>
                <a:cs typeface="Arial" panose="020B0604020202020204" pitchFamily="34" charset="0"/>
              </a:rPr>
              <a:t> à la fin, </a:t>
            </a:r>
            <a:r>
              <a:rPr lang="en-US" dirty="0" err="1">
                <a:latin typeface="Arial" panose="020B0604020202020204" pitchFamily="34" charset="0"/>
                <a:cs typeface="Arial" panose="020B0604020202020204" pitchFamily="34" charset="0"/>
              </a:rPr>
              <a:t>elles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comme</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câbles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Proverbe</a:t>
            </a:r>
            <a:r>
              <a:rPr lang="en-US" dirty="0">
                <a:latin typeface="Arial" panose="020B0604020202020204" pitchFamily="34" charset="0"/>
                <a:cs typeface="Arial" panose="020B0604020202020204" pitchFamily="34" charset="0"/>
              </a:rPr>
              <a:t> chinois</a:t>
            </a:r>
          </a:p>
        </p:txBody>
      </p:sp>
    </p:spTree>
    <p:extLst>
      <p:ext uri="{BB962C8B-B14F-4D97-AF65-F5344CB8AC3E}">
        <p14:creationId xmlns:p14="http://schemas.microsoft.com/office/powerpoint/2010/main" val="411301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a:solidFill>
                  <a:schemeClr val="bg1"/>
                </a:solidFill>
              </a:rPr>
              <a:t>Qu’est-ce</a:t>
            </a:r>
            <a:r>
              <a:rPr lang="en-US" dirty="0">
                <a:solidFill>
                  <a:schemeClr val="bg1"/>
                </a:solidFill>
              </a:rPr>
              <a:t> </a:t>
            </a:r>
            <a:r>
              <a:rPr lang="en-US" dirty="0" err="1">
                <a:solidFill>
                  <a:schemeClr val="bg1"/>
                </a:solidFill>
              </a:rPr>
              <a:t>qu’une</a:t>
            </a:r>
            <a:r>
              <a:rPr lang="en-US" dirty="0">
                <a:solidFill>
                  <a:schemeClr val="bg1"/>
                </a:solidFill>
              </a:rPr>
              <a:t> habitude ?</a:t>
            </a:r>
          </a:p>
        </p:txBody>
      </p:sp>
      <p:sp>
        <p:nvSpPr>
          <p:cNvPr id="3" name="Content Placeholder 2"/>
          <p:cNvSpPr>
            <a:spLocks noGrp="1"/>
          </p:cNvSpPr>
          <p:nvPr>
            <p:ph idx="4294967295"/>
            <p:custDataLst>
              <p:tags r:id="rId2"/>
            </p:custDataLst>
          </p:nvPr>
        </p:nvSpPr>
        <p:spPr>
          <a:xfrm>
            <a:off x="533400" y="2624226"/>
            <a:ext cx="8382000" cy="4224469"/>
          </a:xfrm>
        </p:spPr>
        <p:txBody>
          <a:bodyPr>
            <a:normAutofit/>
          </a:bodyPr>
          <a:lstStyle/>
          <a:p>
            <a:pPr marL="0" indent="0">
              <a:buNone/>
            </a:pPr>
            <a:r>
              <a:rPr lang="en-US" dirty="0">
                <a:latin typeface="Arial" panose="020B0604020202020204" pitchFamily="34" charset="0"/>
                <a:cs typeface="Arial" panose="020B0604020202020204" pitchFamily="34" charset="0"/>
              </a:rPr>
              <a:t>Manière </a:t>
            </a:r>
            <a:r>
              <a:rPr lang="en-US" dirty="0" err="1">
                <a:latin typeface="Arial" panose="020B0604020202020204" pitchFamily="34" charset="0"/>
                <a:cs typeface="Arial" panose="020B0604020202020204" pitchFamily="34" charset="0"/>
              </a:rPr>
              <a:t>d’agir</a:t>
            </a:r>
            <a:r>
              <a:rPr lang="en-US" dirty="0">
                <a:latin typeface="Arial" panose="020B0604020202020204" pitchFamily="34" charset="0"/>
                <a:cs typeface="Arial" panose="020B0604020202020204" pitchFamily="34" charset="0"/>
              </a:rPr>
              <a:t> acquise par la répétition </a:t>
            </a:r>
            <a:r>
              <a:rPr lang="en-US" dirty="0" err="1">
                <a:latin typeface="Arial" panose="020B0604020202020204" pitchFamily="34" charset="0"/>
                <a:cs typeface="Arial" panose="020B0604020202020204" pitchFamily="34" charset="0"/>
              </a:rPr>
              <a:t>régulière</a:t>
            </a:r>
            <a:r>
              <a:rPr lang="en-US" dirty="0">
                <a:latin typeface="Arial" panose="020B0604020202020204" pitchFamily="34" charset="0"/>
                <a:cs typeface="Arial" panose="020B0604020202020204" pitchFamily="34" charset="0"/>
              </a:rPr>
              <a:t> d’un même type </a:t>
            </a:r>
            <a:r>
              <a:rPr lang="en-US" dirty="0" err="1">
                <a:latin typeface="Arial" panose="020B0604020202020204" pitchFamily="34" charset="0"/>
                <a:cs typeface="Arial" panose="020B0604020202020204" pitchFamily="34" charset="0"/>
              </a:rPr>
              <a:t>d’acte</a:t>
            </a:r>
            <a:r>
              <a:rPr lang="en-US" dirty="0">
                <a:latin typeface="Arial" panose="020B0604020202020204" pitchFamily="34" charset="0"/>
                <a:cs typeface="Arial" panose="020B0604020202020204" pitchFamily="34" charset="0"/>
              </a:rPr>
              <a:t> ou par </a:t>
            </a:r>
            <a:r>
              <a:rPr lang="en-US" dirty="0" err="1">
                <a:latin typeface="Arial" panose="020B0604020202020204" pitchFamily="34" charset="0"/>
                <a:cs typeface="Arial" panose="020B0604020202020204" pitchFamily="34" charset="0"/>
              </a:rPr>
              <a:t>l’usage</a:t>
            </a:r>
            <a:r>
              <a:rPr lang="en-US" dirty="0">
                <a:latin typeface="Arial" panose="020B0604020202020204" pitchFamily="34" charset="0"/>
                <a:cs typeface="Arial" panose="020B0604020202020204" pitchFamily="34" charset="0"/>
              </a:rPr>
              <a:t> répété et </a:t>
            </a:r>
            <a:r>
              <a:rPr lang="en-US" dirty="0" err="1">
                <a:latin typeface="Arial" panose="020B0604020202020204" pitchFamily="34" charset="0"/>
                <a:cs typeface="Arial" panose="020B0604020202020204" pitchFamily="34" charset="0"/>
              </a:rPr>
              <a:t>régulier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d’une</a:t>
            </a:r>
            <a:r>
              <a:rPr lang="en-US" dirty="0">
                <a:latin typeface="Arial" panose="020B0604020202020204" pitchFamily="34" charset="0"/>
                <a:cs typeface="Arial" panose="020B0604020202020204" pitchFamily="34" charset="0"/>
              </a:rPr>
              <a:t> chose.           « </a:t>
            </a:r>
            <a:r>
              <a:rPr lang="en-US" dirty="0" err="1">
                <a:latin typeface="Arial" panose="020B0604020202020204" pitchFamily="34" charset="0"/>
                <a:cs typeface="Arial" panose="020B0604020202020204" pitchFamily="34" charset="0"/>
              </a:rPr>
              <a:t>C’est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habituel</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Dictionnaire Farlex</a:t>
            </a:r>
            <a:endParaRPr lang="es-ES" dirty="0">
              <a:latin typeface="Arial" panose="020B0604020202020204" pitchFamily="34" charset="0"/>
              <a:cs typeface="Arial" panose="020B0604020202020204" pitchFamily="34" charset="0"/>
            </a:endParaRPr>
          </a:p>
          <a:p>
            <a:pPr marL="0" indent="0">
              <a:buNone/>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07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990600" y="1905000"/>
            <a:ext cx="7391400" cy="4267200"/>
          </a:xfrm>
        </p:spPr>
        <p:txBody>
          <a:bodyPr>
            <a:normAutofit/>
          </a:bodyPr>
          <a:lstStyle/>
          <a:p>
            <a:pPr>
              <a:buFont typeface="Wingdings" panose="05000000000000000000" pitchFamily="2" charset="2"/>
              <a:buChar char="Ø"/>
            </a:pPr>
            <a:r>
              <a:rPr lang="en-US" dirty="0">
                <a:solidFill>
                  <a:schemeClr val="bg1"/>
                </a:solidFill>
              </a:rPr>
              <a:t>	</a:t>
            </a:r>
            <a:r>
              <a:rPr lang="en-US" dirty="0" err="1">
                <a:solidFill>
                  <a:schemeClr val="bg1"/>
                </a:solidFill>
              </a:rPr>
              <a:t>L’esprit</a:t>
            </a:r>
            <a:r>
              <a:rPr lang="en-US" dirty="0">
                <a:solidFill>
                  <a:schemeClr val="bg1"/>
                </a:solidFill>
              </a:rPr>
              <a:t> conscient</a:t>
            </a:r>
          </a:p>
          <a:p>
            <a:pPr marL="0" indent="0">
              <a:buNone/>
            </a:pPr>
            <a:r>
              <a:rPr lang="en-US" dirty="0" err="1">
                <a:solidFill>
                  <a:schemeClr val="bg1"/>
                </a:solidFill>
                <a:latin typeface="Raleway"/>
              </a:rPr>
              <a:t>C’est</a:t>
            </a:r>
            <a:r>
              <a:rPr lang="en-US" dirty="0">
                <a:solidFill>
                  <a:schemeClr val="bg1"/>
                </a:solidFill>
                <a:latin typeface="Raleway"/>
              </a:rPr>
              <a:t> la partie de </a:t>
            </a:r>
            <a:r>
              <a:rPr lang="en-US" dirty="0" err="1">
                <a:solidFill>
                  <a:schemeClr val="bg1"/>
                </a:solidFill>
                <a:latin typeface="Raleway"/>
              </a:rPr>
              <a:t>l’esprit</a:t>
            </a:r>
            <a:r>
              <a:rPr lang="en-US" dirty="0">
                <a:solidFill>
                  <a:schemeClr val="bg1"/>
                </a:solidFill>
                <a:latin typeface="Raleway"/>
              </a:rPr>
              <a:t> qui traite de la raison et de la logique. </a:t>
            </a:r>
            <a:r>
              <a:rPr lang="en-US" dirty="0" err="1">
                <a:solidFill>
                  <a:schemeClr val="bg1"/>
                </a:solidFill>
                <a:latin typeface="Raleway"/>
              </a:rPr>
              <a:t>C’est</a:t>
            </a:r>
            <a:r>
              <a:rPr lang="en-US" dirty="0">
                <a:solidFill>
                  <a:schemeClr val="bg1"/>
                </a:solidFill>
                <a:latin typeface="Raleway"/>
              </a:rPr>
              <a:t> le directeur, car </a:t>
            </a:r>
            <a:r>
              <a:rPr lang="en-US" dirty="0" err="1">
                <a:solidFill>
                  <a:schemeClr val="bg1"/>
                </a:solidFill>
                <a:latin typeface="Raleway"/>
              </a:rPr>
              <a:t>c’est</a:t>
            </a:r>
            <a:r>
              <a:rPr lang="en-US" dirty="0">
                <a:solidFill>
                  <a:schemeClr val="bg1"/>
                </a:solidFill>
                <a:latin typeface="Raleway"/>
              </a:rPr>
              <a:t> lui qui donne les ordres au subconscient.</a:t>
            </a:r>
            <a:endParaRPr lang="es-ES_tradnl" dirty="0">
              <a:solidFill>
                <a:schemeClr val="bg1"/>
              </a:solidFill>
            </a:endParaRPr>
          </a:p>
        </p:txBody>
      </p:sp>
      <p:sp>
        <p:nvSpPr>
          <p:cNvPr id="2" name="TextBox 1"/>
          <p:cNvSpPr txBox="1"/>
          <p:nvPr>
            <p:custDataLst>
              <p:tags r:id="rId2"/>
            </p:custDataLst>
          </p:nvPr>
        </p:nvSpPr>
        <p:spPr>
          <a:xfrm>
            <a:off x="609600" y="743387"/>
            <a:ext cx="75438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Relation </a:t>
            </a:r>
            <a:r>
              <a:rPr lang="en-US" sz="2800" dirty="0" err="1">
                <a:solidFill>
                  <a:schemeClr val="bg1"/>
                </a:solidFill>
                <a:latin typeface="Arial" panose="020B0604020202020204" pitchFamily="34" charset="0"/>
                <a:cs typeface="Arial" panose="020B0604020202020204" pitchFamily="34" charset="0"/>
              </a:rPr>
              <a:t>étroite</a:t>
            </a:r>
            <a:r>
              <a:rPr lang="en-US" sz="2800" dirty="0">
                <a:solidFill>
                  <a:schemeClr val="bg1"/>
                </a:solidFill>
                <a:latin typeface="Arial" panose="020B0604020202020204" pitchFamily="34" charset="0"/>
                <a:cs typeface="Arial" panose="020B0604020202020204" pitchFamily="34" charset="0"/>
              </a:rPr>
              <a:t> entre </a:t>
            </a:r>
            <a:r>
              <a:rPr lang="en-US" sz="2800" dirty="0" err="1">
                <a:solidFill>
                  <a:schemeClr val="bg1"/>
                </a:solidFill>
                <a:latin typeface="Arial" panose="020B0604020202020204" pitchFamily="34" charset="0"/>
                <a:cs typeface="Arial" panose="020B0604020202020204" pitchFamily="34" charset="0"/>
              </a:rPr>
              <a:t>l’habitude</a:t>
            </a:r>
            <a:r>
              <a:rPr lang="en-US" sz="2800" dirty="0">
                <a:solidFill>
                  <a:schemeClr val="bg1"/>
                </a:solidFill>
                <a:latin typeface="Arial" panose="020B0604020202020204" pitchFamily="34" charset="0"/>
                <a:cs typeface="Arial" panose="020B0604020202020204" pitchFamily="34" charset="0"/>
              </a:rPr>
              <a:t> et </a:t>
            </a:r>
            <a:r>
              <a:rPr lang="en-US" sz="2800" dirty="0" err="1">
                <a:solidFill>
                  <a:schemeClr val="bg1"/>
                </a:solidFill>
                <a:latin typeface="Arial" panose="020B0604020202020204" pitchFamily="34" charset="0"/>
                <a:cs typeface="Arial" panose="020B0604020202020204" pitchFamily="34" charset="0"/>
              </a:rPr>
              <a:t>l’esprit</a:t>
            </a:r>
            <a:r>
              <a:rPr lang="en-US"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991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762000" y="1905000"/>
            <a:ext cx="7924800" cy="4267200"/>
          </a:xfrm>
        </p:spPr>
        <p:txBody>
          <a:bodyPr>
            <a:normAutofit/>
          </a:bodyPr>
          <a:lstStyle/>
          <a:p>
            <a:pP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	 Le </a:t>
            </a:r>
            <a:r>
              <a:rPr lang="en-US" dirty="0" err="1">
                <a:solidFill>
                  <a:schemeClr val="bg1"/>
                </a:solidFill>
                <a:latin typeface="Arial" panose="020B0604020202020204" pitchFamily="34" charset="0"/>
                <a:cs typeface="Arial" panose="020B0604020202020204" pitchFamily="34" charset="0"/>
              </a:rPr>
              <a:t>subconscient</a:t>
            </a:r>
            <a:r>
              <a:rPr lang="en-US" dirty="0">
                <a:solidFill>
                  <a:schemeClr val="bg1"/>
                </a:solidFill>
                <a:latin typeface="Arial" panose="020B0604020202020204" pitchFamily="34" charset="0"/>
                <a:cs typeface="Arial" panose="020B0604020202020204" pitchFamily="34" charset="0"/>
              </a:rPr>
              <a:t> : </a:t>
            </a:r>
          </a:p>
          <a:p>
            <a:pPr marL="0" indent="0">
              <a:buNone/>
            </a:pPr>
            <a:r>
              <a:rPr lang="en-US" dirty="0">
                <a:solidFill>
                  <a:schemeClr val="bg1"/>
                </a:solidFill>
                <a:latin typeface="Arial" panose="020B0604020202020204" pitchFamily="34" charset="0"/>
                <a:cs typeface="Arial" panose="020B0604020202020204" pitchFamily="34" charset="0"/>
              </a:rPr>
              <a:t>Mille fois plus puissant que notre esprit conscient. (Beaucoup de nos habitudes sont dirigées par </a:t>
            </a:r>
            <a:r>
              <a:rPr lang="en-US" dirty="0" err="1">
                <a:solidFill>
                  <a:schemeClr val="bg1"/>
                </a:solidFill>
                <a:latin typeface="Arial" panose="020B0604020202020204" pitchFamily="34" charset="0"/>
                <a:cs typeface="Arial" panose="020B0604020202020204" pitchFamily="34" charset="0"/>
              </a:rPr>
              <a:t>cette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partie</a:t>
            </a:r>
            <a:r>
              <a:rPr lang="en-US" dirty="0">
                <a:solidFill>
                  <a:schemeClr val="bg1"/>
                </a:solidFill>
                <a:latin typeface="Arial" panose="020B0604020202020204" pitchFamily="34" charset="0"/>
                <a:cs typeface="Arial" panose="020B0604020202020204" pitchFamily="34" charset="0"/>
              </a:rPr>
              <a:t> de </a:t>
            </a:r>
            <a:r>
              <a:rPr lang="en-US" dirty="0" err="1">
                <a:solidFill>
                  <a:schemeClr val="bg1"/>
                </a:solidFill>
                <a:latin typeface="Arial" panose="020B0604020202020204" pitchFamily="34" charset="0"/>
                <a:cs typeface="Arial" panose="020B0604020202020204" pitchFamily="34" charset="0"/>
              </a:rPr>
              <a:t>l’esprit</a:t>
            </a:r>
            <a:r>
              <a:rPr lang="en-US" dirty="0">
                <a:solidFill>
                  <a:schemeClr val="bg1"/>
                </a:solidFill>
                <a:latin typeface="Arial" panose="020B0604020202020204" pitchFamily="34" charset="0"/>
                <a:cs typeface="Arial" panose="020B0604020202020204" pitchFamily="34" charset="0"/>
              </a:rPr>
              <a:t>)</a:t>
            </a:r>
            <a:endParaRPr lang="es-ES_tradnl" dirty="0">
              <a:solidFill>
                <a:schemeClr val="bg1"/>
              </a:solidFill>
              <a:latin typeface="Arial" panose="020B0604020202020204" pitchFamily="34" charset="0"/>
              <a:cs typeface="Arial" panose="020B0604020202020204" pitchFamily="34" charset="0"/>
            </a:endParaRPr>
          </a:p>
        </p:txBody>
      </p:sp>
      <p:sp>
        <p:nvSpPr>
          <p:cNvPr id="2" name="TextBox 1"/>
          <p:cNvSpPr txBox="1"/>
          <p:nvPr>
            <p:custDataLst>
              <p:tags r:id="rId2"/>
            </p:custDataLst>
          </p:nvPr>
        </p:nvSpPr>
        <p:spPr>
          <a:xfrm>
            <a:off x="609600" y="743387"/>
            <a:ext cx="75438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Relation </a:t>
            </a:r>
            <a:r>
              <a:rPr lang="en-US" sz="2800" dirty="0" err="1">
                <a:solidFill>
                  <a:schemeClr val="bg1"/>
                </a:solidFill>
                <a:latin typeface="Arial" panose="020B0604020202020204" pitchFamily="34" charset="0"/>
                <a:cs typeface="Arial" panose="020B0604020202020204" pitchFamily="34" charset="0"/>
              </a:rPr>
              <a:t>étroite</a:t>
            </a:r>
            <a:r>
              <a:rPr lang="en-US" sz="2800" dirty="0">
                <a:solidFill>
                  <a:schemeClr val="bg1"/>
                </a:solidFill>
                <a:latin typeface="Arial" panose="020B0604020202020204" pitchFamily="34" charset="0"/>
                <a:cs typeface="Arial" panose="020B0604020202020204" pitchFamily="34" charset="0"/>
              </a:rPr>
              <a:t> entre </a:t>
            </a:r>
            <a:r>
              <a:rPr lang="en-US" sz="2800" dirty="0" err="1">
                <a:solidFill>
                  <a:schemeClr val="bg1"/>
                </a:solidFill>
                <a:latin typeface="Arial" panose="020B0604020202020204" pitchFamily="34" charset="0"/>
                <a:cs typeface="Arial" panose="020B0604020202020204" pitchFamily="34" charset="0"/>
              </a:rPr>
              <a:t>l’habitude</a:t>
            </a:r>
            <a:r>
              <a:rPr lang="en-US" sz="2800" dirty="0">
                <a:solidFill>
                  <a:schemeClr val="bg1"/>
                </a:solidFill>
                <a:latin typeface="Arial" panose="020B0604020202020204" pitchFamily="34" charset="0"/>
                <a:cs typeface="Arial" panose="020B0604020202020204" pitchFamily="34" charset="0"/>
              </a:rPr>
              <a:t> et </a:t>
            </a:r>
            <a:r>
              <a:rPr lang="en-US" sz="2800" dirty="0" err="1">
                <a:solidFill>
                  <a:schemeClr val="bg1"/>
                </a:solidFill>
                <a:latin typeface="Arial" panose="020B0604020202020204" pitchFamily="34" charset="0"/>
                <a:cs typeface="Arial" panose="020B0604020202020204" pitchFamily="34" charset="0"/>
              </a:rPr>
              <a:t>l’esprit</a:t>
            </a:r>
            <a:r>
              <a:rPr lang="en-US"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459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800100" y="2311400"/>
            <a:ext cx="7543800" cy="4119563"/>
          </a:xfrm>
        </p:spPr>
        <p:txBody>
          <a:bodyPr/>
          <a:lstStyle/>
          <a:p>
            <a:pPr marL="0" indent="0" algn="just">
              <a:buNone/>
            </a:pPr>
            <a:r>
              <a:rPr lang="en-US" dirty="0">
                <a:solidFill>
                  <a:schemeClr val="bg1"/>
                </a:solidFill>
                <a:latin typeface="Arial" panose="020B0604020202020204" pitchFamily="34" charset="0"/>
                <a:cs typeface="Arial" panose="020B0604020202020204" pitchFamily="34" charset="0"/>
              </a:rPr>
              <a:t>Notre </a:t>
            </a:r>
            <a:r>
              <a:rPr lang="en-US" u="sng" dirty="0">
                <a:solidFill>
                  <a:schemeClr val="bg1"/>
                </a:solidFill>
                <a:latin typeface="Arial" panose="020B0604020202020204" pitchFamily="34" charset="0"/>
                <a:cs typeface="Arial" panose="020B0604020202020204" pitchFamily="34" charset="0"/>
              </a:rPr>
              <a:t>subconscient </a:t>
            </a:r>
            <a:r>
              <a:rPr lang="en-US" dirty="0">
                <a:solidFill>
                  <a:schemeClr val="bg1"/>
                </a:solidFill>
                <a:latin typeface="Arial" panose="020B0604020202020204" pitchFamily="34" charset="0"/>
                <a:cs typeface="Arial" panose="020B0604020202020204" pitchFamily="34" charset="0"/>
              </a:rPr>
              <a:t>fonctionne comme une </a:t>
            </a:r>
            <a:r>
              <a:rPr lang="en-US" dirty="0" err="1">
                <a:solidFill>
                  <a:schemeClr val="bg1"/>
                </a:solidFill>
                <a:latin typeface="Arial" panose="020B0604020202020204" pitchFamily="34" charset="0"/>
                <a:cs typeface="Arial" panose="020B0604020202020204" pitchFamily="34" charset="0"/>
              </a:rPr>
              <a:t>sorte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d’émetteur</a:t>
            </a:r>
            <a:r>
              <a:rPr lang="en-US" dirty="0">
                <a:solidFill>
                  <a:schemeClr val="bg1"/>
                </a:solidFill>
                <a:latin typeface="Arial" panose="020B0604020202020204" pitchFamily="34" charset="0"/>
                <a:cs typeface="Arial" panose="020B0604020202020204" pitchFamily="34" charset="0"/>
              </a:rPr>
              <a:t> de messages, et ceux-ci activent certains schémas de comportement sans que nous en soyons conscients.</a:t>
            </a:r>
            <a:endParaRPr lang="es-ES_tradn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8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457200" y="1600201"/>
            <a:ext cx="8534400" cy="4525963"/>
          </a:xfrm>
        </p:spPr>
        <p:txBody>
          <a:bodyPr/>
          <a:lstStyle/>
          <a:p>
            <a:r>
              <a:rPr lang="en-US" dirty="0" err="1">
                <a:solidFill>
                  <a:schemeClr val="bg1"/>
                </a:solidFill>
              </a:rPr>
              <a:t>Exemples</a:t>
            </a:r>
            <a:r>
              <a:rPr lang="en-US" dirty="0">
                <a:solidFill>
                  <a:schemeClr val="bg1"/>
                </a:solidFill>
              </a:rPr>
              <a:t> :</a:t>
            </a:r>
          </a:p>
          <a:p>
            <a:endParaRPr lang="en-US" dirty="0">
              <a:solidFill>
                <a:schemeClr val="bg1"/>
              </a:solidFill>
            </a:endParaRPr>
          </a:p>
          <a:p>
            <a:r>
              <a:rPr lang="en-US" dirty="0">
                <a:solidFill>
                  <a:schemeClr val="bg1"/>
                </a:solidFill>
              </a:rPr>
              <a:t>1. Conduire et </a:t>
            </a:r>
            <a:r>
              <a:rPr lang="en-US" dirty="0" err="1">
                <a:solidFill>
                  <a:schemeClr val="bg1"/>
                </a:solidFill>
              </a:rPr>
              <a:t>parler</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même</a:t>
            </a:r>
            <a:r>
              <a:rPr lang="en-US" dirty="0">
                <a:solidFill>
                  <a:schemeClr val="bg1"/>
                </a:solidFill>
              </a:rPr>
              <a:t> temps </a:t>
            </a:r>
            <a:r>
              <a:rPr lang="en-US" dirty="0" err="1">
                <a:solidFill>
                  <a:schemeClr val="bg1"/>
                </a:solidFill>
              </a:rPr>
              <a:t>à</a:t>
            </a:r>
            <a:r>
              <a:rPr lang="en-US" dirty="0">
                <a:solidFill>
                  <a:schemeClr val="bg1"/>
                </a:solidFill>
              </a:rPr>
              <a:t> </a:t>
            </a:r>
            <a:r>
              <a:rPr lang="en-US" dirty="0" err="1">
                <a:solidFill>
                  <a:schemeClr val="bg1"/>
                </a:solidFill>
              </a:rPr>
              <a:t>qqu’un</a:t>
            </a:r>
            <a:endParaRPr lang="en-US" dirty="0">
              <a:solidFill>
                <a:schemeClr val="bg1"/>
              </a:solidFill>
            </a:endParaRPr>
          </a:p>
          <a:p>
            <a:r>
              <a:rPr lang="en-US" dirty="0">
                <a:solidFill>
                  <a:schemeClr val="bg1"/>
                </a:solidFill>
              </a:rPr>
              <a:t>2. </a:t>
            </a:r>
            <a:r>
              <a:rPr lang="en-US" dirty="0" err="1">
                <a:solidFill>
                  <a:schemeClr val="bg1"/>
                </a:solidFill>
              </a:rPr>
              <a:t>Croiser</a:t>
            </a:r>
            <a:r>
              <a:rPr lang="en-US" dirty="0">
                <a:solidFill>
                  <a:schemeClr val="bg1"/>
                </a:solidFill>
              </a:rPr>
              <a:t> les bras et </a:t>
            </a:r>
            <a:r>
              <a:rPr lang="en-US" dirty="0" err="1">
                <a:solidFill>
                  <a:schemeClr val="bg1"/>
                </a:solidFill>
              </a:rPr>
              <a:t>réfléchir</a:t>
            </a:r>
            <a:r>
              <a:rPr lang="en-US" dirty="0">
                <a:solidFill>
                  <a:schemeClr val="bg1"/>
                </a:solidFill>
              </a:rPr>
              <a:t> </a:t>
            </a:r>
            <a:r>
              <a:rPr lang="en-US" dirty="0" err="1">
                <a:solidFill>
                  <a:schemeClr val="bg1"/>
                </a:solidFill>
              </a:rPr>
              <a:t>à</a:t>
            </a:r>
            <a:r>
              <a:rPr lang="en-US" dirty="0">
                <a:solidFill>
                  <a:schemeClr val="bg1"/>
                </a:solidFill>
              </a:rPr>
              <a:t> </a:t>
            </a:r>
            <a:r>
              <a:rPr lang="en-US" dirty="0" err="1">
                <a:solidFill>
                  <a:schemeClr val="bg1"/>
                </a:solidFill>
              </a:rPr>
              <a:t>une</a:t>
            </a:r>
            <a:r>
              <a:rPr lang="en-US" dirty="0">
                <a:solidFill>
                  <a:schemeClr val="bg1"/>
                </a:solidFill>
              </a:rPr>
              <a:t> </a:t>
            </a:r>
            <a:r>
              <a:rPr lang="en-US" dirty="0" err="1">
                <a:solidFill>
                  <a:schemeClr val="bg1"/>
                </a:solidFill>
              </a:rPr>
              <a:t>prochaine</a:t>
            </a:r>
            <a:r>
              <a:rPr lang="en-US" dirty="0">
                <a:solidFill>
                  <a:schemeClr val="bg1"/>
                </a:solidFill>
              </a:rPr>
              <a:t> action</a:t>
            </a:r>
            <a:endParaRPr lang="es-ES_tradnl" dirty="0">
              <a:solidFill>
                <a:schemeClr val="bg1"/>
              </a:solidFill>
            </a:endParaRPr>
          </a:p>
        </p:txBody>
      </p:sp>
    </p:spTree>
    <p:extLst>
      <p:ext uri="{BB962C8B-B14F-4D97-AF65-F5344CB8AC3E}">
        <p14:creationId xmlns:p14="http://schemas.microsoft.com/office/powerpoint/2010/main" val="1592626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chemeClr val="bg1"/>
                </a:solidFill>
                <a:latin typeface="Arial" panose="020B0604020202020204" pitchFamily="34" charset="0"/>
                <a:cs typeface="Arial" panose="020B0604020202020204" pitchFamily="34" charset="0"/>
              </a:rPr>
              <a:t>Types </a:t>
            </a:r>
            <a:r>
              <a:rPr lang="en-US" dirty="0" err="1">
                <a:solidFill>
                  <a:schemeClr val="bg1"/>
                </a:solidFill>
                <a:latin typeface="Arial" panose="020B0604020202020204" pitchFamily="34" charset="0"/>
                <a:cs typeface="Arial" panose="020B0604020202020204" pitchFamily="34" charset="0"/>
              </a:rPr>
              <a:t>d’habitudes</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custDataLst>
              <p:tags r:id="rId2"/>
            </p:custDataLst>
          </p:nvPr>
        </p:nvSpPr>
        <p:spPr/>
        <p:txBody>
          <a:bodyPr>
            <a:normAutofit fontScale="25000" lnSpcReduction="20000"/>
          </a:bodyPr>
          <a:lstStyle/>
          <a:p>
            <a:pPr marL="0" indent="0">
              <a:buNone/>
            </a:pPr>
            <a:r>
              <a:rPr lang="en-US" sz="11100" b="1" dirty="0">
                <a:latin typeface="Arial" panose="020B0604020202020204" pitchFamily="34" charset="0"/>
                <a:cs typeface="Arial" panose="020B0604020202020204" pitchFamily="34" charset="0"/>
              </a:rPr>
              <a:t>Les </a:t>
            </a:r>
            <a:r>
              <a:rPr lang="en-US" sz="11100" b="1" dirty="0" err="1">
                <a:latin typeface="Arial" panose="020B0604020202020204" pitchFamily="34" charset="0"/>
                <a:cs typeface="Arial" panose="020B0604020202020204" pitchFamily="34" charset="0"/>
              </a:rPr>
              <a:t>bonnes</a:t>
            </a:r>
            <a:r>
              <a:rPr lang="en-US" sz="11100" b="1"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lgn="just">
              <a:buNone/>
            </a:pPr>
            <a:r>
              <a:rPr lang="en-US" sz="9600" dirty="0" err="1">
                <a:latin typeface="Arial" panose="020B0604020202020204" pitchFamily="34" charset="0"/>
                <a:cs typeface="Arial" panose="020B0604020202020204" pitchFamily="34" charset="0"/>
              </a:rPr>
              <a:t>C’est</a:t>
            </a:r>
            <a:r>
              <a:rPr lang="en-US" sz="9600" dirty="0">
                <a:latin typeface="Arial" panose="020B0604020202020204" pitchFamily="34" charset="0"/>
                <a:cs typeface="Arial" panose="020B0604020202020204" pitchFamily="34" charset="0"/>
              </a:rPr>
              <a:t> tout ce qui </a:t>
            </a:r>
            <a:r>
              <a:rPr lang="en-US" sz="9600" dirty="0" err="1">
                <a:latin typeface="Arial" panose="020B0604020202020204" pitchFamily="34" charset="0"/>
                <a:cs typeface="Arial" panose="020B0604020202020204" pitchFamily="34" charset="0"/>
              </a:rPr>
              <a:t>favorise</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notre</a:t>
            </a:r>
            <a:r>
              <a:rPr lang="en-US" sz="9600" dirty="0">
                <a:latin typeface="Arial" panose="020B0604020202020204" pitchFamily="34" charset="0"/>
                <a:cs typeface="Arial" panose="020B0604020202020204" pitchFamily="34" charset="0"/>
              </a:rPr>
              <a:t> croissance, nous permet de nous améliorer, de mûrir et </a:t>
            </a:r>
            <a:r>
              <a:rPr lang="en-US" sz="9600" dirty="0" err="1">
                <a:latin typeface="Arial" panose="020B0604020202020204" pitchFamily="34" charset="0"/>
                <a:cs typeface="Arial" panose="020B0604020202020204" pitchFamily="34" charset="0"/>
              </a:rPr>
              <a:t>d’atteindre</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nos</a:t>
            </a:r>
            <a:r>
              <a:rPr lang="en-US" sz="9600" dirty="0">
                <a:latin typeface="Arial" panose="020B0604020202020204" pitchFamily="34" charset="0"/>
                <a:cs typeface="Arial" panose="020B0604020202020204" pitchFamily="34" charset="0"/>
              </a:rPr>
              <a:t> objectifs </a:t>
            </a:r>
            <a:r>
              <a:rPr lang="en-US" sz="9600" dirty="0" err="1">
                <a:latin typeface="Arial" panose="020B0604020202020204" pitchFamily="34" charset="0"/>
                <a:cs typeface="Arial" panose="020B0604020202020204" pitchFamily="34" charset="0"/>
              </a:rPr>
              <a:t>ou</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nos</a:t>
            </a:r>
            <a:r>
              <a:rPr lang="en-US" sz="9600" dirty="0">
                <a:latin typeface="Arial" panose="020B0604020202020204" pitchFamily="34" charset="0"/>
                <a:cs typeface="Arial" panose="020B0604020202020204" pitchFamily="34" charset="0"/>
              </a:rPr>
              <a:t> buts. Elles peuvent nous faciliter la vie en nous aidant à faire des choses courantes sans y penser. Nous les </a:t>
            </a:r>
            <a:r>
              <a:rPr lang="en-US" sz="9600" dirty="0" err="1">
                <a:latin typeface="Arial" panose="020B0604020202020204" pitchFamily="34" charset="0"/>
                <a:cs typeface="Arial" panose="020B0604020202020204" pitchFamily="34" charset="0"/>
              </a:rPr>
              <a:t>appelons</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aussi</a:t>
            </a:r>
            <a:r>
              <a:rPr lang="en-US" sz="9600" dirty="0">
                <a:latin typeface="Arial" panose="020B0604020202020204" pitchFamily="34" charset="0"/>
                <a:cs typeface="Arial" panose="020B0604020202020204" pitchFamily="34" charset="0"/>
              </a:rPr>
              <a:t> des </a:t>
            </a:r>
            <a:r>
              <a:rPr lang="en-US" sz="9600" u="sng" dirty="0">
                <a:latin typeface="Arial" panose="020B0604020202020204" pitchFamily="34" charset="0"/>
                <a:cs typeface="Arial" panose="020B0604020202020204" pitchFamily="34" charset="0"/>
              </a:rPr>
              <a:t>VERTUS</a:t>
            </a:r>
            <a:r>
              <a:rPr lang="en-US" sz="9600" dirty="0">
                <a:latin typeface="Arial" panose="020B0604020202020204" pitchFamily="34" charset="0"/>
                <a:cs typeface="Arial" panose="020B0604020202020204" pitchFamily="34" charset="0"/>
              </a:rPr>
              <a:t>.</a:t>
            </a:r>
          </a:p>
          <a:p>
            <a:pPr marL="0" indent="0" algn="just">
              <a:buNone/>
            </a:pPr>
            <a:r>
              <a:rPr lang="en-US" sz="9600" dirty="0">
                <a:latin typeface="Arial" panose="020B0604020202020204" pitchFamily="34" charset="0"/>
                <a:cs typeface="Arial" panose="020B0604020202020204" pitchFamily="34" charset="0"/>
              </a:rPr>
              <a:t>Jacques nous </a:t>
            </a:r>
            <a:r>
              <a:rPr lang="en-US" sz="9600" dirty="0" err="1">
                <a:latin typeface="Arial" panose="020B0604020202020204" pitchFamily="34" charset="0"/>
                <a:cs typeface="Arial" panose="020B0604020202020204" pitchFamily="34" charset="0"/>
              </a:rPr>
              <a:t>en</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dresse</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quelques</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unes</a:t>
            </a:r>
            <a:r>
              <a:rPr lang="en-US" sz="9600" dirty="0">
                <a:latin typeface="Arial" panose="020B0604020202020204" pitchFamily="34" charset="0"/>
                <a:cs typeface="Arial" panose="020B0604020202020204" pitchFamily="34" charset="0"/>
              </a:rPr>
              <a:t> de </a:t>
            </a:r>
            <a:r>
              <a:rPr lang="en-US" sz="9600" dirty="0" err="1">
                <a:latin typeface="Arial" panose="020B0604020202020204" pitchFamily="34" charset="0"/>
                <a:cs typeface="Arial" panose="020B0604020202020204" pitchFamily="34" charset="0"/>
              </a:rPr>
              <a:t>ces</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vertus</a:t>
            </a:r>
            <a:r>
              <a:rPr lang="en-US" sz="9600" dirty="0">
                <a:latin typeface="Arial" panose="020B0604020202020204" pitchFamily="34" charset="0"/>
                <a:cs typeface="Arial" panose="020B0604020202020204" pitchFamily="34" charset="0"/>
              </a:rPr>
              <a:t>:</a:t>
            </a:r>
          </a:p>
          <a:p>
            <a:pPr marL="0" indent="0" algn="just">
              <a:buNone/>
            </a:pPr>
            <a:r>
              <a:rPr lang="en-US" sz="9600" dirty="0" err="1">
                <a:latin typeface="Arial" panose="020B0604020202020204" pitchFamily="34" charset="0"/>
                <a:cs typeface="Arial" panose="020B0604020202020204" pitchFamily="34" charset="0"/>
              </a:rPr>
              <a:t>À</a:t>
            </a:r>
            <a:r>
              <a:rPr lang="en-US" sz="9600" dirty="0">
                <a:latin typeface="Arial" panose="020B0604020202020204" pitchFamily="34" charset="0"/>
                <a:cs typeface="Arial" panose="020B0604020202020204" pitchFamily="34" charset="0"/>
              </a:rPr>
              <a:t> lire </a:t>
            </a:r>
            <a:r>
              <a:rPr lang="en-US" sz="9600" dirty="0" err="1">
                <a:latin typeface="Arial" panose="020B0604020202020204" pitchFamily="34" charset="0"/>
                <a:cs typeface="Arial" panose="020B0604020202020204" pitchFamily="34" charset="0"/>
              </a:rPr>
              <a:t>dans</a:t>
            </a:r>
            <a:r>
              <a:rPr lang="en-US" sz="9600" dirty="0">
                <a:latin typeface="Arial" panose="020B0604020202020204" pitchFamily="34" charset="0"/>
                <a:cs typeface="Arial" panose="020B0604020202020204" pitchFamily="34" charset="0"/>
              </a:rPr>
              <a:t> Jacques</a:t>
            </a:r>
          </a:p>
          <a:p>
            <a:pPr marL="0" indent="0" algn="just">
              <a:buNone/>
            </a:pPr>
            <a:r>
              <a:rPr lang="en-US" sz="9600" dirty="0" err="1">
                <a:latin typeface="Arial" panose="020B0604020202020204" pitchFamily="34" charset="0"/>
                <a:cs typeface="Arial" panose="020B0604020202020204" pitchFamily="34" charset="0"/>
              </a:rPr>
              <a:t>Ces</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bonnes</a:t>
            </a:r>
            <a:r>
              <a:rPr lang="en-US" sz="9600" dirty="0">
                <a:latin typeface="Arial" panose="020B0604020202020204" pitchFamily="34" charset="0"/>
                <a:cs typeface="Arial" panose="020B0604020202020204" pitchFamily="34" charset="0"/>
              </a:rPr>
              <a:t> habitudes </a:t>
            </a:r>
            <a:r>
              <a:rPr lang="en-US" sz="9600" dirty="0" err="1">
                <a:latin typeface="Arial" panose="020B0604020202020204" pitchFamily="34" charset="0"/>
                <a:cs typeface="Arial" panose="020B0604020202020204" pitchFamily="34" charset="0"/>
              </a:rPr>
              <a:t>sont</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l’oeuvre</a:t>
            </a:r>
            <a:r>
              <a:rPr lang="en-US" sz="9600" dirty="0">
                <a:latin typeface="Arial" panose="020B0604020202020204" pitchFamily="34" charset="0"/>
                <a:cs typeface="Arial" panose="020B0604020202020204" pitchFamily="34" charset="0"/>
              </a:rPr>
              <a:t> de </a:t>
            </a:r>
            <a:r>
              <a:rPr lang="en-US" sz="9600" dirty="0" err="1">
                <a:latin typeface="Arial" panose="020B0604020202020204" pitchFamily="34" charset="0"/>
                <a:cs typeface="Arial" panose="020B0604020202020204" pitchFamily="34" charset="0"/>
              </a:rPr>
              <a:t>l’Esprit</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dans</a:t>
            </a:r>
            <a:r>
              <a:rPr lang="en-US" sz="9600" dirty="0">
                <a:latin typeface="Arial" panose="020B0604020202020204" pitchFamily="34" charset="0"/>
                <a:cs typeface="Arial" panose="020B0604020202020204" pitchFamily="34" charset="0"/>
              </a:rPr>
              <a:t> </a:t>
            </a:r>
            <a:r>
              <a:rPr lang="en-US" sz="9600" dirty="0" err="1">
                <a:latin typeface="Arial" panose="020B0604020202020204" pitchFamily="34" charset="0"/>
                <a:cs typeface="Arial" panose="020B0604020202020204" pitchFamily="34" charset="0"/>
              </a:rPr>
              <a:t>notre</a:t>
            </a:r>
            <a:r>
              <a:rPr lang="en-US" sz="9600" dirty="0">
                <a:latin typeface="Arial" panose="020B0604020202020204" pitchFamily="34" charset="0"/>
                <a:cs typeface="Arial" panose="020B0604020202020204" pitchFamily="34" charset="0"/>
              </a:rPr>
              <a:t> esprit</a:t>
            </a:r>
          </a:p>
        </p:txBody>
      </p:sp>
    </p:spTree>
    <p:extLst>
      <p:ext uri="{BB962C8B-B14F-4D97-AF65-F5344CB8AC3E}">
        <p14:creationId xmlns:p14="http://schemas.microsoft.com/office/powerpoint/2010/main" val="92931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381000" y="1600200"/>
            <a:ext cx="8229600" cy="4895552"/>
          </a:xfrm>
        </p:spPr>
        <p:txBody>
          <a:bodyPr>
            <a:normAutofit fontScale="70000" lnSpcReduction="20000"/>
          </a:bodyPr>
          <a:lstStyle/>
          <a:p>
            <a:pPr marL="0" indent="0">
              <a:buNone/>
            </a:pPr>
            <a:r>
              <a:rPr lang="en-US" sz="4500" b="1" dirty="0">
                <a:latin typeface="Arial" panose="020B0604020202020204" pitchFamily="34" charset="0"/>
                <a:cs typeface="Arial" panose="020B0604020202020204" pitchFamily="34" charset="0"/>
              </a:rPr>
              <a:t>Les </a:t>
            </a:r>
            <a:r>
              <a:rPr lang="en-US" sz="4500" b="1" dirty="0" err="1">
                <a:latin typeface="Arial" panose="020B0604020202020204" pitchFamily="34" charset="0"/>
                <a:cs typeface="Arial" panose="020B0604020202020204" pitchFamily="34" charset="0"/>
              </a:rPr>
              <a:t>mauvaises</a:t>
            </a:r>
            <a:r>
              <a:rPr lang="en-US" sz="4500" b="1" dirty="0">
                <a:latin typeface="Arial" panose="020B0604020202020204" pitchFamily="34" charset="0"/>
                <a:cs typeface="Arial" panose="020B0604020202020204" pitchFamily="34" charset="0"/>
              </a:rPr>
              <a:t> :</a:t>
            </a:r>
          </a:p>
          <a:p>
            <a:pPr marL="0" indent="0">
              <a:buNone/>
            </a:pPr>
            <a:endParaRPr lang="en-US" sz="3800" b="1" dirty="0">
              <a:latin typeface="Arial" panose="020B0604020202020204" pitchFamily="34" charset="0"/>
              <a:cs typeface="Arial" panose="020B0604020202020204" pitchFamily="34" charset="0"/>
            </a:endParaRPr>
          </a:p>
          <a:p>
            <a:pPr marL="0" indent="0" algn="just">
              <a:buNone/>
            </a:pPr>
            <a:r>
              <a:rPr lang="en-US" sz="3800" dirty="0">
                <a:latin typeface="Arial" panose="020B0604020202020204" pitchFamily="34" charset="0"/>
                <a:cs typeface="Arial" panose="020B0604020202020204" pitchFamily="34" charset="0"/>
              </a:rPr>
              <a:t>Ce </a:t>
            </a:r>
            <a:r>
              <a:rPr lang="en-US" sz="3800" dirty="0" err="1">
                <a:latin typeface="Arial" panose="020B0604020202020204" pitchFamily="34" charset="0"/>
                <a:cs typeface="Arial" panose="020B0604020202020204" pitchFamily="34" charset="0"/>
              </a:rPr>
              <a:t>sont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celles</a:t>
            </a:r>
            <a:r>
              <a:rPr lang="en-US" sz="3800" dirty="0">
                <a:latin typeface="Arial" panose="020B0604020202020204" pitchFamily="34" charset="0"/>
                <a:cs typeface="Arial" panose="020B0604020202020204" pitchFamily="34" charset="0"/>
              </a:rPr>
              <a:t> qui limitent la croissance, peuvent </a:t>
            </a:r>
            <a:r>
              <a:rPr lang="en-US" sz="3800" dirty="0" err="1">
                <a:latin typeface="Arial" panose="020B0604020202020204" pitchFamily="34" charset="0"/>
                <a:cs typeface="Arial" panose="020B0604020202020204" pitchFamily="34" charset="0"/>
              </a:rPr>
              <a:t>être</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destructrices</a:t>
            </a:r>
            <a:r>
              <a:rPr lang="en-US" sz="3800" dirty="0">
                <a:latin typeface="Arial" panose="020B0604020202020204" pitchFamily="34" charset="0"/>
                <a:cs typeface="Arial" panose="020B0604020202020204" pitchFamily="34" charset="0"/>
              </a:rPr>
              <a:t> et ne nous permettent pas de grandir. </a:t>
            </a:r>
            <a:r>
              <a:rPr lang="en-US" sz="3800" dirty="0" err="1">
                <a:latin typeface="Arial" panose="020B0604020202020204" pitchFamily="34" charset="0"/>
                <a:cs typeface="Arial" panose="020B0604020202020204" pitchFamily="34" charset="0"/>
              </a:rPr>
              <a:t>Elles</a:t>
            </a:r>
            <a:r>
              <a:rPr lang="en-US" sz="3800" dirty="0">
                <a:latin typeface="Arial" panose="020B0604020202020204" pitchFamily="34" charset="0"/>
                <a:cs typeface="Arial" panose="020B0604020202020204" pitchFamily="34" charset="0"/>
              </a:rPr>
              <a:t> nous privent de </a:t>
            </a:r>
            <a:r>
              <a:rPr lang="en-US" sz="3800" dirty="0" err="1">
                <a:latin typeface="Arial" panose="020B0604020202020204" pitchFamily="34" charset="0"/>
                <a:cs typeface="Arial" panose="020B0604020202020204" pitchFamily="34" charset="0"/>
              </a:rPr>
              <a:t>notre</a:t>
            </a:r>
            <a:r>
              <a:rPr lang="en-US" sz="3800" dirty="0">
                <a:latin typeface="Arial" panose="020B0604020202020204" pitchFamily="34" charset="0"/>
                <a:cs typeface="Arial" panose="020B0604020202020204" pitchFamily="34" charset="0"/>
              </a:rPr>
              <a:t> paix et de </a:t>
            </a:r>
            <a:r>
              <a:rPr lang="en-US" sz="3800" dirty="0" err="1">
                <a:latin typeface="Arial" panose="020B0604020202020204" pitchFamily="34" charset="0"/>
                <a:cs typeface="Arial" panose="020B0604020202020204" pitchFamily="34" charset="0"/>
              </a:rPr>
              <a:t>notre</a:t>
            </a:r>
            <a:r>
              <a:rPr lang="en-US" sz="3800" dirty="0">
                <a:latin typeface="Arial" panose="020B0604020202020204" pitchFamily="34" charset="0"/>
                <a:cs typeface="Arial" panose="020B0604020202020204" pitchFamily="34" charset="0"/>
              </a:rPr>
              <a:t> joie et peuvent </a:t>
            </a:r>
            <a:r>
              <a:rPr lang="en-US" sz="3800" dirty="0" err="1">
                <a:latin typeface="Arial" panose="020B0604020202020204" pitchFamily="34" charset="0"/>
                <a:cs typeface="Arial" panose="020B0604020202020204" pitchFamily="34" charset="0"/>
              </a:rPr>
              <a:t>ruiner</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notre</a:t>
            </a:r>
            <a:r>
              <a:rPr lang="en-US" sz="3800" dirty="0">
                <a:latin typeface="Arial" panose="020B0604020202020204" pitchFamily="34" charset="0"/>
                <a:cs typeface="Arial" panose="020B0604020202020204" pitchFamily="34" charset="0"/>
              </a:rPr>
              <a:t> réussite. Elles sont plus faciles à acquérir que les bonnes. À long terme, </a:t>
            </a:r>
            <a:r>
              <a:rPr lang="en-US" sz="3800" dirty="0" err="1">
                <a:latin typeface="Arial" panose="020B0604020202020204" pitchFamily="34" charset="0"/>
                <a:cs typeface="Arial" panose="020B0604020202020204" pitchFamily="34" charset="0"/>
              </a:rPr>
              <a:t>elles</a:t>
            </a:r>
            <a:r>
              <a:rPr lang="en-US" sz="3800" dirty="0">
                <a:latin typeface="Arial" panose="020B0604020202020204" pitchFamily="34" charset="0"/>
                <a:cs typeface="Arial" panose="020B0604020202020204" pitchFamily="34" charset="0"/>
              </a:rPr>
              <a:t> peuvent avoir des conséquences désastreuses, nous entraînant dans des situations très problématiques, des accidents, des maladies graves ou même la mort. Nous les </a:t>
            </a:r>
            <a:r>
              <a:rPr lang="en-US" sz="3800" dirty="0" err="1">
                <a:latin typeface="Arial" panose="020B0604020202020204" pitchFamily="34" charset="0"/>
                <a:cs typeface="Arial" panose="020B0604020202020204" pitchFamily="34" charset="0"/>
              </a:rPr>
              <a:t>appelons</a:t>
            </a:r>
            <a:r>
              <a:rPr lang="en-US" sz="3800" dirty="0">
                <a:latin typeface="Arial" panose="020B0604020202020204" pitchFamily="34" charset="0"/>
                <a:cs typeface="Arial" panose="020B0604020202020204" pitchFamily="34" charset="0"/>
              </a:rPr>
              <a:t> des </a:t>
            </a:r>
            <a:r>
              <a:rPr lang="en-US" sz="3800" u="sng" dirty="0">
                <a:latin typeface="Arial" panose="020B0604020202020204" pitchFamily="34" charset="0"/>
                <a:cs typeface="Arial" panose="020B0604020202020204" pitchFamily="34" charset="0"/>
              </a:rPr>
              <a:t>VICES</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Elles</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sont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appellées</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aussi</a:t>
            </a:r>
            <a:r>
              <a:rPr lang="en-US" sz="3800" dirty="0">
                <a:latin typeface="Arial" panose="020B0604020202020204" pitchFamily="34" charset="0"/>
                <a:cs typeface="Arial" panose="020B0604020202020204" pitchFamily="34" charset="0"/>
              </a:rPr>
              <a:t> les oeuvres de la chair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42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67744" y="1397001"/>
            <a:ext cx="6723856" cy="4729164"/>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Les habitudes naissent et se manifestent très profondément dans </a:t>
            </a:r>
            <a:r>
              <a:rPr lang="en-US" dirty="0" err="1">
                <a:latin typeface="Arial" panose="020B0604020202020204" pitchFamily="34" charset="0"/>
                <a:cs typeface="Arial" panose="020B0604020202020204" pitchFamily="34" charset="0"/>
              </a:rPr>
              <a:t>l’esprit</a:t>
            </a:r>
            <a:r>
              <a:rPr lang="en-US" dirty="0">
                <a:latin typeface="Arial" panose="020B0604020202020204" pitchFamily="34" charset="0"/>
                <a:cs typeface="Arial" panose="020B0604020202020204" pitchFamily="34" charset="0"/>
              </a:rPr>
              <a:t> et peuvent </a:t>
            </a:r>
            <a:r>
              <a:rPr lang="en-US" dirty="0" err="1">
                <a:latin typeface="Arial" panose="020B0604020202020204" pitchFamily="34" charset="0"/>
                <a:cs typeface="Arial" panose="020B0604020202020204" pitchFamily="34" charset="0"/>
              </a:rPr>
              <a:t>être</a:t>
            </a:r>
            <a:r>
              <a:rPr lang="en-US" dirty="0">
                <a:latin typeface="Arial" panose="020B0604020202020204" pitchFamily="34" charset="0"/>
                <a:cs typeface="Arial" panose="020B0604020202020204" pitchFamily="34" charset="0"/>
              </a:rPr>
              <a:t> des amies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ennemies</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Les habitudes, bonnes ou mauvaises, sont difficiles à </a:t>
            </a:r>
            <a:r>
              <a:rPr lang="en-US" dirty="0" err="1">
                <a:latin typeface="Arial" panose="020B0604020202020204" pitchFamily="34" charset="0"/>
                <a:cs typeface="Arial" panose="020B0604020202020204" pitchFamily="34" charset="0"/>
              </a:rPr>
              <a:t>rompre</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VOUS NE POUVEZ PAS LES TUER FACILEMENT.</a:t>
            </a:r>
          </a:p>
        </p:txBody>
      </p:sp>
    </p:spTree>
    <p:extLst>
      <p:ext uri="{BB962C8B-B14F-4D97-AF65-F5344CB8AC3E}">
        <p14:creationId xmlns:p14="http://schemas.microsoft.com/office/powerpoint/2010/main" val="185906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3200" b="1" dirty="0">
                <a:latin typeface="Arial" panose="020B0604020202020204" pitchFamily="34" charset="0"/>
                <a:cs typeface="Arial" panose="020B0604020202020204" pitchFamily="34" charset="0"/>
              </a:rPr>
              <a:t>Combien de temps vous faut-il pour prendre </a:t>
            </a:r>
            <a:r>
              <a:rPr lang="en-US" sz="3200" b="1" dirty="0" err="1">
                <a:latin typeface="Arial" panose="020B0604020202020204" pitchFamily="34" charset="0"/>
                <a:cs typeface="Arial" panose="020B0604020202020204" pitchFamily="34" charset="0"/>
              </a:rPr>
              <a:t>une</a:t>
            </a:r>
            <a:r>
              <a:rPr lang="en-US" sz="3200" b="1" dirty="0">
                <a:latin typeface="Arial" panose="020B0604020202020204" pitchFamily="34" charset="0"/>
                <a:cs typeface="Arial" panose="020B0604020202020204" pitchFamily="34" charset="0"/>
              </a:rPr>
              <a:t> habitude ?</a:t>
            </a:r>
            <a:endParaRPr lang="es-ES_tradnl"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2267744" y="2108199"/>
            <a:ext cx="6419056" cy="4017964"/>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De nombreux </a:t>
            </a:r>
            <a:r>
              <a:rPr lang="en-US" dirty="0" err="1">
                <a:latin typeface="Arial" panose="020B0604020202020204" pitchFamily="34" charset="0"/>
                <a:cs typeface="Arial" panose="020B0604020202020204" pitchFamily="34" charset="0"/>
              </a:rPr>
              <a:t>psychologues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s’accordent</a:t>
            </a:r>
            <a:r>
              <a:rPr lang="en-US" dirty="0">
                <a:latin typeface="Arial" panose="020B0604020202020204" pitchFamily="34" charset="0"/>
                <a:cs typeface="Arial" panose="020B0604020202020204" pitchFamily="34" charset="0"/>
              </a:rPr>
              <a:t> à dire </a:t>
            </a:r>
            <a:r>
              <a:rPr lang="en-US" dirty="0" err="1">
                <a:latin typeface="Arial" panose="020B0604020202020204" pitchFamily="34" charset="0"/>
                <a:cs typeface="Arial" panose="020B0604020202020204" pitchFamily="34" charset="0"/>
              </a:rPr>
              <a:t>qu’une</a:t>
            </a:r>
            <a:r>
              <a:rPr lang="en-US" dirty="0">
                <a:latin typeface="Arial" panose="020B0604020202020204" pitchFamily="34" charset="0"/>
                <a:cs typeface="Arial" panose="020B0604020202020204" pitchFamily="34" charset="0"/>
              </a:rPr>
              <a:t> habitude peut être formée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21 </a:t>
            </a:r>
            <a:r>
              <a:rPr lang="en-US" dirty="0" err="1">
                <a:latin typeface="Arial" panose="020B0604020202020204" pitchFamily="34" charset="0"/>
                <a:cs typeface="Arial" panose="020B0604020202020204" pitchFamily="34" charset="0"/>
              </a:rPr>
              <a:t>jours</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Cette conclusion est basée sur la théorie de Maxwell </a:t>
            </a:r>
            <a:r>
              <a:rPr lang="en-US" dirty="0" err="1">
                <a:latin typeface="Arial" panose="020B0604020202020204" pitchFamily="34" charset="0"/>
                <a:cs typeface="Arial" panose="020B0604020202020204" pitchFamily="34" charset="0"/>
              </a:rPr>
              <a:t>Maltz.</a:t>
            </a:r>
            <a:endParaRPr lang="es-ES_tradnl" dirty="0">
              <a:latin typeface="Arial" panose="020B0604020202020204" pitchFamily="34" charset="0"/>
              <a:cs typeface="Arial" panose="020B0604020202020204" pitchFamily="34" charset="0"/>
            </a:endParaRPr>
          </a:p>
          <a:p>
            <a:pPr marL="0" indent="0">
              <a:buNone/>
            </a:pP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98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E9E97E5-676B-4249-AB19-AFC7C8D9D1FA}"/>
              </a:ext>
            </a:extLst>
          </p:cNvPr>
          <p:cNvSpPr>
            <a:spLocks noGrp="1"/>
          </p:cNvSpPr>
          <p:nvPr>
            <p:ph idx="1"/>
            <p:custDataLst>
              <p:tags r:id="rId1"/>
            </p:custDataLst>
          </p:nvPr>
        </p:nvSpPr>
        <p:spPr>
          <a:xfrm>
            <a:off x="2286000" y="2413000"/>
            <a:ext cx="6419056" cy="2743199"/>
          </a:xfrm>
        </p:spPr>
        <p:txBody>
          <a:bodyPr>
            <a:normAutofit/>
          </a:bodyPr>
          <a:lstStyle/>
          <a:p>
            <a:pPr marL="0" indent="0" algn="just">
              <a:buNone/>
            </a:pPr>
            <a:r>
              <a:rPr lang="fr-FR" b="1" i="0" dirty="0">
                <a:effectLst/>
                <a:latin typeface="system-ui"/>
              </a:rPr>
              <a:t>Et quoi que vous fassiez, en parole ou en œuvre, faites tout au nom du Seigneur Jésus, en rendant par lui des actions de grâces à Dieu le Père.</a:t>
            </a:r>
            <a:endParaRPr lang="es-ES_tradnl" b="1" dirty="0"/>
          </a:p>
        </p:txBody>
      </p:sp>
      <p:sp>
        <p:nvSpPr>
          <p:cNvPr id="4" name="TextBox 3">
            <a:extLst>
              <a:ext uri="{FF2B5EF4-FFF2-40B4-BE49-F238E27FC236}">
                <a16:creationId xmlns="" xmlns:a16="http://schemas.microsoft.com/office/drawing/2014/main" id="{9BDD9701-13DC-4299-8B6D-AEFA7E4AF9F1}"/>
              </a:ext>
            </a:extLst>
          </p:cNvPr>
          <p:cNvSpPr txBox="1"/>
          <p:nvPr>
            <p:custDataLst>
              <p:tags r:id="rId2"/>
            </p:custDataLst>
          </p:nvPr>
        </p:nvSpPr>
        <p:spPr>
          <a:xfrm>
            <a:off x="2971800" y="1352988"/>
            <a:ext cx="4800600" cy="523220"/>
          </a:xfrm>
          <a:prstGeom prst="rect">
            <a:avLst/>
          </a:prstGeom>
          <a:noFill/>
        </p:spPr>
        <p:txBody>
          <a:bodyPr wrap="square" rtlCol="0">
            <a:spAutoFit/>
          </a:bodyPr>
          <a:lstStyle/>
          <a:p>
            <a:pPr algn="ctr"/>
            <a:r>
              <a:rPr lang="en-US" sz="2800" b="1" i="0" dirty="0" err="1">
                <a:solidFill>
                  <a:srgbClr val="2D7E08"/>
                </a:solidFill>
                <a:effectLst/>
                <a:latin typeface="system-ui"/>
              </a:rPr>
              <a:t>Colossiens</a:t>
            </a:r>
            <a:r>
              <a:rPr lang="en-US" sz="2800" b="1" i="0" dirty="0">
                <a:solidFill>
                  <a:srgbClr val="2D7E08"/>
                </a:solidFill>
                <a:effectLst/>
                <a:latin typeface="system-ui"/>
              </a:rPr>
              <a:t> 3:17</a:t>
            </a:r>
            <a:endParaRPr lang="es-ES_tradnl" sz="2800" b="1" dirty="0">
              <a:solidFill>
                <a:srgbClr val="2D7E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601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0" y="279400"/>
            <a:ext cx="6248400" cy="1143000"/>
          </a:xfrm>
        </p:spPr>
        <p:txBody>
          <a:bodyPr>
            <a:noAutofit/>
          </a:bodyPr>
          <a:lstStyle/>
          <a:p>
            <a:r>
              <a:rPr lang="en-US" sz="3200" dirty="0">
                <a:latin typeface="Arial" panose="020B0604020202020204" pitchFamily="34" charset="0"/>
                <a:cs typeface="Arial" panose="020B0604020202020204" pitchFamily="34" charset="0"/>
              </a:rPr>
              <a:t>Combien de temps faut-il</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pour se </a:t>
            </a:r>
            <a:r>
              <a:rPr lang="en-US" sz="3200" dirty="0" err="1">
                <a:latin typeface="Arial" panose="020B0604020202020204" pitchFamily="34" charset="0"/>
                <a:cs typeface="Arial" panose="020B0604020202020204" pitchFamily="34" charset="0"/>
              </a:rPr>
              <a:t>défaire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d’une</a:t>
            </a:r>
            <a:r>
              <a:rPr lang="en-US" sz="3200" dirty="0">
                <a:latin typeface="Arial" panose="020B0604020202020204" pitchFamily="34" charset="0"/>
                <a:cs typeface="Arial" panose="020B0604020202020204" pitchFamily="34" charset="0"/>
              </a:rPr>
              <a:t> habitude ?</a:t>
            </a:r>
            <a:endParaRPr lang="es-ES_tradnl"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1943100" y="2006600"/>
            <a:ext cx="6934200" cy="4851401"/>
          </a:xfrm>
        </p:spPr>
        <p:txBody>
          <a:bodyPr>
            <a:no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Les </a:t>
            </a:r>
            <a:r>
              <a:rPr lang="en-US" sz="2800" dirty="0" err="1">
                <a:latin typeface="Arial" panose="020B0604020202020204" pitchFamily="34" charset="0"/>
                <a:cs typeface="Arial" panose="020B0604020202020204" pitchFamily="34" charset="0"/>
              </a:rPr>
              <a:t>psychologues</a:t>
            </a:r>
            <a:r>
              <a:rPr lang="en-US" sz="2800" dirty="0">
                <a:latin typeface="Arial" panose="020B0604020202020204" pitchFamily="34" charset="0"/>
                <a:cs typeface="Arial" panose="020B0604020202020204" pitchFamily="34" charset="0"/>
              </a:rPr>
              <a:t> et les </a:t>
            </a:r>
            <a:r>
              <a:rPr lang="en-US" sz="2800" dirty="0" err="1">
                <a:latin typeface="Arial" panose="020B0604020202020204" pitchFamily="34" charset="0"/>
                <a:cs typeface="Arial" panose="020B0604020202020204" pitchFamily="34" charset="0"/>
              </a:rPr>
              <a:t>spécialistes</a:t>
            </a:r>
            <a:r>
              <a:rPr lang="en-US" sz="2800" dirty="0">
                <a:latin typeface="Arial" panose="020B0604020202020204" pitchFamily="34" charset="0"/>
                <a:cs typeface="Arial" panose="020B0604020202020204" pitchFamily="34" charset="0"/>
              </a:rPr>
              <a:t> du </a:t>
            </a:r>
            <a:r>
              <a:rPr lang="en-US" sz="2800" dirty="0" err="1">
                <a:latin typeface="Arial" panose="020B0604020202020204" pitchFamily="34" charset="0"/>
                <a:cs typeface="Arial" panose="020B0604020202020204" pitchFamily="34" charset="0"/>
              </a:rPr>
              <a:t>comportement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humain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indiquent</a:t>
            </a:r>
            <a:r>
              <a:rPr lang="en-US" sz="2800" dirty="0">
                <a:latin typeface="Arial" panose="020B0604020202020204" pitchFamily="34" charset="0"/>
                <a:cs typeface="Arial" panose="020B0604020202020204" pitchFamily="34" charset="0"/>
              </a:rPr>
              <a:t> que </a:t>
            </a:r>
            <a:r>
              <a:rPr lang="en-US" sz="2800" dirty="0" err="1">
                <a:latin typeface="Arial" panose="020B0604020202020204" pitchFamily="34" charset="0"/>
                <a:cs typeface="Arial" panose="020B0604020202020204" pitchFamily="34" charset="0"/>
              </a:rPr>
              <a:t>l’être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humain</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naturellement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besoin</a:t>
            </a:r>
            <a:r>
              <a:rPr lang="en-US" sz="2800" dirty="0">
                <a:latin typeface="Arial" panose="020B0604020202020204" pitchFamily="34" charset="0"/>
                <a:cs typeface="Arial" panose="020B0604020202020204" pitchFamily="34" charset="0"/>
              </a:rPr>
              <a:t> de 60 à 66 </a:t>
            </a:r>
            <a:r>
              <a:rPr lang="en-US" sz="2800" dirty="0" err="1">
                <a:latin typeface="Arial" panose="020B0604020202020204" pitchFamily="34" charset="0"/>
                <a:cs typeface="Arial" panose="020B0604020202020204" pitchFamily="34" charset="0"/>
              </a:rPr>
              <a:t>jours</a:t>
            </a:r>
            <a:r>
              <a:rPr lang="en-US" sz="2800" dirty="0">
                <a:latin typeface="Arial" panose="020B0604020202020204" pitchFamily="34" charset="0"/>
                <a:cs typeface="Arial" panose="020B0604020202020204" pitchFamily="34" charset="0"/>
              </a:rPr>
              <a:t> pour se </a:t>
            </a:r>
            <a:r>
              <a:rPr lang="en-US" sz="2800" dirty="0" err="1">
                <a:latin typeface="Arial" panose="020B0604020202020204" pitchFamily="34" charset="0"/>
                <a:cs typeface="Arial" panose="020B0604020202020204" pitchFamily="34" charset="0"/>
              </a:rPr>
              <a:t>défaire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d’une</a:t>
            </a:r>
            <a:r>
              <a:rPr lang="en-US" sz="2800" dirty="0">
                <a:latin typeface="Arial" panose="020B0604020202020204" pitchFamily="34" charset="0"/>
                <a:cs typeface="Arial" panose="020B0604020202020204" pitchFamily="34" charset="0"/>
              </a:rPr>
              <a:t> habitude.</a:t>
            </a:r>
          </a:p>
          <a:p>
            <a:pPr>
              <a:buFont typeface="Wingdings" panose="05000000000000000000" pitchFamily="2" charset="2"/>
              <a:buChar char="Ø"/>
            </a:pPr>
            <a:r>
              <a:rPr lang="en-US" sz="2800" dirty="0" err="1">
                <a:latin typeface="Arial" panose="020B0604020202020204" pitchFamily="34" charset="0"/>
                <a:cs typeface="Arial" panose="020B0604020202020204" pitchFamily="34" charset="0"/>
              </a:rPr>
              <a:t>D’autres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affirment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qu’il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faut</a:t>
            </a:r>
            <a:r>
              <a:rPr lang="en-US" sz="2800" dirty="0">
                <a:latin typeface="Arial" panose="020B0604020202020204" pitchFamily="34" charset="0"/>
                <a:cs typeface="Arial" panose="020B0604020202020204" pitchFamily="34" charset="0"/>
              </a:rPr>
              <a:t> 20 à 30 </a:t>
            </a:r>
            <a:r>
              <a:rPr lang="en-US" sz="2800" dirty="0" err="1">
                <a:latin typeface="Arial" panose="020B0604020202020204" pitchFamily="34" charset="0"/>
                <a:cs typeface="Arial" panose="020B0604020202020204" pitchFamily="34" charset="0"/>
              </a:rPr>
              <a:t>jours</a:t>
            </a:r>
            <a:r>
              <a:rPr lang="en-US" sz="2800" dirty="0">
                <a:latin typeface="Arial" panose="020B0604020202020204" pitchFamily="34" charset="0"/>
                <a:cs typeface="Arial" panose="020B0604020202020204" pitchFamily="34" charset="0"/>
              </a:rPr>
              <a:t> pour se </a:t>
            </a:r>
            <a:r>
              <a:rPr lang="en-US" sz="2800" dirty="0" err="1">
                <a:latin typeface="Arial" panose="020B0604020202020204" pitchFamily="34" charset="0"/>
                <a:cs typeface="Arial" panose="020B0604020202020204" pitchFamily="34" charset="0"/>
              </a:rPr>
              <a:t>défaire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d’une</a:t>
            </a:r>
            <a:r>
              <a:rPr lang="en-US" sz="2800" dirty="0">
                <a:latin typeface="Arial" panose="020B0604020202020204" pitchFamily="34" charset="0"/>
                <a:cs typeface="Arial" panose="020B0604020202020204" pitchFamily="34" charset="0"/>
              </a:rPr>
              <a:t> habitude déjà </a:t>
            </a:r>
            <a:r>
              <a:rPr lang="en-US" sz="2800" dirty="0" err="1">
                <a:latin typeface="Arial" panose="020B0604020202020204" pitchFamily="34" charset="0"/>
                <a:cs typeface="Arial" panose="020B0604020202020204" pitchFamily="34" charset="0"/>
              </a:rPr>
              <a:t>formée</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7821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1905000"/>
            <a:ext cx="8229600" cy="1143000"/>
          </a:xfrm>
        </p:spPr>
        <p:txBody>
          <a:bodyPr>
            <a:normAutofit fontScale="90000"/>
          </a:bodyPr>
          <a:lstStyle/>
          <a:p>
            <a:r>
              <a:rPr lang="en-US" dirty="0">
                <a:latin typeface="Arial" panose="020B0604020202020204" pitchFamily="34" charset="0"/>
                <a:cs typeface="Arial" panose="020B0604020202020204" pitchFamily="34" charset="0"/>
              </a:rPr>
              <a:t>Nous </a:t>
            </a:r>
            <a:r>
              <a:rPr lang="en-US" dirty="0" err="1">
                <a:latin typeface="Arial" panose="020B0604020202020204" pitchFamily="34" charset="0"/>
                <a:cs typeface="Arial" panose="020B0604020202020204" pitchFamily="34" charset="0"/>
              </a:rPr>
              <a:t>devons</a:t>
            </a:r>
            <a:r>
              <a:rPr lang="en-US" dirty="0">
                <a:latin typeface="Arial" panose="020B0604020202020204" pitchFamily="34" charset="0"/>
                <a:cs typeface="Arial" panose="020B0604020202020204" pitchFamily="34" charset="0"/>
              </a:rPr>
              <a:t> nous rappeler que :</a:t>
            </a:r>
          </a:p>
        </p:txBody>
      </p:sp>
      <p:sp>
        <p:nvSpPr>
          <p:cNvPr id="3" name="Content Placeholder 2"/>
          <p:cNvSpPr>
            <a:spLocks noGrp="1"/>
          </p:cNvSpPr>
          <p:nvPr>
            <p:ph idx="4294967295"/>
            <p:custDataLst>
              <p:tags r:id="rId2"/>
            </p:custDataLst>
          </p:nvPr>
        </p:nvSpPr>
        <p:spPr>
          <a:xfrm>
            <a:off x="533400" y="3530601"/>
            <a:ext cx="7543800" cy="3103564"/>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La clé du succès consiste à remplacer les habitudes </a:t>
            </a:r>
            <a:r>
              <a:rPr lang="en-US" dirty="0" err="1">
                <a:latin typeface="Arial" panose="020B0604020202020204" pitchFamily="34" charset="0"/>
                <a:cs typeface="Arial" panose="020B0604020202020204" pitchFamily="34" charset="0"/>
              </a:rPr>
              <a:t>destructrices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vices par des habitudes </a:t>
            </a:r>
            <a:r>
              <a:rPr lang="en-US" dirty="0" err="1">
                <a:latin typeface="Arial" panose="020B0604020202020204" pitchFamily="34" charset="0"/>
                <a:cs typeface="Arial" panose="020B0604020202020204" pitchFamily="34" charset="0"/>
              </a:rPr>
              <a:t>constructives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vertus</a:t>
            </a:r>
            <a:r>
              <a:rPr lang="en-US" dirty="0">
                <a:latin typeface="Arial" panose="020B0604020202020204" pitchFamily="34" charset="0"/>
                <a:cs typeface="Arial" panose="020B0604020202020204" pitchFamily="34" charset="0"/>
              </a:rPr>
              <a:t>.</a:t>
            </a:r>
            <a:endParaRPr lang="es-ES_tradnl"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569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485030" y="787401"/>
            <a:ext cx="6324600" cy="6057481"/>
          </a:xfrm>
        </p:spPr>
        <p:txBody>
          <a:bodyPr>
            <a:noAutofit/>
          </a:bodyPr>
          <a:lstStyle/>
          <a:p>
            <a:pPr marL="0" indent="0" algn="just">
              <a:buNone/>
            </a:pPr>
            <a:r>
              <a:rPr lang="fr-FR" sz="2800" dirty="0">
                <a:latin typeface="Arial" panose="020B0604020202020204" pitchFamily="34" charset="0"/>
                <a:cs typeface="Arial" panose="020B0604020202020204" pitchFamily="34" charset="0"/>
              </a:rPr>
              <a:t>Seule la grâce divine peut convaincre et convertir le cœur ; elle seule peut briser les chaînes des esclaves de l’habitude. L’homme qui continue de s’adonner à des pratiques qui le privent de sa vigueur physique, intellectuelle et morale, ne peut pas offrir son corps en sacrifice vivant, saint et agréable à Dieu.</a:t>
            </a:r>
            <a:r>
              <a:rPr lang="en-US" sz="2800" dirty="0">
                <a:latin typeface="Arial" panose="020B0604020202020204" pitchFamily="34" charset="0"/>
                <a:cs typeface="Arial" panose="020B0604020202020204" pitchFamily="34" charset="0"/>
              </a:rPr>
              <a:t> CNA 141.3</a:t>
            </a:r>
            <a:endParaRPr lang="es-ES" sz="2800" dirty="0">
              <a:latin typeface="Arial" panose="020B0604020202020204" pitchFamily="34" charset="0"/>
              <a:cs typeface="Arial" panose="020B0604020202020204" pitchFamily="34" charset="0"/>
            </a:endParaRPr>
          </a:p>
        </p:txBody>
      </p:sp>
      <p:pic>
        <p:nvPicPr>
          <p:cNvPr id="4" name="Content Placeholder 3" descr="ellen_white_(1).jpg">
            <a:extLst>
              <a:ext uri="{FF2B5EF4-FFF2-40B4-BE49-F238E27FC236}">
                <a16:creationId xmlns="" xmlns:a16="http://schemas.microsoft.com/office/drawing/2014/main" id="{8F34CB35-E8F1-4236-8D39-FB7B7D1BDFDA}"/>
              </a:ext>
            </a:extLst>
          </p:cNvPr>
          <p:cNvPicPr>
            <a:picLocks noChangeAspect="1"/>
          </p:cNvPicPr>
          <p:nvPr>
            <p:custDataLst>
              <p:tags r:id="rId2"/>
            </p:custDataLst>
          </p:nvPr>
        </p:nvPicPr>
        <p:blipFill rotWithShape="1">
          <a:blip r:embed="rId5" cstate="print"/>
          <a:srcRect l="12830" r="12015" b="-1"/>
          <a:stretch/>
        </p:blipFill>
        <p:spPr>
          <a:xfrm flipH="1">
            <a:off x="-12561" y="3530601"/>
            <a:ext cx="2497591" cy="3314281"/>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806540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79400"/>
            <a:ext cx="8153400" cy="1143000"/>
          </a:xfrm>
        </p:spPr>
        <p:txBody>
          <a:bodyPr>
            <a:normAutofit fontScale="90000"/>
          </a:bodyPr>
          <a:lstStyle/>
          <a:p>
            <a:pPr algn="r"/>
            <a:r>
              <a:rPr lang="en-US" dirty="0">
                <a:solidFill>
                  <a:schemeClr val="bg1"/>
                </a:solidFill>
                <a:latin typeface="Arial" panose="020B0604020202020204" pitchFamily="34" charset="0"/>
                <a:cs typeface="Arial" panose="020B0604020202020204" pitchFamily="34" charset="0"/>
              </a:rPr>
              <a:t>Que faire pour se </a:t>
            </a:r>
            <a:r>
              <a:rPr lang="en-US" dirty="0" err="1">
                <a:solidFill>
                  <a:schemeClr val="bg1"/>
                </a:solidFill>
                <a:latin typeface="Arial" panose="020B0604020202020204" pitchFamily="34" charset="0"/>
                <a:cs typeface="Arial" panose="020B0604020202020204" pitchFamily="34" charset="0"/>
              </a:rPr>
              <a:t>défaire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d’une</a:t>
            </a:r>
            <a:r>
              <a:rPr lang="en-US" dirty="0">
                <a:solidFill>
                  <a:schemeClr val="bg1"/>
                </a:solidFill>
                <a:latin typeface="Arial" panose="020B0604020202020204" pitchFamily="34" charset="0"/>
                <a:cs typeface="Arial" panose="020B0604020202020204" pitchFamily="34" charset="0"/>
              </a:rPr>
              <a:t> habitude ?</a:t>
            </a:r>
            <a:endParaRPr lang="es-E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custDataLst>
              <p:tags r:id="rId2"/>
            </p:custDataLst>
          </p:nvPr>
        </p:nvSpPr>
        <p:spPr>
          <a:xfrm>
            <a:off x="609600" y="2133600"/>
            <a:ext cx="8001000" cy="4648200"/>
          </a:xfrm>
        </p:spPr>
        <p:txBody>
          <a:bodyPr>
            <a:normAutofit/>
          </a:bodyPr>
          <a:lstStyle/>
          <a:p>
            <a:pPr marL="514350" indent="-514350">
              <a:buAutoNum type="arabicPeriod"/>
            </a:pPr>
            <a:r>
              <a:rPr lang="en-US" sz="3000" b="1" dirty="0" err="1">
                <a:latin typeface="Arial" panose="020B0604020202020204" pitchFamily="34" charset="0"/>
                <a:cs typeface="Arial" panose="020B0604020202020204" pitchFamily="34" charset="0"/>
              </a:rPr>
              <a:t>Identifiez</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l’habitude</a:t>
            </a:r>
            <a:r>
              <a:rPr lang="en-US" sz="3000" b="1" dirty="0">
                <a:latin typeface="Arial" panose="020B0604020202020204" pitchFamily="34" charset="0"/>
                <a:cs typeface="Arial" panose="020B0604020202020204" pitchFamily="34" charset="0"/>
              </a:rPr>
              <a:t> dont vous voulez vous défaire</a:t>
            </a:r>
          </a:p>
          <a:p>
            <a:pPr marL="0" indent="0">
              <a:buNone/>
            </a:pPr>
            <a:r>
              <a:rPr lang="en-US" sz="3000" dirty="0">
                <a:latin typeface="Arial" panose="020B0604020202020204" pitchFamily="34" charset="0"/>
                <a:cs typeface="Arial" panose="020B0604020202020204" pitchFamily="34" charset="0"/>
              </a:rPr>
              <a:t>Nous ne pouvons jamais résoudre un problème que nous ne comprenons pas. Les habitudes sont le reflet du système plus profond et plus puissant du subconscient. Pour les changer, nous devons apprendre à penser différemment, à voir différemment et à croire différemment.</a:t>
            </a:r>
            <a:endParaRPr lang="es-ES" sz="3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110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a:p>
        </p:txBody>
      </p:sp>
      <p:sp>
        <p:nvSpPr>
          <p:cNvPr id="3" name="Content Placeholder 2"/>
          <p:cNvSpPr>
            <a:spLocks noGrp="1"/>
          </p:cNvSpPr>
          <p:nvPr>
            <p:ph idx="4294967295"/>
            <p:custDataLst>
              <p:tags r:id="rId2"/>
            </p:custDataLst>
          </p:nvPr>
        </p:nvSpPr>
        <p:spPr>
          <a:xfrm>
            <a:off x="1752600" y="2463798"/>
            <a:ext cx="6705600" cy="4119564"/>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Pour changer </a:t>
            </a:r>
            <a:r>
              <a:rPr lang="en-US" dirty="0" err="1">
                <a:latin typeface="Arial" panose="020B0604020202020204" pitchFamily="34" charset="0"/>
                <a:cs typeface="Arial" panose="020B0604020202020204" pitchFamily="34" charset="0"/>
              </a:rPr>
              <a:t>efficacement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a:t>
            </a:r>
            <a:r>
              <a:rPr lang="en-US" dirty="0">
                <a:latin typeface="Arial" panose="020B0604020202020204" pitchFamily="34" charset="0"/>
                <a:cs typeface="Arial" panose="020B0604020202020204" pitchFamily="34" charset="0"/>
              </a:rPr>
              <a:t> habitude, nous </a:t>
            </a:r>
            <a:r>
              <a:rPr lang="en-US" dirty="0" err="1">
                <a:latin typeface="Arial" panose="020B0604020202020204" pitchFamily="34" charset="0"/>
                <a:cs typeface="Arial" panose="020B0604020202020204" pitchFamily="34" charset="0"/>
              </a:rPr>
              <a:t>devons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apprendre</a:t>
            </a:r>
            <a:r>
              <a:rPr lang="en-US" dirty="0">
                <a:latin typeface="Arial" panose="020B0604020202020204" pitchFamily="34" charset="0"/>
                <a:cs typeface="Arial" panose="020B0604020202020204" pitchFamily="34" charset="0"/>
              </a:rPr>
              <a:t> à </a:t>
            </a:r>
            <a:r>
              <a:rPr lang="en-US" dirty="0" err="1">
                <a:latin typeface="Arial" panose="020B0604020202020204" pitchFamily="34" charset="0"/>
                <a:cs typeface="Arial" panose="020B0604020202020204" pitchFamily="34" charset="0"/>
              </a:rPr>
              <a:t>briser</a:t>
            </a:r>
            <a:r>
              <a:rPr lang="en-US" dirty="0">
                <a:latin typeface="Arial" panose="020B0604020202020204" pitchFamily="34" charset="0"/>
                <a:cs typeface="Arial" panose="020B0604020202020204" pitchFamily="34" charset="0"/>
              </a:rPr>
              <a:t> le cycle. Nous </a:t>
            </a:r>
            <a:r>
              <a:rPr lang="en-US" dirty="0" err="1">
                <a:latin typeface="Arial" panose="020B0604020202020204" pitchFamily="34" charset="0"/>
                <a:cs typeface="Arial" panose="020B0604020202020204" pitchFamily="34" charset="0"/>
              </a:rPr>
              <a:t>devons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apprendre</a:t>
            </a:r>
            <a:r>
              <a:rPr lang="en-US" dirty="0">
                <a:latin typeface="Arial" panose="020B0604020202020204" pitchFamily="34" charset="0"/>
                <a:cs typeface="Arial" panose="020B0604020202020204" pitchFamily="34" charset="0"/>
              </a:rPr>
              <a:t> à changer les </a:t>
            </a:r>
            <a:r>
              <a:rPr lang="en-US" dirty="0" err="1">
                <a:latin typeface="Arial" panose="020B0604020202020204" pitchFamily="34" charset="0"/>
                <a:cs typeface="Arial" panose="020B0604020202020204" pitchFamily="34" charset="0"/>
              </a:rPr>
              <a:t>ingrédients</a:t>
            </a:r>
            <a:r>
              <a:rPr lang="en-US" dirty="0">
                <a:latin typeface="Arial" panose="020B0604020202020204" pitchFamily="34" charset="0"/>
                <a:cs typeface="Arial" panose="020B0604020202020204" pitchFamily="34" charset="0"/>
              </a:rPr>
              <a:t> qui </a:t>
            </a:r>
            <a:r>
              <a:rPr lang="en-US" dirty="0" err="1">
                <a:latin typeface="Arial" panose="020B0604020202020204" pitchFamily="34" charset="0"/>
                <a:cs typeface="Arial" panose="020B0604020202020204" pitchFamily="34" charset="0"/>
              </a:rPr>
              <a:t>produisent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comportement</a:t>
            </a:r>
            <a:r>
              <a:rPr lang="en-US" dirty="0">
                <a:latin typeface="Arial" panose="020B0604020202020204" pitchFamily="34" charset="0"/>
                <a:cs typeface="Arial" panose="020B0604020202020204" pitchFamily="34" charset="0"/>
              </a:rPr>
              <a:t>/habitude.</a:t>
            </a:r>
          </a:p>
        </p:txBody>
      </p:sp>
      <p:pic>
        <p:nvPicPr>
          <p:cNvPr id="4" name="Picture 3" descr="http://www.apsicat.com/sitio/images/stories/productive2.jpg"/>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2921000"/>
            <a:ext cx="1428750" cy="2540000"/>
          </a:xfrm>
          <a:prstGeom prst="rect">
            <a:avLst/>
          </a:prstGeom>
          <a:noFill/>
          <a:ln>
            <a:noFill/>
          </a:ln>
        </p:spPr>
      </p:pic>
    </p:spTree>
    <p:extLst>
      <p:ext uri="{BB962C8B-B14F-4D97-AF65-F5344CB8AC3E}">
        <p14:creationId xmlns:p14="http://schemas.microsoft.com/office/powerpoint/2010/main" val="240195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custDataLst>
              <p:tags r:id="rId1"/>
            </p:custDataLst>
          </p:nvPr>
        </p:nvSpPr>
        <p:spPr>
          <a:xfrm>
            <a:off x="1828800" y="2514600"/>
            <a:ext cx="6858000" cy="3611563"/>
          </a:xfrm>
        </p:spPr>
        <p:txBody>
          <a:bodyPr/>
          <a:lstStyle/>
          <a:p>
            <a:pPr>
              <a:buFont typeface="Wingdings" panose="05000000000000000000" pitchFamily="2" charset="2"/>
              <a:buChar char="Ø"/>
            </a:pPr>
            <a:r>
              <a:rPr lang="en-US" dirty="0" err="1">
                <a:latin typeface="Arial" panose="020B0604020202020204" pitchFamily="34" charset="0"/>
                <a:cs typeface="Arial" panose="020B0604020202020204" pitchFamily="34" charset="0"/>
              </a:rPr>
              <a:t>Identifiez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l’habitude</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FEUILLE DE TRAVAIL</a:t>
            </a:r>
          </a:p>
          <a:p>
            <a:pPr marL="0" indent="0">
              <a:buNone/>
            </a:pPr>
            <a:r>
              <a:rPr lang="en-US" dirty="0">
                <a:latin typeface="Arial" panose="020B0604020202020204" pitchFamily="34" charset="0"/>
                <a:cs typeface="Arial" panose="020B0604020202020204" pitchFamily="34" charset="0"/>
              </a:rPr>
              <a:t>(feuille de travail supplémentaire)</a:t>
            </a:r>
          </a:p>
        </p:txBody>
      </p:sp>
      <p:pic>
        <p:nvPicPr>
          <p:cNvPr id="5" name="Picture 4" descr="http://www.apsicat.com/sitio/images/stories/productive2.jpg"/>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04800" y="2921000"/>
            <a:ext cx="1428750" cy="2540000"/>
          </a:xfrm>
          <a:prstGeom prst="rect">
            <a:avLst/>
          </a:prstGeom>
          <a:noFill/>
          <a:ln>
            <a:noFill/>
          </a:ln>
        </p:spPr>
      </p:pic>
    </p:spTree>
    <p:extLst>
      <p:ext uri="{BB962C8B-B14F-4D97-AF65-F5344CB8AC3E}">
        <p14:creationId xmlns:p14="http://schemas.microsoft.com/office/powerpoint/2010/main" val="785701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3225801"/>
            <a:ext cx="8001000" cy="2676129"/>
          </a:xfrm>
        </p:spPr>
        <p:txBody>
          <a:bodyPr>
            <a:noAutofit/>
          </a:bodyPr>
          <a:lstStyle/>
          <a:p>
            <a:r>
              <a:rPr lang="es-ES" sz="3200" i="1" dirty="0">
                <a:solidFill>
                  <a:schemeClr val="bg1"/>
                </a:solidFill>
              </a:rPr>
              <a:t/>
            </a:r>
            <a:br>
              <a:rPr lang="es-ES" sz="3200" i="1" dirty="0">
                <a:solidFill>
                  <a:schemeClr val="bg1"/>
                </a:solidFill>
              </a:rPr>
            </a:br>
            <a:r>
              <a:rPr lang="es-ES" sz="3200" i="1" dirty="0">
                <a:solidFill>
                  <a:schemeClr val="bg1"/>
                </a:solidFill>
              </a:rPr>
              <a:t/>
            </a:r>
            <a:br>
              <a:rPr lang="es-ES" sz="3200" i="1" dirty="0">
                <a:solidFill>
                  <a:schemeClr val="bg1"/>
                </a:solidFill>
              </a:rPr>
            </a:br>
            <a:r>
              <a:rPr lang="es-ES" sz="3200" i="1" dirty="0">
                <a:solidFill>
                  <a:schemeClr val="bg1"/>
                </a:solidFill>
              </a:rPr>
              <a:t>...</a:t>
            </a:r>
            <a:r>
              <a:rPr lang="es-ES" sz="2400" i="1" dirty="0">
                <a:solidFill>
                  <a:schemeClr val="bg1"/>
                </a:solidFill>
                <a:latin typeface="Arial" panose="020B0604020202020204" pitchFamily="34" charset="0"/>
                <a:cs typeface="Arial" panose="020B0604020202020204" pitchFamily="34" charset="0"/>
              </a:rPr>
              <a:t>RIEN NE PEUT ÊTRE CHANGÉ TANT QUE L’ON N’Y FAIT PAS FACE.</a:t>
            </a:r>
            <a:r>
              <a:rPr lang="es-ES" sz="3200" dirty="0">
                <a:solidFill>
                  <a:schemeClr val="bg1"/>
                </a:solidFill>
              </a:rPr>
              <a:t/>
            </a:r>
            <a:br>
              <a:rPr lang="es-ES" sz="3200" dirty="0">
                <a:solidFill>
                  <a:schemeClr val="bg1"/>
                </a:solidFill>
              </a:rPr>
            </a:br>
            <a:r>
              <a:rPr lang="es-ES" sz="3200" dirty="0">
                <a:solidFill>
                  <a:schemeClr val="bg1"/>
                </a:solidFill>
              </a:rPr>
              <a:t>					James Baldwin</a:t>
            </a:r>
            <a:br>
              <a:rPr lang="es-ES" sz="3200" dirty="0">
                <a:solidFill>
                  <a:schemeClr val="bg1"/>
                </a:solidFill>
              </a:rPr>
            </a:br>
            <a:endParaRPr lang="es-ES" sz="3200" dirty="0">
              <a:solidFill>
                <a:schemeClr val="bg1"/>
              </a:solidFill>
            </a:endParaRPr>
          </a:p>
        </p:txBody>
      </p:sp>
      <p:sp>
        <p:nvSpPr>
          <p:cNvPr id="3" name="Content Placeholder 2"/>
          <p:cNvSpPr>
            <a:spLocks noGrp="1"/>
          </p:cNvSpPr>
          <p:nvPr>
            <p:ph idx="4294967295"/>
            <p:custDataLst>
              <p:tags r:id="rId2"/>
            </p:custDataLst>
          </p:nvPr>
        </p:nvSpPr>
        <p:spPr>
          <a:xfrm>
            <a:off x="457200" y="1905000"/>
            <a:ext cx="8229600" cy="3509963"/>
          </a:xfrm>
        </p:spPr>
        <p:txBody>
          <a:bodyPr>
            <a:normAutofit/>
          </a:bodyPr>
          <a:lstStyle/>
          <a:p>
            <a:pPr marL="0" indent="0">
              <a:buNone/>
            </a:pPr>
            <a:r>
              <a:rPr lang="en-US" sz="3600" dirty="0">
                <a:solidFill>
                  <a:schemeClr val="bg1"/>
                </a:solidFill>
                <a:latin typeface="Arial" panose="020B0604020202020204" pitchFamily="34" charset="0"/>
                <a:cs typeface="Arial" panose="020B0604020202020204" pitchFamily="34" charset="0"/>
              </a:rPr>
              <a:t>  2. Ne résistez pas à </a:t>
            </a:r>
            <a:r>
              <a:rPr lang="en-US" sz="3600" dirty="0" err="1">
                <a:solidFill>
                  <a:schemeClr val="bg1"/>
                </a:solidFill>
                <a:latin typeface="Arial" panose="020B0604020202020204" pitchFamily="34" charset="0"/>
                <a:cs typeface="Arial" panose="020B0604020202020204" pitchFamily="34" charset="0"/>
              </a:rPr>
              <a:t>l’habitude</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680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09800" y="2514600"/>
            <a:ext cx="6781800" cy="3611563"/>
          </a:xfrm>
        </p:spPr>
        <p:txBody>
          <a:bodyPr>
            <a:normAutofit/>
          </a:bodyPr>
          <a:lstStyle/>
          <a:p>
            <a:pPr>
              <a:buFont typeface="Wingdings" panose="05000000000000000000" pitchFamily="2" charset="2"/>
              <a:buChar char="Ø"/>
            </a:pPr>
            <a:r>
              <a:rPr lang="en-US" dirty="0" err="1">
                <a:latin typeface="Arial" panose="020B0604020202020204" pitchFamily="34" charset="0"/>
                <a:cs typeface="Arial" panose="020B0604020202020204" pitchFamily="34" charset="0"/>
              </a:rPr>
              <a:t>N’essayez</a:t>
            </a:r>
            <a:r>
              <a:rPr lang="en-US" dirty="0">
                <a:latin typeface="Arial" panose="020B0604020202020204" pitchFamily="34" charset="0"/>
                <a:cs typeface="Arial" panose="020B0604020202020204" pitchFamily="34" charset="0"/>
              </a:rPr>
              <a:t> pas de changer plusieurs mauvaises habitudes ou vices en même temps.</a:t>
            </a:r>
          </a:p>
          <a:p>
            <a:pPr>
              <a:buFont typeface="Wingdings" panose="05000000000000000000" pitchFamily="2" charset="2"/>
              <a:buChar char="Ø"/>
            </a:pPr>
            <a:endParaRPr lang="es-ES_tradnl"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Qui trop embrasse, mal étreint</a:t>
            </a:r>
            <a:r>
              <a:rPr lang="en-US"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Proverbe espagnol</a:t>
            </a:r>
            <a:endParaRPr lang="es-ES_tradnl" sz="24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 xmlns:a16="http://schemas.microsoft.com/office/drawing/2014/main" id="{21E4F6CC-75A8-4322-8EF4-C58AF60755C2}"/>
              </a:ext>
            </a:extLst>
          </p:cNvPr>
          <p:cNvSpPr txBox="1">
            <a:spLocks/>
          </p:cNvSpPr>
          <p:nvPr>
            <p:custDataLst>
              <p:tags r:id="rId2"/>
            </p:custDataLst>
          </p:nvPr>
        </p:nvSpPr>
        <p:spPr>
          <a:xfrm>
            <a:off x="2362200" y="990600"/>
            <a:ext cx="6419056" cy="111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2D7E0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2D7E0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2D7E0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2D7E0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2D7E0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b="1"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Changez une habitude à la fois</a:t>
            </a:r>
            <a:endParaRPr lang="es-ES_tradnl" b="1" dirty="0">
              <a:latin typeface="Arial" panose="020B0604020202020204" pitchFamily="34" charset="0"/>
              <a:cs typeface="Arial" panose="020B0604020202020204" pitchFamily="34" charset="0"/>
            </a:endParaRPr>
          </a:p>
          <a:p>
            <a:pPr marL="0" indent="0">
              <a:buFont typeface="Arial" pitchFamily="34" charset="0"/>
              <a:buNone/>
            </a:pPr>
            <a:endParaRPr lang="es-ES_tradnl" dirty="0">
              <a:latin typeface="Arial" panose="020B0604020202020204" pitchFamily="34" charset="0"/>
              <a:cs typeface="Arial" panose="020B0604020202020204" pitchFamily="34" charset="0"/>
            </a:endParaRPr>
          </a:p>
          <a:p>
            <a:pPr marL="0" indent="0">
              <a:buFont typeface="Arial" pitchFamily="34" charset="0"/>
              <a:buNone/>
            </a:pP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585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362200" y="2108200"/>
            <a:ext cx="5867400" cy="3408363"/>
          </a:xfrm>
        </p:spPr>
        <p:txBody>
          <a:bodyPr>
            <a:normAutofit/>
          </a:bodyPr>
          <a:lstStyle/>
          <a:p>
            <a:pPr marL="0" indent="0">
              <a:buNone/>
            </a:pPr>
            <a:r>
              <a:rPr lang="fr-FR" dirty="0">
                <a:latin typeface="Arial" pitchFamily="34" charset="0"/>
                <a:cs typeface="Arial" pitchFamily="34" charset="0"/>
              </a:rPr>
              <a:t>Les changements… doivent se faire avec le plus grand soin, avec </a:t>
            </a:r>
            <a:r>
              <a:rPr lang="fr-FR" u="sng" dirty="0">
                <a:latin typeface="Arial" pitchFamily="34" charset="0"/>
                <a:cs typeface="Arial" pitchFamily="34" charset="0"/>
              </a:rPr>
              <a:t>sagesse</a:t>
            </a:r>
            <a:r>
              <a:rPr lang="fr-FR" dirty="0">
                <a:latin typeface="Arial" pitchFamily="34" charset="0"/>
                <a:cs typeface="Arial" pitchFamily="34" charset="0"/>
              </a:rPr>
              <a:t> et </a:t>
            </a:r>
            <a:r>
              <a:rPr lang="fr-FR" u="sng" dirty="0">
                <a:latin typeface="Arial" pitchFamily="34" charset="0"/>
                <a:cs typeface="Arial" pitchFamily="34" charset="0"/>
              </a:rPr>
              <a:t>précaution</a:t>
            </a:r>
            <a:r>
              <a:rPr lang="en-US" u="sng" dirty="0">
                <a:latin typeface="Arial" pitchFamily="34" charset="0"/>
                <a:cs typeface="Arial" pitchFamily="34" charset="0"/>
              </a:rPr>
              <a:t>.</a:t>
            </a:r>
          </a:p>
          <a:p>
            <a:pPr marL="0" indent="0">
              <a:buNone/>
            </a:pPr>
            <a:r>
              <a:rPr lang="es-ES" sz="2800" dirty="0">
                <a:latin typeface="Arial" pitchFamily="34" charset="0"/>
                <a:cs typeface="Arial" pitchFamily="34" charset="0"/>
              </a:rPr>
              <a:t>CNA 393.3</a:t>
            </a:r>
          </a:p>
          <a:p>
            <a:pPr marL="0" indent="0">
              <a:buNone/>
            </a:pPr>
            <a:endParaRPr lang="es-ES_tradnl" dirty="0">
              <a:latin typeface="Arial" panose="020B0604020202020204" pitchFamily="34" charset="0"/>
              <a:cs typeface="Arial" panose="020B0604020202020204" pitchFamily="34" charset="0"/>
            </a:endParaRPr>
          </a:p>
        </p:txBody>
      </p:sp>
      <p:pic>
        <p:nvPicPr>
          <p:cNvPr id="4" name="Content Placeholder 3" descr="ellen_white_(1).jpg">
            <a:extLst>
              <a:ext uri="{FF2B5EF4-FFF2-40B4-BE49-F238E27FC236}">
                <a16:creationId xmlns="" xmlns:a16="http://schemas.microsoft.com/office/drawing/2014/main" id="{9E80D8E4-1CFA-48A5-80AD-43FCD4B3E752}"/>
              </a:ext>
            </a:extLst>
          </p:cNvPr>
          <p:cNvPicPr>
            <a:picLocks noChangeAspect="1"/>
          </p:cNvPicPr>
          <p:nvPr>
            <p:custDataLst>
              <p:tags r:id="rId2"/>
            </p:custDataLst>
          </p:nvPr>
        </p:nvPicPr>
        <p:blipFill rotWithShape="1">
          <a:blip r:embed="rId5" cstate="print"/>
          <a:srcRect l="12830" r="12015" b="-1"/>
          <a:stretch/>
        </p:blipFill>
        <p:spPr>
          <a:xfrm>
            <a:off x="6858001" y="3864501"/>
            <a:ext cx="2255855" cy="2993500"/>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4270398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362200" y="990600"/>
            <a:ext cx="6419056" cy="4525963"/>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4. </a:t>
            </a:r>
            <a:r>
              <a:rPr lang="en-US" b="1" dirty="0" err="1">
                <a:latin typeface="Arial" panose="020B0604020202020204" pitchFamily="34" charset="0"/>
                <a:cs typeface="Arial" panose="020B0604020202020204" pitchFamily="34" charset="0"/>
              </a:rPr>
              <a:t>Fixez</a:t>
            </a:r>
            <a:r>
              <a:rPr lang="en-US" b="1" dirty="0">
                <a:latin typeface="Arial" panose="020B0604020202020204" pitchFamily="34" charset="0"/>
                <a:cs typeface="Arial" panose="020B0604020202020204" pitchFamily="34" charset="0"/>
              </a:rPr>
              <a:t> avec Dieu des objectifs mesurables en </a:t>
            </a:r>
            <a:r>
              <a:rPr lang="en-US" b="1" dirty="0" err="1">
                <a:latin typeface="Arial" panose="020B0604020202020204" pitchFamily="34" charset="0"/>
                <a:cs typeface="Arial" panose="020B0604020202020204" pitchFamily="34" charset="0"/>
              </a:rPr>
              <a:t>changeant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ou</a:t>
            </a:r>
            <a:r>
              <a:rPr lang="en-US" b="1" dirty="0">
                <a:latin typeface="Arial" panose="020B0604020202020204" pitchFamily="34" charset="0"/>
                <a:cs typeface="Arial" panose="020B0604020202020204" pitchFamily="34" charset="0"/>
              </a:rPr>
              <a:t> en modifiant vos habitudes.</a:t>
            </a:r>
          </a:p>
          <a:p>
            <a:pPr marL="0" indent="0">
              <a:buNone/>
            </a:pPr>
            <a:endParaRPr lang="es-ES_tradnl" dirty="0">
              <a:latin typeface="Arial" panose="020B0604020202020204" pitchFamily="34" charset="0"/>
              <a:cs typeface="Arial" panose="020B0604020202020204" pitchFamily="34" charset="0"/>
            </a:endParaRPr>
          </a:p>
          <a:p>
            <a:pPr lvl="0">
              <a:buNone/>
              <a:defRPr/>
            </a:pPr>
            <a:r>
              <a:rPr lang="en-US" dirty="0" smtClean="0">
                <a:latin typeface="Arial" pitchFamily="34" charset="0"/>
                <a:cs typeface="Arial" pitchFamily="34" charset="0"/>
              </a:rPr>
              <a:t>   Les </a:t>
            </a:r>
            <a:r>
              <a:rPr lang="en-US" dirty="0">
                <a:latin typeface="Arial" pitchFamily="34" charset="0"/>
                <a:cs typeface="Arial" pitchFamily="34" charset="0"/>
              </a:rPr>
              <a:t>personnes qui se </a:t>
            </a:r>
            <a:r>
              <a:rPr lang="en-US" dirty="0" err="1">
                <a:latin typeface="Arial" pitchFamily="34" charset="0"/>
                <a:cs typeface="Arial" pitchFamily="34" charset="0"/>
              </a:rPr>
              <a:t>fixent</a:t>
            </a:r>
            <a:r>
              <a:rPr lang="en-US" dirty="0">
                <a:latin typeface="Arial" pitchFamily="34" charset="0"/>
                <a:cs typeface="Arial" pitchFamily="34" charset="0"/>
              </a:rPr>
              <a:t> avec Dieu des objectifs précis sont plus susceptibles de changer leurs habitudes que celles qui ne le font pas.</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70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362200" y="1600201"/>
            <a:ext cx="6324600" cy="4525963"/>
          </a:xfrm>
        </p:spPr>
        <p:txBody>
          <a:bodyPr>
            <a:normAutofit lnSpcReduction="10000"/>
          </a:bodyPr>
          <a:lstStyle/>
          <a:p>
            <a:pPr>
              <a:buFont typeface="Wingdings" panose="05000000000000000000" pitchFamily="2" charset="2"/>
              <a:buChar char="Ø"/>
            </a:pPr>
            <a:r>
              <a:rPr lang="en-US" dirty="0"/>
              <a:t>Je </a:t>
            </a:r>
            <a:r>
              <a:rPr lang="en-US" dirty="0" err="1"/>
              <a:t>suis</a:t>
            </a:r>
            <a:r>
              <a:rPr lang="en-US" dirty="0"/>
              <a:t> ta </a:t>
            </a:r>
            <a:r>
              <a:rPr lang="en-US" dirty="0" err="1"/>
              <a:t>compagne</a:t>
            </a:r>
            <a:r>
              <a:rPr lang="en-US" dirty="0"/>
              <a:t> </a:t>
            </a:r>
            <a:r>
              <a:rPr lang="en-US" dirty="0" err="1"/>
              <a:t>permanente</a:t>
            </a:r>
            <a:endParaRPr lang="en-US" dirty="0"/>
          </a:p>
          <a:p>
            <a:pPr>
              <a:buFont typeface="Wingdings" panose="05000000000000000000" pitchFamily="2" charset="2"/>
              <a:buChar char="Ø"/>
            </a:pPr>
            <a:r>
              <a:rPr lang="en-US" dirty="0"/>
              <a:t>Je </a:t>
            </a:r>
            <a:r>
              <a:rPr lang="en-US" dirty="0" err="1"/>
              <a:t>suis</a:t>
            </a:r>
            <a:r>
              <a:rPr lang="en-US" dirty="0"/>
              <a:t> ton plus gros investissement </a:t>
            </a:r>
            <a:r>
              <a:rPr lang="en-US" dirty="0" err="1"/>
              <a:t>ou</a:t>
            </a:r>
            <a:r>
              <a:rPr lang="en-US" dirty="0"/>
              <a:t> ta plus lourde charge.</a:t>
            </a:r>
          </a:p>
          <a:p>
            <a:pPr>
              <a:buFont typeface="Wingdings" panose="05000000000000000000" pitchFamily="2" charset="2"/>
              <a:buChar char="Ø"/>
            </a:pPr>
            <a:r>
              <a:rPr lang="en-US" dirty="0"/>
              <a:t>Je </a:t>
            </a:r>
            <a:r>
              <a:rPr lang="en-US" dirty="0" err="1"/>
              <a:t>peux</a:t>
            </a:r>
            <a:r>
              <a:rPr lang="en-US" dirty="0"/>
              <a:t> </a:t>
            </a:r>
            <a:r>
              <a:rPr lang="en-US" dirty="0" err="1"/>
              <a:t>t’aider</a:t>
            </a:r>
            <a:r>
              <a:rPr lang="en-US" dirty="0"/>
              <a:t> </a:t>
            </a:r>
            <a:r>
              <a:rPr lang="en-US" dirty="0" err="1"/>
              <a:t>ou</a:t>
            </a:r>
            <a:r>
              <a:rPr lang="en-US" dirty="0"/>
              <a:t> </a:t>
            </a:r>
            <a:r>
              <a:rPr lang="en-US" dirty="0" err="1"/>
              <a:t>te</a:t>
            </a:r>
            <a:r>
              <a:rPr lang="en-US" dirty="0"/>
              <a:t> pousser vers le </a:t>
            </a:r>
            <a:r>
              <a:rPr lang="en-US" dirty="0" err="1"/>
              <a:t>haut</a:t>
            </a:r>
            <a:r>
              <a:rPr lang="en-US" dirty="0"/>
              <a:t>, </a:t>
            </a:r>
            <a:r>
              <a:rPr lang="en-US" dirty="0" err="1"/>
              <a:t>ou</a:t>
            </a:r>
            <a:r>
              <a:rPr lang="en-US" dirty="0"/>
              <a:t> </a:t>
            </a:r>
            <a:r>
              <a:rPr lang="en-US" dirty="0" err="1"/>
              <a:t>vers</a:t>
            </a:r>
            <a:r>
              <a:rPr lang="en-US" dirty="0"/>
              <a:t> le bas</a:t>
            </a:r>
          </a:p>
          <a:p>
            <a:pPr>
              <a:buFont typeface="Wingdings" panose="05000000000000000000" pitchFamily="2" charset="2"/>
              <a:buChar char="Ø"/>
            </a:pPr>
            <a:r>
              <a:rPr lang="en-US" dirty="0"/>
              <a:t>Je peux </a:t>
            </a:r>
            <a:r>
              <a:rPr lang="en-US" dirty="0" err="1"/>
              <a:t>aussi</a:t>
            </a:r>
            <a:r>
              <a:rPr lang="en-US" dirty="0"/>
              <a:t> </a:t>
            </a:r>
            <a:r>
              <a:rPr lang="en-US" dirty="0" err="1"/>
              <a:t>te</a:t>
            </a:r>
            <a:r>
              <a:rPr lang="en-US" dirty="0"/>
              <a:t> </a:t>
            </a:r>
            <a:r>
              <a:rPr lang="en-US" dirty="0" err="1"/>
              <a:t>décourager</a:t>
            </a:r>
            <a:r>
              <a:rPr lang="en-US" dirty="0"/>
              <a:t> à </a:t>
            </a:r>
            <a:r>
              <a:rPr lang="en-US" dirty="0" err="1"/>
              <a:t>l’extrême</a:t>
            </a:r>
            <a:r>
              <a:rPr lang="en-US" dirty="0"/>
              <a:t>.</a:t>
            </a:r>
          </a:p>
          <a:p>
            <a:pPr>
              <a:buFont typeface="Wingdings" panose="05000000000000000000" pitchFamily="2" charset="2"/>
              <a:buChar char="Ø"/>
            </a:pPr>
            <a:r>
              <a:rPr lang="en-US" dirty="0"/>
              <a:t>Je suis à ton service</a:t>
            </a:r>
          </a:p>
        </p:txBody>
      </p:sp>
      <p:sp>
        <p:nvSpPr>
          <p:cNvPr id="2" name="TextBox 1">
            <a:extLst>
              <a:ext uri="{FF2B5EF4-FFF2-40B4-BE49-F238E27FC236}">
                <a16:creationId xmlns="" xmlns:a16="http://schemas.microsoft.com/office/drawing/2014/main" id="{AC0AC518-E621-4959-9706-3A55EA4EBADD}"/>
              </a:ext>
            </a:extLst>
          </p:cNvPr>
          <p:cNvSpPr txBox="1"/>
          <p:nvPr>
            <p:custDataLst>
              <p:tags r:id="rId2"/>
            </p:custDataLst>
          </p:nvPr>
        </p:nvSpPr>
        <p:spPr>
          <a:xfrm>
            <a:off x="3810000" y="584201"/>
            <a:ext cx="4267200" cy="584775"/>
          </a:xfrm>
          <a:prstGeom prst="rect">
            <a:avLst/>
          </a:prstGeom>
          <a:noFill/>
        </p:spPr>
        <p:txBody>
          <a:bodyPr wrap="square" rtlCol="0">
            <a:spAutoFit/>
          </a:bodyPr>
          <a:lstStyle/>
          <a:p>
            <a:pPr algn="ctr"/>
            <a:r>
              <a:rPr lang="en-US" sz="3200" b="1" dirty="0">
                <a:solidFill>
                  <a:srgbClr val="2D7E08"/>
                </a:solidFill>
                <a:latin typeface="Arial" panose="020B0604020202020204" pitchFamily="34" charset="0"/>
                <a:cs typeface="Arial" panose="020B0604020202020204" pitchFamily="34" charset="0"/>
              </a:rPr>
              <a:t>Qui a </a:t>
            </a:r>
            <a:r>
              <a:rPr lang="en-US" sz="3200" b="1" dirty="0" err="1">
                <a:solidFill>
                  <a:srgbClr val="2D7E08"/>
                </a:solidFill>
                <a:latin typeface="Arial" panose="020B0604020202020204" pitchFamily="34" charset="0"/>
                <a:cs typeface="Arial" panose="020B0604020202020204" pitchFamily="34" charset="0"/>
              </a:rPr>
              <a:t>dit</a:t>
            </a:r>
            <a:r>
              <a:rPr lang="en-US" sz="3200" b="1" dirty="0">
                <a:solidFill>
                  <a:srgbClr val="2D7E0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8162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057400" y="990600"/>
            <a:ext cx="6858000" cy="4525963"/>
          </a:xfrm>
        </p:spPr>
        <p:txBody>
          <a:bodyPr>
            <a:normAutofit/>
          </a:bodyPr>
          <a:lstStyle/>
          <a:p>
            <a:pPr marL="0" indent="0" algn="ctr">
              <a:buNone/>
            </a:pPr>
            <a:r>
              <a:rPr lang="en-US" sz="3800" b="1" dirty="0">
                <a:latin typeface="Arial" panose="020B0604020202020204" pitchFamily="34" charset="0"/>
                <a:cs typeface="Arial" panose="020B0604020202020204" pitchFamily="34" charset="0"/>
              </a:rPr>
              <a:t>5. </a:t>
            </a:r>
            <a:r>
              <a:rPr lang="en-US" sz="3800" b="1" dirty="0" err="1">
                <a:latin typeface="Arial" panose="020B0604020202020204" pitchFamily="34" charset="0"/>
                <a:cs typeface="Arial" panose="020B0604020202020204" pitchFamily="34" charset="0"/>
              </a:rPr>
              <a:t>Vous</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devez</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être</a:t>
            </a:r>
            <a:r>
              <a:rPr lang="en-US" sz="3800" b="1" dirty="0">
                <a:latin typeface="Arial" panose="020B0604020202020204" pitchFamily="34" charset="0"/>
                <a:cs typeface="Arial" panose="020B0604020202020204" pitchFamily="34" charset="0"/>
              </a:rPr>
              <a:t> constant</a:t>
            </a:r>
          </a:p>
          <a:p>
            <a:pPr marL="0" indent="0">
              <a:buNone/>
            </a:pPr>
            <a:endParaRPr lang="en-US" dirty="0">
              <a:latin typeface="Arial" panose="020B0604020202020204" pitchFamily="34" charset="0"/>
              <a:cs typeface="Arial" panose="020B0604020202020204" pitchFamily="34" charset="0"/>
            </a:endParaRPr>
          </a:p>
          <a:p>
            <a:pPr lvl="0">
              <a:buNone/>
              <a:defRPr/>
            </a:pP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L’habitude</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atteinte</a:t>
            </a:r>
            <a:r>
              <a:rPr lang="en-US" dirty="0">
                <a:latin typeface="Arial" panose="020B0604020202020204" pitchFamily="34" charset="0"/>
                <a:cs typeface="Arial" panose="020B0604020202020204" pitchFamily="34" charset="0"/>
              </a:rPr>
              <a:t> par la routine et la routine par la </a:t>
            </a:r>
            <a:r>
              <a:rPr lang="en-US" dirty="0" err="1">
                <a:latin typeface="Arial" panose="020B0604020202020204" pitchFamily="34" charset="0"/>
                <a:cs typeface="Arial" panose="020B0604020202020204" pitchFamily="34" charset="0"/>
              </a:rPr>
              <a:t>répétition</a:t>
            </a:r>
            <a:r>
              <a:rPr lang="en-US" dirty="0">
                <a:latin typeface="Arial" panose="020B0604020202020204" pitchFamily="34" charset="0"/>
                <a:cs typeface="Arial" panose="020B0604020202020204" pitchFamily="34" charset="0"/>
              </a:rPr>
              <a:t>. Pour </a:t>
            </a:r>
            <a:r>
              <a:rPr lang="en-US" dirty="0" err="1">
                <a:latin typeface="Arial" panose="020B0604020202020204" pitchFamily="34" charset="0"/>
                <a:cs typeface="Arial" panose="020B0604020202020204" pitchFamily="34" charset="0"/>
              </a:rPr>
              <a:t>façonner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une</a:t>
            </a:r>
            <a:r>
              <a:rPr lang="en-US" dirty="0">
                <a:latin typeface="Arial" panose="020B0604020202020204" pitchFamily="34" charset="0"/>
                <a:cs typeface="Arial" panose="020B0604020202020204" pitchFamily="34" charset="0"/>
              </a:rPr>
              <a:t> habitude durable et </a:t>
            </a:r>
            <a:r>
              <a:rPr lang="en-US" dirty="0" err="1">
                <a:latin typeface="Arial" panose="020B0604020202020204" pitchFamily="34" charset="0"/>
                <a:cs typeface="Arial" panose="020B0604020202020204" pitchFamily="34" charset="0"/>
              </a:rPr>
              <a:t>solide</a:t>
            </a:r>
            <a:r>
              <a:rPr lang="en-US" dirty="0">
                <a:latin typeface="Arial" panose="020B0604020202020204" pitchFamily="34" charset="0"/>
                <a:cs typeface="Arial" panose="020B0604020202020204" pitchFamily="34" charset="0"/>
              </a:rPr>
              <a:t>, il </a:t>
            </a:r>
            <a:r>
              <a:rPr lang="en-US" dirty="0" err="1">
                <a:latin typeface="Arial" panose="020B0604020202020204" pitchFamily="34" charset="0"/>
                <a:cs typeface="Arial" panose="020B0604020202020204" pitchFamily="34" charset="0"/>
              </a:rPr>
              <a:t>est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essentiel</a:t>
            </a:r>
            <a:r>
              <a:rPr lang="en-US" dirty="0">
                <a:latin typeface="Arial" panose="020B0604020202020204" pitchFamily="34" charset="0"/>
                <a:cs typeface="Arial" panose="020B0604020202020204" pitchFamily="34" charset="0"/>
              </a:rPr>
              <a:t> d’être constant et </a:t>
            </a:r>
            <a:r>
              <a:rPr lang="en-US" dirty="0" err="1">
                <a:latin typeface="Arial" panose="020B0604020202020204" pitchFamily="34" charset="0"/>
                <a:cs typeface="Arial" panose="020B0604020202020204" pitchFamily="34" charset="0"/>
              </a:rPr>
              <a:t>persévérant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95845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685800" y="2108201"/>
            <a:ext cx="7696200" cy="3814764"/>
          </a:xfrm>
        </p:spPr>
        <p:txBody>
          <a:bodyPr>
            <a:normAutofit/>
          </a:bodyPr>
          <a:lstStyle/>
          <a:p>
            <a:pP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Si nécessaire, </a:t>
            </a:r>
            <a:r>
              <a:rPr lang="en-US" dirty="0" err="1">
                <a:solidFill>
                  <a:schemeClr val="bg1"/>
                </a:solidFill>
                <a:latin typeface="Arial" panose="020B0604020202020204" pitchFamily="34" charset="0"/>
                <a:cs typeface="Arial" panose="020B0604020202020204" pitchFamily="34" charset="0"/>
              </a:rPr>
              <a:t>trouvez</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quelqu’un</a:t>
            </a:r>
            <a:r>
              <a:rPr lang="en-US" dirty="0">
                <a:solidFill>
                  <a:schemeClr val="bg1"/>
                </a:solidFill>
                <a:latin typeface="Arial" panose="020B0604020202020204" pitchFamily="34" charset="0"/>
                <a:cs typeface="Arial" panose="020B0604020202020204" pitchFamily="34" charset="0"/>
              </a:rPr>
              <a:t> qui veut faire de même, rejoignez un groupe de soutien.</a:t>
            </a:r>
          </a:p>
          <a:p>
            <a:pPr marL="0" indent="0">
              <a:buNone/>
            </a:pPr>
            <a:endParaRPr lang="en-US"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Adoptez une attitude positive !</a:t>
            </a:r>
            <a:endParaRPr lang="es-ES_tradn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72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457200" y="2311399"/>
            <a:ext cx="8229600" cy="3814764"/>
          </a:xfrm>
        </p:spPr>
        <p:txBody>
          <a:bodyPr>
            <a:normAutofit/>
          </a:bodyPr>
          <a:lstStyle/>
          <a:p>
            <a:pPr marL="0" indent="0">
              <a:buNone/>
            </a:pPr>
            <a:r>
              <a:rPr lang="en-US" b="0" i="0" dirty="0">
                <a:solidFill>
                  <a:schemeClr val="bg1"/>
                </a:solidFill>
                <a:effectLst/>
                <a:latin typeface="system-ui"/>
              </a:rPr>
              <a:t>	 1 </a:t>
            </a:r>
            <a:r>
              <a:rPr lang="en-US" b="0" i="0" dirty="0" err="1">
                <a:solidFill>
                  <a:schemeClr val="bg1"/>
                </a:solidFill>
                <a:effectLst/>
                <a:latin typeface="system-ui"/>
              </a:rPr>
              <a:t>Thessaloniciens</a:t>
            </a:r>
            <a:r>
              <a:rPr lang="en-US" b="0" i="0" dirty="0">
                <a:solidFill>
                  <a:schemeClr val="bg1"/>
                </a:solidFill>
                <a:effectLst/>
                <a:latin typeface="system-ui"/>
              </a:rPr>
              <a:t> 5:17</a:t>
            </a:r>
            <a:endParaRPr lang="es-ES_tradnl" dirty="0">
              <a:solidFill>
                <a:schemeClr val="bg1"/>
              </a:solidFill>
              <a:latin typeface="Arial" panose="020B0604020202020204" pitchFamily="34" charset="0"/>
              <a:cs typeface="Arial" panose="020B0604020202020204" pitchFamily="34" charset="0"/>
            </a:endParaRPr>
          </a:p>
          <a:p>
            <a:pPr marL="0" indent="0">
              <a:buNone/>
            </a:pPr>
            <a:r>
              <a:rPr lang="en-US" b="0" i="0" dirty="0">
                <a:solidFill>
                  <a:schemeClr val="bg1"/>
                </a:solidFill>
                <a:effectLst/>
                <a:latin typeface="system-ui"/>
              </a:rPr>
              <a:t>	 « </a:t>
            </a:r>
            <a:r>
              <a:rPr lang="en-US" dirty="0" err="1">
                <a:solidFill>
                  <a:schemeClr val="bg1"/>
                </a:solidFill>
                <a:latin typeface="system-ui"/>
              </a:rPr>
              <a:t>P</a:t>
            </a:r>
            <a:r>
              <a:rPr lang="en-US" b="0" i="0" dirty="0" err="1">
                <a:solidFill>
                  <a:schemeClr val="bg1"/>
                </a:solidFill>
                <a:effectLst/>
                <a:latin typeface="system-ui"/>
              </a:rPr>
              <a:t>riez</a:t>
            </a:r>
            <a:r>
              <a:rPr lang="en-US" b="0" i="0" dirty="0">
                <a:solidFill>
                  <a:schemeClr val="bg1"/>
                </a:solidFill>
                <a:effectLst/>
                <a:latin typeface="system-ui"/>
              </a:rPr>
              <a:t> sans </a:t>
            </a:r>
            <a:r>
              <a:rPr lang="en-US" b="0" i="0" dirty="0" err="1">
                <a:solidFill>
                  <a:schemeClr val="bg1"/>
                </a:solidFill>
                <a:effectLst/>
                <a:latin typeface="system-ui"/>
              </a:rPr>
              <a:t>cesse</a:t>
            </a:r>
            <a:r>
              <a:rPr lang="en-US" b="0" i="0" dirty="0">
                <a:solidFill>
                  <a:schemeClr val="bg1"/>
                </a:solidFill>
                <a:effectLst/>
                <a:latin typeface="system-ui"/>
              </a:rPr>
              <a:t> »</a:t>
            </a:r>
          </a:p>
          <a:p>
            <a:pPr marL="0" indent="0">
              <a:buNone/>
            </a:pPr>
            <a:endParaRPr lang="es-ES_tradnl"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s-ES_tradnl" dirty="0">
                <a:solidFill>
                  <a:schemeClr val="bg1"/>
                </a:solidFill>
                <a:latin typeface="Arial" panose="020B0604020202020204" pitchFamily="34" charset="0"/>
                <a:cs typeface="Arial" panose="020B0604020202020204" pitchFamily="34" charset="0"/>
              </a:rPr>
              <a:t>	 NOUS NE SOMMES PAS SEULS !</a:t>
            </a:r>
          </a:p>
          <a:p>
            <a:pPr marL="0" indent="0">
              <a:buNone/>
            </a:pPr>
            <a:r>
              <a:rPr lang="en-US" b="0" i="0" dirty="0">
                <a:solidFill>
                  <a:schemeClr val="bg1"/>
                </a:solidFill>
                <a:effectLst/>
                <a:latin typeface="system-ui"/>
              </a:rPr>
              <a:t>	</a:t>
            </a:r>
            <a:r>
              <a:rPr lang="es-ES_tradnl" dirty="0">
                <a:solidFill>
                  <a:schemeClr val="bg1"/>
                </a:solidFill>
                <a:latin typeface="Arial" panose="020B0604020202020204" pitchFamily="34" charset="0"/>
                <a:cs typeface="Arial" panose="020B0604020202020204" pitchFamily="34" charset="0"/>
              </a:rPr>
              <a:t>« </a:t>
            </a:r>
            <a:r>
              <a:rPr lang="en-US" b="0" i="0" dirty="0">
                <a:solidFill>
                  <a:schemeClr val="bg1"/>
                </a:solidFill>
                <a:effectLst/>
                <a:latin typeface="system-ui"/>
              </a:rPr>
              <a:t>Je puis tout faire par Celui qui me 	</a:t>
            </a:r>
            <a:r>
              <a:rPr lang="en-US" b="0" i="0" dirty="0" err="1">
                <a:solidFill>
                  <a:schemeClr val="bg1"/>
                </a:solidFill>
                <a:effectLst/>
                <a:latin typeface="system-ui"/>
              </a:rPr>
              <a:t>fortifie</a:t>
            </a:r>
            <a:r>
              <a:rPr lang="en-US" b="0" i="0" dirty="0">
                <a:solidFill>
                  <a:schemeClr val="bg1"/>
                </a:solidFill>
                <a:effectLst/>
                <a:latin typeface="system-ui"/>
              </a:rPr>
              <a:t>. » 	</a:t>
            </a:r>
            <a:r>
              <a:rPr lang="en-US" b="0" i="0" dirty="0" err="1">
                <a:solidFill>
                  <a:schemeClr val="bg1"/>
                </a:solidFill>
                <a:effectLst/>
                <a:latin typeface="system-ui"/>
              </a:rPr>
              <a:t>Philippiens</a:t>
            </a:r>
            <a:r>
              <a:rPr lang="en-US" b="0" i="0" dirty="0">
                <a:solidFill>
                  <a:schemeClr val="bg1"/>
                </a:solidFill>
                <a:effectLst/>
                <a:latin typeface="system-ui"/>
              </a:rPr>
              <a:t> 4:13</a:t>
            </a:r>
            <a:endParaRPr lang="es-ES_tradn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020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838200" y="2209799"/>
            <a:ext cx="7848600" cy="3916364"/>
          </a:xfrm>
        </p:spPr>
        <p:txBody>
          <a:bodyPr>
            <a:normAutofit/>
          </a:bodyPr>
          <a:lstStyle/>
          <a:p>
            <a:pPr marL="0" indent="0" algn="ctr">
              <a:buNone/>
            </a:pPr>
            <a:r>
              <a:rPr lang="en-US" sz="2800" dirty="0">
                <a:solidFill>
                  <a:schemeClr val="bg1"/>
                </a:solidFill>
                <a:latin typeface="Arial" panose="020B0604020202020204" pitchFamily="34" charset="0"/>
                <a:cs typeface="Arial" panose="020B0604020202020204" pitchFamily="34" charset="0"/>
              </a:rPr>
              <a:t>Cette présentation est partiellement basée sur le livre de Mc Anderson et John Murphy.</a:t>
            </a:r>
          </a:p>
          <a:p>
            <a:pPr marL="0" indent="0" algn="ctr">
              <a:buNone/>
            </a:pPr>
            <a:r>
              <a:rPr lang="es-ES_tradnl" sz="2800" dirty="0">
                <a:solidFill>
                  <a:schemeClr val="bg1"/>
                </a:solidFill>
                <a:latin typeface="Arial" panose="020B0604020202020204" pitchFamily="34" charset="0"/>
                <a:cs typeface="Arial" panose="020B0604020202020204" pitchFamily="34" charset="0"/>
              </a:rPr>
              <a:t>« HABITS DIE HARD »</a:t>
            </a:r>
          </a:p>
          <a:p>
            <a:pPr marL="0" indent="0" algn="ctr">
              <a:buNone/>
            </a:pPr>
            <a:r>
              <a:rPr lang="es-ES_tradnl" sz="2400" dirty="0">
                <a:solidFill>
                  <a:schemeClr val="bg1"/>
                </a:solidFill>
                <a:latin typeface="Arial" panose="020B0604020202020204" pitchFamily="34" charset="0"/>
                <a:cs typeface="Arial" panose="020B0604020202020204" pitchFamily="34" charset="0"/>
              </a:rPr>
              <a:t>(LES HABITUDES ONT LA VIE DURE)</a:t>
            </a:r>
          </a:p>
        </p:txBody>
      </p:sp>
    </p:spTree>
    <p:extLst>
      <p:ext uri="{BB962C8B-B14F-4D97-AF65-F5344CB8AC3E}">
        <p14:creationId xmlns:p14="http://schemas.microsoft.com/office/powerpoint/2010/main" val="336645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67744" y="1193801"/>
            <a:ext cx="6419056" cy="4932364"/>
          </a:xfrm>
        </p:spPr>
        <p:txBody>
          <a:bodyPr>
            <a:normAutofit/>
          </a:bodyPr>
          <a:lstStyle/>
          <a:p>
            <a:pPr>
              <a:buFont typeface="Wingdings" panose="05000000000000000000" pitchFamily="2" charset="2"/>
              <a:buChar char="Ø"/>
            </a:pPr>
            <a:r>
              <a:rPr lang="en-US" dirty="0"/>
              <a:t>Je prends la </a:t>
            </a:r>
            <a:r>
              <a:rPr lang="en-US" dirty="0" err="1"/>
              <a:t>responsabilité</a:t>
            </a:r>
            <a:r>
              <a:rPr lang="en-US" dirty="0"/>
              <a:t> </a:t>
            </a:r>
            <a:r>
              <a:rPr lang="en-US" dirty="0" err="1"/>
              <a:t>d’environ</a:t>
            </a:r>
            <a:r>
              <a:rPr lang="en-US" dirty="0"/>
              <a:t> la moitié des choses que </a:t>
            </a:r>
            <a:r>
              <a:rPr lang="en-US" dirty="0" err="1"/>
              <a:t>tu</a:t>
            </a:r>
            <a:r>
              <a:rPr lang="en-US" dirty="0"/>
              <a:t> </a:t>
            </a:r>
            <a:r>
              <a:rPr lang="en-US" dirty="0" err="1"/>
              <a:t>fais</a:t>
            </a:r>
            <a:r>
              <a:rPr lang="en-US" dirty="0"/>
              <a:t>, car je peux les faire rapidement, correctement et avec succès.</a:t>
            </a:r>
          </a:p>
          <a:p>
            <a:pPr>
              <a:buFont typeface="Wingdings" panose="05000000000000000000" pitchFamily="2" charset="2"/>
              <a:buChar char="Ø"/>
            </a:pPr>
            <a:r>
              <a:rPr lang="en-US" dirty="0"/>
              <a:t>Il </a:t>
            </a:r>
            <a:r>
              <a:rPr lang="en-US" dirty="0" err="1"/>
              <a:t>est</a:t>
            </a:r>
            <a:r>
              <a:rPr lang="en-US" dirty="0"/>
              <a:t> facile de me manipuler, il </a:t>
            </a:r>
            <a:r>
              <a:rPr lang="en-US" dirty="0" err="1"/>
              <a:t>suffit</a:t>
            </a:r>
            <a:r>
              <a:rPr lang="en-US" dirty="0"/>
              <a:t> d’être ferme avec moi.</a:t>
            </a:r>
          </a:p>
          <a:p>
            <a:pPr>
              <a:buFont typeface="Wingdings" panose="05000000000000000000" pitchFamily="2" charset="2"/>
              <a:buChar char="Ø"/>
            </a:pPr>
            <a:r>
              <a:rPr lang="en-US" dirty="0"/>
              <a:t>Ceux qui ont réussi, je les ai fait réussir.</a:t>
            </a:r>
          </a:p>
        </p:txBody>
      </p:sp>
    </p:spTree>
    <p:extLst>
      <p:ext uri="{BB962C8B-B14F-4D97-AF65-F5344CB8AC3E}">
        <p14:creationId xmlns:p14="http://schemas.microsoft.com/office/powerpoint/2010/main" val="2465909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0" y="990600"/>
            <a:ext cx="6858000" cy="4525963"/>
          </a:xfrm>
        </p:spPr>
        <p:txBody>
          <a:bodyPr>
            <a:noAutofit/>
          </a:bodyPr>
          <a:lstStyle/>
          <a:p>
            <a:pPr>
              <a:buFont typeface="Wingdings" panose="05000000000000000000" pitchFamily="2" charset="2"/>
              <a:buChar char="Ø"/>
            </a:pPr>
            <a:r>
              <a:rPr lang="en-US" dirty="0"/>
              <a:t>Ceux qui ont échoué, je les ai fait échouer.</a:t>
            </a:r>
          </a:p>
          <a:p>
            <a:pPr>
              <a:buFont typeface="Wingdings" panose="05000000000000000000" pitchFamily="2" charset="2"/>
              <a:buChar char="Ø"/>
            </a:pPr>
            <a:r>
              <a:rPr lang="en-US" dirty="0"/>
              <a:t>Je ne suis pas une machine, même si je </a:t>
            </a:r>
            <a:r>
              <a:rPr lang="en-US" dirty="0" err="1"/>
              <a:t>fonctionne</a:t>
            </a:r>
            <a:r>
              <a:rPr lang="en-US" dirty="0"/>
              <a:t> avec la </a:t>
            </a:r>
            <a:r>
              <a:rPr lang="en-US" dirty="0" err="1"/>
              <a:t>précision</a:t>
            </a:r>
            <a:r>
              <a:rPr lang="en-US" dirty="0"/>
              <a:t> </a:t>
            </a:r>
            <a:r>
              <a:rPr lang="en-US" dirty="0" err="1"/>
              <a:t>d’une</a:t>
            </a:r>
            <a:r>
              <a:rPr lang="en-US" dirty="0"/>
              <a:t> machine et </a:t>
            </a:r>
            <a:r>
              <a:rPr lang="en-US" dirty="0" err="1"/>
              <a:t>l’intelligence</a:t>
            </a:r>
            <a:r>
              <a:rPr lang="en-US" dirty="0"/>
              <a:t> </a:t>
            </a:r>
            <a:r>
              <a:rPr lang="en-US" dirty="0" err="1"/>
              <a:t>d’une</a:t>
            </a:r>
            <a:r>
              <a:rPr lang="en-US" dirty="0"/>
              <a:t> personne.</a:t>
            </a:r>
          </a:p>
          <a:p>
            <a:pPr>
              <a:buFont typeface="Wingdings" panose="05000000000000000000" pitchFamily="2" charset="2"/>
              <a:buChar char="Ø"/>
            </a:pPr>
            <a:r>
              <a:rPr lang="en-US" dirty="0"/>
              <a:t>Tu </a:t>
            </a:r>
            <a:r>
              <a:rPr lang="en-US" dirty="0" err="1"/>
              <a:t>peux</a:t>
            </a:r>
            <a:r>
              <a:rPr lang="en-US" dirty="0"/>
              <a:t> </a:t>
            </a:r>
            <a:r>
              <a:rPr lang="en-US" dirty="0" err="1"/>
              <a:t>m’utiliser</a:t>
            </a:r>
            <a:r>
              <a:rPr lang="en-US" dirty="0"/>
              <a:t> pour la </a:t>
            </a:r>
            <a:r>
              <a:rPr lang="en-US" dirty="0" err="1"/>
              <a:t>réussite</a:t>
            </a:r>
            <a:r>
              <a:rPr lang="en-US" dirty="0"/>
              <a:t> </a:t>
            </a:r>
            <a:r>
              <a:rPr lang="en-US" dirty="0" err="1"/>
              <a:t>ou</a:t>
            </a:r>
            <a:r>
              <a:rPr lang="en-US" dirty="0"/>
              <a:t> pour la ruine.</a:t>
            </a:r>
          </a:p>
        </p:txBody>
      </p:sp>
    </p:spTree>
    <p:extLst>
      <p:ext uri="{BB962C8B-B14F-4D97-AF65-F5344CB8AC3E}">
        <p14:creationId xmlns:p14="http://schemas.microsoft.com/office/powerpoint/2010/main" val="2054651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09800" y="1295400"/>
            <a:ext cx="6419056" cy="4525963"/>
          </a:xfrm>
        </p:spPr>
        <p:txBody>
          <a:bodyPr>
            <a:normAutofit/>
          </a:bodyPr>
          <a:lstStyle/>
          <a:p>
            <a:pPr>
              <a:buFont typeface="Wingdings" panose="05000000000000000000" pitchFamily="2" charset="2"/>
              <a:buChar char="Ø"/>
            </a:pPr>
            <a:r>
              <a:rPr lang="en-US" dirty="0" err="1"/>
              <a:t>Montre-moi</a:t>
            </a:r>
            <a:r>
              <a:rPr lang="en-US" dirty="0"/>
              <a:t> comment </a:t>
            </a:r>
            <a:r>
              <a:rPr lang="en-US" dirty="0" err="1"/>
              <a:t>tu</a:t>
            </a:r>
            <a:r>
              <a:rPr lang="en-US" dirty="0"/>
              <a:t> </a:t>
            </a:r>
            <a:r>
              <a:rPr lang="en-US" dirty="0" err="1"/>
              <a:t>veux</a:t>
            </a:r>
            <a:r>
              <a:rPr lang="en-US" dirty="0"/>
              <a:t> que le travail </a:t>
            </a:r>
            <a:r>
              <a:rPr lang="en-US" dirty="0" err="1"/>
              <a:t>soit</a:t>
            </a:r>
            <a:r>
              <a:rPr lang="en-US" dirty="0"/>
              <a:t> fait.</a:t>
            </a:r>
          </a:p>
          <a:p>
            <a:pPr>
              <a:buFont typeface="Wingdings" panose="05000000000000000000" pitchFamily="2" charset="2"/>
              <a:buChar char="Ø"/>
            </a:pPr>
            <a:r>
              <a:rPr lang="en-US" dirty="0" err="1"/>
              <a:t>Éduque-moi</a:t>
            </a:r>
            <a:r>
              <a:rPr lang="en-US" dirty="0"/>
              <a:t>, </a:t>
            </a:r>
            <a:r>
              <a:rPr lang="en-US" dirty="0" err="1"/>
              <a:t>forme-moi</a:t>
            </a:r>
            <a:r>
              <a:rPr lang="en-US" dirty="0"/>
              <a:t>, dirige-</a:t>
            </a:r>
            <a:r>
              <a:rPr lang="en-US" dirty="0" err="1"/>
              <a:t>moi</a:t>
            </a:r>
            <a:r>
              <a:rPr lang="en-US" dirty="0"/>
              <a:t>, </a:t>
            </a:r>
            <a:r>
              <a:rPr lang="en-US" dirty="0" err="1"/>
              <a:t>récompense-moi</a:t>
            </a:r>
            <a:r>
              <a:rPr lang="en-US" dirty="0"/>
              <a:t>.</a:t>
            </a:r>
          </a:p>
          <a:p>
            <a:pPr>
              <a:buFont typeface="Wingdings" panose="05000000000000000000" pitchFamily="2" charset="2"/>
              <a:buChar char="Ø"/>
            </a:pPr>
            <a:r>
              <a:rPr lang="en-US" dirty="0"/>
              <a:t>Ensuite, je ferai les choses automatiquement.</a:t>
            </a:r>
          </a:p>
          <a:p>
            <a:pPr>
              <a:buFont typeface="Wingdings" panose="05000000000000000000" pitchFamily="2" charset="2"/>
              <a:buChar char="Ø"/>
            </a:pPr>
            <a:r>
              <a:rPr lang="en-US" dirty="0"/>
              <a:t>JE SUIS TA SERVANTE.</a:t>
            </a:r>
          </a:p>
        </p:txBody>
      </p:sp>
    </p:spTree>
    <p:extLst>
      <p:ext uri="{BB962C8B-B14F-4D97-AF65-F5344CB8AC3E}">
        <p14:creationId xmlns:p14="http://schemas.microsoft.com/office/powerpoint/2010/main" val="4200888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es-ES" sz="3600" dirty="0">
                <a:latin typeface="Arial" panose="020B0604020202020204" pitchFamily="34" charset="0"/>
                <a:cs typeface="Arial" panose="020B0604020202020204" pitchFamily="34" charset="0"/>
              </a:rPr>
              <a:t>QUI SUIS-JE ?</a:t>
            </a:r>
          </a:p>
          <a:p>
            <a:pPr marL="0" indent="0">
              <a:buNone/>
            </a:pPr>
            <a:endParaRPr lang="es-ES" dirty="0">
              <a:latin typeface="Arial" panose="020B0604020202020204" pitchFamily="34" charset="0"/>
              <a:cs typeface="Arial" panose="020B0604020202020204" pitchFamily="34" charset="0"/>
            </a:endParaRPr>
          </a:p>
          <a:p>
            <a:pPr marL="0" indent="0" algn="ctr">
              <a:buNone/>
            </a:pPr>
            <a:r>
              <a:rPr lang="es-ES" sz="4800" dirty="0">
                <a:latin typeface="Arial" panose="020B0604020202020204" pitchFamily="34" charset="0"/>
                <a:cs typeface="Arial" panose="020B0604020202020204" pitchFamily="34" charset="0"/>
              </a:rPr>
              <a:t>JE SUIS UNE HABITUDE</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67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1"/>
            </p:custDataLst>
          </p:nvPr>
        </p:nvSpPr>
        <p:spPr>
          <a:xfrm>
            <a:off x="457200" y="2514600"/>
            <a:ext cx="8534400" cy="4082752"/>
          </a:xfrm>
        </p:spPr>
        <p:txBody>
          <a:bodyPr>
            <a:normAutofit/>
          </a:bodyPr>
          <a:lstStyle/>
          <a:p>
            <a:pPr marL="0" indent="0">
              <a:buNone/>
            </a:pPr>
            <a:r>
              <a:rPr lang="es-ES"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Nous sommes ce que nous faisons de manière répétée. L’excellence n’est donc pas un acte, mais une habitude</a:t>
            </a:r>
            <a:r>
              <a:rPr lang="en-US" dirty="0">
                <a:latin typeface="Arial" panose="020B0604020202020204" pitchFamily="34" charset="0"/>
                <a:cs typeface="Arial" panose="020B0604020202020204" pitchFamily="34" charset="0"/>
              </a:rPr>
              <a:t>. »</a:t>
            </a:r>
          </a:p>
          <a:p>
            <a:pPr marL="0" indent="0">
              <a:buNone/>
            </a:pPr>
            <a:r>
              <a:rPr lang="es-ES" sz="2800" dirty="0">
                <a:latin typeface="Adobe Hebrew" pitchFamily="18" charset="-79"/>
                <a:cs typeface="Adobe Hebrew" pitchFamily="18" charset="-79"/>
              </a:rPr>
              <a:t>						</a:t>
            </a:r>
            <a:r>
              <a:rPr lang="es-ES" sz="2800" dirty="0" err="1">
                <a:latin typeface="Adobe Hebrew" pitchFamily="18" charset="-79"/>
                <a:cs typeface="Adobe Hebrew" pitchFamily="18" charset="-79"/>
              </a:rPr>
              <a:t>Aristote</a:t>
            </a:r>
            <a:endParaRPr lang="es-ES" sz="2800" dirty="0">
              <a:latin typeface="Adobe Hebrew" pitchFamily="18" charset="-79"/>
              <a:cs typeface="Adobe Hebrew" pitchFamily="18" charset="-79"/>
            </a:endParaRPr>
          </a:p>
          <a:p>
            <a:pPr marL="0" indent="0">
              <a:buNone/>
            </a:pPr>
            <a:endParaRPr lang="es-ES" dirty="0"/>
          </a:p>
          <a:p>
            <a:endParaRPr lang="en-US" dirty="0"/>
          </a:p>
        </p:txBody>
      </p:sp>
    </p:spTree>
    <p:extLst>
      <p:ext uri="{BB962C8B-B14F-4D97-AF65-F5344CB8AC3E}">
        <p14:creationId xmlns:p14="http://schemas.microsoft.com/office/powerpoint/2010/main" val="1472497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endParaRPr lang="en-US" dirty="0"/>
          </a:p>
        </p:txBody>
      </p:sp>
      <p:sp>
        <p:nvSpPr>
          <p:cNvPr id="3" name="Content Placeholder 2"/>
          <p:cNvSpPr>
            <a:spLocks noGrp="1"/>
          </p:cNvSpPr>
          <p:nvPr>
            <p:ph idx="4294967295"/>
            <p:custDataLst>
              <p:tags r:id="rId2"/>
            </p:custDataLst>
          </p:nvPr>
        </p:nvSpPr>
        <p:spPr>
          <a:xfrm>
            <a:off x="3276600" y="2413000"/>
            <a:ext cx="5638800" cy="3509963"/>
          </a:xfrm>
        </p:spPr>
        <p:txBody>
          <a:bodyPr>
            <a:normAutofit/>
          </a:bodyPr>
          <a:lstStyle/>
          <a:p>
            <a:pPr marL="0" indent="0">
              <a:buNone/>
            </a:pPr>
            <a:r>
              <a:rPr lang="fr-FR" dirty="0"/>
              <a:t>Il faut des actes répétés pour que les habitudes soient inculquées et que le caractère soit stabilisé</a:t>
            </a:r>
            <a:r>
              <a:rPr lang="en-US" dirty="0"/>
              <a:t>. </a:t>
            </a:r>
            <a:r>
              <a:rPr lang="es-ES" sz="2400" i="1" dirty="0"/>
              <a:t>(</a:t>
            </a:r>
            <a:r>
              <a:rPr lang="es-ES" sz="2400" i="1" dirty="0" err="1"/>
              <a:t>Signs</a:t>
            </a:r>
            <a:r>
              <a:rPr lang="es-ES" sz="2400" i="1" dirty="0"/>
              <a:t> </a:t>
            </a:r>
            <a:r>
              <a:rPr lang="es-ES" sz="2400" i="1" dirty="0" err="1"/>
              <a:t>of</a:t>
            </a:r>
            <a:r>
              <a:rPr lang="es-ES" sz="2400" i="1" dirty="0"/>
              <a:t> </a:t>
            </a:r>
            <a:r>
              <a:rPr lang="es-ES" sz="2400" i="1" dirty="0" err="1"/>
              <a:t>the</a:t>
            </a:r>
            <a:r>
              <a:rPr lang="es-ES" sz="2400" i="1" dirty="0"/>
              <a:t> Times, 6 </a:t>
            </a:r>
            <a:r>
              <a:rPr lang="es-ES" sz="2400" i="1" dirty="0" err="1"/>
              <a:t>août</a:t>
            </a:r>
            <a:r>
              <a:rPr lang="es-ES" sz="2400" i="1" dirty="0"/>
              <a:t> 1912)</a:t>
            </a:r>
            <a:r>
              <a:rPr lang="es-ES" dirty="0"/>
              <a:t>.           EMS2</a:t>
            </a:r>
            <a:r>
              <a:rPr lang="en-US" dirty="0"/>
              <a:t> 570.4 </a:t>
            </a:r>
            <a:endParaRPr lang="es-ES" dirty="0"/>
          </a:p>
          <a:p>
            <a:pPr marL="0" indent="0">
              <a:buNone/>
            </a:pPr>
            <a:endParaRPr lang="en-US" sz="2800" dirty="0">
              <a:latin typeface="Adobe Hebrew" pitchFamily="18" charset="-79"/>
              <a:cs typeface="Adobe Hebrew" pitchFamily="18" charset="-79"/>
            </a:endParaRPr>
          </a:p>
          <a:p>
            <a:pPr marL="0" indent="0">
              <a:buNone/>
            </a:pPr>
            <a:endParaRPr lang="en-US" dirty="0"/>
          </a:p>
        </p:txBody>
      </p:sp>
      <p:pic>
        <p:nvPicPr>
          <p:cNvPr id="4" name="Picture 3" descr="ellen_white_(1).jpg">
            <a:extLst>
              <a:ext uri="{FF2B5EF4-FFF2-40B4-BE49-F238E27FC236}">
                <a16:creationId xmlns="" xmlns:a16="http://schemas.microsoft.com/office/drawing/2014/main" id="{FC384BC2-20DC-43A9-B9A9-3E1414E63431}"/>
              </a:ext>
            </a:extLst>
          </p:cNvPr>
          <p:cNvPicPr>
            <a:picLocks noChangeAspect="1"/>
          </p:cNvPicPr>
          <p:nvPr>
            <p:custDataLst>
              <p:tags r:id="rId3"/>
            </p:custDataLst>
          </p:nvPr>
        </p:nvPicPr>
        <p:blipFill rotWithShape="1">
          <a:blip r:embed="rId6" cstate="print"/>
          <a:srcRect l="27034" r="26221"/>
          <a:stretch/>
        </p:blipFill>
        <p:spPr>
          <a:xfrm>
            <a:off x="548476" y="1701801"/>
            <a:ext cx="2270924" cy="48449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80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7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177</Template>
  <TotalTime>8395</TotalTime>
  <Words>951</Words>
  <Application>Microsoft Office PowerPoint</Application>
  <PresentationFormat>Affichage à l'écran (4:3)</PresentationFormat>
  <Paragraphs>139</Paragraphs>
  <Slides>33</Slides>
  <Notes>33</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177</vt:lpstr>
      <vt:lpstr> Renforçons les Bonnes habitudes…  et détruisons les Mauvaises habitudes…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Qu’est-ce qu’une habitude ?</vt:lpstr>
      <vt:lpstr>Présentation PowerPoint</vt:lpstr>
      <vt:lpstr>Présentation PowerPoint</vt:lpstr>
      <vt:lpstr>Présentation PowerPoint</vt:lpstr>
      <vt:lpstr>Présentation PowerPoint</vt:lpstr>
      <vt:lpstr>Types d’habitudes</vt:lpstr>
      <vt:lpstr>Présentation PowerPoint</vt:lpstr>
      <vt:lpstr>Présentation PowerPoint</vt:lpstr>
      <vt:lpstr>Combien de temps vous faut-il pour prendre une habitude ?</vt:lpstr>
      <vt:lpstr>Combien de temps faut-il pour se défaire d’une habitude ?</vt:lpstr>
      <vt:lpstr>Nous devons nous rappeler que :</vt:lpstr>
      <vt:lpstr>Présentation PowerPoint</vt:lpstr>
      <vt:lpstr>Que faire pour se défaire d’une habitude ?</vt:lpstr>
      <vt:lpstr>Présentation PowerPoint</vt:lpstr>
      <vt:lpstr>Présentation PowerPoint</vt:lpstr>
      <vt:lpstr>  ...RIEN NE PEUT ÊTRE CHANGÉ TANT QUE L’ON N’Y FAIT PAS FACE.      James Baldwin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Fortalece al Bueno y  Destruye al Malo</dc:title>
  <dc:creator>Belkis Archbold</dc:creator>
  <cp:lastModifiedBy>Myriam LOIAL</cp:lastModifiedBy>
  <cp:revision>132</cp:revision>
  <dcterms:created xsi:type="dcterms:W3CDTF">2014-01-22T15:33:00Z</dcterms:created>
  <dcterms:modified xsi:type="dcterms:W3CDTF">2021-07-21T12:25:44Z</dcterms:modified>
</cp:coreProperties>
</file>