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62" r:id="rId3"/>
    <p:sldId id="263" r:id="rId4"/>
    <p:sldId id="264" r:id="rId5"/>
    <p:sldId id="265"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4384"/>
    <a:srgbClr val="910353"/>
    <a:srgbClr val="83034C"/>
    <a:srgbClr val="66023B"/>
    <a:srgbClr val="00B000"/>
    <a:srgbClr val="2F5597"/>
    <a:srgbClr val="2B77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18"/>
    <p:restoredTop sz="77551"/>
  </p:normalViewPr>
  <p:slideViewPr>
    <p:cSldViewPr snapToGrid="0" snapToObjects="1">
      <p:cViewPr>
        <p:scale>
          <a:sx n="96" d="100"/>
          <a:sy n="96" d="100"/>
        </p:scale>
        <p:origin x="798"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D2BB35-C061-0145-9792-39A210A15223}" type="datetimeFigureOut">
              <a:rPr lang="en-US" smtClean="0"/>
              <a:t>3/26/2021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15700-0C0B-0E4A-8782-1CE9269AE44F}" type="slidenum">
              <a:rPr lang="en-US" smtClean="0"/>
              <a:t>‹N°›</a:t>
            </a:fld>
            <a:endParaRPr lang="en-US"/>
          </a:p>
        </p:txBody>
      </p:sp>
    </p:spTree>
    <p:extLst>
      <p:ext uri="{BB962C8B-B14F-4D97-AF65-F5344CB8AC3E}">
        <p14:creationId xmlns:p14="http://schemas.microsoft.com/office/powerpoint/2010/main" val="502042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Sept étapes pour parler de Jésus</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Séminaire préparé par le département MIFEM de la Division sud-américaine</a:t>
            </a:r>
          </a:p>
          <a:p>
            <a:r>
              <a:rPr lang="fr-FR" sz="1200" kern="1200" dirty="0" smtClean="0">
                <a:solidFill>
                  <a:schemeClr val="tx1"/>
                </a:solidFill>
                <a:effectLst/>
                <a:latin typeface="+mn-lt"/>
                <a:ea typeface="+mn-ea"/>
                <a:cs typeface="+mn-cs"/>
              </a:rPr>
              <a:t>Écrit par les pasteurs </a:t>
            </a:r>
            <a:r>
              <a:rPr lang="fr-FR" sz="1200" kern="1200" dirty="0" err="1" smtClean="0">
                <a:solidFill>
                  <a:schemeClr val="tx1"/>
                </a:solidFill>
                <a:effectLst/>
                <a:latin typeface="+mn-lt"/>
                <a:ea typeface="+mn-ea"/>
                <a:cs typeface="+mn-cs"/>
              </a:rPr>
              <a:t>Davi</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França</a:t>
            </a:r>
            <a:r>
              <a:rPr lang="fr-FR" sz="1200" kern="1200" dirty="0" smtClean="0">
                <a:solidFill>
                  <a:schemeClr val="tx1"/>
                </a:solidFill>
                <a:effectLst/>
                <a:latin typeface="+mn-lt"/>
                <a:ea typeface="+mn-ea"/>
                <a:cs typeface="+mn-cs"/>
              </a:rPr>
              <a:t> et Herbert </a:t>
            </a:r>
            <a:r>
              <a:rPr lang="fr-FR" sz="1200" kern="1200" dirty="0" err="1" smtClean="0">
                <a:solidFill>
                  <a:schemeClr val="tx1"/>
                </a:solidFill>
                <a:effectLst/>
                <a:latin typeface="+mn-lt"/>
                <a:ea typeface="+mn-ea"/>
                <a:cs typeface="+mn-cs"/>
              </a:rPr>
              <a:t>Boger</a:t>
            </a:r>
            <a:r>
              <a:rPr lang="fr-FR" sz="1200" kern="1200" dirty="0" smtClean="0">
                <a:solidFill>
                  <a:schemeClr val="tx1"/>
                </a:solidFill>
                <a:effectLst/>
                <a:latin typeface="+mn-lt"/>
                <a:ea typeface="+mn-ea"/>
                <a:cs typeface="+mn-cs"/>
              </a:rPr>
              <a:t>, Jr.</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Objectif : Former les participants aux ministères personnels.</a:t>
            </a:r>
          </a:p>
          <a:p>
            <a:r>
              <a:rPr lang="fr-FR" sz="1200" kern="1200" dirty="0" smtClean="0">
                <a:solidFill>
                  <a:schemeClr val="tx1"/>
                </a:solidFill>
                <a:effectLst/>
                <a:latin typeface="+mn-lt"/>
                <a:ea typeface="+mn-ea"/>
                <a:cs typeface="+mn-cs"/>
              </a:rPr>
              <a:t>Textes bibliques : Jean 4:28-30, 39-42</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a:t>
            </a:fld>
            <a:endParaRPr lang="en-US"/>
          </a:p>
        </p:txBody>
      </p:sp>
    </p:spTree>
    <p:extLst>
      <p:ext uri="{BB962C8B-B14F-4D97-AF65-F5344CB8AC3E}">
        <p14:creationId xmlns:p14="http://schemas.microsoft.com/office/powerpoint/2010/main" val="1612208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pPr lvl="0"/>
            <a:r>
              <a:rPr lang="fr-FR" sz="1200" b="1" kern="1200" dirty="0" smtClean="0">
                <a:solidFill>
                  <a:schemeClr val="tx1"/>
                </a:solidFill>
                <a:effectLst/>
                <a:latin typeface="+mn-lt"/>
                <a:ea typeface="+mn-ea"/>
                <a:cs typeface="+mn-cs"/>
              </a:rPr>
              <a:t>2. FRATERNITÉ</a:t>
            </a:r>
          </a:p>
          <a:p>
            <a:pPr lvl="0"/>
            <a:endParaRPr lang="fr-FR" sz="1200" kern="1200" dirty="0" smtClean="0">
              <a:solidFill>
                <a:schemeClr val="tx1"/>
              </a:solidFill>
              <a:effectLst/>
              <a:latin typeface="+mn-lt"/>
              <a:ea typeface="+mn-ea"/>
              <a:cs typeface="+mn-cs"/>
            </a:endParaRPr>
          </a:p>
          <a:p>
            <a:r>
              <a:rPr lang="fr-FR" sz="1200" b="1" u="none" strike="noStrike"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Il parcourait toute la Galilée, enseignant dans leurs synagogues, proclamant la bonne nouvelle du Règne et guérissant toute maladie et toute infirmité parmi le peuple. » (Matthieu 4:23).</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 La méthode du Christ pour sauver les âmes est la seule qui réussisse. Il se </a:t>
            </a:r>
            <a:r>
              <a:rPr lang="fr-FR" sz="1200" b="1" kern="1200" dirty="0" smtClean="0">
                <a:solidFill>
                  <a:schemeClr val="tx1"/>
                </a:solidFill>
                <a:effectLst/>
                <a:latin typeface="+mn-lt"/>
                <a:ea typeface="+mn-ea"/>
                <a:cs typeface="+mn-cs"/>
              </a:rPr>
              <a:t>mêlait </a:t>
            </a:r>
            <a:r>
              <a:rPr lang="fr-FR" sz="1200" kern="1200" dirty="0" smtClean="0">
                <a:solidFill>
                  <a:schemeClr val="tx1"/>
                </a:solidFill>
                <a:effectLst/>
                <a:latin typeface="+mn-lt"/>
                <a:ea typeface="+mn-ea"/>
                <a:cs typeface="+mn-cs"/>
              </a:rPr>
              <a:t>aux hommes pour </a:t>
            </a:r>
            <a:r>
              <a:rPr lang="fr-FR" sz="1200" b="1" kern="1200" dirty="0" smtClean="0">
                <a:solidFill>
                  <a:schemeClr val="tx1"/>
                </a:solidFill>
                <a:effectLst/>
                <a:latin typeface="+mn-lt"/>
                <a:ea typeface="+mn-ea"/>
                <a:cs typeface="+mn-cs"/>
              </a:rPr>
              <a:t>leur faire du bien</a:t>
            </a:r>
            <a:r>
              <a:rPr lang="fr-FR" sz="1200" kern="1200" dirty="0" smtClean="0">
                <a:solidFill>
                  <a:schemeClr val="tx1"/>
                </a:solidFill>
                <a:effectLst/>
                <a:latin typeface="+mn-lt"/>
                <a:ea typeface="+mn-ea"/>
                <a:cs typeface="+mn-cs"/>
              </a:rPr>
              <a:t>, leur </a:t>
            </a:r>
            <a:r>
              <a:rPr lang="fr-FR" sz="1200" b="1" kern="1200" dirty="0" smtClean="0">
                <a:solidFill>
                  <a:schemeClr val="tx1"/>
                </a:solidFill>
                <a:effectLst/>
                <a:latin typeface="+mn-lt"/>
                <a:ea typeface="+mn-ea"/>
                <a:cs typeface="+mn-cs"/>
              </a:rPr>
              <a:t>témoignant sa sympathie</a:t>
            </a:r>
            <a:r>
              <a:rPr lang="fr-FR" sz="1200" kern="1200" dirty="0" smtClean="0">
                <a:solidFill>
                  <a:schemeClr val="tx1"/>
                </a:solidFill>
                <a:effectLst/>
                <a:latin typeface="+mn-lt"/>
                <a:ea typeface="+mn-ea"/>
                <a:cs typeface="+mn-cs"/>
              </a:rPr>
              <a:t>, les </a:t>
            </a:r>
            <a:r>
              <a:rPr lang="fr-FR" sz="1200" b="1" kern="1200" dirty="0" smtClean="0">
                <a:solidFill>
                  <a:schemeClr val="tx1"/>
                </a:solidFill>
                <a:effectLst/>
                <a:latin typeface="+mn-lt"/>
                <a:ea typeface="+mn-ea"/>
                <a:cs typeface="+mn-cs"/>
              </a:rPr>
              <a:t>soulageant</a:t>
            </a:r>
            <a:r>
              <a:rPr lang="fr-FR" sz="1200" kern="1200" dirty="0" smtClean="0">
                <a:solidFill>
                  <a:schemeClr val="tx1"/>
                </a:solidFill>
                <a:effectLst/>
                <a:latin typeface="+mn-lt"/>
                <a:ea typeface="+mn-ea"/>
                <a:cs typeface="+mn-cs"/>
              </a:rPr>
              <a:t> et </a:t>
            </a:r>
            <a:r>
              <a:rPr lang="fr-FR" sz="1200" b="1" kern="1200" dirty="0" smtClean="0">
                <a:solidFill>
                  <a:schemeClr val="tx1"/>
                </a:solidFill>
                <a:effectLst/>
                <a:latin typeface="+mn-lt"/>
                <a:ea typeface="+mn-ea"/>
                <a:cs typeface="+mn-cs"/>
              </a:rPr>
              <a:t>gagnant leur confiance</a:t>
            </a:r>
            <a:r>
              <a:rPr lang="fr-FR" sz="1200" kern="1200" dirty="0" smtClean="0">
                <a:solidFill>
                  <a:schemeClr val="tx1"/>
                </a:solidFill>
                <a:effectLst/>
                <a:latin typeface="+mn-lt"/>
                <a:ea typeface="+mn-ea"/>
                <a:cs typeface="+mn-cs"/>
              </a:rPr>
              <a:t>. Puis il leur disait : </a:t>
            </a:r>
            <a:r>
              <a:rPr lang="fr-FR" sz="1200" b="1" kern="1200" dirty="0" smtClean="0">
                <a:solidFill>
                  <a:schemeClr val="tx1"/>
                </a:solidFill>
                <a:effectLst/>
                <a:latin typeface="+mn-lt"/>
                <a:ea typeface="+mn-ea"/>
                <a:cs typeface="+mn-cs"/>
              </a:rPr>
              <a:t>‘Suivez-moi</a:t>
            </a:r>
            <a:r>
              <a:rPr lang="fr-FR" sz="1200" kern="1200" dirty="0" smtClean="0">
                <a:solidFill>
                  <a:schemeClr val="tx1"/>
                </a:solidFill>
                <a:effectLst/>
                <a:latin typeface="+mn-lt"/>
                <a:ea typeface="+mn-ea"/>
                <a:cs typeface="+mn-cs"/>
              </a:rPr>
              <a:t>’. » (Ellen G. White - </a:t>
            </a:r>
            <a:r>
              <a:rPr lang="fr-FR" sz="1200" i="1" kern="1200" dirty="0" smtClean="0">
                <a:solidFill>
                  <a:schemeClr val="tx1"/>
                </a:solidFill>
                <a:effectLst/>
                <a:latin typeface="+mn-lt"/>
                <a:ea typeface="+mn-ea"/>
                <a:cs typeface="+mn-cs"/>
              </a:rPr>
              <a:t>Le Ministère de la guérison</a:t>
            </a:r>
            <a:r>
              <a:rPr lang="fr-FR" sz="1200" kern="1200" dirty="0" smtClean="0">
                <a:solidFill>
                  <a:schemeClr val="tx1"/>
                </a:solidFill>
                <a:effectLst/>
                <a:latin typeface="+mn-lt"/>
                <a:ea typeface="+mn-ea"/>
                <a:cs typeface="+mn-cs"/>
              </a:rPr>
              <a:t>, p. 118.3).</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Suivant l'exemple du Sauveur, l'Église du Nouveau Testament a répondu aux besoins des individus, au nom de Jésus. Ces premiers disciples ont montré de l'intérêt pour les gens en tant que personne à part entière : physiquement, intellectuellement, socialement et spirituellement (voir Actes 3:6 ; Actes 6:1- 4). </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10</a:t>
            </a:fld>
            <a:endParaRPr lang="en-US"/>
          </a:p>
        </p:txBody>
      </p:sp>
    </p:spTree>
    <p:extLst>
      <p:ext uri="{BB962C8B-B14F-4D97-AF65-F5344CB8AC3E}">
        <p14:creationId xmlns:p14="http://schemas.microsoft.com/office/powerpoint/2010/main" val="4287443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kern="1200" dirty="0" smtClean="0">
                <a:solidFill>
                  <a:schemeClr val="tx1"/>
                </a:solidFill>
                <a:effectLst/>
                <a:latin typeface="+mn-lt"/>
                <a:ea typeface="+mn-ea"/>
                <a:cs typeface="+mn-cs"/>
              </a:rPr>
              <a:t>Souvenez-vous de ces trois méthodes pour exercer votre ministère auprès des autres.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Utiliser la méthode infaillible du Christ (désirer leur bien, se mêler à eux, être à leur service avec beaucoup de sympathie, de la compassion, gagner leur confiance).</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Suivre le 11</a:t>
            </a:r>
            <a:r>
              <a:rPr lang="fr-FR" sz="1200" kern="1200" baseline="30000" dirty="0" smtClean="0">
                <a:solidFill>
                  <a:schemeClr val="tx1"/>
                </a:solidFill>
                <a:effectLst/>
                <a:latin typeface="+mn-lt"/>
                <a:ea typeface="+mn-ea"/>
                <a:cs typeface="+mn-cs"/>
              </a:rPr>
              <a:t>e</a:t>
            </a:r>
            <a:r>
              <a:rPr lang="fr-FR" sz="1200" kern="1200" dirty="0" smtClean="0">
                <a:solidFill>
                  <a:schemeClr val="tx1"/>
                </a:solidFill>
                <a:effectLst/>
                <a:latin typeface="+mn-lt"/>
                <a:ea typeface="+mn-ea"/>
                <a:cs typeface="+mn-cs"/>
              </a:rPr>
              <a:t> commandement (aimez-les).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Être attentifs aux besoins supposés et aux besoins réels.</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11</a:t>
            </a:fld>
            <a:endParaRPr lang="en-US"/>
          </a:p>
        </p:txBody>
      </p:sp>
    </p:spTree>
    <p:extLst>
      <p:ext uri="{BB962C8B-B14F-4D97-AF65-F5344CB8AC3E}">
        <p14:creationId xmlns:p14="http://schemas.microsoft.com/office/powerpoint/2010/main" val="2455283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lvl="0"/>
            <a:r>
              <a:rPr lang="fr-FR" sz="1200" b="1" kern="1200" dirty="0" smtClean="0">
                <a:solidFill>
                  <a:schemeClr val="tx1"/>
                </a:solidFill>
                <a:effectLst/>
                <a:latin typeface="+mn-lt"/>
                <a:ea typeface="+mn-ea"/>
                <a:cs typeface="+mn-cs"/>
              </a:rPr>
              <a:t>ÉTUDES BIBLIQUES</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Il est très difficile d’avoir de l’influence sur les gens. La seule méthode que nous ayons utilisée consiste à tenir des études bibliques. De cette façon, l’intérêt est amorcé auprès d’une, de deux ou de trois personnes; à leur tour, celles-ci en visitent d’autres et essaient de les intéresser; ainsi, l’œuvre progresse lentement comme ce fut le cas à Lausanne » (Ellen G. White - </a:t>
            </a:r>
            <a:r>
              <a:rPr lang="fr-FR" sz="1200" i="1" kern="1200" dirty="0" smtClean="0">
                <a:solidFill>
                  <a:schemeClr val="tx1"/>
                </a:solidFill>
                <a:effectLst/>
                <a:latin typeface="+mn-lt"/>
                <a:ea typeface="+mn-ea"/>
                <a:cs typeface="+mn-cs"/>
              </a:rPr>
              <a:t>Evangéliser</a:t>
            </a:r>
            <a:r>
              <a:rPr lang="fr-FR" sz="1200" kern="1200" dirty="0" smtClean="0">
                <a:solidFill>
                  <a:schemeClr val="tx1"/>
                </a:solidFill>
                <a:effectLst/>
                <a:latin typeface="+mn-lt"/>
                <a:ea typeface="+mn-ea"/>
                <a:cs typeface="+mn-cs"/>
              </a:rPr>
              <a:t>, p. 369.5).</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12</a:t>
            </a:fld>
            <a:endParaRPr lang="en-US"/>
          </a:p>
        </p:txBody>
      </p:sp>
    </p:spTree>
    <p:extLst>
      <p:ext uri="{BB962C8B-B14F-4D97-AF65-F5344CB8AC3E}">
        <p14:creationId xmlns:p14="http://schemas.microsoft.com/office/powerpoint/2010/main" val="3315775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AutoNum type="alphaUcPeriod"/>
            </a:pPr>
            <a:r>
              <a:rPr lang="fr-FR" sz="1200" b="1" kern="1200" dirty="0" smtClean="0">
                <a:solidFill>
                  <a:schemeClr val="tx1"/>
                </a:solidFill>
                <a:effectLst/>
                <a:latin typeface="+mn-lt"/>
                <a:ea typeface="+mn-ea"/>
                <a:cs typeface="+mn-cs"/>
              </a:rPr>
              <a:t>L'approche - Donnez un témoignage personnel sur la puissance de la Bible dans votre vie</a:t>
            </a:r>
            <a:r>
              <a:rPr lang="fr-FR" sz="1200" kern="1200" dirty="0" smtClean="0">
                <a:solidFill>
                  <a:schemeClr val="tx1"/>
                </a:solidFill>
                <a:effectLst/>
                <a:latin typeface="+mn-lt"/>
                <a:ea typeface="+mn-ea"/>
                <a:cs typeface="+mn-cs"/>
              </a:rPr>
              <a:t> </a:t>
            </a:r>
          </a:p>
          <a:p>
            <a:pPr marL="228600" lvl="0" indent="-228600">
              <a:buAutoNum type="alphaUcPeriod"/>
            </a:pPr>
            <a:endParaRPr lang="fr-FR" sz="1200" kern="1200" dirty="0" smtClean="0">
              <a:solidFill>
                <a:schemeClr val="tx1"/>
              </a:solidFill>
              <a:effectLst/>
              <a:latin typeface="+mn-lt"/>
              <a:ea typeface="+mn-ea"/>
              <a:cs typeface="+mn-cs"/>
            </a:endParaRPr>
          </a:p>
          <a:p>
            <a:pPr lvl="1"/>
            <a:r>
              <a:rPr lang="fr-FR" sz="1200" kern="1200" dirty="0" smtClean="0">
                <a:solidFill>
                  <a:schemeClr val="tx1"/>
                </a:solidFill>
                <a:effectLst/>
                <a:latin typeface="+mn-lt"/>
                <a:ea typeface="+mn-ea"/>
                <a:cs typeface="+mn-cs"/>
              </a:rPr>
              <a:t>MON TÉMOIGNAGE - Comment était ma vie avant de connaître Jésus.</a:t>
            </a:r>
          </a:p>
          <a:p>
            <a:pPr lvl="1"/>
            <a:r>
              <a:rPr lang="fr-FR" sz="1200" kern="1200" dirty="0" smtClean="0">
                <a:solidFill>
                  <a:schemeClr val="tx1"/>
                </a:solidFill>
                <a:effectLst/>
                <a:latin typeface="+mn-lt"/>
                <a:ea typeface="+mn-ea"/>
                <a:cs typeface="+mn-cs"/>
              </a:rPr>
              <a:t>MES LEÇONS DE VIE - Comment j'ai réalisé que j'avais besoin de Jésus.</a:t>
            </a:r>
          </a:p>
          <a:p>
            <a:pPr lvl="1"/>
            <a:r>
              <a:rPr lang="fr-FR" sz="1200" kern="1200" dirty="0" smtClean="0">
                <a:solidFill>
                  <a:schemeClr val="tx1"/>
                </a:solidFill>
                <a:effectLst/>
                <a:latin typeface="+mn-lt"/>
                <a:ea typeface="+mn-ea"/>
                <a:cs typeface="+mn-cs"/>
              </a:rPr>
              <a:t>MON BONHEUR BIBLIQUE - Comment j'ai confié ma vie à Jésus.</a:t>
            </a:r>
          </a:p>
          <a:p>
            <a:pPr lvl="1"/>
            <a:r>
              <a:rPr lang="fr-FR" sz="1200" kern="1200" dirty="0" smtClean="0">
                <a:solidFill>
                  <a:schemeClr val="tx1"/>
                </a:solidFill>
                <a:effectLst/>
                <a:latin typeface="+mn-lt"/>
                <a:ea typeface="+mn-ea"/>
                <a:cs typeface="+mn-cs"/>
              </a:rPr>
              <a:t>LA BONNE NOUVELLE DU SALUT - Comment Jésus fait une différence dans ma vie chaque jour</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13</a:t>
            </a:fld>
            <a:endParaRPr lang="en-US"/>
          </a:p>
        </p:txBody>
      </p:sp>
    </p:spTree>
    <p:extLst>
      <p:ext uri="{BB962C8B-B14F-4D97-AF65-F5344CB8AC3E}">
        <p14:creationId xmlns:p14="http://schemas.microsoft.com/office/powerpoint/2010/main" val="1678989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lvl="0"/>
            <a:r>
              <a:rPr lang="fr-FR" sz="1200" b="1" kern="1200" dirty="0" smtClean="0">
                <a:solidFill>
                  <a:schemeClr val="tx1"/>
                </a:solidFill>
                <a:effectLst/>
                <a:latin typeface="+mn-lt"/>
                <a:ea typeface="+mn-ea"/>
                <a:cs typeface="+mn-cs"/>
              </a:rPr>
              <a:t>B. Le contenu - Le centrer sur le Christ</a:t>
            </a:r>
            <a:endParaRPr lang="fr-FR" sz="1200" kern="1200" dirty="0" smtClean="0">
              <a:solidFill>
                <a:schemeClr val="tx1"/>
              </a:solidFill>
              <a:effectLst/>
              <a:latin typeface="+mn-lt"/>
              <a:ea typeface="+mn-ea"/>
              <a:cs typeface="+mn-cs"/>
            </a:endParaRP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 Christ est tout et en tous » (Colossiens 3:11).</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 La première chose à faire et la plus importante est de toucher et convaincre les âmes en leur faisant comprendre que notre Seigneur Jésus-Christ a pris sur lui le poids de nos fautes, qu’il désire pardonner nos péchés et nous sauver. » (Ellen G. White, </a:t>
            </a:r>
            <a:r>
              <a:rPr lang="fr-FR" sz="1200" i="1" kern="1200" dirty="0" smtClean="0">
                <a:solidFill>
                  <a:schemeClr val="tx1"/>
                </a:solidFill>
                <a:effectLst/>
                <a:latin typeface="+mn-lt"/>
                <a:ea typeface="+mn-ea"/>
                <a:cs typeface="+mn-cs"/>
              </a:rPr>
              <a:t>Tempérance</a:t>
            </a:r>
            <a:r>
              <a:rPr lang="fr-FR" sz="1200" kern="1200" dirty="0" smtClean="0">
                <a:solidFill>
                  <a:schemeClr val="tx1"/>
                </a:solidFill>
                <a:effectLst/>
                <a:latin typeface="+mn-lt"/>
                <a:ea typeface="+mn-ea"/>
                <a:cs typeface="+mn-cs"/>
              </a:rPr>
              <a:t>, p. 82).</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 Le Christ est au cœur de toute véritable doctrine. Sa Parole et la nature témoignent de la vraie religion. Il est celui vers qui convergent nos espoirs de vie éternelle. L’éducateur qui apprend de lui trouve un ancrage sûr. » (Ellen G. White – </a:t>
            </a:r>
            <a:r>
              <a:rPr lang="fr-FR" sz="1200" i="1" kern="1200" dirty="0" smtClean="0">
                <a:solidFill>
                  <a:schemeClr val="tx1"/>
                </a:solidFill>
                <a:effectLst/>
                <a:latin typeface="+mn-lt"/>
                <a:ea typeface="+mn-ea"/>
                <a:cs typeface="+mn-cs"/>
              </a:rPr>
              <a:t>Conseils aux Educateurs, aux Parents et aux Etudiants</a:t>
            </a:r>
            <a:r>
              <a:rPr lang="fr-FR" sz="1200" kern="1200" dirty="0" smtClean="0">
                <a:solidFill>
                  <a:schemeClr val="tx1"/>
                </a:solidFill>
                <a:effectLst/>
                <a:latin typeface="+mn-lt"/>
                <a:ea typeface="+mn-ea"/>
                <a:cs typeface="+mn-cs"/>
              </a:rPr>
              <a:t>, p. 365).</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14</a:t>
            </a:fld>
            <a:endParaRPr lang="en-US"/>
          </a:p>
        </p:txBody>
      </p:sp>
    </p:spTree>
    <p:extLst>
      <p:ext uri="{BB962C8B-B14F-4D97-AF65-F5344CB8AC3E}">
        <p14:creationId xmlns:p14="http://schemas.microsoft.com/office/powerpoint/2010/main" val="1316873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 Jésus seul ! Ces deux mots contiennent le secret de la vie et de la puissance qui caractérisent l’histoire de l’Eglise primitive. » (Ellen G. White – Conquérants Pacifiques, p. 57.1).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 Toute âme unie au Christ aura un rôle efficace auprès de tous ceux qui l’entourent. » Ellen G. White – </a:t>
            </a:r>
            <a:r>
              <a:rPr lang="fr-FR" sz="1200" i="1" kern="1200" dirty="0" smtClean="0">
                <a:solidFill>
                  <a:schemeClr val="tx1"/>
                </a:solidFill>
                <a:effectLst/>
                <a:latin typeface="+mn-lt"/>
                <a:ea typeface="+mn-ea"/>
                <a:cs typeface="+mn-cs"/>
              </a:rPr>
              <a:t>Évangéliser</a:t>
            </a:r>
            <a:r>
              <a:rPr lang="fr-FR" sz="1200" kern="1200" dirty="0" smtClean="0">
                <a:solidFill>
                  <a:schemeClr val="tx1"/>
                </a:solidFill>
                <a:effectLst/>
                <a:latin typeface="+mn-lt"/>
                <a:ea typeface="+mn-ea"/>
                <a:cs typeface="+mn-cs"/>
              </a:rPr>
              <a:t>, p. 288.2).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 Si la vérité avait pu être présentée d'une manière différente, [...] aurait été séduit par sa clarté et s'en serait emparé » (Ellen G. White - </a:t>
            </a:r>
            <a:r>
              <a:rPr lang="fr-FR" sz="1200" i="1" kern="1200" dirty="0" err="1" smtClean="0">
                <a:solidFill>
                  <a:schemeClr val="tx1"/>
                </a:solidFill>
                <a:effectLst/>
                <a:latin typeface="+mn-lt"/>
                <a:ea typeface="+mn-ea"/>
                <a:cs typeface="+mn-cs"/>
              </a:rPr>
              <a:t>Testimonies</a:t>
            </a:r>
            <a:r>
              <a:rPr lang="fr-FR" sz="1200" i="1" kern="1200" dirty="0" smtClean="0">
                <a:solidFill>
                  <a:schemeClr val="tx1"/>
                </a:solidFill>
                <a:effectLst/>
                <a:latin typeface="+mn-lt"/>
                <a:ea typeface="+mn-ea"/>
                <a:cs typeface="+mn-cs"/>
              </a:rPr>
              <a:t> for the Church</a:t>
            </a:r>
            <a:r>
              <a:rPr lang="fr-FR" sz="1200" kern="1200" dirty="0" smtClean="0">
                <a:solidFill>
                  <a:schemeClr val="tx1"/>
                </a:solidFill>
                <a:effectLst/>
                <a:latin typeface="+mn-lt"/>
                <a:ea typeface="+mn-ea"/>
                <a:cs typeface="+mn-cs"/>
              </a:rPr>
              <a:t>, v. 3, p. 426.4).</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15</a:t>
            </a:fld>
            <a:endParaRPr lang="en-US"/>
          </a:p>
        </p:txBody>
      </p:sp>
    </p:spTree>
    <p:extLst>
      <p:ext uri="{BB962C8B-B14F-4D97-AF65-F5344CB8AC3E}">
        <p14:creationId xmlns:p14="http://schemas.microsoft.com/office/powerpoint/2010/main" val="2301682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a:p>
            <a:pPr lvl="0"/>
            <a:r>
              <a:rPr lang="fr-FR" sz="1200" b="1" kern="1200" dirty="0" smtClean="0">
                <a:solidFill>
                  <a:schemeClr val="tx1"/>
                </a:solidFill>
                <a:effectLst/>
                <a:latin typeface="+mn-lt"/>
                <a:ea typeface="+mn-ea"/>
                <a:cs typeface="+mn-cs"/>
              </a:rPr>
              <a:t>C. L'objectif - Conduire à la prise de décision </a:t>
            </a:r>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Leadership Network a interrogé 104 pasteurs en charge des Églises les plus innovantes du continent nord-américain. Une fois l'étude terminée, il fut demandé à Warren </a:t>
            </a:r>
            <a:r>
              <a:rPr lang="fr-FR" sz="1200" kern="1200" dirty="0" err="1" smtClean="0">
                <a:solidFill>
                  <a:schemeClr val="tx1"/>
                </a:solidFill>
                <a:effectLst/>
                <a:latin typeface="+mn-lt"/>
                <a:ea typeface="+mn-ea"/>
                <a:cs typeface="+mn-cs"/>
              </a:rPr>
              <a:t>Bird</a:t>
            </a:r>
            <a:r>
              <a:rPr lang="fr-FR" sz="1200" kern="1200" dirty="0" smtClean="0">
                <a:solidFill>
                  <a:schemeClr val="tx1"/>
                </a:solidFill>
                <a:effectLst/>
                <a:latin typeface="+mn-lt"/>
                <a:ea typeface="+mn-ea"/>
                <a:cs typeface="+mn-cs"/>
              </a:rPr>
              <a:t>, le chercheur, quelles conclusions aient été tirées de ces entretiens. Il répondit ce qui suit, « la plus significative est que les responsables de ces Églises sont à la recherche d'un nouveau résultat efficace qui soit un modèle type, d'un moyen de découvrir ce que signifie gagner, en particulier lorsqu'il s'agit de faire des disciples" (</a:t>
            </a:r>
            <a:r>
              <a:rPr lang="fr-FR" sz="1200" kern="1200" dirty="0" err="1" smtClean="0">
                <a:solidFill>
                  <a:schemeClr val="tx1"/>
                </a:solidFill>
                <a:effectLst/>
                <a:latin typeface="+mn-lt"/>
                <a:ea typeface="+mn-ea"/>
                <a:cs typeface="+mn-cs"/>
              </a:rPr>
              <a:t>Hero</a:t>
            </a:r>
            <a:r>
              <a:rPr lang="fr-FR" sz="1200" kern="1200" dirty="0" smtClean="0">
                <a:solidFill>
                  <a:schemeClr val="tx1"/>
                </a:solidFill>
                <a:effectLst/>
                <a:latin typeface="+mn-lt"/>
                <a:ea typeface="+mn-ea"/>
                <a:cs typeface="+mn-cs"/>
              </a:rPr>
              <a:t> Maker, p. 172).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16</a:t>
            </a:fld>
            <a:endParaRPr lang="en-US"/>
          </a:p>
        </p:txBody>
      </p:sp>
    </p:spTree>
    <p:extLst>
      <p:ext uri="{BB962C8B-B14F-4D97-AF65-F5344CB8AC3E}">
        <p14:creationId xmlns:p14="http://schemas.microsoft.com/office/powerpoint/2010/main" val="925167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4. DISCIPULAT</a:t>
            </a:r>
          </a:p>
          <a:p>
            <a:pPr lvl="0"/>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Et ce que tu as entendu de moi en présence de beaucoup de témoins, confie-le à des gens dignes de confiance qui seront capables, à leur tour, de l'enseigner à d'autres. » (2 Timothée 2:2).</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17</a:t>
            </a:fld>
            <a:endParaRPr lang="en-US"/>
          </a:p>
        </p:txBody>
      </p:sp>
    </p:spTree>
    <p:extLst>
      <p:ext uri="{BB962C8B-B14F-4D97-AF65-F5344CB8AC3E}">
        <p14:creationId xmlns:p14="http://schemas.microsoft.com/office/powerpoint/2010/main" val="2303643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Cinq étapes d'apprentissage :</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Je le fais. Vous regardez. Nous parlons.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Je le fais. Vous aidez. Nous parlons.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Vous le faites. J'aide. Nous parlons.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Vous le faites. Je regarde. Nous parlons.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Vous le faites. Quelqu'un observe.</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18</a:t>
            </a:fld>
            <a:endParaRPr lang="en-US"/>
          </a:p>
        </p:txBody>
      </p:sp>
    </p:spTree>
    <p:extLst>
      <p:ext uri="{BB962C8B-B14F-4D97-AF65-F5344CB8AC3E}">
        <p14:creationId xmlns:p14="http://schemas.microsoft.com/office/powerpoint/2010/main" val="9847907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kern="1200" dirty="0" smtClean="0">
                <a:solidFill>
                  <a:schemeClr val="tx1"/>
                </a:solidFill>
                <a:effectLst/>
                <a:latin typeface="+mn-lt"/>
                <a:ea typeface="+mn-ea"/>
                <a:cs typeface="+mn-cs"/>
              </a:rPr>
              <a:t>Le </a:t>
            </a:r>
            <a:r>
              <a:rPr lang="fr-FR" sz="1200" kern="1200" dirty="0" err="1" smtClean="0">
                <a:solidFill>
                  <a:schemeClr val="tx1"/>
                </a:solidFill>
                <a:effectLst/>
                <a:latin typeface="+mn-lt"/>
                <a:ea typeface="+mn-ea"/>
                <a:cs typeface="+mn-cs"/>
              </a:rPr>
              <a:t>discipulat</a:t>
            </a:r>
            <a:r>
              <a:rPr lang="fr-FR" sz="1200" kern="1200" dirty="0" smtClean="0">
                <a:solidFill>
                  <a:schemeClr val="tx1"/>
                </a:solidFill>
                <a:effectLst/>
                <a:latin typeface="+mn-lt"/>
                <a:ea typeface="+mn-ea"/>
                <a:cs typeface="+mn-cs"/>
              </a:rPr>
              <a:t> doit répondre à ces trois besoins :</a:t>
            </a:r>
          </a:p>
          <a:p>
            <a:endParaRPr lang="fr-FR" sz="1200" kern="1200" dirty="0" smtClean="0">
              <a:solidFill>
                <a:schemeClr val="tx1"/>
              </a:solidFill>
              <a:effectLst/>
              <a:latin typeface="+mn-lt"/>
              <a:ea typeface="+mn-ea"/>
              <a:cs typeface="+mn-cs"/>
            </a:endParaRPr>
          </a:p>
          <a:p>
            <a:pPr marL="228600" lvl="0" indent="-228600">
              <a:buFont typeface="+mj-lt"/>
              <a:buAutoNum type="arabicPeriod"/>
            </a:pPr>
            <a:r>
              <a:rPr lang="fr-FR" sz="1200" kern="1200" dirty="0" smtClean="0">
                <a:solidFill>
                  <a:schemeClr val="tx1"/>
                </a:solidFill>
                <a:effectLst/>
                <a:latin typeface="+mn-lt"/>
                <a:ea typeface="+mn-ea"/>
                <a:cs typeface="+mn-cs"/>
              </a:rPr>
              <a:t>Rester connecté - la communion</a:t>
            </a:r>
          </a:p>
          <a:p>
            <a:pPr marL="228600" lvl="0" indent="-228600">
              <a:buFont typeface="+mj-lt"/>
              <a:buAutoNum type="arabicPeriod"/>
            </a:pPr>
            <a:r>
              <a:rPr lang="fr-FR" sz="1200" kern="1200" dirty="0" smtClean="0">
                <a:solidFill>
                  <a:schemeClr val="tx1"/>
                </a:solidFill>
                <a:effectLst/>
                <a:latin typeface="+mn-lt"/>
                <a:ea typeface="+mn-ea"/>
                <a:cs typeface="+mn-cs"/>
              </a:rPr>
              <a:t>Grandir - Relations</a:t>
            </a:r>
          </a:p>
          <a:p>
            <a:pPr marL="228600" lvl="0" indent="-228600">
              <a:buFont typeface="+mj-lt"/>
              <a:buAutoNum type="arabicPeriod"/>
            </a:pPr>
            <a:r>
              <a:rPr lang="fr-FR" sz="1200" kern="1200" dirty="0" smtClean="0">
                <a:solidFill>
                  <a:schemeClr val="tx1"/>
                </a:solidFill>
                <a:effectLst/>
                <a:latin typeface="+mn-lt"/>
                <a:ea typeface="+mn-ea"/>
                <a:cs typeface="+mn-cs"/>
              </a:rPr>
              <a:t>Porter des fruits - Ministère (dons spirituels)</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19</a:t>
            </a:fld>
            <a:endParaRPr lang="en-US"/>
          </a:p>
        </p:txBody>
      </p:sp>
    </p:spTree>
    <p:extLst>
      <p:ext uri="{BB962C8B-B14F-4D97-AF65-F5344CB8AC3E}">
        <p14:creationId xmlns:p14="http://schemas.microsoft.com/office/powerpoint/2010/main" val="2847097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b="1" kern="1200" dirty="0" smtClean="0">
                <a:solidFill>
                  <a:schemeClr val="tx1"/>
                </a:solidFill>
                <a:effectLst/>
                <a:latin typeface="+mn-lt"/>
                <a:ea typeface="+mn-ea"/>
                <a:cs typeface="+mn-cs"/>
              </a:rPr>
              <a:t>VENEZ VOIR LE SAUVEUR DU MONDE</a:t>
            </a:r>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La femme près du puits a commencé à amener des gens à Jésus dès qu'elle comprit qu'il devait être le Messie. Elle invita tout le monde, famille, amis et ennemis, à venir avec elle pour voir son Sauveur. Elle était certaine que tous ressentiraient également la même chose.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Voyons ensemble sept étapes spécifiques pour parler de Jésus aux autres. Ces étapes aideront votre assemblée à se développer. Mais avant tout, penchons-nous sur cette question.</a:t>
            </a:r>
          </a:p>
          <a:p>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0515700-0C0B-0E4A-8782-1CE9269AE44F}" type="slidenum">
              <a:rPr lang="en-US" smtClean="0"/>
              <a:t>2</a:t>
            </a:fld>
            <a:endParaRPr lang="en-US"/>
          </a:p>
        </p:txBody>
      </p:sp>
    </p:spTree>
    <p:extLst>
      <p:ext uri="{BB962C8B-B14F-4D97-AF65-F5344CB8AC3E}">
        <p14:creationId xmlns:p14="http://schemas.microsoft.com/office/powerpoint/2010/main" val="3652206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pPr lvl="0"/>
            <a:r>
              <a:rPr lang="fr-FR" sz="1200" b="1" kern="1200" dirty="0" smtClean="0">
                <a:solidFill>
                  <a:schemeClr val="tx1"/>
                </a:solidFill>
                <a:effectLst/>
                <a:latin typeface="+mn-lt"/>
                <a:ea typeface="+mn-ea"/>
                <a:cs typeface="+mn-cs"/>
              </a:rPr>
              <a:t>CROISSANCE SPIRITUELLE </a:t>
            </a:r>
          </a:p>
          <a:p>
            <a:pPr lvl="0"/>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La prière secrète est un réel besoin, mais il est aussi nécessaire que les chrétiens s’unissent dans la prière pour présenter sincèrement leur requête à Dieu. Jésus est présent au milieu de ces petits groupes, l'amour des âmes s'approfondit dans le cœur, et l'Esprit déploie ses puissantes énergies, afin que les agents humains soient exercés afin de sauver ceux qui sont perdus. » (</a:t>
            </a:r>
            <a:r>
              <a:rPr lang="fr-FR" sz="1200" i="1" kern="1200" dirty="0" smtClean="0">
                <a:solidFill>
                  <a:schemeClr val="tx1"/>
                </a:solidFill>
                <a:effectLst/>
                <a:latin typeface="+mn-lt"/>
                <a:ea typeface="+mn-ea"/>
                <a:cs typeface="+mn-cs"/>
              </a:rPr>
              <a:t>Lift </a:t>
            </a:r>
            <a:r>
              <a:rPr lang="fr-FR" sz="1200" i="1" kern="1200" dirty="0" err="1" smtClean="0">
                <a:solidFill>
                  <a:schemeClr val="tx1"/>
                </a:solidFill>
                <a:effectLst/>
                <a:latin typeface="+mn-lt"/>
                <a:ea typeface="+mn-ea"/>
                <a:cs typeface="+mn-cs"/>
              </a:rPr>
              <a:t>Him</a:t>
            </a:r>
            <a:r>
              <a:rPr lang="fr-FR" sz="1200" i="1" kern="1200" dirty="0" smtClean="0">
                <a:solidFill>
                  <a:schemeClr val="tx1"/>
                </a:solidFill>
                <a:effectLst/>
                <a:latin typeface="+mn-lt"/>
                <a:ea typeface="+mn-ea"/>
                <a:cs typeface="+mn-cs"/>
              </a:rPr>
              <a:t> Up</a:t>
            </a:r>
            <a:r>
              <a:rPr lang="fr-FR" sz="1200" kern="1200" dirty="0" smtClean="0">
                <a:solidFill>
                  <a:schemeClr val="tx1"/>
                </a:solidFill>
                <a:effectLst/>
                <a:latin typeface="+mn-lt"/>
                <a:ea typeface="+mn-ea"/>
                <a:cs typeface="+mn-cs"/>
              </a:rPr>
              <a:t>, p. 358).</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20</a:t>
            </a:fld>
            <a:endParaRPr lang="en-US"/>
          </a:p>
        </p:txBody>
      </p:sp>
    </p:spTree>
    <p:extLst>
      <p:ext uri="{BB962C8B-B14F-4D97-AF65-F5344CB8AC3E}">
        <p14:creationId xmlns:p14="http://schemas.microsoft.com/office/powerpoint/2010/main" val="1210033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La croissance spirituelle se produit dans la communion avec d'autres croyants. Les groupes de l'école du Sabbat offrent une discipline propice à la croissance :</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Renforcement spirituel</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Sentiment d'appartenance</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Soutien émotionnel</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21</a:t>
            </a:fld>
            <a:endParaRPr lang="en-US"/>
          </a:p>
        </p:txBody>
      </p:sp>
    </p:spTree>
    <p:extLst>
      <p:ext uri="{BB962C8B-B14F-4D97-AF65-F5344CB8AC3E}">
        <p14:creationId xmlns:p14="http://schemas.microsoft.com/office/powerpoint/2010/main" val="2374054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fr-FR" sz="1200" b="1" kern="1200" dirty="0" smtClean="0">
              <a:solidFill>
                <a:schemeClr val="tx1"/>
              </a:solidFill>
              <a:effectLst/>
              <a:latin typeface="+mn-lt"/>
              <a:ea typeface="+mn-ea"/>
              <a:cs typeface="+mn-cs"/>
            </a:endParaRPr>
          </a:p>
          <a:p>
            <a:pPr lvl="0"/>
            <a:r>
              <a:rPr lang="fr-FR" sz="1200" b="1" kern="1200" dirty="0" smtClean="0">
                <a:solidFill>
                  <a:schemeClr val="tx1"/>
                </a:solidFill>
                <a:effectLst/>
                <a:latin typeface="+mn-lt"/>
                <a:ea typeface="+mn-ea"/>
                <a:cs typeface="+mn-cs"/>
              </a:rPr>
              <a:t>BAPTÊME</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 baptême est un engagement public. </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Il accomplit le commandement du Maître.</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C'est une occasion de témoigner.</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C'est un point culminant sur le chemin du </a:t>
            </a:r>
            <a:r>
              <a:rPr lang="fr-FR" sz="1200" kern="1200" dirty="0" err="1" smtClean="0">
                <a:solidFill>
                  <a:schemeClr val="tx1"/>
                </a:solidFill>
                <a:effectLst/>
                <a:latin typeface="+mn-lt"/>
                <a:ea typeface="+mn-ea"/>
                <a:cs typeface="+mn-cs"/>
              </a:rPr>
              <a:t>discipulat</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 </a:t>
            </a:r>
          </a:p>
          <a:p>
            <a:endParaRPr lang="en-US" dirty="0" smtClean="0"/>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22</a:t>
            </a:fld>
            <a:endParaRPr lang="en-US"/>
          </a:p>
        </p:txBody>
      </p:sp>
    </p:spTree>
    <p:extLst>
      <p:ext uri="{BB962C8B-B14F-4D97-AF65-F5344CB8AC3E}">
        <p14:creationId xmlns:p14="http://schemas.microsoft.com/office/powerpoint/2010/main" val="2772289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kern="1200" dirty="0" smtClean="0">
                <a:solidFill>
                  <a:schemeClr val="tx1"/>
                </a:solidFill>
                <a:effectLst/>
                <a:latin typeface="+mn-lt"/>
                <a:ea typeface="+mn-ea"/>
                <a:cs typeface="+mn-cs"/>
              </a:rPr>
              <a:t>Encouragez ces quatre étapes lorsqu'un nouveau croyant se prépare au baptême.</a:t>
            </a:r>
          </a:p>
          <a:p>
            <a:r>
              <a:rPr lang="fr-FR" sz="1200" kern="1200" dirty="0" smtClean="0">
                <a:solidFill>
                  <a:schemeClr val="tx1"/>
                </a:solidFill>
                <a:effectLst/>
                <a:latin typeface="+mn-lt"/>
                <a:ea typeface="+mn-ea"/>
                <a:cs typeface="+mn-cs"/>
              </a:rPr>
              <a:t> </a:t>
            </a:r>
          </a:p>
          <a:p>
            <a:pPr marL="228600" lvl="0" indent="-228600">
              <a:buFont typeface="+mj-lt"/>
              <a:buAutoNum type="arabicPeriod"/>
            </a:pPr>
            <a:r>
              <a:rPr lang="fr-FR" sz="1200" kern="1200" dirty="0" smtClean="0">
                <a:solidFill>
                  <a:schemeClr val="tx1"/>
                </a:solidFill>
                <a:effectLst/>
                <a:latin typeface="+mn-lt"/>
                <a:ea typeface="+mn-ea"/>
                <a:cs typeface="+mn-cs"/>
              </a:rPr>
              <a:t>Le jour de votre décision, priez pour cinq amis à inviter à votre baptême.</a:t>
            </a:r>
          </a:p>
          <a:p>
            <a:pPr marL="228600" lvl="0" indent="-228600">
              <a:buFont typeface="+mj-lt"/>
              <a:buAutoNum type="arabicPeriod"/>
            </a:pPr>
            <a:r>
              <a:rPr lang="fr-FR" sz="1200" kern="1200" dirty="0" smtClean="0">
                <a:solidFill>
                  <a:schemeClr val="tx1"/>
                </a:solidFill>
                <a:effectLst/>
                <a:latin typeface="+mn-lt"/>
                <a:ea typeface="+mn-ea"/>
                <a:cs typeface="+mn-cs"/>
              </a:rPr>
              <a:t>Le jour de votre baptême, proposez-leur des études bibliques.</a:t>
            </a:r>
          </a:p>
          <a:p>
            <a:pPr marL="228600" lvl="0" indent="-228600">
              <a:buFont typeface="+mj-lt"/>
              <a:buAutoNum type="arabicPeriod"/>
            </a:pPr>
            <a:r>
              <a:rPr lang="fr-FR" sz="1200" kern="1200" dirty="0" smtClean="0">
                <a:solidFill>
                  <a:schemeClr val="tx1"/>
                </a:solidFill>
                <a:effectLst/>
                <a:latin typeface="+mn-lt"/>
                <a:ea typeface="+mn-ea"/>
                <a:cs typeface="+mn-cs"/>
              </a:rPr>
              <a:t>Formez une équipe de deux personnes avec votre instructeur biblique afin d'étudier la Bible avec un ou plusieurs de vos amis.</a:t>
            </a:r>
          </a:p>
          <a:p>
            <a:pPr marL="228600" lvl="0" indent="-228600">
              <a:buFont typeface="+mj-lt"/>
              <a:buAutoNum type="arabicPeriod"/>
            </a:pPr>
            <a:r>
              <a:rPr lang="fr-FR" sz="1200" kern="1200" dirty="0" smtClean="0">
                <a:solidFill>
                  <a:schemeClr val="tx1"/>
                </a:solidFill>
                <a:effectLst/>
                <a:latin typeface="+mn-lt"/>
                <a:ea typeface="+mn-ea"/>
                <a:cs typeface="+mn-cs"/>
              </a:rPr>
              <a:t>Reproduire le même cycle avec de nouveaux amis... multipliant ainsi le nombre de disciples.</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23</a:t>
            </a:fld>
            <a:endParaRPr lang="en-US"/>
          </a:p>
        </p:txBody>
      </p:sp>
    </p:spTree>
    <p:extLst>
      <p:ext uri="{BB962C8B-B14F-4D97-AF65-F5344CB8AC3E}">
        <p14:creationId xmlns:p14="http://schemas.microsoft.com/office/powerpoint/2010/main" val="18088703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Font typeface="Arial" panose="020B0604020202020204" pitchFamily="34" charset="0"/>
              <a:buChar char="•"/>
            </a:pPr>
            <a:endParaRPr lang="en-US" dirty="0" smtClean="0"/>
          </a:p>
          <a:p>
            <a:pPr lvl="0"/>
            <a:r>
              <a:rPr lang="fr-FR" sz="1200" b="1" kern="1200" dirty="0" smtClean="0">
                <a:solidFill>
                  <a:schemeClr val="tx1"/>
                </a:solidFill>
                <a:effectLst/>
                <a:latin typeface="+mn-lt"/>
                <a:ea typeface="+mn-ea"/>
                <a:cs typeface="+mn-cs"/>
              </a:rPr>
              <a:t>7. MULTIPLIER LES CROYANTS</a:t>
            </a:r>
          </a:p>
          <a:p>
            <a:pPr lvl="0"/>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Jésus a chargé ses douze apôtres de faire des disciples. La même mission de multiplier les croyants nous est adressée aujourd'hui. Mettez en pratique ces trois étapes lorsque vous suivez votre engagement : </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Fournir des conseils.</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Lancer le défi de la mission.</a:t>
            </a:r>
          </a:p>
          <a:p>
            <a:pPr marL="628650" lvl="1" indent="-171450">
              <a:buFont typeface="Arial" panose="020B0604020202020204" pitchFamily="34" charset="0"/>
              <a:buChar char="•"/>
            </a:pPr>
            <a:r>
              <a:rPr lang="fr-FR" sz="1200" kern="1200" dirty="0" smtClean="0">
                <a:solidFill>
                  <a:schemeClr val="tx1"/>
                </a:solidFill>
                <a:effectLst/>
                <a:latin typeface="+mn-lt"/>
                <a:ea typeface="+mn-ea"/>
                <a:cs typeface="+mn-cs"/>
              </a:rPr>
              <a:t>Organiser une fête pour accueillir joyeusement les nouveaux disciples</a:t>
            </a:r>
          </a:p>
          <a:p>
            <a:pPr marL="228600" lvl="0" indent="-2286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24</a:t>
            </a:fld>
            <a:endParaRPr lang="en-US"/>
          </a:p>
        </p:txBody>
      </p:sp>
    </p:spTree>
    <p:extLst>
      <p:ext uri="{BB962C8B-B14F-4D97-AF65-F5344CB8AC3E}">
        <p14:creationId xmlns:p14="http://schemas.microsoft.com/office/powerpoint/2010/main" val="35858942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 Allez, faites des gens de toutes les nations des disciples, baptisez-les pour le nom du Père, du Fils et de l'Esprit saint, et enseignez-leur à garder tout ce que je vous ai commandé. Quant à moi, je suis avec vous tous les jours, jusqu'à la fin du monde. » (Matthieu 28:19, 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0515700-0C0B-0E4A-8782-1CE9269AE44F}" type="slidenum">
              <a:rPr lang="en-US" smtClean="0"/>
              <a:t>25</a:t>
            </a:fld>
            <a:endParaRPr lang="en-US"/>
          </a:p>
        </p:txBody>
      </p:sp>
    </p:spTree>
    <p:extLst>
      <p:ext uri="{BB962C8B-B14F-4D97-AF65-F5344CB8AC3E}">
        <p14:creationId xmlns:p14="http://schemas.microsoft.com/office/powerpoint/2010/main" val="11922994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kern="1200" dirty="0" smtClean="0">
                <a:solidFill>
                  <a:schemeClr val="tx1"/>
                </a:solidFill>
                <a:effectLst/>
                <a:latin typeface="+mn-lt"/>
                <a:ea typeface="+mn-ea"/>
                <a:cs typeface="+mn-cs"/>
              </a:rPr>
              <a:t>Enseignez les pratiques du </a:t>
            </a:r>
            <a:r>
              <a:rPr lang="fr-FR" sz="1200" kern="1200" dirty="0" err="1" smtClean="0">
                <a:solidFill>
                  <a:schemeClr val="tx1"/>
                </a:solidFill>
                <a:effectLst/>
                <a:latin typeface="+mn-lt"/>
                <a:ea typeface="+mn-ea"/>
                <a:cs typeface="+mn-cs"/>
              </a:rPr>
              <a:t>discipulat</a:t>
            </a:r>
            <a:r>
              <a:rPr lang="fr-FR" sz="1200" kern="1200" dirty="0" smtClean="0">
                <a:solidFill>
                  <a:schemeClr val="tx1"/>
                </a:solidFill>
                <a:effectLst/>
                <a:latin typeface="+mn-lt"/>
                <a:ea typeface="+mn-ea"/>
                <a:cs typeface="+mn-cs"/>
              </a:rPr>
              <a:t> à chaque étude biblique :</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Spirituel – Placer Dieu en premier ; prier et étudier de la Bible (leçons de l'École du Sabbat).</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Santé - Pratiquer les huit remèdes naturels.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Financier – Tenir compte de l’organisation et du budget personnel/familial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Évangélisation - Former des équipes de deux personnes pour donner des études bibliques aux autres.</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26</a:t>
            </a:fld>
            <a:endParaRPr lang="en-US"/>
          </a:p>
        </p:txBody>
      </p:sp>
    </p:spTree>
    <p:extLst>
      <p:ext uri="{BB962C8B-B14F-4D97-AF65-F5344CB8AC3E}">
        <p14:creationId xmlns:p14="http://schemas.microsoft.com/office/powerpoint/2010/main" val="1512491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effectLst/>
                <a:latin typeface="+mn-lt"/>
                <a:ea typeface="+mn-ea"/>
                <a:cs typeface="+mn-cs"/>
              </a:rPr>
              <a:t>CONCLUSION</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Priez jusqu'à ce que vous trouviez quelqu'un à qui enseigner la Bible.</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Demandez à Dieu sa sagesse pour faire des disciples.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Priez pour les amener jusqu’au au baptême </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Formez une nouvelle équipe de deux personnes avec la nouvelle personne convertie.</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27</a:t>
            </a:fld>
            <a:endParaRPr lang="en-US"/>
          </a:p>
        </p:txBody>
      </p:sp>
    </p:spTree>
    <p:extLst>
      <p:ext uri="{BB962C8B-B14F-4D97-AF65-F5344CB8AC3E}">
        <p14:creationId xmlns:p14="http://schemas.microsoft.com/office/powerpoint/2010/main" val="42864790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effectLst/>
                <a:latin typeface="+mn-lt"/>
                <a:ea typeface="+mn-ea"/>
                <a:cs typeface="+mn-cs"/>
              </a:rPr>
              <a:t>MISSION</a:t>
            </a:r>
          </a:p>
          <a:p>
            <a:endParaRPr lang="fr-FR"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seules visites que Dieu peut bénir sont celles que nous faisons.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La seule littérature que Dieu peut bénir est celle que nous donnons.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seules prières que Dieu peut exaucer en faveur des autres sont celles que nous présentons.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seules études bibliques que Dieu peut bénir sont celles que nous offrons.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seuls séminaires d'évangélisation que Dieu peut bénir sont ceux que nous enseignons.</a:t>
            </a:r>
          </a:p>
          <a:p>
            <a:pPr marL="171450" lvl="0" indent="-171450">
              <a:buFont typeface="Arial" panose="020B0604020202020204" pitchFamily="34" charset="0"/>
              <a:buChar char="•"/>
            </a:pPr>
            <a:r>
              <a:rPr lang="fr-FR" sz="1200" kern="1200" dirty="0" smtClean="0">
                <a:solidFill>
                  <a:schemeClr val="tx1"/>
                </a:solidFill>
                <a:effectLst/>
                <a:latin typeface="+mn-lt"/>
                <a:ea typeface="+mn-ea"/>
                <a:cs typeface="+mn-cs"/>
              </a:rPr>
              <a:t>Les seuls actes de bonté que Dieu peut bénir sont ceux que nous pratiquons.</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28</a:t>
            </a:fld>
            <a:endParaRPr lang="en-US"/>
          </a:p>
        </p:txBody>
      </p:sp>
    </p:spTree>
    <p:extLst>
      <p:ext uri="{BB962C8B-B14F-4D97-AF65-F5344CB8AC3E}">
        <p14:creationId xmlns:p14="http://schemas.microsoft.com/office/powerpoint/2010/main" val="3891736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Comment les Églises se développent-elles ?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Deux réponses sont à noter.</a:t>
            </a:r>
          </a:p>
          <a:p>
            <a:pPr marL="171450" indent="-171450">
              <a:buFont typeface="Wingdings" panose="05000000000000000000" pitchFamily="2" charset="2"/>
              <a:buChar char="§"/>
            </a:pPr>
            <a:r>
              <a:rPr lang="fr-FR" sz="1200" kern="1200" dirty="0" smtClean="0">
                <a:solidFill>
                  <a:schemeClr val="tx1"/>
                </a:solidFill>
                <a:effectLst/>
                <a:latin typeface="+mn-lt"/>
                <a:ea typeface="+mn-ea"/>
                <a:cs typeface="+mn-cs"/>
              </a:rPr>
              <a:t>Les Églises grandissent lorsqu'un processus planifié </a:t>
            </a:r>
            <a:r>
              <a:rPr lang="fr-FR" sz="1200" b="1" kern="1200" dirty="0" smtClean="0">
                <a:solidFill>
                  <a:schemeClr val="tx1"/>
                </a:solidFill>
                <a:effectLst/>
                <a:latin typeface="+mn-lt"/>
                <a:ea typeface="+mn-ea"/>
                <a:cs typeface="+mn-cs"/>
              </a:rPr>
              <a:t>satisfait les besoins physiques, mentaux, sociaux et spirituels de la communauté</a:t>
            </a:r>
            <a:r>
              <a:rPr lang="fr-FR" sz="1200" kern="1200" dirty="0" smtClean="0">
                <a:solidFill>
                  <a:schemeClr val="tx1"/>
                </a:solidFill>
                <a:effectLst/>
                <a:latin typeface="+mn-lt"/>
                <a:ea typeface="+mn-ea"/>
                <a:cs typeface="+mn-cs"/>
              </a:rPr>
              <a:t>. </a:t>
            </a:r>
          </a:p>
          <a:p>
            <a:pPr marL="171450" lvl="0" indent="-171450">
              <a:buFont typeface="Wingdings" panose="05000000000000000000" pitchFamily="2" charset="2"/>
              <a:buChar char="§"/>
            </a:pPr>
            <a:r>
              <a:rPr lang="fr-FR" sz="1200" kern="1200" dirty="0" smtClean="0">
                <a:solidFill>
                  <a:schemeClr val="tx1"/>
                </a:solidFill>
                <a:effectLst/>
                <a:latin typeface="+mn-lt"/>
                <a:ea typeface="+mn-ea"/>
                <a:cs typeface="+mn-cs"/>
              </a:rPr>
              <a:t>Les Églises grandissent lorsque </a:t>
            </a:r>
            <a:r>
              <a:rPr lang="fr-FR" sz="1200" b="1" kern="1200" dirty="0" smtClean="0">
                <a:solidFill>
                  <a:schemeClr val="tx1"/>
                </a:solidFill>
                <a:effectLst/>
                <a:latin typeface="+mn-lt"/>
                <a:ea typeface="+mn-ea"/>
                <a:cs typeface="+mn-cs"/>
              </a:rPr>
              <a:t>les membres découvrent que l'action sociale répond à leurs propres besoins </a:t>
            </a:r>
            <a:r>
              <a:rPr lang="fr-FR" sz="1200" kern="1200" dirty="0" smtClean="0">
                <a:solidFill>
                  <a:schemeClr val="tx1"/>
                </a:solidFill>
                <a:effectLst/>
                <a:latin typeface="+mn-lt"/>
                <a:ea typeface="+mn-ea"/>
                <a:cs typeface="+mn-cs"/>
              </a:rPr>
              <a:t>de croissance spirituelle, sociale, mentale et physique. </a:t>
            </a:r>
          </a:p>
          <a:p>
            <a:endParaRPr lang="en-US" dirty="0" smtClean="0"/>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3</a:t>
            </a:fld>
            <a:endParaRPr lang="en-US"/>
          </a:p>
        </p:txBody>
      </p:sp>
    </p:spTree>
    <p:extLst>
      <p:ext uri="{BB962C8B-B14F-4D97-AF65-F5344CB8AC3E}">
        <p14:creationId xmlns:p14="http://schemas.microsoft.com/office/powerpoint/2010/main" val="19433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Non seulement l’approche fait grandir l'Église, mais elle fait aussi grandir les membres.</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4</a:t>
            </a:fld>
            <a:endParaRPr lang="en-US"/>
          </a:p>
        </p:txBody>
      </p:sp>
    </p:spTree>
    <p:extLst>
      <p:ext uri="{BB962C8B-B14F-4D97-AF65-F5344CB8AC3E}">
        <p14:creationId xmlns:p14="http://schemas.microsoft.com/office/powerpoint/2010/main" val="2829234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 Nous serons vivifiés par la grâce de Dieu dans la mesure où nous travaillerons à gagner des âmes au Sauveur, lui soumettant cette préoccupation dans nos requêtes. Nos affections acquerront un rayonnement marqué de ferveur divine et notre vie chrétienne, devenue plus ardente, plus réelle, sera caractérisée par l’esprit de prière. » (Ellen G. White – </a:t>
            </a:r>
            <a:r>
              <a:rPr lang="fr-FR" sz="1200" i="1" kern="1200" dirty="0" smtClean="0">
                <a:solidFill>
                  <a:schemeClr val="tx1"/>
                </a:solidFill>
                <a:effectLst/>
                <a:latin typeface="+mn-lt"/>
                <a:ea typeface="+mn-ea"/>
                <a:cs typeface="+mn-cs"/>
              </a:rPr>
              <a:t>Les Paraboles de Jésus</a:t>
            </a:r>
            <a:r>
              <a:rPr lang="fr-FR" sz="1200" kern="1200" dirty="0" smtClean="0">
                <a:solidFill>
                  <a:schemeClr val="tx1"/>
                </a:solidFill>
                <a:effectLst/>
                <a:latin typeface="+mn-lt"/>
                <a:ea typeface="+mn-ea"/>
                <a:cs typeface="+mn-cs"/>
              </a:rPr>
              <a:t>, p. 308.2).</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5</a:t>
            </a:fld>
            <a:endParaRPr lang="en-US"/>
          </a:p>
        </p:txBody>
      </p:sp>
    </p:spTree>
    <p:extLst>
      <p:ext uri="{BB962C8B-B14F-4D97-AF65-F5344CB8AC3E}">
        <p14:creationId xmlns:p14="http://schemas.microsoft.com/office/powerpoint/2010/main" val="3632197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cap="all" baseline="0" dirty="0" smtClean="0">
                <a:solidFill>
                  <a:schemeClr val="tx1"/>
                </a:solidFill>
                <a:effectLst/>
                <a:latin typeface="+mn-lt"/>
                <a:ea typeface="+mn-ea"/>
                <a:cs typeface="+mn-cs"/>
              </a:rPr>
              <a:t>SEPT </a:t>
            </a:r>
            <a:r>
              <a:rPr lang="en-US" sz="1200" b="1" kern="1200" cap="all" baseline="0" dirty="0" err="1" smtClean="0">
                <a:solidFill>
                  <a:schemeClr val="tx1"/>
                </a:solidFill>
                <a:effectLst/>
                <a:latin typeface="+mn-lt"/>
                <a:ea typeface="+mn-ea"/>
                <a:cs typeface="+mn-cs"/>
              </a:rPr>
              <a:t>étapes</a:t>
            </a:r>
            <a:r>
              <a:rPr lang="en-US" sz="1200" b="1" kern="1200" cap="all" baseline="0" dirty="0" smtClean="0">
                <a:solidFill>
                  <a:schemeClr val="tx1"/>
                </a:solidFill>
                <a:effectLst/>
                <a:latin typeface="+mn-lt"/>
                <a:ea typeface="+mn-ea"/>
                <a:cs typeface="+mn-cs"/>
              </a:rPr>
              <a:t> pour </a:t>
            </a:r>
            <a:r>
              <a:rPr lang="en-US" sz="1200" b="1" kern="1200" cap="all" baseline="0" dirty="0" err="1" smtClean="0">
                <a:solidFill>
                  <a:schemeClr val="tx1"/>
                </a:solidFill>
                <a:effectLst/>
                <a:latin typeface="+mn-lt"/>
                <a:ea typeface="+mn-ea"/>
                <a:cs typeface="+mn-cs"/>
              </a:rPr>
              <a:t>Parler</a:t>
            </a:r>
            <a:r>
              <a:rPr lang="en-US" sz="1200" b="1" kern="1200" cap="all" baseline="0" dirty="0" smtClean="0">
                <a:solidFill>
                  <a:schemeClr val="tx1"/>
                </a:solidFill>
                <a:effectLst/>
                <a:latin typeface="+mn-lt"/>
                <a:ea typeface="+mn-ea"/>
                <a:cs typeface="+mn-cs"/>
              </a:rPr>
              <a:t> de </a:t>
            </a:r>
            <a:r>
              <a:rPr lang="en-US" sz="1200" b="1" kern="1200" cap="all" baseline="0" dirty="0" err="1" smtClean="0">
                <a:solidFill>
                  <a:schemeClr val="tx1"/>
                </a:solidFill>
                <a:effectLst/>
                <a:latin typeface="+mn-lt"/>
                <a:ea typeface="+mn-ea"/>
                <a:cs typeface="+mn-cs"/>
              </a:rPr>
              <a:t>Jésus</a:t>
            </a:r>
            <a:endParaRPr lang="en-US" sz="1200" kern="1200" cap="all"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6</a:t>
            </a:fld>
            <a:endParaRPr lang="en-US"/>
          </a:p>
        </p:txBody>
      </p:sp>
    </p:spTree>
    <p:extLst>
      <p:ext uri="{BB962C8B-B14F-4D97-AF65-F5344CB8AC3E}">
        <p14:creationId xmlns:p14="http://schemas.microsoft.com/office/powerpoint/2010/main" val="221613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lvl="0"/>
            <a:r>
              <a:rPr lang="fr-FR" sz="1200" b="1" kern="1200" dirty="0" smtClean="0">
                <a:solidFill>
                  <a:schemeClr val="tx1"/>
                </a:solidFill>
                <a:effectLst/>
                <a:latin typeface="+mn-lt"/>
                <a:ea typeface="+mn-ea"/>
                <a:cs typeface="+mn-cs"/>
              </a:rPr>
              <a:t>1. INTERCESSION</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La prière d'intercession de Paul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Consacrez-vous assidûment à la prière ; par elle, veillez, dans l'action de grâces. Priez également pour nous, afin que Dieu nous ouvre une porte pour la Parole et que se dise le mystère du Christ, pour lequel je suis en prison ; que j'en parle clairement comme je dois en parler. </a:t>
            </a:r>
          </a:p>
          <a:p>
            <a:r>
              <a:rPr lang="fr-FR" sz="1200" kern="1200" dirty="0" smtClean="0">
                <a:solidFill>
                  <a:schemeClr val="tx1"/>
                </a:solidFill>
                <a:effectLst/>
                <a:latin typeface="+mn-lt"/>
                <a:ea typeface="+mn-ea"/>
                <a:cs typeface="+mn-cs"/>
              </a:rPr>
              <a:t>Comportez-vous avec sagesse envers ceux du dehors. Rachetez le temps. Que votre parole soit toujours accompagnée de grâce, assaisonnée de sel, pour que vous sachiez comment vous devez répondre à chacun » Colossiens 4:2-6</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7</a:t>
            </a:fld>
            <a:endParaRPr lang="en-US"/>
          </a:p>
        </p:txBody>
      </p:sp>
    </p:spTree>
    <p:extLst>
      <p:ext uri="{BB962C8B-B14F-4D97-AF65-F5344CB8AC3E}">
        <p14:creationId xmlns:p14="http://schemas.microsoft.com/office/powerpoint/2010/main" val="2042992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Examinons les différentes phrases de la prière d'intercession prononcée par Paul.</a:t>
            </a:r>
          </a:p>
          <a:p>
            <a:endParaRPr lang="fr-FR" sz="1200" kern="1200" dirty="0" smtClean="0">
              <a:solidFill>
                <a:schemeClr val="tx1"/>
              </a:solidFill>
              <a:effectLst/>
              <a:latin typeface="+mn-lt"/>
              <a:ea typeface="+mn-ea"/>
              <a:cs typeface="+mn-cs"/>
            </a:endParaRPr>
          </a:p>
          <a:p>
            <a:pPr lvl="0"/>
            <a:r>
              <a:rPr lang="fr-FR" sz="1200" kern="1200" dirty="0" smtClean="0">
                <a:solidFill>
                  <a:schemeClr val="tx1"/>
                </a:solidFill>
                <a:effectLst/>
                <a:latin typeface="+mn-lt"/>
                <a:ea typeface="+mn-ea"/>
                <a:cs typeface="+mn-cs"/>
              </a:rPr>
              <a:t>« Consacrez-vous assidûment à la prière » </a:t>
            </a:r>
          </a:p>
          <a:p>
            <a:pPr lvl="1"/>
            <a:r>
              <a:rPr lang="fr-FR" sz="1200" kern="1200" dirty="0" smtClean="0">
                <a:solidFill>
                  <a:schemeClr val="tx1"/>
                </a:solidFill>
                <a:effectLst/>
                <a:latin typeface="+mn-lt"/>
                <a:ea typeface="+mn-ea"/>
                <a:cs typeface="+mn-cs"/>
              </a:rPr>
              <a:t>prier pour trouver quelqu'un avec qui étudier la Bible</a:t>
            </a:r>
          </a:p>
          <a:p>
            <a:pPr lvl="1"/>
            <a:r>
              <a:rPr lang="fr-FR" sz="1200" kern="1200" dirty="0" smtClean="0">
                <a:solidFill>
                  <a:schemeClr val="tx1"/>
                </a:solidFill>
                <a:effectLst/>
                <a:latin typeface="+mn-lt"/>
                <a:ea typeface="+mn-ea"/>
                <a:cs typeface="+mn-cs"/>
              </a:rPr>
              <a:t>prier dans la vigilance avec des actions de grâces </a:t>
            </a:r>
          </a:p>
          <a:p>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 Que Dieu nous ouvre une porte » </a:t>
            </a:r>
          </a:p>
          <a:p>
            <a:pPr lvl="1"/>
            <a:r>
              <a:rPr lang="fr-FR" sz="1200" kern="1200" dirty="0" smtClean="0">
                <a:solidFill>
                  <a:schemeClr val="tx1"/>
                </a:solidFill>
                <a:effectLst/>
                <a:latin typeface="+mn-lt"/>
                <a:ea typeface="+mn-ea"/>
                <a:cs typeface="+mn-cs"/>
              </a:rPr>
              <a:t>demander l'occasion de partager la parole</a:t>
            </a:r>
          </a:p>
          <a:p>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 Que se dise le mystère du Christ » </a:t>
            </a:r>
          </a:p>
          <a:p>
            <a:pPr lvl="1"/>
            <a:r>
              <a:rPr lang="fr-FR" sz="1200" kern="1200" dirty="0" smtClean="0">
                <a:solidFill>
                  <a:schemeClr val="tx1"/>
                </a:solidFill>
                <a:effectLst/>
                <a:latin typeface="+mn-lt"/>
                <a:ea typeface="+mn-ea"/>
                <a:cs typeface="+mn-cs"/>
              </a:rPr>
              <a:t>à travers des études bibliques</a:t>
            </a:r>
          </a:p>
          <a:p>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 Avec sagesse » </a:t>
            </a:r>
          </a:p>
          <a:p>
            <a:pPr lvl="1"/>
            <a:r>
              <a:rPr lang="fr-FR" sz="1200" kern="1200" dirty="0" smtClean="0">
                <a:solidFill>
                  <a:schemeClr val="tx1"/>
                </a:solidFill>
                <a:effectLst/>
                <a:latin typeface="+mn-lt"/>
                <a:ea typeface="+mn-ea"/>
                <a:cs typeface="+mn-cs"/>
              </a:rPr>
              <a:t>adresser des appels aux personnes</a:t>
            </a:r>
          </a:p>
          <a:p>
            <a:r>
              <a:rPr lang="fr-FR" sz="1200" kern="1200" dirty="0" smtClean="0">
                <a:solidFill>
                  <a:schemeClr val="tx1"/>
                </a:solidFill>
                <a:effectLst/>
                <a:latin typeface="+mn-lt"/>
                <a:ea typeface="+mn-ea"/>
                <a:cs typeface="+mn-cs"/>
              </a:rPr>
              <a:t> </a:t>
            </a:r>
          </a:p>
          <a:p>
            <a:pPr lvl="0"/>
            <a:r>
              <a:rPr lang="fr-FR" sz="1200" kern="1200" dirty="0" smtClean="0">
                <a:solidFill>
                  <a:schemeClr val="tx1"/>
                </a:solidFill>
                <a:effectLst/>
                <a:latin typeface="+mn-lt"/>
                <a:ea typeface="+mn-ea"/>
                <a:cs typeface="+mn-cs"/>
              </a:rPr>
              <a:t>« …accompagnée de grâce »</a:t>
            </a:r>
          </a:p>
          <a:p>
            <a:pPr lvl="1"/>
            <a:r>
              <a:rPr lang="fr-FR" sz="1200" kern="1200" dirty="0" smtClean="0">
                <a:solidFill>
                  <a:schemeClr val="tx1"/>
                </a:solidFill>
                <a:effectLst/>
                <a:latin typeface="+mn-lt"/>
                <a:ea typeface="+mn-ea"/>
                <a:cs typeface="+mn-cs"/>
              </a:rPr>
              <a:t>faire des disciples</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8</a:t>
            </a:fld>
            <a:endParaRPr lang="en-US"/>
          </a:p>
        </p:txBody>
      </p:sp>
    </p:spTree>
    <p:extLst>
      <p:ext uri="{BB962C8B-B14F-4D97-AF65-F5344CB8AC3E}">
        <p14:creationId xmlns:p14="http://schemas.microsoft.com/office/powerpoint/2010/main" val="2282841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Si nous ne prions pas pour quelqu'un cette année, l'année prochaine pourrait être trop tard pour cette personne.</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La prière est la base et fait toute la différence.</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Préparez une liste de personnes connues et inconnues qui pourraient être intéressées.</a:t>
            </a:r>
          </a:p>
          <a:p>
            <a:pPr marL="171450" indent="-171450">
              <a:buFont typeface="Arial" panose="020B0604020202020204" pitchFamily="34" charset="0"/>
              <a:buChar char="•"/>
            </a:pPr>
            <a:r>
              <a:rPr lang="fr-FR" sz="1200" kern="1200" dirty="0" smtClean="0">
                <a:solidFill>
                  <a:schemeClr val="tx1"/>
                </a:solidFill>
                <a:effectLst/>
                <a:latin typeface="+mn-lt"/>
                <a:ea typeface="+mn-ea"/>
                <a:cs typeface="+mn-cs"/>
              </a:rPr>
              <a:t>Croyez que, en réponse à la prière d'intercession, Dieu ouvrira la porte pour la Parole.</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0515700-0C0B-0E4A-8782-1CE9269AE44F}" type="slidenum">
              <a:rPr lang="en-US" smtClean="0"/>
              <a:t>9</a:t>
            </a:fld>
            <a:endParaRPr lang="en-US"/>
          </a:p>
        </p:txBody>
      </p:sp>
    </p:spTree>
    <p:extLst>
      <p:ext uri="{BB962C8B-B14F-4D97-AF65-F5344CB8AC3E}">
        <p14:creationId xmlns:p14="http://schemas.microsoft.com/office/powerpoint/2010/main" val="3460593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2102A0-2EEA-234D-9BC4-67E5F36A9F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B079779D-3449-1646-9350-6CCE45B096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AD74DE48-C4E3-C84F-B6C0-D52382772802}"/>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B2103DD9-8E53-FC42-9EEC-7ECF6AE3A6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8D8A39D-EC05-4540-A632-CC440E4FEC8D}"/>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3486175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AACF35-AC68-AB40-AEF4-08B31A0D9AA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2315FB0D-3495-3648-A232-B24E161DEB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F213CE1-1C8C-0347-BAD5-29713E07E5F6}"/>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FCC226D4-53EE-CF4F-89EF-3FA5B909F7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16B1FD8-36EB-6C45-9F15-C2FC758795D5}"/>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2836759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213DB8B-64ED-3C4F-96D3-A7E81E1136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D344ACA5-2C2B-4A47-95D1-2B2328A52C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B45EB5D-F050-594D-A32F-D06B11C15CAA}"/>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0271B0E8-7B3F-0F44-B604-EAE8DA72B1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2A4D0BC-2866-D14B-9E84-8659048B2D88}"/>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3737914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B114EE-3EE3-4C45-9BE9-FB7AA3312A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18B3CAA-99F8-AE47-8BCE-E1F79E8637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D56117E-D5A7-B74C-B4BD-72041F40DBC5}"/>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AFD4C502-A173-B645-B962-8F7E36F0C6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1A2D52E-9F37-1441-8301-B9DB5F39AB09}"/>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3128311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044BD5-A29F-FF44-9CEE-0E21CCDC65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E5CE7123-BF3E-A84C-9463-965A97695D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140379B1-434F-9346-9D6C-577B34D01A1D}"/>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E7D28E0C-BFAD-6C45-9689-9AF5EBDB44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58578C6-0BE2-E146-89F4-547011FD8A77}"/>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4020136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9A0B02-45B1-D24A-92AF-19C6AABC4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0281977-E99A-1D41-B4F2-5469B2005D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87F1B740-2E5A-AD45-9F2D-A0FBAF76FAB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B767FFB5-BA19-774E-B95B-3D565617755E}"/>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6" name="Footer Placeholder 5">
            <a:extLst>
              <a:ext uri="{FF2B5EF4-FFF2-40B4-BE49-F238E27FC236}">
                <a16:creationId xmlns:a16="http://schemas.microsoft.com/office/drawing/2014/main" xmlns="" id="{A650AB84-8719-944D-AEB4-E0E82F92EB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75C211E-F011-174A-A2A8-4A9575ED3813}"/>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2527508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7614EB-02F7-644C-9779-C1DE882C88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61F7F088-5D0F-8242-A709-2D6783B69E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654EB584-2A4C-634E-A7B1-92959B2131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449092BF-B6EB-804B-90D4-8955933992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F3FB2326-1A2F-924A-A572-87D597B3C7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9D89B57-D87C-1A44-B7C8-425B050FB622}"/>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8" name="Footer Placeholder 7">
            <a:extLst>
              <a:ext uri="{FF2B5EF4-FFF2-40B4-BE49-F238E27FC236}">
                <a16:creationId xmlns:a16="http://schemas.microsoft.com/office/drawing/2014/main" xmlns="" id="{21759443-B8CB-8C49-BD54-BD8D3F4F14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E1E46E34-AA40-494F-BFE9-DE5D8904CE61}"/>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366915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57ED6D-6B93-4A46-82D1-8E8494765D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55C9A9A2-9E0E-564B-9213-0DB49BEE150E}"/>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4" name="Footer Placeholder 3">
            <a:extLst>
              <a:ext uri="{FF2B5EF4-FFF2-40B4-BE49-F238E27FC236}">
                <a16:creationId xmlns:a16="http://schemas.microsoft.com/office/drawing/2014/main" xmlns="" id="{1C132341-07BB-4744-931E-B4BECABAA1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A397EF85-DBCC-0A4D-AD0E-D1CEB1A9D47D}"/>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884416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CFC34E58-F1AD-EF40-831A-10262D43A154}"/>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3" name="Footer Placeholder 2">
            <a:extLst>
              <a:ext uri="{FF2B5EF4-FFF2-40B4-BE49-F238E27FC236}">
                <a16:creationId xmlns:a16="http://schemas.microsoft.com/office/drawing/2014/main" xmlns="" id="{49E3746A-47A1-C54F-892E-C15AB3F1E3E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322A314F-2C7A-9F48-838B-F1412E2ED90E}"/>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730981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79C620-A732-014D-9E31-0236C12E2E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62FAA2F-435E-ED44-B8CC-7C08829EC3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FD48F1F9-A62A-104B-8977-52BA3CAC2B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80CFA94-4E52-2549-BE73-AE0DD50AD931}"/>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6" name="Footer Placeholder 5">
            <a:extLst>
              <a:ext uri="{FF2B5EF4-FFF2-40B4-BE49-F238E27FC236}">
                <a16:creationId xmlns:a16="http://schemas.microsoft.com/office/drawing/2014/main" xmlns="" id="{14082A99-8795-044C-B73A-20D21DF75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EDEDBF7-BE56-C446-91A9-6CB4E52BE243}"/>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419138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CF0496-3B92-BC40-8FF4-7D3003EB4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21A8243-273C-0A47-B521-6B17B21F12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47D4728-8F24-E141-B1D5-345CB0FA4F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B6ED877-76FC-7743-83EA-F428C412EC42}"/>
              </a:ext>
            </a:extLst>
          </p:cNvPr>
          <p:cNvSpPr>
            <a:spLocks noGrp="1"/>
          </p:cNvSpPr>
          <p:nvPr>
            <p:ph type="dt" sz="half" idx="10"/>
          </p:nvPr>
        </p:nvSpPr>
        <p:spPr/>
        <p:txBody>
          <a:bodyPr/>
          <a:lstStyle/>
          <a:p>
            <a:fld id="{88C30D7E-AD0B-7744-803F-4951CA4BAF7E}" type="datetimeFigureOut">
              <a:rPr lang="en-US" smtClean="0"/>
              <a:t>3/26/2021</a:t>
            </a:fld>
            <a:endParaRPr lang="en-US"/>
          </a:p>
        </p:txBody>
      </p:sp>
      <p:sp>
        <p:nvSpPr>
          <p:cNvPr id="6" name="Footer Placeholder 5">
            <a:extLst>
              <a:ext uri="{FF2B5EF4-FFF2-40B4-BE49-F238E27FC236}">
                <a16:creationId xmlns:a16="http://schemas.microsoft.com/office/drawing/2014/main" xmlns="" id="{5EDA4232-0587-ED4C-BB80-86D7B03609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50120F8-CEF7-BF48-8197-A5C506CFE7AB}"/>
              </a:ext>
            </a:extLst>
          </p:cNvPr>
          <p:cNvSpPr>
            <a:spLocks noGrp="1"/>
          </p:cNvSpPr>
          <p:nvPr>
            <p:ph type="sldNum" sz="quarter" idx="12"/>
          </p:nvPr>
        </p:nvSpPr>
        <p:spPr/>
        <p:txBody>
          <a:bodyPr/>
          <a:lstStyle/>
          <a:p>
            <a:fld id="{A9931EE5-18F8-1F45-B3F5-435F7B2B2BB2}" type="slidenum">
              <a:rPr lang="en-US" smtClean="0"/>
              <a:t>‹N°›</a:t>
            </a:fld>
            <a:endParaRPr lang="en-US"/>
          </a:p>
        </p:txBody>
      </p:sp>
    </p:spTree>
    <p:extLst>
      <p:ext uri="{BB962C8B-B14F-4D97-AF65-F5344CB8AC3E}">
        <p14:creationId xmlns:p14="http://schemas.microsoft.com/office/powerpoint/2010/main" val="1631663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83D702D-D75B-2C47-BAAB-782DC8E41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AC8B28A5-55EA-B845-97B5-B0124A9032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3209D86-404E-614C-8CFE-8452A72F99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C30D7E-AD0B-7744-803F-4951CA4BAF7E}" type="datetimeFigureOut">
              <a:rPr lang="en-US" smtClean="0"/>
              <a:t>3/26/2021</a:t>
            </a:fld>
            <a:endParaRPr lang="en-US"/>
          </a:p>
        </p:txBody>
      </p:sp>
      <p:sp>
        <p:nvSpPr>
          <p:cNvPr id="5" name="Footer Placeholder 4">
            <a:extLst>
              <a:ext uri="{FF2B5EF4-FFF2-40B4-BE49-F238E27FC236}">
                <a16:creationId xmlns:a16="http://schemas.microsoft.com/office/drawing/2014/main" xmlns="" id="{CB9399B6-655A-924B-B56A-34E4E9109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4C25A61-6AC0-CA4A-BC6D-D9B628186A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31EE5-18F8-1F45-B3F5-435F7B2B2BB2}" type="slidenum">
              <a:rPr lang="en-US" smtClean="0"/>
              <a:t>‹N°›</a:t>
            </a:fld>
            <a:endParaRPr lang="en-US"/>
          </a:p>
        </p:txBody>
      </p:sp>
    </p:spTree>
    <p:extLst>
      <p:ext uri="{BB962C8B-B14F-4D97-AF65-F5344CB8AC3E}">
        <p14:creationId xmlns:p14="http://schemas.microsoft.com/office/powerpoint/2010/main" val="692357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xmlns="" id="{5A59F003-E00A-43F9-91DC-CC54E3B874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8" name="Picture 4" descr="fish eye photography of city">
            <a:extLst>
              <a:ext uri="{FF2B5EF4-FFF2-40B4-BE49-F238E27FC236}">
                <a16:creationId xmlns:a16="http://schemas.microsoft.com/office/drawing/2014/main" xmlns="" id="{F46BB6BD-2542-4145-A8CA-05C3DEA7984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1"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xmlns="" id="{D74A4382-E3AD-430A-9A1F-DFA3E0E77A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D7726EB3-FC27-7649-A27F-76278F36E29F}"/>
              </a:ext>
            </a:extLst>
          </p:cNvPr>
          <p:cNvSpPr>
            <a:spLocks noGrp="1"/>
          </p:cNvSpPr>
          <p:nvPr>
            <p:ph type="ctrTitle"/>
          </p:nvPr>
        </p:nvSpPr>
        <p:spPr>
          <a:xfrm>
            <a:off x="61649" y="3801614"/>
            <a:ext cx="9078562" cy="2370718"/>
          </a:xfrm>
        </p:spPr>
        <p:txBody>
          <a:bodyPr>
            <a:normAutofit/>
          </a:bodyPr>
          <a:lstStyle/>
          <a:p>
            <a:pPr algn="l"/>
            <a:r>
              <a:rPr lang="en-US" sz="4400" b="1" dirty="0" smtClean="0">
                <a:solidFill>
                  <a:srgbClr val="FFC000"/>
                </a:solidFill>
                <a:latin typeface="Avenir Next" panose="020B0503020202020204" pitchFamily="34" charset="0"/>
              </a:rPr>
              <a:t>SEPT ÉTAPES </a:t>
            </a:r>
            <a:r>
              <a:rPr lang="en-US" sz="4800" b="1" i="1" dirty="0" smtClean="0">
                <a:latin typeface="Book Antiqua" panose="02040602050305030304" pitchFamily="18" charset="0"/>
              </a:rPr>
              <a:t>pour </a:t>
            </a:r>
            <a:r>
              <a:rPr lang="en-US" sz="4800" b="1" i="1" dirty="0" err="1" smtClean="0">
                <a:latin typeface="Book Antiqua" panose="02040602050305030304" pitchFamily="18" charset="0"/>
              </a:rPr>
              <a:t>Parler</a:t>
            </a:r>
            <a:r>
              <a:rPr lang="en-US" sz="4800" b="1" i="1" dirty="0" smtClean="0">
                <a:latin typeface="Book Antiqua" panose="02040602050305030304" pitchFamily="18" charset="0"/>
              </a:rPr>
              <a:t> de </a:t>
            </a:r>
            <a:r>
              <a:rPr lang="en-US" sz="4800" b="1" i="1" dirty="0" err="1" smtClean="0">
                <a:latin typeface="Book Antiqua" panose="02040602050305030304" pitchFamily="18" charset="0"/>
              </a:rPr>
              <a:t>Jésus</a:t>
            </a:r>
            <a:r>
              <a:rPr lang="en-US" sz="5600" dirty="0"/>
              <a:t/>
            </a:r>
            <a:br>
              <a:rPr lang="en-US" sz="5600" dirty="0"/>
            </a:br>
            <a:endParaRPr lang="en-US" sz="5600" dirty="0"/>
          </a:p>
        </p:txBody>
      </p:sp>
      <p:sp>
        <p:nvSpPr>
          <p:cNvPr id="77" name="Rectangle: Rounded Corners 76">
            <a:extLst>
              <a:ext uri="{FF2B5EF4-FFF2-40B4-BE49-F238E27FC236}">
                <a16:creationId xmlns:a16="http://schemas.microsoft.com/office/drawing/2014/main" xmlns="" id="{79F40191-0F44-4FD1-82CC-ACB507C14B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xmlns="" id="{C614FFB2-695A-5B42-98F8-79472ACF692C}"/>
              </a:ext>
            </a:extLst>
          </p:cNvPr>
          <p:cNvSpPr>
            <a:spLocks noGrp="1"/>
          </p:cNvSpPr>
          <p:nvPr>
            <p:ph type="subTitle" idx="1"/>
          </p:nvPr>
        </p:nvSpPr>
        <p:spPr>
          <a:xfrm>
            <a:off x="404553" y="5768166"/>
            <a:ext cx="9078562" cy="592975"/>
          </a:xfrm>
        </p:spPr>
        <p:txBody>
          <a:bodyPr anchor="ctr">
            <a:normAutofit/>
          </a:bodyPr>
          <a:lstStyle/>
          <a:p>
            <a:r>
              <a:rPr lang="fr-FR" sz="1050" cap="all" dirty="0" smtClean="0">
                <a:latin typeface="Avenir Next" panose="020B0503020202020204" pitchFamily="34" charset="0"/>
              </a:rPr>
              <a:t>Séminaire préparé par les Ministères des Femmes de la Division sud-américaine</a:t>
            </a:r>
            <a:endParaRPr lang="en-US" sz="1050" cap="all" dirty="0">
              <a:latin typeface="Avenir Next" panose="020B0503020202020204" pitchFamily="34" charset="0"/>
            </a:endParaRPr>
          </a:p>
          <a:p>
            <a:r>
              <a:rPr lang="pt-BR" sz="1050" dirty="0" smtClean="0">
                <a:latin typeface="Avenir Next" panose="020B0503020202020204" pitchFamily="34" charset="0"/>
              </a:rPr>
              <a:t>ÉCRIT PAR LES PASTEURS </a:t>
            </a:r>
            <a:r>
              <a:rPr lang="pt-BR" sz="1050" dirty="0" smtClean="0">
                <a:latin typeface="Avenir Next" panose="020B0503020202020204" pitchFamily="34" charset="0"/>
              </a:rPr>
              <a:t>DAVI FRANÇA </a:t>
            </a:r>
            <a:r>
              <a:rPr lang="en-US" sz="1050" dirty="0" smtClean="0">
                <a:latin typeface="Avenir Next" panose="020B0503020202020204" pitchFamily="34" charset="0"/>
              </a:rPr>
              <a:t>AND</a:t>
            </a:r>
            <a:r>
              <a:rPr lang="pt-BR" sz="1050" dirty="0" smtClean="0">
                <a:latin typeface="Avenir Next" panose="020B0503020202020204" pitchFamily="34" charset="0"/>
              </a:rPr>
              <a:t> HERBERT BOGER, JR.</a:t>
            </a:r>
            <a:endParaRPr lang="en-US" sz="1050" dirty="0" smtClean="0">
              <a:latin typeface="Avenir Next" panose="020B0503020202020204" pitchFamily="34" charset="0"/>
            </a:endParaRPr>
          </a:p>
          <a:p>
            <a:pPr algn="l"/>
            <a:endParaRPr lang="en-US" sz="600" dirty="0">
              <a:latin typeface="Avenir Next" panose="020B0503020202020204" pitchFamily="34" charset="0"/>
            </a:endParaRPr>
          </a:p>
        </p:txBody>
      </p:sp>
      <p:pic>
        <p:nvPicPr>
          <p:cNvPr id="9" name="Picture 8">
            <a:extLst>
              <a:ext uri="{FF2B5EF4-FFF2-40B4-BE49-F238E27FC236}">
                <a16:creationId xmlns:a16="http://schemas.microsoft.com/office/drawing/2014/main" xmlns="" id="{BA0E4A1F-B025-8D40-B840-B5CAD322692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90885" y="5768166"/>
            <a:ext cx="543621" cy="380280"/>
          </a:xfrm>
          <a:prstGeom prst="rect">
            <a:avLst/>
          </a:prstGeom>
        </p:spPr>
      </p:pic>
    </p:spTree>
    <p:extLst>
      <p:ext uri="{BB962C8B-B14F-4D97-AF65-F5344CB8AC3E}">
        <p14:creationId xmlns:p14="http://schemas.microsoft.com/office/powerpoint/2010/main" val="207210624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76ACA5-B1C6-CA4C-916A-7FFB74A17EA8}"/>
              </a:ext>
            </a:extLst>
          </p:cNvPr>
          <p:cNvSpPr>
            <a:spLocks noGrp="1"/>
          </p:cNvSpPr>
          <p:nvPr>
            <p:ph type="title"/>
          </p:nvPr>
        </p:nvSpPr>
        <p:spPr>
          <a:xfrm>
            <a:off x="6417733" y="490537"/>
            <a:ext cx="5291663" cy="1628775"/>
          </a:xfrm>
        </p:spPr>
        <p:txBody>
          <a:bodyPr anchor="b">
            <a:normAutofit/>
          </a:bodyPr>
          <a:lstStyle/>
          <a:p>
            <a:r>
              <a:rPr lang="en-US" sz="3700" b="1" spc="300" dirty="0">
                <a:solidFill>
                  <a:schemeClr val="accent5">
                    <a:lumMod val="50000"/>
                  </a:schemeClr>
                </a:solidFill>
                <a:latin typeface="Avenir Next" panose="020B0503020202020204" pitchFamily="34" charset="0"/>
              </a:rPr>
              <a:t/>
            </a:r>
            <a:br>
              <a:rPr lang="en-US" sz="3700" b="1" spc="300" dirty="0">
                <a:solidFill>
                  <a:schemeClr val="accent5">
                    <a:lumMod val="50000"/>
                  </a:schemeClr>
                </a:solidFill>
                <a:latin typeface="Avenir Next" panose="020B0503020202020204" pitchFamily="34" charset="0"/>
              </a:rPr>
            </a:br>
            <a:r>
              <a:rPr lang="en-US" sz="3700" b="1" spc="300" dirty="0">
                <a:solidFill>
                  <a:schemeClr val="accent5">
                    <a:lumMod val="50000"/>
                  </a:schemeClr>
                </a:solidFill>
                <a:latin typeface="Avenir Next" panose="020B0503020202020204" pitchFamily="34" charset="0"/>
              </a:rPr>
              <a:t>2. </a:t>
            </a:r>
            <a:r>
              <a:rPr lang="en-US" sz="3700" b="1" spc="300" dirty="0" smtClean="0">
                <a:solidFill>
                  <a:schemeClr val="accent5">
                    <a:lumMod val="50000"/>
                  </a:schemeClr>
                </a:solidFill>
                <a:latin typeface="Avenir Next" panose="020B0503020202020204" pitchFamily="34" charset="0"/>
              </a:rPr>
              <a:t>FRATERNITÉ</a:t>
            </a:r>
            <a:r>
              <a:rPr lang="en-US" sz="3700" spc="300" dirty="0">
                <a:solidFill>
                  <a:schemeClr val="accent5">
                    <a:lumMod val="50000"/>
                  </a:schemeClr>
                </a:solidFill>
                <a:latin typeface="Avenir Next" panose="020B0503020202020204" pitchFamily="34" charset="0"/>
              </a:rPr>
              <a:t/>
            </a:r>
            <a:br>
              <a:rPr lang="en-US" sz="3700" spc="300" dirty="0">
                <a:solidFill>
                  <a:schemeClr val="accent5">
                    <a:lumMod val="50000"/>
                  </a:schemeClr>
                </a:solidFill>
                <a:latin typeface="Avenir Next" panose="020B0503020202020204" pitchFamily="34" charset="0"/>
              </a:rPr>
            </a:br>
            <a:endParaRPr lang="en-US" sz="3700" spc="300" dirty="0">
              <a:solidFill>
                <a:schemeClr val="accent5">
                  <a:lumMod val="50000"/>
                </a:schemeClr>
              </a:solidFill>
              <a:latin typeface="Avenir Next" panose="020B0503020202020204" pitchFamily="34" charset="0"/>
            </a:endParaRPr>
          </a:p>
        </p:txBody>
      </p:sp>
      <p:pic>
        <p:nvPicPr>
          <p:cNvPr id="16388" name="Picture 4" descr="footprints on seashore">
            <a:extLst>
              <a:ext uri="{FF2B5EF4-FFF2-40B4-BE49-F238E27FC236}">
                <a16:creationId xmlns:a16="http://schemas.microsoft.com/office/drawing/2014/main" xmlns="" id="{9B1575EE-2C75-4047-9530-BC9E7663464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359E051A-F38F-4443-A827-00A63185060C}"/>
              </a:ext>
            </a:extLst>
          </p:cNvPr>
          <p:cNvSpPr>
            <a:spLocks noGrp="1"/>
          </p:cNvSpPr>
          <p:nvPr>
            <p:ph idx="1"/>
          </p:nvPr>
        </p:nvSpPr>
        <p:spPr>
          <a:xfrm>
            <a:off x="6417734" y="1924334"/>
            <a:ext cx="5291663" cy="4361240"/>
          </a:xfrm>
        </p:spPr>
        <p:txBody>
          <a:bodyPr>
            <a:normAutofit/>
          </a:bodyPr>
          <a:lstStyle/>
          <a:p>
            <a:pPr marL="0" indent="0">
              <a:buNone/>
            </a:pPr>
            <a:r>
              <a:rPr lang="fr-FR" cap="all" dirty="0">
                <a:latin typeface="Avenir Next" panose="020B0503020202020204"/>
              </a:rPr>
              <a:t> « La méthode du Christ pour sauver les âmes est la seule qui réussisse. Il se </a:t>
            </a:r>
            <a:r>
              <a:rPr lang="fr-FR" b="1" cap="all" dirty="0">
                <a:latin typeface="Avenir Next" panose="020B0503020202020204"/>
              </a:rPr>
              <a:t>mêlait </a:t>
            </a:r>
            <a:r>
              <a:rPr lang="fr-FR" cap="all" dirty="0">
                <a:latin typeface="Avenir Next" panose="020B0503020202020204"/>
              </a:rPr>
              <a:t>aux hommes pour </a:t>
            </a:r>
            <a:r>
              <a:rPr lang="fr-FR" b="1" cap="all" dirty="0">
                <a:latin typeface="Avenir Next" panose="020B0503020202020204"/>
              </a:rPr>
              <a:t>leur faire du bien</a:t>
            </a:r>
            <a:r>
              <a:rPr lang="fr-FR" cap="all" dirty="0">
                <a:latin typeface="Avenir Next" panose="020B0503020202020204"/>
              </a:rPr>
              <a:t>, leur </a:t>
            </a:r>
            <a:r>
              <a:rPr lang="fr-FR" b="1" cap="all" dirty="0">
                <a:latin typeface="Avenir Next" panose="020B0503020202020204"/>
              </a:rPr>
              <a:t>témoignant sa sympathie</a:t>
            </a:r>
            <a:r>
              <a:rPr lang="fr-FR" cap="all" dirty="0">
                <a:latin typeface="Avenir Next" panose="020B0503020202020204"/>
              </a:rPr>
              <a:t>, les </a:t>
            </a:r>
            <a:r>
              <a:rPr lang="fr-FR" b="1" cap="all" dirty="0">
                <a:latin typeface="Avenir Next" panose="020B0503020202020204"/>
              </a:rPr>
              <a:t>soulageant</a:t>
            </a:r>
            <a:r>
              <a:rPr lang="fr-FR" cap="all" dirty="0">
                <a:latin typeface="Avenir Next" panose="020B0503020202020204"/>
              </a:rPr>
              <a:t> et </a:t>
            </a:r>
            <a:r>
              <a:rPr lang="fr-FR" b="1" cap="all" dirty="0">
                <a:latin typeface="Avenir Next" panose="020B0503020202020204"/>
              </a:rPr>
              <a:t>gagnant leur confiance</a:t>
            </a:r>
            <a:r>
              <a:rPr lang="fr-FR" cap="all" dirty="0">
                <a:latin typeface="Avenir Next" panose="020B0503020202020204"/>
              </a:rPr>
              <a:t>. Puis il leur disait : </a:t>
            </a:r>
            <a:r>
              <a:rPr lang="fr-FR" b="1" cap="all" dirty="0">
                <a:latin typeface="Avenir Next" panose="020B0503020202020204"/>
              </a:rPr>
              <a:t>‘Suivez-moi</a:t>
            </a:r>
            <a:r>
              <a:rPr lang="fr-FR" cap="all" dirty="0">
                <a:latin typeface="Avenir Next" panose="020B0503020202020204"/>
              </a:rPr>
              <a:t>’. » </a:t>
            </a:r>
            <a:endParaRPr lang="fr-FR" cap="all" dirty="0" smtClean="0">
              <a:latin typeface="Avenir Next" panose="020B0503020202020204"/>
            </a:endParaRPr>
          </a:p>
          <a:p>
            <a:pPr marL="0" indent="0" algn="ctr">
              <a:buNone/>
            </a:pPr>
            <a:endParaRPr lang="fr-FR" sz="2000" i="1" dirty="0" smtClean="0">
              <a:latin typeface="Avenir Next" panose="020B0503020202020204"/>
            </a:endParaRPr>
          </a:p>
          <a:p>
            <a:pPr marL="0" indent="0" algn="ctr">
              <a:buNone/>
            </a:pPr>
            <a:r>
              <a:rPr lang="fr-FR" sz="2000" i="1" dirty="0" smtClean="0">
                <a:latin typeface="Avenir Next" panose="020B0503020202020204"/>
              </a:rPr>
              <a:t>(Le </a:t>
            </a:r>
            <a:r>
              <a:rPr lang="fr-FR" sz="2000" i="1" dirty="0">
                <a:latin typeface="Avenir Next" panose="020B0503020202020204"/>
              </a:rPr>
              <a:t>Ministère de la guérison</a:t>
            </a:r>
            <a:r>
              <a:rPr lang="fr-FR" sz="2000" dirty="0">
                <a:latin typeface="Avenir Next" panose="020B0503020202020204"/>
              </a:rPr>
              <a:t>, p. </a:t>
            </a:r>
            <a:r>
              <a:rPr lang="fr-FR" sz="2000" dirty="0" smtClean="0">
                <a:latin typeface="Avenir Next" panose="020B0503020202020204"/>
              </a:rPr>
              <a:t>118)</a:t>
            </a:r>
            <a:endParaRPr lang="fr-FR" sz="2000" dirty="0">
              <a:latin typeface="Avenir Next" panose="020B0503020202020204"/>
            </a:endParaRPr>
          </a:p>
        </p:txBody>
      </p:sp>
    </p:spTree>
    <p:extLst>
      <p:ext uri="{BB962C8B-B14F-4D97-AF65-F5344CB8AC3E}">
        <p14:creationId xmlns:p14="http://schemas.microsoft.com/office/powerpoint/2010/main" val="3098193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C4F46B-3B8D-DE40-90E4-C03FC69C96CD}"/>
              </a:ext>
            </a:extLst>
          </p:cNvPr>
          <p:cNvSpPr>
            <a:spLocks noGrp="1"/>
          </p:cNvSpPr>
          <p:nvPr>
            <p:ph type="title"/>
          </p:nvPr>
        </p:nvSpPr>
        <p:spPr>
          <a:xfrm>
            <a:off x="259307" y="3415737"/>
            <a:ext cx="3512593" cy="2840312"/>
          </a:xfrm>
        </p:spPr>
        <p:txBody>
          <a:bodyPr anchor="ctr">
            <a:normAutofit fontScale="90000"/>
          </a:bodyPr>
          <a:lstStyle/>
          <a:p>
            <a:pPr algn="ctr">
              <a:lnSpc>
                <a:spcPct val="100000"/>
              </a:lnSpc>
            </a:pPr>
            <a:r>
              <a:rPr lang="en-US" sz="2800" b="1" dirty="0">
                <a:latin typeface="Avenir Next" panose="020B0503020202020204" pitchFamily="34" charset="0"/>
              </a:rPr>
              <a:t/>
            </a:r>
            <a:br>
              <a:rPr lang="en-US" sz="2800" b="1" dirty="0">
                <a:latin typeface="Avenir Next" panose="020B0503020202020204" pitchFamily="34" charset="0"/>
              </a:rPr>
            </a:br>
            <a:r>
              <a:rPr lang="en-US" sz="2800" b="1" dirty="0" smtClean="0">
                <a:latin typeface="Avenir Next" panose="020B0503020202020204" pitchFamily="34" charset="0"/>
              </a:rPr>
              <a:t>SOUVENEZ-VOUS DE CES TROIS METHODES POUR </a:t>
            </a:r>
            <a:r>
              <a:rPr lang="en-US" sz="2800" b="1" dirty="0" smtClean="0">
                <a:solidFill>
                  <a:schemeClr val="accent6">
                    <a:lumMod val="50000"/>
                  </a:schemeClr>
                </a:solidFill>
                <a:latin typeface="Avenir Next" panose="020B0503020202020204" pitchFamily="34" charset="0"/>
              </a:rPr>
              <a:t>EXERCER VOTRE MINISTÈRE AUPRÈS DES AUTRES.</a:t>
            </a:r>
            <a:r>
              <a:rPr lang="en-US" sz="2800" b="1" dirty="0">
                <a:solidFill>
                  <a:schemeClr val="accent6">
                    <a:lumMod val="50000"/>
                  </a:schemeClr>
                </a:solidFill>
                <a:latin typeface="Avenir Next" panose="020B0503020202020204" pitchFamily="34" charset="0"/>
              </a:rPr>
              <a:t/>
            </a:r>
            <a:br>
              <a:rPr lang="en-US" sz="2800" b="1" dirty="0">
                <a:solidFill>
                  <a:schemeClr val="accent6">
                    <a:lumMod val="50000"/>
                  </a:schemeClr>
                </a:solidFill>
                <a:latin typeface="Avenir Next" panose="020B0503020202020204" pitchFamily="34" charset="0"/>
              </a:rPr>
            </a:br>
            <a:endParaRPr lang="en-US" sz="2800" b="1" dirty="0">
              <a:solidFill>
                <a:schemeClr val="accent6">
                  <a:lumMod val="50000"/>
                </a:schemeClr>
              </a:solidFill>
              <a:latin typeface="Avenir Next" panose="020B0503020202020204" pitchFamily="34" charset="0"/>
            </a:endParaRPr>
          </a:p>
        </p:txBody>
      </p:sp>
      <p:pic>
        <p:nvPicPr>
          <p:cNvPr id="17410" name="Picture 2" descr="person holding brown eyeglasses with green trees background">
            <a:extLst>
              <a:ext uri="{FF2B5EF4-FFF2-40B4-BE49-F238E27FC236}">
                <a16:creationId xmlns:a16="http://schemas.microsoft.com/office/drawing/2014/main" xmlns="" id="{9027D8AB-8042-4449-96B1-04C00A2BDCE5}"/>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244982FF-4D4E-DE49-8524-78670A669B06}"/>
              </a:ext>
            </a:extLst>
          </p:cNvPr>
          <p:cNvSpPr>
            <a:spLocks noGrp="1"/>
          </p:cNvSpPr>
          <p:nvPr>
            <p:ph idx="1"/>
          </p:nvPr>
        </p:nvSpPr>
        <p:spPr>
          <a:xfrm>
            <a:off x="4239243" y="3609550"/>
            <a:ext cx="7485413" cy="2452687"/>
          </a:xfrm>
        </p:spPr>
        <p:txBody>
          <a:bodyPr anchor="ctr">
            <a:normAutofit lnSpcReduction="10000"/>
          </a:bodyPr>
          <a:lstStyle/>
          <a:p>
            <a:pPr marL="457200" lvl="0" indent="-457200">
              <a:buFont typeface="+mj-lt"/>
              <a:buAutoNum type="arabicPeriod"/>
            </a:pPr>
            <a:r>
              <a:rPr lang="fr-FR" sz="2400" b="1" dirty="0" smtClean="0">
                <a:solidFill>
                  <a:schemeClr val="accent6">
                    <a:lumMod val="50000"/>
                  </a:schemeClr>
                </a:solidFill>
              </a:rPr>
              <a:t>Utiliser </a:t>
            </a:r>
            <a:r>
              <a:rPr lang="fr-FR" sz="2400" b="1" dirty="0">
                <a:solidFill>
                  <a:schemeClr val="accent6">
                    <a:lumMod val="50000"/>
                  </a:schemeClr>
                </a:solidFill>
              </a:rPr>
              <a:t>la méthode infaillible du Christ </a:t>
            </a:r>
            <a:r>
              <a:rPr lang="fr-FR" sz="2400" dirty="0"/>
              <a:t>(désirer leur bien, se mêler à eux, être à leur service avec beaucoup de sympathie, de la compassion, gagner leur confiance).</a:t>
            </a:r>
          </a:p>
          <a:p>
            <a:pPr marL="457200" lvl="0" indent="-457200">
              <a:buFont typeface="+mj-lt"/>
              <a:buAutoNum type="arabicPeriod"/>
            </a:pPr>
            <a:r>
              <a:rPr lang="fr-FR" sz="2400" b="1" dirty="0">
                <a:solidFill>
                  <a:schemeClr val="accent6">
                    <a:lumMod val="50000"/>
                  </a:schemeClr>
                </a:solidFill>
              </a:rPr>
              <a:t>Suivre</a:t>
            </a:r>
            <a:r>
              <a:rPr lang="fr-FR" sz="2400" dirty="0"/>
              <a:t> le 11</a:t>
            </a:r>
            <a:r>
              <a:rPr lang="fr-FR" sz="2400" baseline="30000" dirty="0"/>
              <a:t>e</a:t>
            </a:r>
            <a:r>
              <a:rPr lang="fr-FR" sz="2400" dirty="0"/>
              <a:t> commandement (aimez-les).</a:t>
            </a:r>
          </a:p>
          <a:p>
            <a:pPr marL="457200" lvl="0" indent="-457200">
              <a:buFont typeface="+mj-lt"/>
              <a:buAutoNum type="arabicPeriod"/>
            </a:pPr>
            <a:r>
              <a:rPr lang="fr-FR" sz="2400" b="1" dirty="0">
                <a:solidFill>
                  <a:schemeClr val="accent6">
                    <a:lumMod val="50000"/>
                  </a:schemeClr>
                </a:solidFill>
              </a:rPr>
              <a:t>Être attentifs </a:t>
            </a:r>
            <a:r>
              <a:rPr lang="fr-FR" sz="2400" dirty="0"/>
              <a:t>aux besoins supposés et aux besoins </a:t>
            </a:r>
            <a:r>
              <a:rPr lang="fr-FR" sz="2400" dirty="0" smtClean="0"/>
              <a:t>réels.</a:t>
            </a:r>
            <a:endParaRPr lang="en-US" sz="2400" dirty="0"/>
          </a:p>
        </p:txBody>
      </p:sp>
    </p:spTree>
    <p:extLst>
      <p:ext uri="{BB962C8B-B14F-4D97-AF65-F5344CB8AC3E}">
        <p14:creationId xmlns:p14="http://schemas.microsoft.com/office/powerpoint/2010/main" val="899003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037531-D434-FE44-ACD4-515997B5EE5B}"/>
              </a:ext>
            </a:extLst>
          </p:cNvPr>
          <p:cNvSpPr>
            <a:spLocks noGrp="1"/>
          </p:cNvSpPr>
          <p:nvPr>
            <p:ph type="title"/>
          </p:nvPr>
        </p:nvSpPr>
        <p:spPr>
          <a:xfrm>
            <a:off x="6417733" y="245578"/>
            <a:ext cx="5291663" cy="1628775"/>
          </a:xfrm>
        </p:spPr>
        <p:txBody>
          <a:bodyPr anchor="b">
            <a:normAutofit/>
          </a:bodyPr>
          <a:lstStyle/>
          <a:p>
            <a:r>
              <a:rPr lang="en-US" sz="3700" b="1" dirty="0">
                <a:solidFill>
                  <a:srgbClr val="D04384"/>
                </a:solidFill>
                <a:latin typeface="Avenir Next" panose="020B0503020202020204" pitchFamily="34" charset="0"/>
              </a:rPr>
              <a:t/>
            </a:r>
            <a:br>
              <a:rPr lang="en-US" sz="3700" b="1" dirty="0">
                <a:solidFill>
                  <a:srgbClr val="D04384"/>
                </a:solidFill>
                <a:latin typeface="Avenir Next" panose="020B0503020202020204" pitchFamily="34" charset="0"/>
              </a:rPr>
            </a:br>
            <a:r>
              <a:rPr lang="en-US" sz="3700" b="1" dirty="0">
                <a:solidFill>
                  <a:srgbClr val="D04384"/>
                </a:solidFill>
                <a:latin typeface="Avenir Next" panose="020B0503020202020204" pitchFamily="34" charset="0"/>
              </a:rPr>
              <a:t>3. </a:t>
            </a:r>
            <a:r>
              <a:rPr lang="en-US" sz="3700" b="1" dirty="0" smtClean="0">
                <a:solidFill>
                  <a:srgbClr val="D04384"/>
                </a:solidFill>
                <a:latin typeface="Avenir Next" panose="020B0503020202020204" pitchFamily="34" charset="0"/>
              </a:rPr>
              <a:t>ÉTUDES BIBLIQUES</a:t>
            </a:r>
            <a:r>
              <a:rPr lang="en-US" sz="3700" b="1" dirty="0">
                <a:solidFill>
                  <a:srgbClr val="D04384"/>
                </a:solidFill>
                <a:latin typeface="Avenir Next" panose="020B0503020202020204" pitchFamily="34" charset="0"/>
              </a:rPr>
              <a:t/>
            </a:r>
            <a:br>
              <a:rPr lang="en-US" sz="3700" b="1" dirty="0">
                <a:solidFill>
                  <a:srgbClr val="D04384"/>
                </a:solidFill>
                <a:latin typeface="Avenir Next" panose="020B0503020202020204" pitchFamily="34" charset="0"/>
              </a:rPr>
            </a:br>
            <a:endParaRPr lang="en-US" sz="3700" b="1" dirty="0">
              <a:solidFill>
                <a:srgbClr val="D04384"/>
              </a:solidFill>
              <a:latin typeface="Avenir Next" panose="020B0503020202020204" pitchFamily="34" charset="0"/>
            </a:endParaRPr>
          </a:p>
        </p:txBody>
      </p:sp>
      <p:pic>
        <p:nvPicPr>
          <p:cNvPr id="18434" name="Picture 2" descr="gold framed eyeglasses">
            <a:extLst>
              <a:ext uri="{FF2B5EF4-FFF2-40B4-BE49-F238E27FC236}">
                <a16:creationId xmlns:a16="http://schemas.microsoft.com/office/drawing/2014/main" xmlns="" id="{02061EFB-B0F7-584D-9E5A-AD0EBD229CD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35750E35-140B-C04F-8246-2BDD1A53219E}"/>
              </a:ext>
            </a:extLst>
          </p:cNvPr>
          <p:cNvSpPr>
            <a:spLocks noGrp="1"/>
          </p:cNvSpPr>
          <p:nvPr>
            <p:ph idx="1"/>
          </p:nvPr>
        </p:nvSpPr>
        <p:spPr>
          <a:xfrm>
            <a:off x="6185719" y="1831077"/>
            <a:ext cx="5613394" cy="4513500"/>
          </a:xfrm>
        </p:spPr>
        <p:txBody>
          <a:bodyPr>
            <a:normAutofit fontScale="85000" lnSpcReduction="20000"/>
          </a:bodyPr>
          <a:lstStyle/>
          <a:p>
            <a:pPr marL="0" indent="0" algn="ctr">
              <a:lnSpc>
                <a:spcPct val="100000"/>
              </a:lnSpc>
              <a:buNone/>
            </a:pPr>
            <a:r>
              <a:rPr lang="fr-FR" sz="3000" dirty="0"/>
              <a:t>« Il est très difficile d’avoir de l’influence sur les gens. La seule méthode que nous ayons utilisée consiste à tenir des études bibliques. De cette façon, l’intérêt est amorcé auprès d’une, de deux ou de trois personnes; à leur tour, celles-ci en visitent d’autres et essaient de les intéresser; ainsi, l’œuvre progresse lentement comme ce fut le cas à Lausanne » </a:t>
            </a:r>
            <a:endParaRPr lang="fr-FR" sz="3000" dirty="0" smtClean="0"/>
          </a:p>
          <a:p>
            <a:pPr marL="0" indent="0" algn="ctr">
              <a:lnSpc>
                <a:spcPct val="100000"/>
              </a:lnSpc>
              <a:buNone/>
            </a:pPr>
            <a:endParaRPr lang="fr-FR" sz="1200" dirty="0"/>
          </a:p>
          <a:p>
            <a:pPr marL="0" indent="0" algn="ctr">
              <a:lnSpc>
                <a:spcPct val="100000"/>
              </a:lnSpc>
              <a:buNone/>
            </a:pPr>
            <a:r>
              <a:rPr lang="fr-FR" dirty="0" smtClean="0"/>
              <a:t>(</a:t>
            </a:r>
            <a:r>
              <a:rPr lang="fr-FR" dirty="0"/>
              <a:t>Ellen G. White - </a:t>
            </a:r>
            <a:r>
              <a:rPr lang="fr-FR" i="1" dirty="0"/>
              <a:t>Evangéliser</a:t>
            </a:r>
            <a:r>
              <a:rPr lang="fr-FR" dirty="0"/>
              <a:t>, p. 369.5).</a:t>
            </a:r>
          </a:p>
          <a:p>
            <a:pPr marL="0" indent="0" algn="ctr">
              <a:lnSpc>
                <a:spcPct val="100000"/>
              </a:lnSpc>
              <a:buNone/>
            </a:pPr>
            <a:r>
              <a:rPr lang="en-US" dirty="0"/>
              <a:t> </a:t>
            </a:r>
          </a:p>
          <a:p>
            <a:pPr marL="0" indent="0" algn="ctr">
              <a:lnSpc>
                <a:spcPct val="100000"/>
              </a:lnSpc>
              <a:buNone/>
            </a:pPr>
            <a:endParaRPr lang="en-US" dirty="0"/>
          </a:p>
        </p:txBody>
      </p:sp>
    </p:spTree>
    <p:extLst>
      <p:ext uri="{BB962C8B-B14F-4D97-AF65-F5344CB8AC3E}">
        <p14:creationId xmlns:p14="http://schemas.microsoft.com/office/powerpoint/2010/main" val="1404435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525A0-ADB7-894C-BA28-234B24647B46}"/>
              </a:ext>
            </a:extLst>
          </p:cNvPr>
          <p:cNvSpPr>
            <a:spLocks noGrp="1"/>
          </p:cNvSpPr>
          <p:nvPr>
            <p:ph type="title"/>
          </p:nvPr>
        </p:nvSpPr>
        <p:spPr>
          <a:xfrm>
            <a:off x="6497246" y="202303"/>
            <a:ext cx="5291663" cy="2124075"/>
          </a:xfrm>
        </p:spPr>
        <p:txBody>
          <a:bodyPr anchor="b">
            <a:normAutofit/>
          </a:bodyPr>
          <a:lstStyle/>
          <a:p>
            <a:pPr algn="ctr">
              <a:lnSpc>
                <a:spcPct val="100000"/>
              </a:lnSpc>
            </a:pPr>
            <a:r>
              <a:rPr lang="en-US" sz="3100" b="1" dirty="0" smtClean="0">
                <a:solidFill>
                  <a:schemeClr val="accent5">
                    <a:lumMod val="50000"/>
                  </a:schemeClr>
                </a:solidFill>
                <a:latin typeface="Avenir Next" panose="020B0503020202020204" pitchFamily="34" charset="0"/>
              </a:rPr>
              <a:t>A</a:t>
            </a:r>
            <a:r>
              <a:rPr lang="en-US" sz="3100" b="1" dirty="0">
                <a:solidFill>
                  <a:schemeClr val="accent5">
                    <a:lumMod val="50000"/>
                  </a:schemeClr>
                </a:solidFill>
                <a:latin typeface="Avenir Next" panose="020B0503020202020204" pitchFamily="34" charset="0"/>
              </a:rPr>
              <a:t>. </a:t>
            </a:r>
            <a:r>
              <a:rPr lang="en-US" sz="3100" b="1" dirty="0" smtClean="0">
                <a:solidFill>
                  <a:schemeClr val="accent5">
                    <a:lumMod val="50000"/>
                  </a:schemeClr>
                </a:solidFill>
                <a:latin typeface="Avenir Next" panose="020B0503020202020204" pitchFamily="34" charset="0"/>
              </a:rPr>
              <a:t>L’APPROCHE</a:t>
            </a:r>
            <a:r>
              <a:rPr lang="en-US" sz="2500" b="1" dirty="0">
                <a:latin typeface="Avenir Next" panose="020B0503020202020204" pitchFamily="34" charset="0"/>
              </a:rPr>
              <a:t/>
            </a:r>
            <a:br>
              <a:rPr lang="en-US" sz="2500" b="1" dirty="0">
                <a:latin typeface="Avenir Next" panose="020B0503020202020204" pitchFamily="34" charset="0"/>
              </a:rPr>
            </a:br>
            <a:r>
              <a:rPr lang="en-US" sz="2500" b="1" dirty="0">
                <a:latin typeface="Avenir Next" panose="020B0503020202020204" pitchFamily="34" charset="0"/>
              </a:rPr>
              <a:t> </a:t>
            </a:r>
            <a:r>
              <a:rPr lang="en-US" sz="2500" b="1" dirty="0" smtClean="0">
                <a:latin typeface="Avenir Next" panose="020B0503020202020204" pitchFamily="34" charset="0"/>
              </a:rPr>
              <a:t>DONNEZ UN TÉMOIGNAGE PERSONNEL </a:t>
            </a:r>
            <a:r>
              <a:rPr lang="en-US" sz="2500" dirty="0" smtClean="0">
                <a:latin typeface="Avenir Next" panose="020B0503020202020204" pitchFamily="34" charset="0"/>
              </a:rPr>
              <a:t>SUR LA PUISSANCE DE LA BIBLE DANS VOTRE VIE</a:t>
            </a:r>
            <a:r>
              <a:rPr lang="en-US" sz="2500" dirty="0">
                <a:latin typeface="Avenir Next" panose="020B0503020202020204" pitchFamily="34" charset="0"/>
              </a:rPr>
              <a:t/>
            </a:r>
            <a:br>
              <a:rPr lang="en-US" sz="2500" dirty="0">
                <a:latin typeface="Avenir Next" panose="020B0503020202020204" pitchFamily="34" charset="0"/>
              </a:rPr>
            </a:br>
            <a:endParaRPr lang="en-US" sz="2500" dirty="0">
              <a:latin typeface="Avenir Next" panose="020B0503020202020204" pitchFamily="34" charset="0"/>
            </a:endParaRPr>
          </a:p>
        </p:txBody>
      </p:sp>
      <p:pic>
        <p:nvPicPr>
          <p:cNvPr id="19458" name="Picture 2" descr="girl reading book">
            <a:extLst>
              <a:ext uri="{FF2B5EF4-FFF2-40B4-BE49-F238E27FC236}">
                <a16:creationId xmlns:a16="http://schemas.microsoft.com/office/drawing/2014/main" xmlns="" id="{32FA0C5E-7046-CC41-85F0-5FD8718C38E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458B140C-7A85-E44B-9BB8-61EBFB36614E}"/>
              </a:ext>
            </a:extLst>
          </p:cNvPr>
          <p:cNvSpPr>
            <a:spLocks noGrp="1"/>
          </p:cNvSpPr>
          <p:nvPr>
            <p:ph idx="1"/>
          </p:nvPr>
        </p:nvSpPr>
        <p:spPr>
          <a:xfrm>
            <a:off x="6417734" y="2346877"/>
            <a:ext cx="5291663" cy="3752851"/>
          </a:xfrm>
        </p:spPr>
        <p:txBody>
          <a:bodyPr>
            <a:normAutofit/>
          </a:bodyPr>
          <a:lstStyle/>
          <a:p>
            <a:pPr marL="357188" lvl="1" indent="-268288"/>
            <a:r>
              <a:rPr lang="fr-FR" b="1" dirty="0">
                <a:solidFill>
                  <a:schemeClr val="accent5">
                    <a:lumMod val="50000"/>
                  </a:schemeClr>
                </a:solidFill>
              </a:rPr>
              <a:t>MON TÉMOIGNAGE </a:t>
            </a:r>
            <a:r>
              <a:rPr lang="fr-FR" dirty="0"/>
              <a:t>- Comment était ma vie avant de connaître Jésus.</a:t>
            </a:r>
          </a:p>
          <a:p>
            <a:pPr marL="357188" lvl="1" indent="-268288"/>
            <a:r>
              <a:rPr lang="fr-FR" b="1" dirty="0">
                <a:solidFill>
                  <a:schemeClr val="accent5">
                    <a:lumMod val="50000"/>
                  </a:schemeClr>
                </a:solidFill>
              </a:rPr>
              <a:t>MES LEÇONS DE VIE </a:t>
            </a:r>
            <a:r>
              <a:rPr lang="fr-FR" dirty="0"/>
              <a:t>- Comment j'ai réalisé que j'avais besoin de Jésus.</a:t>
            </a:r>
          </a:p>
          <a:p>
            <a:pPr marL="357188" lvl="1" indent="-268288"/>
            <a:r>
              <a:rPr lang="fr-FR" b="1" dirty="0">
                <a:solidFill>
                  <a:schemeClr val="accent5">
                    <a:lumMod val="50000"/>
                  </a:schemeClr>
                </a:solidFill>
              </a:rPr>
              <a:t>MON BONHEUR BIBLIQUE </a:t>
            </a:r>
            <a:r>
              <a:rPr lang="fr-FR" dirty="0"/>
              <a:t>- Comment j'ai confié ma vie à Jésus.</a:t>
            </a:r>
          </a:p>
          <a:p>
            <a:pPr marL="357188" lvl="1" indent="-268288"/>
            <a:r>
              <a:rPr lang="fr-FR" b="1" dirty="0">
                <a:solidFill>
                  <a:schemeClr val="accent5">
                    <a:lumMod val="50000"/>
                  </a:schemeClr>
                </a:solidFill>
              </a:rPr>
              <a:t>LA BONNE NOUVELLE DU SALUT </a:t>
            </a:r>
            <a:r>
              <a:rPr lang="fr-FR" dirty="0"/>
              <a:t>- Comment Jésus fait une différence dans ma vie chaque jour</a:t>
            </a:r>
          </a:p>
          <a:p>
            <a:endParaRPr lang="en-US" sz="2400" dirty="0"/>
          </a:p>
        </p:txBody>
      </p:sp>
    </p:spTree>
    <p:extLst>
      <p:ext uri="{BB962C8B-B14F-4D97-AF65-F5344CB8AC3E}">
        <p14:creationId xmlns:p14="http://schemas.microsoft.com/office/powerpoint/2010/main" val="3605607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5E01BE-A555-4D40-B5E0-0B4AA896208F}"/>
              </a:ext>
            </a:extLst>
          </p:cNvPr>
          <p:cNvSpPr>
            <a:spLocks noGrp="1"/>
          </p:cNvSpPr>
          <p:nvPr>
            <p:ph type="title"/>
          </p:nvPr>
        </p:nvSpPr>
        <p:spPr>
          <a:xfrm>
            <a:off x="6427656" y="202302"/>
            <a:ext cx="5291663" cy="1139481"/>
          </a:xfrm>
        </p:spPr>
        <p:txBody>
          <a:bodyPr anchor="b">
            <a:normAutofit/>
          </a:bodyPr>
          <a:lstStyle/>
          <a:p>
            <a:pPr algn="ctr">
              <a:lnSpc>
                <a:spcPct val="100000"/>
              </a:lnSpc>
            </a:pPr>
            <a:r>
              <a:rPr lang="en-US" sz="3100" b="1" dirty="0" smtClean="0">
                <a:solidFill>
                  <a:schemeClr val="accent6">
                    <a:lumMod val="75000"/>
                  </a:schemeClr>
                </a:solidFill>
                <a:latin typeface="Avenir Next" panose="020B0503020202020204" pitchFamily="34" charset="0"/>
              </a:rPr>
              <a:t>B</a:t>
            </a:r>
            <a:r>
              <a:rPr lang="en-US" sz="3100" b="1" dirty="0">
                <a:solidFill>
                  <a:schemeClr val="accent6">
                    <a:lumMod val="75000"/>
                  </a:schemeClr>
                </a:solidFill>
                <a:latin typeface="Avenir Next" panose="020B0503020202020204" pitchFamily="34" charset="0"/>
              </a:rPr>
              <a:t>. </a:t>
            </a:r>
            <a:r>
              <a:rPr lang="en-US" sz="3100" b="1" dirty="0" smtClean="0">
                <a:solidFill>
                  <a:schemeClr val="accent6">
                    <a:lumMod val="75000"/>
                  </a:schemeClr>
                </a:solidFill>
                <a:latin typeface="Avenir Next" panose="020B0503020202020204" pitchFamily="34" charset="0"/>
              </a:rPr>
              <a:t>LE CONTENU</a:t>
            </a:r>
            <a:r>
              <a:rPr lang="en-US" sz="3100" b="1" dirty="0">
                <a:latin typeface="Avenir Next" panose="020B0503020202020204" pitchFamily="34" charset="0"/>
              </a:rPr>
              <a:t/>
            </a:r>
            <a:br>
              <a:rPr lang="en-US" sz="3100" b="1" dirty="0">
                <a:latin typeface="Avenir Next" panose="020B0503020202020204" pitchFamily="34" charset="0"/>
              </a:rPr>
            </a:br>
            <a:r>
              <a:rPr lang="en-US" sz="3100" b="1" dirty="0" smtClean="0">
                <a:latin typeface="Avenir Next" panose="020B0503020202020204" pitchFamily="34" charset="0"/>
              </a:rPr>
              <a:t>LE CENTRER SUR CHRIST</a:t>
            </a:r>
            <a:endParaRPr lang="en-US" sz="3100" b="1" dirty="0">
              <a:latin typeface="Avenir Next" panose="020B0503020202020204" pitchFamily="34" charset="0"/>
            </a:endParaRPr>
          </a:p>
        </p:txBody>
      </p:sp>
      <p:pic>
        <p:nvPicPr>
          <p:cNvPr id="20482" name="Picture 2" descr="white book page beside green potted plant">
            <a:extLst>
              <a:ext uri="{FF2B5EF4-FFF2-40B4-BE49-F238E27FC236}">
                <a16:creationId xmlns:a16="http://schemas.microsoft.com/office/drawing/2014/main" xmlns="" id="{BEDA174D-F77E-644C-992D-372E854A8EE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CDC20A01-E53D-6B47-A8A3-61FB1F74A6D9}"/>
              </a:ext>
            </a:extLst>
          </p:cNvPr>
          <p:cNvSpPr>
            <a:spLocks noGrp="1"/>
          </p:cNvSpPr>
          <p:nvPr>
            <p:ph idx="1"/>
          </p:nvPr>
        </p:nvSpPr>
        <p:spPr>
          <a:xfrm>
            <a:off x="6096001" y="1849299"/>
            <a:ext cx="5954973" cy="3752849"/>
          </a:xfrm>
        </p:spPr>
        <p:txBody>
          <a:bodyPr>
            <a:normAutofit lnSpcReduction="10000"/>
          </a:bodyPr>
          <a:lstStyle/>
          <a:p>
            <a:pPr marL="228600" lvl="1" indent="-139700"/>
            <a:r>
              <a:rPr lang="fr-FR" sz="2000" b="1" dirty="0" smtClean="0">
                <a:solidFill>
                  <a:schemeClr val="accent6">
                    <a:lumMod val="50000"/>
                  </a:schemeClr>
                </a:solidFill>
              </a:rPr>
              <a:t>«</a:t>
            </a:r>
            <a:r>
              <a:rPr lang="fr-FR" sz="2000" b="1" dirty="0">
                <a:solidFill>
                  <a:schemeClr val="accent6">
                    <a:lumMod val="50000"/>
                  </a:schemeClr>
                </a:solidFill>
              </a:rPr>
              <a:t> Christ </a:t>
            </a:r>
            <a:r>
              <a:rPr lang="fr-FR" sz="2000" b="1" dirty="0" smtClean="0">
                <a:solidFill>
                  <a:schemeClr val="accent6">
                    <a:lumMod val="50000"/>
                  </a:schemeClr>
                </a:solidFill>
              </a:rPr>
              <a:t>est </a:t>
            </a:r>
            <a:r>
              <a:rPr lang="fr-FR" sz="2000" b="1" dirty="0">
                <a:solidFill>
                  <a:schemeClr val="accent6">
                    <a:lumMod val="50000"/>
                  </a:schemeClr>
                </a:solidFill>
              </a:rPr>
              <a:t>tout et en tous » </a:t>
            </a:r>
            <a:r>
              <a:rPr lang="fr-FR" sz="2000" dirty="0"/>
              <a:t>(Colossiens 3:11).</a:t>
            </a:r>
          </a:p>
          <a:p>
            <a:pPr marL="228600" lvl="1" indent="-139700">
              <a:spcBef>
                <a:spcPts val="800"/>
              </a:spcBef>
            </a:pPr>
            <a:r>
              <a:rPr lang="fr-FR" sz="2000" dirty="0"/>
              <a:t>« La première chose à faire et la plus importante est de toucher et convaincre les âmes en leur faisant comprendre que </a:t>
            </a:r>
            <a:r>
              <a:rPr lang="fr-FR" sz="2000" b="1" dirty="0">
                <a:solidFill>
                  <a:schemeClr val="accent6">
                    <a:lumMod val="50000"/>
                  </a:schemeClr>
                </a:solidFill>
              </a:rPr>
              <a:t>notre Seigneur Jésus-Christ </a:t>
            </a:r>
            <a:r>
              <a:rPr lang="fr-FR" sz="2000" dirty="0"/>
              <a:t>a pris sur lui le poids de nos fautes, qu’il désire pardonner nos péchés et nous sauver. » (Ellen G. White, </a:t>
            </a:r>
            <a:r>
              <a:rPr lang="fr-FR" sz="2000" i="1" dirty="0"/>
              <a:t>Tempérance</a:t>
            </a:r>
            <a:r>
              <a:rPr lang="fr-FR" sz="2000" dirty="0"/>
              <a:t>, p. 82).</a:t>
            </a:r>
          </a:p>
          <a:p>
            <a:pPr marL="228600" lvl="1" indent="-139700">
              <a:spcBef>
                <a:spcPts val="800"/>
              </a:spcBef>
            </a:pPr>
            <a:r>
              <a:rPr lang="fr-FR" sz="2000" b="1" dirty="0">
                <a:solidFill>
                  <a:schemeClr val="accent6">
                    <a:lumMod val="50000"/>
                  </a:schemeClr>
                </a:solidFill>
              </a:rPr>
              <a:t>« Le Christ est au cœur de toute véritable doctrine</a:t>
            </a:r>
            <a:r>
              <a:rPr lang="fr-FR" sz="2000" dirty="0"/>
              <a:t>. Sa Parole et la nature témoignent de la vraie religion. Il est celui vers qui convergent nos espoirs de vie éternelle. L’éducateur qui apprend de lui trouve un ancrage sûr. » (Ellen G. White – </a:t>
            </a:r>
            <a:r>
              <a:rPr lang="fr-FR" sz="2000" i="1" dirty="0"/>
              <a:t>Conseils aux Educateurs, aux Parents et aux Etudiants</a:t>
            </a:r>
            <a:r>
              <a:rPr lang="fr-FR" sz="2000" dirty="0"/>
              <a:t>, p. 365).</a:t>
            </a:r>
          </a:p>
          <a:p>
            <a:pPr lvl="0" indent="-139700">
              <a:lnSpc>
                <a:spcPct val="100000"/>
              </a:lnSpc>
            </a:pPr>
            <a:endParaRPr lang="en-US" sz="3600" dirty="0"/>
          </a:p>
          <a:p>
            <a:pPr>
              <a:lnSpc>
                <a:spcPct val="100000"/>
              </a:lnSpc>
            </a:pPr>
            <a:endParaRPr lang="en-US" sz="2400" dirty="0"/>
          </a:p>
        </p:txBody>
      </p:sp>
    </p:spTree>
    <p:extLst>
      <p:ext uri="{BB962C8B-B14F-4D97-AF65-F5344CB8AC3E}">
        <p14:creationId xmlns:p14="http://schemas.microsoft.com/office/powerpoint/2010/main" val="4090181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Picture 2" descr="Holy Bible under pink tulips">
            <a:extLst>
              <a:ext uri="{FF2B5EF4-FFF2-40B4-BE49-F238E27FC236}">
                <a16:creationId xmlns:a16="http://schemas.microsoft.com/office/drawing/2014/main" xmlns="" id="{85FBBB50-AC7A-5F43-9D77-610B6DCC6668}"/>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E3AB1073-C9F2-FA40-B6FB-17D712619C3A}"/>
              </a:ext>
            </a:extLst>
          </p:cNvPr>
          <p:cNvSpPr>
            <a:spLocks noGrp="1"/>
          </p:cNvSpPr>
          <p:nvPr>
            <p:ph idx="1"/>
          </p:nvPr>
        </p:nvSpPr>
        <p:spPr>
          <a:xfrm>
            <a:off x="6417734" y="996288"/>
            <a:ext cx="5489344" cy="5371174"/>
          </a:xfrm>
        </p:spPr>
        <p:txBody>
          <a:bodyPr>
            <a:normAutofit/>
          </a:bodyPr>
          <a:lstStyle/>
          <a:p>
            <a:pPr>
              <a:lnSpc>
                <a:spcPct val="100000"/>
              </a:lnSpc>
            </a:pPr>
            <a:r>
              <a:rPr lang="fr-FR" sz="2400" b="1" dirty="0" smtClean="0">
                <a:solidFill>
                  <a:schemeClr val="accent2"/>
                </a:solidFill>
              </a:rPr>
              <a:t>«</a:t>
            </a:r>
            <a:r>
              <a:rPr lang="fr-FR" sz="2400" b="1" dirty="0">
                <a:solidFill>
                  <a:schemeClr val="accent2"/>
                </a:solidFill>
              </a:rPr>
              <a:t> </a:t>
            </a:r>
            <a:r>
              <a:rPr lang="fr-FR" sz="2400" b="1" dirty="0">
                <a:solidFill>
                  <a:schemeClr val="accent2"/>
                </a:solidFill>
              </a:rPr>
              <a:t>Jésus</a:t>
            </a:r>
            <a:r>
              <a:rPr lang="fr-FR" sz="2400" b="1" dirty="0">
                <a:solidFill>
                  <a:schemeClr val="accent2"/>
                </a:solidFill>
              </a:rPr>
              <a:t> </a:t>
            </a:r>
            <a:r>
              <a:rPr lang="fr-FR" sz="2400" b="1" dirty="0">
                <a:solidFill>
                  <a:schemeClr val="accent2"/>
                </a:solidFill>
              </a:rPr>
              <a:t>seul</a:t>
            </a:r>
            <a:r>
              <a:rPr lang="fr-FR" sz="2400" b="1" dirty="0">
                <a:solidFill>
                  <a:schemeClr val="accent2"/>
                </a:solidFill>
              </a:rPr>
              <a:t> ! </a:t>
            </a:r>
            <a:r>
              <a:rPr lang="fr-FR" sz="2400" dirty="0"/>
              <a:t>Ces deux mots contiennent le secret de la vie et de la puissance qui caractérisent l’histoire de l’Eglise primitive. » (Ellen G. White – Conquérants Pacifiques, p. </a:t>
            </a:r>
            <a:r>
              <a:rPr lang="fr-FR" sz="2400" dirty="0" smtClean="0"/>
              <a:t>57).  </a:t>
            </a:r>
            <a:endParaRPr lang="fr-FR" sz="2400" dirty="0"/>
          </a:p>
          <a:p>
            <a:pPr>
              <a:lnSpc>
                <a:spcPct val="100000"/>
              </a:lnSpc>
            </a:pPr>
            <a:r>
              <a:rPr lang="fr-FR" sz="2400" b="1" dirty="0" smtClean="0">
                <a:solidFill>
                  <a:schemeClr val="accent2"/>
                </a:solidFill>
              </a:rPr>
              <a:t>«</a:t>
            </a:r>
            <a:r>
              <a:rPr lang="fr-FR" sz="2400" b="1" dirty="0">
                <a:solidFill>
                  <a:schemeClr val="accent2"/>
                </a:solidFill>
              </a:rPr>
              <a:t> Toute âme unie au Christ </a:t>
            </a:r>
            <a:r>
              <a:rPr lang="fr-FR" sz="2400" dirty="0"/>
              <a:t>aura un rôle efficace auprès de tous ceux qui l’entourent. » Ellen G. White – </a:t>
            </a:r>
            <a:r>
              <a:rPr lang="fr-FR" sz="2400" i="1" dirty="0"/>
              <a:t>Évangéliser</a:t>
            </a:r>
            <a:r>
              <a:rPr lang="fr-FR" sz="2400" dirty="0"/>
              <a:t>, p. 288.2). </a:t>
            </a:r>
          </a:p>
          <a:p>
            <a:pPr marL="171450" lvl="0" indent="-171450"/>
            <a:r>
              <a:rPr lang="fr-FR" sz="2400" b="1" dirty="0" smtClean="0">
                <a:solidFill>
                  <a:schemeClr val="accent2"/>
                </a:solidFill>
              </a:rPr>
              <a:t>«</a:t>
            </a:r>
            <a:r>
              <a:rPr lang="fr-FR" sz="2400" b="1" dirty="0">
                <a:solidFill>
                  <a:schemeClr val="accent2"/>
                </a:solidFill>
              </a:rPr>
              <a:t> Si la vérité avait pu être présentée d'une manière différente</a:t>
            </a:r>
            <a:r>
              <a:rPr lang="fr-FR" sz="2400" dirty="0"/>
              <a:t>, [...] aurait été séduit par sa clarté et s'en serait emparé » (Ellen G. White - </a:t>
            </a:r>
            <a:r>
              <a:rPr lang="fr-FR" sz="2400" i="1" dirty="0" err="1"/>
              <a:t>Testimonies</a:t>
            </a:r>
            <a:r>
              <a:rPr lang="fr-FR" sz="2400" i="1" dirty="0"/>
              <a:t> for the Church</a:t>
            </a:r>
            <a:r>
              <a:rPr lang="fr-FR" sz="2400" dirty="0"/>
              <a:t>, v. 3, p. </a:t>
            </a:r>
            <a:r>
              <a:rPr lang="fr-FR" sz="2400" dirty="0" smtClean="0"/>
              <a:t>426).</a:t>
            </a:r>
            <a:endParaRPr lang="fr-FR" sz="2400" dirty="0"/>
          </a:p>
          <a:p>
            <a:endParaRPr lang="en-US" sz="2400" dirty="0"/>
          </a:p>
          <a:p>
            <a:pPr lvl="0">
              <a:lnSpc>
                <a:spcPct val="100000"/>
              </a:lnSpc>
            </a:pPr>
            <a:endParaRPr lang="en-US" sz="2400" dirty="0"/>
          </a:p>
          <a:p>
            <a:pPr lvl="0">
              <a:lnSpc>
                <a:spcPct val="100000"/>
              </a:lnSpc>
            </a:pPr>
            <a:endParaRPr lang="en-US" sz="2400" dirty="0"/>
          </a:p>
          <a:p>
            <a:pPr>
              <a:lnSpc>
                <a:spcPct val="100000"/>
              </a:lnSpc>
            </a:pPr>
            <a:endParaRPr lang="en-US" sz="2400" dirty="0"/>
          </a:p>
        </p:txBody>
      </p:sp>
    </p:spTree>
    <p:extLst>
      <p:ext uri="{BB962C8B-B14F-4D97-AF65-F5344CB8AC3E}">
        <p14:creationId xmlns:p14="http://schemas.microsoft.com/office/powerpoint/2010/main" val="3701639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BE4986-9E4D-DD4D-AFEF-58CC51BA16B8}"/>
              </a:ext>
            </a:extLst>
          </p:cNvPr>
          <p:cNvSpPr>
            <a:spLocks noGrp="1"/>
          </p:cNvSpPr>
          <p:nvPr>
            <p:ph type="title"/>
          </p:nvPr>
        </p:nvSpPr>
        <p:spPr>
          <a:xfrm>
            <a:off x="6417733" y="490537"/>
            <a:ext cx="5613397" cy="1546985"/>
          </a:xfrm>
        </p:spPr>
        <p:txBody>
          <a:bodyPr anchor="b">
            <a:normAutofit fontScale="90000"/>
          </a:bodyPr>
          <a:lstStyle/>
          <a:p>
            <a:pPr algn="ctr"/>
            <a:r>
              <a:rPr lang="en-US" sz="3700" b="1" dirty="0" smtClean="0">
                <a:solidFill>
                  <a:srgbClr val="00B000"/>
                </a:solidFill>
                <a:latin typeface="Avenir Next" panose="020B0503020202020204" pitchFamily="34" charset="0"/>
              </a:rPr>
              <a:t>C</a:t>
            </a:r>
            <a:r>
              <a:rPr lang="en-US" sz="3700" b="1" dirty="0">
                <a:solidFill>
                  <a:srgbClr val="00B000"/>
                </a:solidFill>
                <a:latin typeface="Avenir Next" panose="020B0503020202020204" pitchFamily="34" charset="0"/>
              </a:rPr>
              <a:t>. </a:t>
            </a:r>
            <a:r>
              <a:rPr lang="en-US" sz="3700" b="1" dirty="0" smtClean="0">
                <a:solidFill>
                  <a:srgbClr val="00B000"/>
                </a:solidFill>
                <a:latin typeface="Avenir Next" panose="020B0503020202020204" pitchFamily="34" charset="0"/>
              </a:rPr>
              <a:t>L’OBJECTIF</a:t>
            </a:r>
            <a:r>
              <a:rPr lang="en-US" sz="3700" dirty="0">
                <a:latin typeface="Avenir Next" panose="020B0503020202020204" pitchFamily="34" charset="0"/>
              </a:rPr>
              <a:t/>
            </a:r>
            <a:br>
              <a:rPr lang="en-US" sz="3700" dirty="0">
                <a:latin typeface="Avenir Next" panose="020B0503020202020204" pitchFamily="34" charset="0"/>
              </a:rPr>
            </a:br>
            <a:r>
              <a:rPr lang="en-US" sz="3700" cap="all" dirty="0" smtClean="0">
                <a:latin typeface="Avenir Next" panose="020B0503020202020204" pitchFamily="34" charset="0"/>
              </a:rPr>
              <a:t>CONDUIRE à la </a:t>
            </a:r>
            <a:r>
              <a:rPr lang="en-US" sz="3700" cap="all" dirty="0" err="1" smtClean="0">
                <a:latin typeface="Avenir Next" panose="020B0503020202020204" pitchFamily="34" charset="0"/>
              </a:rPr>
              <a:t>prise</a:t>
            </a:r>
            <a:r>
              <a:rPr lang="en-US" sz="3700" cap="all" dirty="0" smtClean="0">
                <a:latin typeface="Avenir Next" panose="020B0503020202020204" pitchFamily="34" charset="0"/>
              </a:rPr>
              <a:t> de </a:t>
            </a:r>
            <a:r>
              <a:rPr lang="en-US" sz="3700" cap="all" dirty="0" err="1" smtClean="0">
                <a:latin typeface="Avenir Next" panose="020B0503020202020204" pitchFamily="34" charset="0"/>
              </a:rPr>
              <a:t>décision</a:t>
            </a:r>
            <a:r>
              <a:rPr lang="en-US" sz="3700" dirty="0">
                <a:latin typeface="Avenir Next" panose="020B0503020202020204" pitchFamily="34" charset="0"/>
              </a:rPr>
              <a:t/>
            </a:r>
            <a:br>
              <a:rPr lang="en-US" sz="3700" dirty="0">
                <a:latin typeface="Avenir Next" panose="020B0503020202020204" pitchFamily="34" charset="0"/>
              </a:rPr>
            </a:br>
            <a:endParaRPr lang="en-US" sz="3700" dirty="0">
              <a:latin typeface="Avenir Next" panose="020B0503020202020204" pitchFamily="34" charset="0"/>
            </a:endParaRPr>
          </a:p>
        </p:txBody>
      </p:sp>
      <p:pic>
        <p:nvPicPr>
          <p:cNvPr id="22530" name="Picture 2" descr="silver corded microphone in shallow focus photography">
            <a:extLst>
              <a:ext uri="{FF2B5EF4-FFF2-40B4-BE49-F238E27FC236}">
                <a16:creationId xmlns:a16="http://schemas.microsoft.com/office/drawing/2014/main" xmlns="" id="{36BA3A79-E7DA-0E42-82CF-7463D5F39D1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4D01D97D-8D16-A048-AE0D-B7C689E11095}"/>
              </a:ext>
            </a:extLst>
          </p:cNvPr>
          <p:cNvSpPr>
            <a:spLocks noGrp="1"/>
          </p:cNvSpPr>
          <p:nvPr>
            <p:ph idx="1"/>
          </p:nvPr>
        </p:nvSpPr>
        <p:spPr>
          <a:xfrm>
            <a:off x="6487308" y="2037522"/>
            <a:ext cx="5291663" cy="4248151"/>
          </a:xfrm>
        </p:spPr>
        <p:txBody>
          <a:bodyPr>
            <a:normAutofit fontScale="92500" lnSpcReduction="10000"/>
          </a:bodyPr>
          <a:lstStyle/>
          <a:p>
            <a:pPr marL="0" indent="0" algn="just">
              <a:buNone/>
            </a:pPr>
            <a:r>
              <a:rPr lang="fr-FR" sz="2400" dirty="0" smtClean="0"/>
              <a:t>« Leadership </a:t>
            </a:r>
            <a:r>
              <a:rPr lang="fr-FR" sz="2400" dirty="0"/>
              <a:t>Network a interrogé 104 pasteurs en charge des Églises les plus innovantes du continent nord-américain. Une fois l'étude terminée, il fut demandé à Warren </a:t>
            </a:r>
            <a:r>
              <a:rPr lang="fr-FR" sz="2400" dirty="0" err="1"/>
              <a:t>Bird</a:t>
            </a:r>
            <a:r>
              <a:rPr lang="fr-FR" sz="2400" dirty="0"/>
              <a:t>, le chercheur, quelles conclusions aient été tirées de ces entretiens. Il répondit ce qui suit, « la plus significative est que les responsables de ces Églises sont à la recherche d'un nouveau résultat efficace qui soit un modèle type, d'un moyen de découvrir ce que signifie gagner, en particulier lorsqu'il s'agit de faire des disciples</a:t>
            </a:r>
            <a:r>
              <a:rPr lang="fr-FR" sz="2400" dirty="0" smtClean="0"/>
              <a:t>"</a:t>
            </a:r>
            <a:endParaRPr lang="fr-FR" sz="2400" dirty="0"/>
          </a:p>
          <a:p>
            <a:pPr marL="0" indent="0" algn="ctr">
              <a:lnSpc>
                <a:spcPct val="110000"/>
              </a:lnSpc>
              <a:buNone/>
            </a:pPr>
            <a:r>
              <a:rPr lang="en-US" sz="2400" dirty="0" smtClean="0"/>
              <a:t> [</a:t>
            </a:r>
            <a:r>
              <a:rPr lang="en-US" sz="2400" i="1" dirty="0" smtClean="0"/>
              <a:t>Hero Maker (</a:t>
            </a:r>
            <a:r>
              <a:rPr lang="en-US" sz="2400" i="1" dirty="0" err="1" smtClean="0"/>
              <a:t>Faiseur</a:t>
            </a:r>
            <a:r>
              <a:rPr lang="en-US" sz="2400" i="1" dirty="0" smtClean="0"/>
              <a:t> de </a:t>
            </a:r>
            <a:r>
              <a:rPr lang="en-US" sz="2400" i="1" dirty="0" err="1" smtClean="0"/>
              <a:t>Héros</a:t>
            </a:r>
            <a:r>
              <a:rPr lang="en-US" sz="2400" i="1" dirty="0" smtClean="0"/>
              <a:t>)</a:t>
            </a:r>
            <a:r>
              <a:rPr lang="en-US" sz="2400" dirty="0" smtClean="0"/>
              <a:t>, </a:t>
            </a:r>
            <a:r>
              <a:rPr lang="en-US" sz="2400" dirty="0"/>
              <a:t>p. </a:t>
            </a:r>
            <a:r>
              <a:rPr lang="en-US" sz="2400" dirty="0" smtClean="0"/>
              <a:t>172]. </a:t>
            </a:r>
            <a:endParaRPr lang="en-US" sz="2400" dirty="0"/>
          </a:p>
          <a:p>
            <a:pPr marL="0" indent="0" algn="ctr">
              <a:lnSpc>
                <a:spcPct val="110000"/>
              </a:lnSpc>
              <a:buNone/>
            </a:pPr>
            <a:endParaRPr lang="en-US" sz="2400" dirty="0"/>
          </a:p>
        </p:txBody>
      </p:sp>
    </p:spTree>
    <p:extLst>
      <p:ext uri="{BB962C8B-B14F-4D97-AF65-F5344CB8AC3E}">
        <p14:creationId xmlns:p14="http://schemas.microsoft.com/office/powerpoint/2010/main" val="1747917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2FB2ED-2110-C54B-B6F2-2C41C39F09CD}"/>
              </a:ext>
            </a:extLst>
          </p:cNvPr>
          <p:cNvSpPr>
            <a:spLocks noGrp="1"/>
          </p:cNvSpPr>
          <p:nvPr>
            <p:ph type="title"/>
          </p:nvPr>
        </p:nvSpPr>
        <p:spPr>
          <a:xfrm>
            <a:off x="6417733" y="490537"/>
            <a:ext cx="5291663" cy="1628775"/>
          </a:xfrm>
        </p:spPr>
        <p:txBody>
          <a:bodyPr anchor="b">
            <a:normAutofit/>
          </a:bodyPr>
          <a:lstStyle/>
          <a:p>
            <a:pPr algn="ctr"/>
            <a:r>
              <a:rPr lang="en-US" sz="3700" b="1" dirty="0">
                <a:solidFill>
                  <a:srgbClr val="FF0000"/>
                </a:solidFill>
                <a:latin typeface="Avenir Next" panose="020B0503020202020204" pitchFamily="34" charset="0"/>
              </a:rPr>
              <a:t/>
            </a:r>
            <a:br>
              <a:rPr lang="en-US" sz="3700" b="1" dirty="0">
                <a:solidFill>
                  <a:srgbClr val="FF0000"/>
                </a:solidFill>
                <a:latin typeface="Avenir Next" panose="020B0503020202020204" pitchFamily="34" charset="0"/>
              </a:rPr>
            </a:br>
            <a:r>
              <a:rPr lang="en-US" sz="3700" b="1" dirty="0">
                <a:solidFill>
                  <a:srgbClr val="FF0000"/>
                </a:solidFill>
                <a:latin typeface="Avenir Next" panose="020B0503020202020204" pitchFamily="34" charset="0"/>
              </a:rPr>
              <a:t>4. </a:t>
            </a:r>
            <a:r>
              <a:rPr lang="en-US" sz="3700" b="1" dirty="0" smtClean="0">
                <a:solidFill>
                  <a:srgbClr val="FF0000"/>
                </a:solidFill>
                <a:latin typeface="Avenir Next" panose="020B0503020202020204" pitchFamily="34" charset="0"/>
              </a:rPr>
              <a:t>DISCIPULAT</a:t>
            </a:r>
            <a:r>
              <a:rPr lang="en-US" sz="3700" dirty="0">
                <a:solidFill>
                  <a:srgbClr val="FF0000"/>
                </a:solidFill>
                <a:latin typeface="Avenir Next" panose="020B0503020202020204" pitchFamily="34" charset="0"/>
              </a:rPr>
              <a:t/>
            </a:r>
            <a:br>
              <a:rPr lang="en-US" sz="3700" dirty="0">
                <a:solidFill>
                  <a:srgbClr val="FF0000"/>
                </a:solidFill>
                <a:latin typeface="Avenir Next" panose="020B0503020202020204" pitchFamily="34" charset="0"/>
              </a:rPr>
            </a:br>
            <a:endParaRPr lang="en-US" sz="3700" dirty="0">
              <a:solidFill>
                <a:srgbClr val="FF0000"/>
              </a:solidFill>
              <a:latin typeface="Avenir Next" panose="020B0503020202020204" pitchFamily="34" charset="0"/>
            </a:endParaRPr>
          </a:p>
        </p:txBody>
      </p:sp>
      <p:pic>
        <p:nvPicPr>
          <p:cNvPr id="24578" name="Picture 2" descr="woman in red shirt holding blue book">
            <a:extLst>
              <a:ext uri="{FF2B5EF4-FFF2-40B4-BE49-F238E27FC236}">
                <a16:creationId xmlns:a16="http://schemas.microsoft.com/office/drawing/2014/main" xmlns="" id="{842CEB3B-CB2A-0A4C-A842-9D255C95DB28}"/>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FD26FD23-CE3F-9E49-9218-5177AC558A43}"/>
              </a:ext>
            </a:extLst>
          </p:cNvPr>
          <p:cNvSpPr>
            <a:spLocks noGrp="1"/>
          </p:cNvSpPr>
          <p:nvPr>
            <p:ph idx="1"/>
          </p:nvPr>
        </p:nvSpPr>
        <p:spPr>
          <a:xfrm>
            <a:off x="6417734" y="2341656"/>
            <a:ext cx="5291663" cy="3752849"/>
          </a:xfrm>
        </p:spPr>
        <p:txBody>
          <a:bodyPr>
            <a:normAutofit/>
          </a:bodyPr>
          <a:lstStyle/>
          <a:p>
            <a:pPr marL="0" indent="0" algn="ctr">
              <a:lnSpc>
                <a:spcPct val="100000"/>
              </a:lnSpc>
              <a:buNone/>
            </a:pPr>
            <a:r>
              <a:rPr lang="fr-FR" dirty="0" smtClean="0"/>
              <a:t>«</a:t>
            </a:r>
            <a:r>
              <a:rPr lang="fr-FR" dirty="0"/>
              <a:t> Et ce que tu as entendu de moi en présence de beaucoup de témoins, confie-le à des gens dignes de confiance qui seront </a:t>
            </a:r>
            <a:r>
              <a:rPr lang="fr-FR" b="1" dirty="0">
                <a:solidFill>
                  <a:srgbClr val="FF0000"/>
                </a:solidFill>
              </a:rPr>
              <a:t>capables, à leur tour, de l'enseigner à d'autres</a:t>
            </a:r>
            <a:r>
              <a:rPr lang="fr-FR" dirty="0"/>
              <a:t>. » </a:t>
            </a:r>
            <a:endParaRPr lang="fr-FR" dirty="0" smtClean="0"/>
          </a:p>
          <a:p>
            <a:pPr marL="0" indent="0" algn="ctr">
              <a:lnSpc>
                <a:spcPct val="100000"/>
              </a:lnSpc>
              <a:buNone/>
            </a:pPr>
            <a:r>
              <a:rPr lang="fr-FR" dirty="0" smtClean="0"/>
              <a:t>(</a:t>
            </a:r>
            <a:r>
              <a:rPr lang="fr-FR" dirty="0"/>
              <a:t>2 Timothée 2:2).</a:t>
            </a:r>
          </a:p>
          <a:p>
            <a:pPr marL="0" indent="0" algn="ctr">
              <a:lnSpc>
                <a:spcPct val="100000"/>
              </a:lnSpc>
              <a:buNone/>
            </a:pPr>
            <a:endParaRPr lang="en-US" dirty="0"/>
          </a:p>
        </p:txBody>
      </p:sp>
    </p:spTree>
    <p:extLst>
      <p:ext uri="{BB962C8B-B14F-4D97-AF65-F5344CB8AC3E}">
        <p14:creationId xmlns:p14="http://schemas.microsoft.com/office/powerpoint/2010/main" val="1976609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02" name="Picture 2" descr="white printer paper on brown wooden table">
            <a:extLst>
              <a:ext uri="{FF2B5EF4-FFF2-40B4-BE49-F238E27FC236}">
                <a16:creationId xmlns:a16="http://schemas.microsoft.com/office/drawing/2014/main" xmlns="" id="{4DE43D0B-8E9E-F84B-B501-AA93D029CF2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29199"/>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70">
            <a:extLst>
              <a:ext uri="{FF2B5EF4-FFF2-40B4-BE49-F238E27FC236}">
                <a16:creationId xmlns:a16="http://schemas.microsoft.com/office/drawing/2014/main" xmlns="" id="{2B1D4F77-A17C-43D7-B7FA-545148E4E9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172D48D4-9749-4244-BA85-080179CD01BA}"/>
              </a:ext>
            </a:extLst>
          </p:cNvPr>
          <p:cNvSpPr>
            <a:spLocks noGrp="1"/>
          </p:cNvSpPr>
          <p:nvPr>
            <p:ph type="title"/>
          </p:nvPr>
        </p:nvSpPr>
        <p:spPr>
          <a:xfrm>
            <a:off x="3505519" y="2632839"/>
            <a:ext cx="3759240" cy="1344975"/>
          </a:xfrm>
        </p:spPr>
        <p:txBody>
          <a:bodyPr>
            <a:normAutofit fontScale="90000"/>
          </a:bodyPr>
          <a:lstStyle/>
          <a:p>
            <a:pPr algn="ctr"/>
            <a:r>
              <a:rPr lang="en-US" sz="2800" dirty="0"/>
              <a:t/>
            </a:r>
            <a:br>
              <a:rPr lang="en-US" sz="2800" dirty="0"/>
            </a:br>
            <a:r>
              <a:rPr lang="en-US" sz="3600" b="1" cap="all" dirty="0" smtClean="0">
                <a:latin typeface="Avenir Next" panose="020B0503020202020204" pitchFamily="34" charset="0"/>
              </a:rPr>
              <a:t>CINQ </a:t>
            </a:r>
            <a:r>
              <a:rPr lang="en-US" sz="3600" b="1" cap="all" dirty="0" err="1" smtClean="0">
                <a:latin typeface="Avenir Next" panose="020B0503020202020204" pitchFamily="34" charset="0"/>
              </a:rPr>
              <a:t>étapes</a:t>
            </a:r>
            <a:r>
              <a:rPr lang="en-US" sz="3600" b="1" cap="all" dirty="0" smtClean="0">
                <a:latin typeface="Avenir Next" panose="020B0503020202020204" pitchFamily="34" charset="0"/>
              </a:rPr>
              <a:t> </a:t>
            </a:r>
            <a:r>
              <a:rPr lang="en-US" sz="3600" b="1" cap="all" dirty="0" err="1" smtClean="0">
                <a:solidFill>
                  <a:schemeClr val="accent1">
                    <a:lumMod val="75000"/>
                  </a:schemeClr>
                </a:solidFill>
                <a:latin typeface="Avenir Next" panose="020B0503020202020204" pitchFamily="34" charset="0"/>
              </a:rPr>
              <a:t>d’apprentissage</a:t>
            </a:r>
            <a:r>
              <a:rPr lang="en-US" sz="3600" b="1" cap="all" dirty="0" smtClean="0">
                <a:solidFill>
                  <a:schemeClr val="accent1">
                    <a:lumMod val="75000"/>
                  </a:schemeClr>
                </a:solidFill>
                <a:latin typeface="Avenir Next" panose="020B0503020202020204" pitchFamily="34" charset="0"/>
              </a:rPr>
              <a:t> :</a:t>
            </a:r>
            <a:r>
              <a:rPr lang="en-US" sz="3600" b="1" cap="all" dirty="0">
                <a:latin typeface="Avenir Next" panose="020B0503020202020204" pitchFamily="34" charset="0"/>
              </a:rPr>
              <a:t/>
            </a:r>
            <a:br>
              <a:rPr lang="en-US" sz="3600" b="1" cap="all" dirty="0">
                <a:latin typeface="Avenir Next" panose="020B0503020202020204" pitchFamily="34" charset="0"/>
              </a:rPr>
            </a:br>
            <a:endParaRPr lang="en-US" sz="2800" b="1" cap="all" dirty="0">
              <a:latin typeface="Avenir Next" panose="020B0503020202020204" pitchFamily="34" charset="0"/>
            </a:endParaRPr>
          </a:p>
        </p:txBody>
      </p:sp>
      <p:sp>
        <p:nvSpPr>
          <p:cNvPr id="3" name="Content Placeholder 2">
            <a:extLst>
              <a:ext uri="{FF2B5EF4-FFF2-40B4-BE49-F238E27FC236}">
                <a16:creationId xmlns:a16="http://schemas.microsoft.com/office/drawing/2014/main" xmlns="" id="{25B7D780-05C3-1B4D-BF02-1D3840A88354}"/>
              </a:ext>
            </a:extLst>
          </p:cNvPr>
          <p:cNvSpPr>
            <a:spLocks noGrp="1"/>
          </p:cNvSpPr>
          <p:nvPr>
            <p:ph idx="1"/>
          </p:nvPr>
        </p:nvSpPr>
        <p:spPr>
          <a:xfrm>
            <a:off x="7681049" y="2019869"/>
            <a:ext cx="4075082" cy="3316405"/>
          </a:xfrm>
        </p:spPr>
        <p:txBody>
          <a:bodyPr>
            <a:normAutofit fontScale="92500" lnSpcReduction="10000"/>
          </a:bodyPr>
          <a:lstStyle/>
          <a:p>
            <a:pPr marL="171450" lvl="0" indent="-171450"/>
            <a:r>
              <a:rPr lang="fr-FR" sz="2400" dirty="0" smtClean="0"/>
              <a:t>Je </a:t>
            </a:r>
            <a:r>
              <a:rPr lang="fr-FR" sz="2400" dirty="0"/>
              <a:t>le fais. </a:t>
            </a:r>
            <a:r>
              <a:rPr lang="fr-FR" sz="2400" b="1" dirty="0">
                <a:solidFill>
                  <a:schemeClr val="accent1">
                    <a:lumMod val="75000"/>
                  </a:schemeClr>
                </a:solidFill>
              </a:rPr>
              <a:t>Vous regardez</a:t>
            </a:r>
            <a:r>
              <a:rPr lang="fr-FR" sz="2400" dirty="0"/>
              <a:t>. Nous parlons.</a:t>
            </a:r>
          </a:p>
          <a:p>
            <a:pPr marL="171450" lvl="0" indent="-171450"/>
            <a:r>
              <a:rPr lang="fr-FR" sz="2400" dirty="0"/>
              <a:t>Je le fais. </a:t>
            </a:r>
            <a:r>
              <a:rPr lang="fr-FR" sz="2400" b="1" dirty="0">
                <a:solidFill>
                  <a:schemeClr val="accent1">
                    <a:lumMod val="75000"/>
                  </a:schemeClr>
                </a:solidFill>
              </a:rPr>
              <a:t>Vous aidez</a:t>
            </a:r>
            <a:r>
              <a:rPr lang="fr-FR" sz="2400" dirty="0"/>
              <a:t>. Nous parlons.</a:t>
            </a:r>
          </a:p>
          <a:p>
            <a:pPr marL="171450" lvl="0" indent="-171450"/>
            <a:r>
              <a:rPr lang="fr-FR" sz="2400" dirty="0"/>
              <a:t>Vous le faites. </a:t>
            </a:r>
            <a:r>
              <a:rPr lang="fr-FR" sz="2400" b="1" dirty="0">
                <a:solidFill>
                  <a:schemeClr val="accent1">
                    <a:lumMod val="75000"/>
                  </a:schemeClr>
                </a:solidFill>
              </a:rPr>
              <a:t>J'aide</a:t>
            </a:r>
            <a:r>
              <a:rPr lang="fr-FR" sz="2400" dirty="0"/>
              <a:t>. Nous parlons.</a:t>
            </a:r>
          </a:p>
          <a:p>
            <a:pPr marL="171450" lvl="0" indent="-171450"/>
            <a:r>
              <a:rPr lang="fr-FR" sz="2400" dirty="0"/>
              <a:t>Vous le faites. </a:t>
            </a:r>
            <a:r>
              <a:rPr lang="fr-FR" sz="2400" b="1" dirty="0">
                <a:solidFill>
                  <a:schemeClr val="accent1">
                    <a:lumMod val="75000"/>
                  </a:schemeClr>
                </a:solidFill>
              </a:rPr>
              <a:t>Je regarde</a:t>
            </a:r>
            <a:r>
              <a:rPr lang="fr-FR" sz="2400" dirty="0"/>
              <a:t>. Nous parlons.</a:t>
            </a:r>
          </a:p>
          <a:p>
            <a:pPr marL="171450" lvl="0" indent="-171450"/>
            <a:r>
              <a:rPr lang="fr-FR" sz="2400" dirty="0"/>
              <a:t>Vous le faites. </a:t>
            </a:r>
            <a:r>
              <a:rPr lang="fr-FR" sz="2400" b="1" dirty="0">
                <a:solidFill>
                  <a:schemeClr val="accent1">
                    <a:lumMod val="75000"/>
                  </a:schemeClr>
                </a:solidFill>
              </a:rPr>
              <a:t>Quelqu'un observe</a:t>
            </a:r>
            <a:r>
              <a:rPr lang="fr-FR" sz="2400" dirty="0"/>
              <a:t>.</a:t>
            </a:r>
          </a:p>
          <a:p>
            <a:endParaRPr lang="en-US" sz="2400" dirty="0"/>
          </a:p>
        </p:txBody>
      </p:sp>
    </p:spTree>
    <p:extLst>
      <p:ext uri="{BB962C8B-B14F-4D97-AF65-F5344CB8AC3E}">
        <p14:creationId xmlns:p14="http://schemas.microsoft.com/office/powerpoint/2010/main" val="1638753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626" name="Picture 2" descr="bunch of cherry in drinking glass">
            <a:extLst>
              <a:ext uri="{FF2B5EF4-FFF2-40B4-BE49-F238E27FC236}">
                <a16:creationId xmlns:a16="http://schemas.microsoft.com/office/drawing/2014/main" xmlns="" id="{C1CBEA15-48A2-0F46-9AC6-7F5E8B7DDE1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xmlns="" id="{DC2896C4-6037-9D41-B616-2EF457986725}"/>
              </a:ext>
            </a:extLst>
          </p:cNvPr>
          <p:cNvSpPr>
            <a:spLocks noGrp="1"/>
          </p:cNvSpPr>
          <p:nvPr>
            <p:ph type="title"/>
          </p:nvPr>
        </p:nvSpPr>
        <p:spPr>
          <a:xfrm>
            <a:off x="52504" y="2255149"/>
            <a:ext cx="5404513" cy="1342754"/>
          </a:xfrm>
        </p:spPr>
        <p:txBody>
          <a:bodyPr>
            <a:normAutofit fontScale="90000"/>
          </a:bodyPr>
          <a:lstStyle/>
          <a:p>
            <a:pPr algn="ctr">
              <a:lnSpc>
                <a:spcPct val="100000"/>
              </a:lnSpc>
            </a:pPr>
            <a:r>
              <a:rPr lang="en-US" sz="2000" b="1" dirty="0">
                <a:latin typeface="Avenir Next" panose="020B0503020202020204" pitchFamily="34" charset="0"/>
              </a:rPr>
              <a:t/>
            </a:r>
            <a:br>
              <a:rPr lang="en-US" sz="2000" b="1" dirty="0">
                <a:latin typeface="Avenir Next" panose="020B0503020202020204" pitchFamily="34" charset="0"/>
              </a:rPr>
            </a:br>
            <a:r>
              <a:rPr lang="en-US" sz="3100" b="1" dirty="0" smtClean="0">
                <a:latin typeface="Avenir Next" panose="020B0503020202020204" pitchFamily="34" charset="0"/>
              </a:rPr>
              <a:t>LE DISCIPULAT DOIT RÉPONDRE À</a:t>
            </a:r>
            <a:br>
              <a:rPr lang="en-US" sz="3100" b="1" dirty="0" smtClean="0">
                <a:latin typeface="Avenir Next" panose="020B0503020202020204" pitchFamily="34" charset="0"/>
              </a:rPr>
            </a:br>
            <a:r>
              <a:rPr lang="en-US" sz="3100" b="1" dirty="0" smtClean="0">
                <a:solidFill>
                  <a:srgbClr val="C00000"/>
                </a:solidFill>
                <a:latin typeface="Avenir Next" panose="020B0503020202020204" pitchFamily="34" charset="0"/>
              </a:rPr>
              <a:t>CES TROIS BESOINS :</a:t>
            </a:r>
            <a:r>
              <a:rPr lang="en-US" sz="3100" b="1" dirty="0">
                <a:latin typeface="Avenir Next" panose="020B0503020202020204" pitchFamily="34" charset="0"/>
              </a:rPr>
              <a:t/>
            </a:r>
            <a:br>
              <a:rPr lang="en-US" sz="3100" b="1" dirty="0">
                <a:latin typeface="Avenir Next" panose="020B0503020202020204" pitchFamily="34" charset="0"/>
              </a:rPr>
            </a:br>
            <a:endParaRPr lang="en-US" sz="2000" b="1" dirty="0">
              <a:latin typeface="Avenir Next" panose="020B0503020202020204" pitchFamily="34" charset="0"/>
            </a:endParaRPr>
          </a:p>
        </p:txBody>
      </p:sp>
      <p:cxnSp>
        <p:nvCxnSpPr>
          <p:cNvPr id="73" name="Straight Connector 72">
            <a:extLst>
              <a:ext uri="{FF2B5EF4-FFF2-40B4-BE49-F238E27FC236}">
                <a16:creationId xmlns:a16="http://schemas.microsoft.com/office/drawing/2014/main" xmlns="" id="{20E3A342-4D61-4E3F-AF90-1AB42AEB96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6C54295B-0612-AE42-8787-2A4FFCF06EFD}"/>
              </a:ext>
            </a:extLst>
          </p:cNvPr>
          <p:cNvSpPr>
            <a:spLocks noGrp="1"/>
          </p:cNvSpPr>
          <p:nvPr>
            <p:ph idx="1"/>
          </p:nvPr>
        </p:nvSpPr>
        <p:spPr>
          <a:xfrm>
            <a:off x="327418" y="3544957"/>
            <a:ext cx="5478008" cy="2619839"/>
          </a:xfrm>
        </p:spPr>
        <p:txBody>
          <a:bodyPr anchor="ctr">
            <a:normAutofit/>
          </a:bodyPr>
          <a:lstStyle/>
          <a:p>
            <a:pPr lvl="0">
              <a:buFont typeface="+mj-lt"/>
              <a:buAutoNum type="arabicPeriod"/>
            </a:pPr>
            <a:r>
              <a:rPr lang="fr-FR" b="1" dirty="0" smtClean="0">
                <a:solidFill>
                  <a:srgbClr val="C00000"/>
                </a:solidFill>
              </a:rPr>
              <a:t> Rester </a:t>
            </a:r>
            <a:r>
              <a:rPr lang="fr-FR" b="1" dirty="0">
                <a:solidFill>
                  <a:srgbClr val="C00000"/>
                </a:solidFill>
              </a:rPr>
              <a:t>connecté </a:t>
            </a:r>
            <a:r>
              <a:rPr lang="fr-FR" dirty="0"/>
              <a:t>- la communion</a:t>
            </a:r>
          </a:p>
          <a:p>
            <a:pPr lvl="0">
              <a:buFont typeface="+mj-lt"/>
              <a:buAutoNum type="arabicPeriod"/>
            </a:pPr>
            <a:r>
              <a:rPr lang="fr-FR" b="1" dirty="0" smtClean="0">
                <a:solidFill>
                  <a:srgbClr val="C00000"/>
                </a:solidFill>
              </a:rPr>
              <a:t> Gran</a:t>
            </a:r>
            <a:r>
              <a:rPr lang="fr-FR" b="1" dirty="0">
                <a:solidFill>
                  <a:srgbClr val="C00000"/>
                </a:solidFill>
              </a:rPr>
              <a:t>dir</a:t>
            </a:r>
            <a:r>
              <a:rPr lang="fr-FR" dirty="0"/>
              <a:t> - Relations</a:t>
            </a:r>
            <a:endParaRPr lang="fr-FR" b="1" dirty="0" smtClean="0">
              <a:solidFill>
                <a:srgbClr val="C00000"/>
              </a:solidFill>
            </a:endParaRPr>
          </a:p>
          <a:p>
            <a:pPr lvl="0">
              <a:buFont typeface="+mj-lt"/>
              <a:buAutoNum type="arabicPeriod"/>
            </a:pPr>
            <a:r>
              <a:rPr lang="fr-FR" b="1" dirty="0" smtClean="0">
                <a:solidFill>
                  <a:srgbClr val="C00000"/>
                </a:solidFill>
              </a:rPr>
              <a:t> Porter </a:t>
            </a:r>
            <a:r>
              <a:rPr lang="fr-FR" b="1" dirty="0">
                <a:solidFill>
                  <a:srgbClr val="C00000"/>
                </a:solidFill>
              </a:rPr>
              <a:t>des </a:t>
            </a:r>
            <a:r>
              <a:rPr lang="fr-FR" b="1" dirty="0" smtClean="0">
                <a:solidFill>
                  <a:srgbClr val="C00000"/>
                </a:solidFill>
              </a:rPr>
              <a:t>fruits</a:t>
            </a:r>
            <a:r>
              <a:rPr lang="fr-FR" dirty="0" smtClean="0"/>
              <a:t> - Ministère </a:t>
            </a:r>
          </a:p>
          <a:p>
            <a:pPr marL="357188" lvl="1" indent="0">
              <a:buNone/>
            </a:pPr>
            <a:r>
              <a:rPr lang="fr-FR" sz="2800" dirty="0" smtClean="0"/>
              <a:t>(</a:t>
            </a:r>
            <a:r>
              <a:rPr lang="fr-FR" sz="2800" dirty="0"/>
              <a:t>dons </a:t>
            </a:r>
            <a:r>
              <a:rPr lang="fr-FR" sz="2800" dirty="0" smtClean="0"/>
              <a:t>  spirituels</a:t>
            </a:r>
            <a:r>
              <a:rPr lang="fr-FR" sz="2800" dirty="0"/>
              <a:t>)</a:t>
            </a:r>
          </a:p>
          <a:p>
            <a:endParaRPr lang="en-US" sz="2400" dirty="0"/>
          </a:p>
        </p:txBody>
      </p:sp>
    </p:spTree>
    <p:extLst>
      <p:ext uri="{BB962C8B-B14F-4D97-AF65-F5344CB8AC3E}">
        <p14:creationId xmlns:p14="http://schemas.microsoft.com/office/powerpoint/2010/main" val="374484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7BBB8A5-1CAF-884D-B294-E023FB2C0C43}"/>
              </a:ext>
            </a:extLst>
          </p:cNvPr>
          <p:cNvSpPr>
            <a:spLocks noGrp="1"/>
          </p:cNvSpPr>
          <p:nvPr>
            <p:ph type="title"/>
          </p:nvPr>
        </p:nvSpPr>
        <p:spPr>
          <a:xfrm>
            <a:off x="5951691" y="1063743"/>
            <a:ext cx="6417733" cy="1628775"/>
          </a:xfrm>
        </p:spPr>
        <p:txBody>
          <a:bodyPr anchor="b">
            <a:noAutofit/>
          </a:bodyPr>
          <a:lstStyle/>
          <a:p>
            <a:pPr algn="ctr">
              <a:lnSpc>
                <a:spcPct val="100000"/>
              </a:lnSpc>
            </a:pPr>
            <a:r>
              <a:rPr lang="en-US" sz="3600" b="1" dirty="0">
                <a:solidFill>
                  <a:srgbClr val="910353"/>
                </a:solidFill>
                <a:latin typeface="Century Gothic" panose="020B0502020202020204" pitchFamily="34" charset="0"/>
              </a:rPr>
              <a:t/>
            </a:r>
            <a:br>
              <a:rPr lang="en-US" sz="3600" b="1" dirty="0">
                <a:solidFill>
                  <a:srgbClr val="910353"/>
                </a:solidFill>
                <a:latin typeface="Century Gothic" panose="020B0502020202020204" pitchFamily="34" charset="0"/>
              </a:rPr>
            </a:br>
            <a:r>
              <a:rPr lang="en-US" sz="3600" b="1" dirty="0" smtClean="0">
                <a:solidFill>
                  <a:srgbClr val="910353"/>
                </a:solidFill>
                <a:latin typeface="Century Gothic" panose="020B0502020202020204" pitchFamily="34" charset="0"/>
              </a:rPr>
              <a:t>VENEZ VOIR</a:t>
            </a:r>
            <a:r>
              <a:rPr lang="en-US" sz="3600" b="1" dirty="0">
                <a:solidFill>
                  <a:srgbClr val="910353"/>
                </a:solidFill>
                <a:latin typeface="Century Gothic" panose="020B0502020202020204" pitchFamily="34" charset="0"/>
              </a:rPr>
              <a:t/>
            </a:r>
            <a:br>
              <a:rPr lang="en-US" sz="3600" b="1" dirty="0">
                <a:solidFill>
                  <a:srgbClr val="910353"/>
                </a:solidFill>
                <a:latin typeface="Century Gothic" panose="020B0502020202020204" pitchFamily="34" charset="0"/>
              </a:rPr>
            </a:br>
            <a:r>
              <a:rPr lang="en-US" sz="3200" b="1" dirty="0" smtClean="0">
                <a:latin typeface="Century Gothic" panose="020B0502020202020204" pitchFamily="34" charset="0"/>
              </a:rPr>
              <a:t>LE SAUVEUR DU MONDE</a:t>
            </a:r>
            <a:r>
              <a:rPr lang="en-US" sz="3600" dirty="0">
                <a:solidFill>
                  <a:srgbClr val="910353"/>
                </a:solidFill>
                <a:latin typeface="Century Gothic" panose="020B0502020202020204" pitchFamily="34" charset="0"/>
              </a:rPr>
              <a:t/>
            </a:r>
            <a:br>
              <a:rPr lang="en-US" sz="3600" dirty="0">
                <a:solidFill>
                  <a:srgbClr val="910353"/>
                </a:solidFill>
                <a:latin typeface="Century Gothic" panose="020B0502020202020204" pitchFamily="34" charset="0"/>
              </a:rPr>
            </a:br>
            <a:endParaRPr lang="en-US" sz="3600" dirty="0">
              <a:solidFill>
                <a:srgbClr val="910353"/>
              </a:solidFill>
              <a:latin typeface="Century Gothic" panose="020B0502020202020204" pitchFamily="34" charset="0"/>
            </a:endParaRPr>
          </a:p>
        </p:txBody>
      </p:sp>
      <p:pic>
        <p:nvPicPr>
          <p:cNvPr id="7170" name="Picture 2" descr="pair of white lace-up shoes">
            <a:extLst>
              <a:ext uri="{FF2B5EF4-FFF2-40B4-BE49-F238E27FC236}">
                <a16:creationId xmlns:a16="http://schemas.microsoft.com/office/drawing/2014/main" xmlns="" id="{4373CACD-58EC-0544-96FA-C02053B4258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4C5F7BF9-D2EE-FE4C-967A-13EAEDA43855}"/>
              </a:ext>
            </a:extLst>
          </p:cNvPr>
          <p:cNvSpPr>
            <a:spLocks noGrp="1"/>
          </p:cNvSpPr>
          <p:nvPr>
            <p:ph idx="1"/>
          </p:nvPr>
        </p:nvSpPr>
        <p:spPr>
          <a:xfrm>
            <a:off x="6417734" y="2614612"/>
            <a:ext cx="5291663" cy="3752849"/>
          </a:xfrm>
        </p:spPr>
        <p:txBody>
          <a:bodyPr>
            <a:normAutofit/>
          </a:bodyPr>
          <a:lstStyle/>
          <a:p>
            <a:pPr algn="ctr"/>
            <a:r>
              <a:rPr lang="fr-FR" dirty="0" smtClean="0"/>
              <a:t>V</a:t>
            </a:r>
            <a:r>
              <a:rPr lang="fr-FR" dirty="0" smtClean="0">
                <a:solidFill>
                  <a:srgbClr val="910353"/>
                </a:solidFill>
              </a:rPr>
              <a:t>oyons </a:t>
            </a:r>
            <a:r>
              <a:rPr lang="fr-FR" dirty="0">
                <a:solidFill>
                  <a:srgbClr val="910353"/>
                </a:solidFill>
              </a:rPr>
              <a:t>ensemble sept étapes spécifiques pour parler de Jésus aux autres.</a:t>
            </a:r>
            <a:r>
              <a:rPr lang="fr-FR" dirty="0"/>
              <a:t> Ces étapes aideront votre assemblée à se développer. </a:t>
            </a:r>
            <a:endParaRPr lang="fr-FR" dirty="0" smtClean="0"/>
          </a:p>
          <a:p>
            <a:pPr algn="ctr"/>
            <a:r>
              <a:rPr lang="fr-FR" dirty="0" smtClean="0"/>
              <a:t>Mais </a:t>
            </a:r>
            <a:r>
              <a:rPr lang="fr-FR" dirty="0"/>
              <a:t>avant tout, penchons-nous sur cette question.</a:t>
            </a:r>
          </a:p>
          <a:p>
            <a:pPr algn="ctr">
              <a:lnSpc>
                <a:spcPct val="100000"/>
              </a:lnSpc>
            </a:pPr>
            <a:endParaRPr lang="en-US" dirty="0"/>
          </a:p>
        </p:txBody>
      </p:sp>
    </p:spTree>
    <p:extLst>
      <p:ext uri="{BB962C8B-B14F-4D97-AF65-F5344CB8AC3E}">
        <p14:creationId xmlns:p14="http://schemas.microsoft.com/office/powerpoint/2010/main" val="2121620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5EED55-6576-B640-9237-C1A27D09B56D}"/>
              </a:ext>
            </a:extLst>
          </p:cNvPr>
          <p:cNvSpPr>
            <a:spLocks noGrp="1"/>
          </p:cNvSpPr>
          <p:nvPr>
            <p:ph type="title"/>
          </p:nvPr>
        </p:nvSpPr>
        <p:spPr>
          <a:xfrm>
            <a:off x="6417733" y="357848"/>
            <a:ext cx="5455819" cy="1628775"/>
          </a:xfrm>
        </p:spPr>
        <p:txBody>
          <a:bodyPr anchor="b">
            <a:normAutofit fontScale="90000"/>
          </a:bodyPr>
          <a:lstStyle/>
          <a:p>
            <a:r>
              <a:rPr lang="en-US" sz="3700" b="1" dirty="0">
                <a:solidFill>
                  <a:srgbClr val="00B000"/>
                </a:solidFill>
                <a:latin typeface="Avenir Next" panose="020B0503020202020204" pitchFamily="34" charset="0"/>
              </a:rPr>
              <a:t/>
            </a:r>
            <a:br>
              <a:rPr lang="en-US" sz="3700" b="1" dirty="0">
                <a:solidFill>
                  <a:srgbClr val="00B000"/>
                </a:solidFill>
                <a:latin typeface="Avenir Next" panose="020B0503020202020204" pitchFamily="34" charset="0"/>
              </a:rPr>
            </a:br>
            <a:r>
              <a:rPr lang="en-US" sz="3700" b="1" dirty="0">
                <a:solidFill>
                  <a:srgbClr val="00B000"/>
                </a:solidFill>
                <a:latin typeface="Avenir Next" panose="020B0503020202020204" pitchFamily="34" charset="0"/>
              </a:rPr>
              <a:t>5. </a:t>
            </a:r>
            <a:r>
              <a:rPr lang="en-US" sz="3700" b="1" dirty="0" smtClean="0">
                <a:solidFill>
                  <a:srgbClr val="00B000"/>
                </a:solidFill>
                <a:latin typeface="Avenir Next" panose="020B0503020202020204" pitchFamily="34" charset="0"/>
              </a:rPr>
              <a:t>CROISSANCE SPIRITUELLE</a:t>
            </a:r>
            <a:r>
              <a:rPr lang="en-US" sz="3700" dirty="0">
                <a:solidFill>
                  <a:srgbClr val="00B000"/>
                </a:solidFill>
                <a:latin typeface="Avenir Next" panose="020B0503020202020204" pitchFamily="34" charset="0"/>
              </a:rPr>
              <a:t/>
            </a:r>
            <a:br>
              <a:rPr lang="en-US" sz="3700" dirty="0">
                <a:solidFill>
                  <a:srgbClr val="00B000"/>
                </a:solidFill>
                <a:latin typeface="Avenir Next" panose="020B0503020202020204" pitchFamily="34" charset="0"/>
              </a:rPr>
            </a:br>
            <a:endParaRPr lang="en-US" sz="3700" dirty="0">
              <a:solidFill>
                <a:srgbClr val="00B000"/>
              </a:solidFill>
              <a:latin typeface="Avenir Next" panose="020B0503020202020204" pitchFamily="34" charset="0"/>
            </a:endParaRPr>
          </a:p>
        </p:txBody>
      </p:sp>
      <p:pic>
        <p:nvPicPr>
          <p:cNvPr id="27650" name="Picture 2" descr="tree trunk with green leaves">
            <a:extLst>
              <a:ext uri="{FF2B5EF4-FFF2-40B4-BE49-F238E27FC236}">
                <a16:creationId xmlns:a16="http://schemas.microsoft.com/office/drawing/2014/main" xmlns="" id="{AF8BDA9D-3287-E24F-A241-D4E8501028E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0B5F9EC4-2BC6-EF4F-B990-7C1DCE91C155}"/>
              </a:ext>
            </a:extLst>
          </p:cNvPr>
          <p:cNvSpPr>
            <a:spLocks noGrp="1"/>
          </p:cNvSpPr>
          <p:nvPr>
            <p:ph idx="1"/>
          </p:nvPr>
        </p:nvSpPr>
        <p:spPr>
          <a:xfrm>
            <a:off x="6349494" y="1973164"/>
            <a:ext cx="5524058" cy="4141030"/>
          </a:xfrm>
        </p:spPr>
        <p:txBody>
          <a:bodyPr>
            <a:normAutofit fontScale="92500"/>
          </a:bodyPr>
          <a:lstStyle/>
          <a:p>
            <a:pPr marL="0" indent="0" algn="ctr">
              <a:lnSpc>
                <a:spcPct val="100000"/>
              </a:lnSpc>
              <a:buNone/>
            </a:pPr>
            <a:r>
              <a:rPr lang="fr-FR" sz="2400" dirty="0"/>
              <a:t>« La prière secrète est un réel besoin, mais il est aussi nécessaire que les chrétiens s’unissent dans la prière pour présenter sincèrement leur requête à Dieu. Jésus est présent au milieu de ces petits groupes, l'amour des âmes s'approfondit dans le cœur, et l'Esprit déploie ses puissantes énergies, afin que les agents humains soient exercés afin de sauver ceux qui sont perdus. » </a:t>
            </a:r>
          </a:p>
          <a:p>
            <a:pPr marL="0" indent="0" algn="ctr">
              <a:lnSpc>
                <a:spcPct val="100000"/>
              </a:lnSpc>
              <a:buNone/>
            </a:pPr>
            <a:r>
              <a:rPr lang="en-US" sz="2400" dirty="0" smtClean="0"/>
              <a:t>(</a:t>
            </a:r>
            <a:r>
              <a:rPr lang="en-US" sz="2400" i="1" dirty="0"/>
              <a:t>Lift Him Up</a:t>
            </a:r>
            <a:r>
              <a:rPr lang="en-US" sz="2400" dirty="0"/>
              <a:t>, p. 358).</a:t>
            </a:r>
          </a:p>
          <a:p>
            <a:pPr marL="0" indent="0" algn="ctr">
              <a:lnSpc>
                <a:spcPct val="100000"/>
              </a:lnSpc>
              <a:buNone/>
            </a:pPr>
            <a:r>
              <a:rPr lang="en-US" sz="2400" dirty="0"/>
              <a:t> </a:t>
            </a:r>
          </a:p>
          <a:p>
            <a:pPr marL="0" indent="0" algn="ctr">
              <a:lnSpc>
                <a:spcPct val="100000"/>
              </a:lnSpc>
              <a:buNone/>
            </a:pPr>
            <a:endParaRPr lang="en-US" sz="2400" dirty="0"/>
          </a:p>
        </p:txBody>
      </p:sp>
    </p:spTree>
    <p:extLst>
      <p:ext uri="{BB962C8B-B14F-4D97-AF65-F5344CB8AC3E}">
        <p14:creationId xmlns:p14="http://schemas.microsoft.com/office/powerpoint/2010/main" val="2870811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6" name="Picture 4" descr="green leafed plant with pot on black desk">
            <a:extLst>
              <a:ext uri="{FF2B5EF4-FFF2-40B4-BE49-F238E27FC236}">
                <a16:creationId xmlns:a16="http://schemas.microsoft.com/office/drawing/2014/main" xmlns="" id="{7EEB579A-CBEC-184B-89D3-7F3084F4E25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xmlns="" id="{2B1D4F77-A17C-43D7-B7FA-545148E4E9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xmlns="" id="{C4AD864D-399E-D24D-9359-AED97EDC0A15}"/>
              </a:ext>
            </a:extLst>
          </p:cNvPr>
          <p:cNvSpPr>
            <a:spLocks noGrp="1"/>
          </p:cNvSpPr>
          <p:nvPr>
            <p:ph idx="1"/>
          </p:nvPr>
        </p:nvSpPr>
        <p:spPr>
          <a:xfrm>
            <a:off x="7635604" y="532489"/>
            <a:ext cx="4045225" cy="5474116"/>
          </a:xfrm>
        </p:spPr>
        <p:txBody>
          <a:bodyPr>
            <a:normAutofit/>
          </a:bodyPr>
          <a:lstStyle/>
          <a:p>
            <a:pPr marL="0" indent="0">
              <a:lnSpc>
                <a:spcPct val="100000"/>
              </a:lnSpc>
              <a:buNone/>
            </a:pPr>
            <a:r>
              <a:rPr lang="fr-FR" sz="2400" b="1" cap="all" dirty="0" smtClean="0">
                <a:solidFill>
                  <a:schemeClr val="accent6">
                    <a:lumMod val="75000"/>
                  </a:schemeClr>
                </a:solidFill>
              </a:rPr>
              <a:t>La </a:t>
            </a:r>
            <a:r>
              <a:rPr lang="fr-FR" sz="2400" b="1" cap="all" dirty="0">
                <a:solidFill>
                  <a:schemeClr val="accent6">
                    <a:lumMod val="75000"/>
                  </a:schemeClr>
                </a:solidFill>
              </a:rPr>
              <a:t>croissance spirituelle</a:t>
            </a:r>
            <a:r>
              <a:rPr lang="fr-FR" sz="2400" dirty="0">
                <a:solidFill>
                  <a:schemeClr val="accent6">
                    <a:lumMod val="75000"/>
                  </a:schemeClr>
                </a:solidFill>
              </a:rPr>
              <a:t> </a:t>
            </a:r>
            <a:endParaRPr lang="fr-FR" sz="2400" dirty="0" smtClean="0">
              <a:solidFill>
                <a:schemeClr val="accent6">
                  <a:lumMod val="75000"/>
                </a:schemeClr>
              </a:solidFill>
            </a:endParaRPr>
          </a:p>
          <a:p>
            <a:pPr marL="0" indent="0">
              <a:lnSpc>
                <a:spcPct val="100000"/>
              </a:lnSpc>
              <a:buNone/>
            </a:pPr>
            <a:r>
              <a:rPr lang="fr-FR" sz="2400" dirty="0" smtClean="0"/>
              <a:t>se </a:t>
            </a:r>
            <a:r>
              <a:rPr lang="fr-FR" sz="2400" dirty="0"/>
              <a:t>produit dans la communion avec d'autres croyants. Les groupes de l'école du Sabbat offrent une discipline propice à la croissance </a:t>
            </a:r>
            <a:r>
              <a:rPr lang="fr-FR" sz="2400" dirty="0" smtClean="0"/>
              <a:t>:</a:t>
            </a:r>
          </a:p>
          <a:p>
            <a:pPr marL="0" indent="0">
              <a:lnSpc>
                <a:spcPct val="100000"/>
              </a:lnSpc>
              <a:buNone/>
            </a:pPr>
            <a:endParaRPr lang="fr-FR" sz="2400" dirty="0"/>
          </a:p>
          <a:p>
            <a:pPr marL="171450" lvl="0" indent="-171450"/>
            <a:r>
              <a:rPr lang="fr-FR" sz="2400" dirty="0" smtClean="0">
                <a:solidFill>
                  <a:schemeClr val="accent6">
                    <a:lumMod val="75000"/>
                  </a:schemeClr>
                </a:solidFill>
              </a:rPr>
              <a:t>Renforcement </a:t>
            </a:r>
            <a:r>
              <a:rPr lang="fr-FR" sz="2400" dirty="0">
                <a:solidFill>
                  <a:schemeClr val="accent6">
                    <a:lumMod val="75000"/>
                  </a:schemeClr>
                </a:solidFill>
              </a:rPr>
              <a:t>spirituel</a:t>
            </a:r>
          </a:p>
          <a:p>
            <a:pPr marL="171450" lvl="0" indent="-171450"/>
            <a:r>
              <a:rPr lang="fr-FR" sz="2400" dirty="0">
                <a:solidFill>
                  <a:schemeClr val="accent6">
                    <a:lumMod val="75000"/>
                  </a:schemeClr>
                </a:solidFill>
              </a:rPr>
              <a:t>Sentiment d'appartenance</a:t>
            </a:r>
          </a:p>
          <a:p>
            <a:pPr marL="171450" lvl="0" indent="-171450"/>
            <a:r>
              <a:rPr lang="fr-FR" sz="2400" dirty="0">
                <a:solidFill>
                  <a:schemeClr val="accent6">
                    <a:lumMod val="75000"/>
                  </a:schemeClr>
                </a:solidFill>
              </a:rPr>
              <a:t>Soutien émotionnel</a:t>
            </a:r>
          </a:p>
          <a:p>
            <a:pPr lvl="0">
              <a:lnSpc>
                <a:spcPct val="100000"/>
              </a:lnSpc>
            </a:pPr>
            <a:endParaRPr lang="en-US" sz="2400" dirty="0">
              <a:solidFill>
                <a:srgbClr val="00B000"/>
              </a:solidFill>
            </a:endParaRPr>
          </a:p>
        </p:txBody>
      </p:sp>
    </p:spTree>
    <p:extLst>
      <p:ext uri="{BB962C8B-B14F-4D97-AF65-F5344CB8AC3E}">
        <p14:creationId xmlns:p14="http://schemas.microsoft.com/office/powerpoint/2010/main" val="568011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ED2E57-0003-7B45-A756-AB5503E25C75}"/>
              </a:ext>
            </a:extLst>
          </p:cNvPr>
          <p:cNvSpPr>
            <a:spLocks noGrp="1"/>
          </p:cNvSpPr>
          <p:nvPr>
            <p:ph type="title"/>
          </p:nvPr>
        </p:nvSpPr>
        <p:spPr>
          <a:xfrm>
            <a:off x="6417733" y="490537"/>
            <a:ext cx="5291663" cy="1628775"/>
          </a:xfrm>
        </p:spPr>
        <p:txBody>
          <a:bodyPr anchor="b">
            <a:normAutofit/>
          </a:bodyPr>
          <a:lstStyle/>
          <a:p>
            <a:r>
              <a:rPr lang="en-US" sz="3700" b="1" dirty="0">
                <a:solidFill>
                  <a:schemeClr val="accent5">
                    <a:lumMod val="50000"/>
                  </a:schemeClr>
                </a:solidFill>
                <a:latin typeface="Avenir Next" panose="020B0503020202020204" pitchFamily="34" charset="0"/>
              </a:rPr>
              <a:t/>
            </a:r>
            <a:br>
              <a:rPr lang="en-US" sz="3700" b="1" dirty="0">
                <a:solidFill>
                  <a:schemeClr val="accent5">
                    <a:lumMod val="50000"/>
                  </a:schemeClr>
                </a:solidFill>
                <a:latin typeface="Avenir Next" panose="020B0503020202020204" pitchFamily="34" charset="0"/>
              </a:rPr>
            </a:br>
            <a:r>
              <a:rPr lang="en-US" sz="3700" b="1" dirty="0">
                <a:solidFill>
                  <a:schemeClr val="accent5">
                    <a:lumMod val="50000"/>
                  </a:schemeClr>
                </a:solidFill>
                <a:latin typeface="Avenir Next" panose="020B0503020202020204" pitchFamily="34" charset="0"/>
              </a:rPr>
              <a:t>6. </a:t>
            </a:r>
            <a:r>
              <a:rPr lang="en-US" sz="3700" b="1" dirty="0" smtClean="0">
                <a:solidFill>
                  <a:schemeClr val="accent5">
                    <a:lumMod val="50000"/>
                  </a:schemeClr>
                </a:solidFill>
                <a:latin typeface="Avenir Next" panose="020B0503020202020204" pitchFamily="34" charset="0"/>
              </a:rPr>
              <a:t>BAPTÊME</a:t>
            </a:r>
            <a:r>
              <a:rPr lang="en-US" sz="3700" dirty="0">
                <a:solidFill>
                  <a:schemeClr val="accent5">
                    <a:lumMod val="50000"/>
                  </a:schemeClr>
                </a:solidFill>
                <a:latin typeface="Avenir Next" panose="020B0503020202020204" pitchFamily="34" charset="0"/>
              </a:rPr>
              <a:t/>
            </a:r>
            <a:br>
              <a:rPr lang="en-US" sz="3700" dirty="0">
                <a:solidFill>
                  <a:schemeClr val="accent5">
                    <a:lumMod val="50000"/>
                  </a:schemeClr>
                </a:solidFill>
                <a:latin typeface="Avenir Next" panose="020B0503020202020204" pitchFamily="34" charset="0"/>
              </a:rPr>
            </a:br>
            <a:endParaRPr lang="en-US" sz="3700" dirty="0">
              <a:solidFill>
                <a:schemeClr val="accent5">
                  <a:lumMod val="50000"/>
                </a:schemeClr>
              </a:solidFill>
              <a:latin typeface="Avenir Next" panose="020B0503020202020204" pitchFamily="34" charset="0"/>
            </a:endParaRPr>
          </a:p>
        </p:txBody>
      </p:sp>
      <p:pic>
        <p:nvPicPr>
          <p:cNvPr id="5" name="Picture 2">
            <a:extLst>
              <a:ext uri="{FF2B5EF4-FFF2-40B4-BE49-F238E27FC236}">
                <a16:creationId xmlns:a16="http://schemas.microsoft.com/office/drawing/2014/main" xmlns="" id="{FA918568-D03B-9345-835B-39A84E451411}"/>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30D57259-4C62-EA44-A6BA-6A962B58A9B6}"/>
              </a:ext>
            </a:extLst>
          </p:cNvPr>
          <p:cNvSpPr>
            <a:spLocks noGrp="1"/>
          </p:cNvSpPr>
          <p:nvPr>
            <p:ph idx="1"/>
          </p:nvPr>
        </p:nvSpPr>
        <p:spPr>
          <a:xfrm>
            <a:off x="6417734" y="2119312"/>
            <a:ext cx="5291663" cy="4248149"/>
          </a:xfrm>
        </p:spPr>
        <p:txBody>
          <a:bodyPr>
            <a:normAutofit/>
          </a:bodyPr>
          <a:lstStyle/>
          <a:p>
            <a:pPr marL="0" indent="0">
              <a:buNone/>
            </a:pPr>
            <a:r>
              <a:rPr lang="fr-FR" dirty="0" smtClean="0"/>
              <a:t>Le </a:t>
            </a:r>
            <a:r>
              <a:rPr lang="fr-FR" dirty="0"/>
              <a:t>baptême est un engagement public. </a:t>
            </a:r>
          </a:p>
          <a:p>
            <a:pPr marL="171450" lvl="0" indent="-171450"/>
            <a:r>
              <a:rPr lang="fr-FR" dirty="0" smtClean="0">
                <a:solidFill>
                  <a:schemeClr val="accent5">
                    <a:lumMod val="50000"/>
                  </a:schemeClr>
                </a:solidFill>
              </a:rPr>
              <a:t>Il </a:t>
            </a:r>
            <a:r>
              <a:rPr lang="fr-FR" dirty="0">
                <a:solidFill>
                  <a:schemeClr val="accent5">
                    <a:lumMod val="50000"/>
                  </a:schemeClr>
                </a:solidFill>
              </a:rPr>
              <a:t>accomplit le commandement du Maître.</a:t>
            </a:r>
          </a:p>
          <a:p>
            <a:pPr marL="171450" lvl="0" indent="-171450"/>
            <a:r>
              <a:rPr lang="fr-FR" dirty="0">
                <a:solidFill>
                  <a:schemeClr val="accent5">
                    <a:lumMod val="50000"/>
                  </a:schemeClr>
                </a:solidFill>
              </a:rPr>
              <a:t>C'est une occasion de témoigner.</a:t>
            </a:r>
          </a:p>
          <a:p>
            <a:pPr marL="171450" lvl="0" indent="-171450"/>
            <a:r>
              <a:rPr lang="fr-FR" dirty="0">
                <a:solidFill>
                  <a:schemeClr val="accent5">
                    <a:lumMod val="50000"/>
                  </a:schemeClr>
                </a:solidFill>
              </a:rPr>
              <a:t>C'est un point culminant sur le chemin du </a:t>
            </a:r>
            <a:r>
              <a:rPr lang="fr-FR" dirty="0" err="1">
                <a:solidFill>
                  <a:schemeClr val="accent5">
                    <a:lumMod val="50000"/>
                  </a:schemeClr>
                </a:solidFill>
              </a:rPr>
              <a:t>discipulat</a:t>
            </a:r>
            <a:r>
              <a:rPr lang="fr-FR" dirty="0">
                <a:solidFill>
                  <a:schemeClr val="accent5">
                    <a:lumMod val="50000"/>
                  </a:schemeClr>
                </a:solidFill>
              </a:rPr>
              <a:t>.</a:t>
            </a:r>
          </a:p>
          <a:p>
            <a:pPr marL="0" indent="0">
              <a:buNone/>
            </a:pPr>
            <a:r>
              <a:rPr lang="fr-FR" dirty="0"/>
              <a:t> </a:t>
            </a:r>
          </a:p>
          <a:p>
            <a:pPr>
              <a:lnSpc>
                <a:spcPct val="100000"/>
              </a:lnSpc>
            </a:pPr>
            <a:endParaRPr lang="en-US" dirty="0"/>
          </a:p>
        </p:txBody>
      </p:sp>
    </p:spTree>
    <p:extLst>
      <p:ext uri="{BB962C8B-B14F-4D97-AF65-F5344CB8AC3E}">
        <p14:creationId xmlns:p14="http://schemas.microsoft.com/office/powerpoint/2010/main" val="3467282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AE57A8-561C-C647-B20C-C865B6D9130E}"/>
              </a:ext>
            </a:extLst>
          </p:cNvPr>
          <p:cNvSpPr>
            <a:spLocks noGrp="1"/>
          </p:cNvSpPr>
          <p:nvPr>
            <p:ph type="title"/>
          </p:nvPr>
        </p:nvSpPr>
        <p:spPr>
          <a:xfrm>
            <a:off x="79514" y="3752849"/>
            <a:ext cx="4321892" cy="2452687"/>
          </a:xfrm>
        </p:spPr>
        <p:txBody>
          <a:bodyPr anchor="ctr">
            <a:normAutofit fontScale="90000"/>
          </a:bodyPr>
          <a:lstStyle/>
          <a:p>
            <a:pPr algn="ctr">
              <a:lnSpc>
                <a:spcPct val="100000"/>
              </a:lnSpc>
            </a:pPr>
            <a:r>
              <a:rPr lang="en-US" sz="2800" dirty="0">
                <a:latin typeface="Avenir Next" panose="020B0503020202020204" pitchFamily="34" charset="0"/>
              </a:rPr>
              <a:t/>
            </a:r>
            <a:br>
              <a:rPr lang="en-US" sz="2800" dirty="0">
                <a:latin typeface="Avenir Next" panose="020B0503020202020204" pitchFamily="34" charset="0"/>
              </a:rPr>
            </a:br>
            <a:r>
              <a:rPr lang="en-US" sz="2800" dirty="0" smtClean="0">
                <a:latin typeface="Avenir Next" panose="020B0503020202020204" pitchFamily="34" charset="0"/>
              </a:rPr>
              <a:t>ENCOURAGEZ </a:t>
            </a:r>
            <a:r>
              <a:rPr lang="en-US" sz="2800" dirty="0">
                <a:latin typeface="Avenir Next" panose="020B0503020202020204" pitchFamily="34" charset="0"/>
              </a:rPr>
              <a:t/>
            </a:r>
            <a:br>
              <a:rPr lang="en-US" sz="2800" dirty="0">
                <a:latin typeface="Avenir Next" panose="020B0503020202020204" pitchFamily="34" charset="0"/>
              </a:rPr>
            </a:br>
            <a:r>
              <a:rPr lang="en-US" sz="2800" b="1" dirty="0" smtClean="0">
                <a:solidFill>
                  <a:srgbClr val="2B7784"/>
                </a:solidFill>
                <a:latin typeface="Avenir Next" panose="020B0503020202020204" pitchFamily="34" charset="0"/>
              </a:rPr>
              <a:t>CES QUATRE ÉTAPES </a:t>
            </a:r>
            <a:r>
              <a:rPr lang="en-US" sz="2800" dirty="0" smtClean="0">
                <a:latin typeface="Avenir Next" panose="020B0503020202020204" pitchFamily="34" charset="0"/>
              </a:rPr>
              <a:t>LORSQU’UN NOUVEAU CROYANT SE PRÉPARE AU BAPTÊME. </a:t>
            </a:r>
            <a:r>
              <a:rPr lang="en-US" sz="2800" dirty="0">
                <a:latin typeface="Avenir Next" panose="020B0503020202020204" pitchFamily="34" charset="0"/>
              </a:rPr>
              <a:t/>
            </a:r>
            <a:br>
              <a:rPr lang="en-US" sz="2800" dirty="0">
                <a:latin typeface="Avenir Next" panose="020B0503020202020204" pitchFamily="34" charset="0"/>
              </a:rPr>
            </a:br>
            <a:endParaRPr lang="en-US" sz="2800" dirty="0">
              <a:latin typeface="Avenir Next" panose="020B0503020202020204" pitchFamily="34" charset="0"/>
            </a:endParaRPr>
          </a:p>
        </p:txBody>
      </p:sp>
      <p:pic>
        <p:nvPicPr>
          <p:cNvPr id="29698" name="Picture 2" descr="close up photo of body of water">
            <a:extLst>
              <a:ext uri="{FF2B5EF4-FFF2-40B4-BE49-F238E27FC236}">
                <a16:creationId xmlns:a16="http://schemas.microsoft.com/office/drawing/2014/main" xmlns="" id="{CA28429D-E40E-0247-8414-C25978628B7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EBF120F0-5AF1-5B4C-A6EF-49858E2E6E68}"/>
              </a:ext>
            </a:extLst>
          </p:cNvPr>
          <p:cNvSpPr>
            <a:spLocks noGrp="1"/>
          </p:cNvSpPr>
          <p:nvPr>
            <p:ph idx="1"/>
          </p:nvPr>
        </p:nvSpPr>
        <p:spPr>
          <a:xfrm>
            <a:off x="4401406" y="3752850"/>
            <a:ext cx="7485413" cy="3002792"/>
          </a:xfrm>
        </p:spPr>
        <p:txBody>
          <a:bodyPr anchor="ctr">
            <a:normAutofit fontScale="85000" lnSpcReduction="10000"/>
          </a:bodyPr>
          <a:lstStyle/>
          <a:p>
            <a:pPr lvl="0">
              <a:buFont typeface="+mj-lt"/>
              <a:buAutoNum type="arabicPeriod"/>
            </a:pPr>
            <a:endParaRPr lang="fr-FR" sz="2400" dirty="0" smtClean="0"/>
          </a:p>
          <a:p>
            <a:pPr lvl="0">
              <a:buFont typeface="+mj-lt"/>
              <a:buAutoNum type="arabicPeriod"/>
            </a:pPr>
            <a:r>
              <a:rPr lang="fr-FR" sz="2400" dirty="0" smtClean="0"/>
              <a:t>Le </a:t>
            </a:r>
            <a:r>
              <a:rPr lang="fr-FR" sz="2400" dirty="0"/>
              <a:t>jour de votre décision, </a:t>
            </a:r>
            <a:r>
              <a:rPr lang="fr-FR" sz="2400" b="1" dirty="0">
                <a:solidFill>
                  <a:schemeClr val="accent5">
                    <a:lumMod val="50000"/>
                  </a:schemeClr>
                </a:solidFill>
              </a:rPr>
              <a:t>priez pour cinq amis à inviter à votre baptême</a:t>
            </a:r>
            <a:r>
              <a:rPr lang="fr-FR" sz="2400" dirty="0"/>
              <a:t>.</a:t>
            </a:r>
          </a:p>
          <a:p>
            <a:pPr lvl="0">
              <a:buFont typeface="+mj-lt"/>
              <a:buAutoNum type="arabicPeriod"/>
            </a:pPr>
            <a:r>
              <a:rPr lang="fr-FR" sz="2400" dirty="0"/>
              <a:t>Le jour de votre baptême, </a:t>
            </a:r>
            <a:r>
              <a:rPr lang="fr-FR" sz="2400" b="1" dirty="0">
                <a:solidFill>
                  <a:schemeClr val="accent5">
                    <a:lumMod val="50000"/>
                  </a:schemeClr>
                </a:solidFill>
              </a:rPr>
              <a:t>proposez-leur des études bibliques</a:t>
            </a:r>
            <a:r>
              <a:rPr lang="fr-FR" sz="2400" dirty="0"/>
              <a:t>.</a:t>
            </a:r>
          </a:p>
          <a:p>
            <a:pPr lvl="0">
              <a:buFont typeface="+mj-lt"/>
              <a:buAutoNum type="arabicPeriod"/>
            </a:pPr>
            <a:r>
              <a:rPr lang="fr-FR" sz="2400" b="1" dirty="0" smtClean="0">
                <a:solidFill>
                  <a:schemeClr val="accent5">
                    <a:lumMod val="50000"/>
                  </a:schemeClr>
                </a:solidFill>
              </a:rPr>
              <a:t>Formez </a:t>
            </a:r>
            <a:r>
              <a:rPr lang="fr-FR" sz="2400" b="1" dirty="0">
                <a:solidFill>
                  <a:schemeClr val="accent5">
                    <a:lumMod val="50000"/>
                  </a:schemeClr>
                </a:solidFill>
              </a:rPr>
              <a:t>une équipe de deux personnes avec votre instructeur biblique </a:t>
            </a:r>
            <a:r>
              <a:rPr lang="fr-FR" sz="2400" dirty="0"/>
              <a:t>afin d'étudier la Bible avec un ou plusieurs de vos amis.</a:t>
            </a:r>
          </a:p>
          <a:p>
            <a:pPr lvl="0">
              <a:buFont typeface="+mj-lt"/>
              <a:buAutoNum type="arabicPeriod"/>
            </a:pPr>
            <a:r>
              <a:rPr lang="fr-FR" sz="2400" dirty="0"/>
              <a:t>Reproduire le même cycle avec de nouveaux amis... </a:t>
            </a:r>
            <a:r>
              <a:rPr lang="fr-FR" sz="2400" b="1" dirty="0">
                <a:solidFill>
                  <a:schemeClr val="accent5">
                    <a:lumMod val="50000"/>
                  </a:schemeClr>
                </a:solidFill>
              </a:rPr>
              <a:t>multipliant ainsi le nombre de disciples</a:t>
            </a:r>
            <a:r>
              <a:rPr lang="fr-FR" sz="2400" dirty="0"/>
              <a:t>.</a:t>
            </a:r>
          </a:p>
          <a:p>
            <a:pPr marL="0" indent="0">
              <a:buNone/>
            </a:pPr>
            <a:r>
              <a:rPr lang="fr-FR" sz="2400" dirty="0"/>
              <a:t> </a:t>
            </a:r>
            <a:endParaRPr lang="en-US" sz="2400" dirty="0"/>
          </a:p>
        </p:txBody>
      </p:sp>
    </p:spTree>
    <p:extLst>
      <p:ext uri="{BB962C8B-B14F-4D97-AF65-F5344CB8AC3E}">
        <p14:creationId xmlns:p14="http://schemas.microsoft.com/office/powerpoint/2010/main" val="3776802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F38217-EC1A-4C4D-91F6-65A9399F3982}"/>
              </a:ext>
            </a:extLst>
          </p:cNvPr>
          <p:cNvSpPr>
            <a:spLocks noGrp="1"/>
          </p:cNvSpPr>
          <p:nvPr>
            <p:ph type="title"/>
          </p:nvPr>
        </p:nvSpPr>
        <p:spPr>
          <a:xfrm>
            <a:off x="6096001" y="490537"/>
            <a:ext cx="6096000" cy="1628775"/>
          </a:xfrm>
        </p:spPr>
        <p:txBody>
          <a:bodyPr anchor="b">
            <a:normAutofit fontScale="90000"/>
          </a:bodyPr>
          <a:lstStyle/>
          <a:p>
            <a:r>
              <a:rPr lang="en-US" sz="3700" b="1" dirty="0">
                <a:solidFill>
                  <a:srgbClr val="910353"/>
                </a:solidFill>
              </a:rPr>
              <a:t/>
            </a:r>
            <a:br>
              <a:rPr lang="en-US" sz="3700" b="1" dirty="0">
                <a:solidFill>
                  <a:srgbClr val="910353"/>
                </a:solidFill>
              </a:rPr>
            </a:br>
            <a:r>
              <a:rPr lang="en-US" sz="3700" b="1" dirty="0">
                <a:solidFill>
                  <a:srgbClr val="910353"/>
                </a:solidFill>
                <a:latin typeface="Avenir Next" panose="020B0503020202020204" pitchFamily="34" charset="0"/>
              </a:rPr>
              <a:t>7. </a:t>
            </a:r>
            <a:r>
              <a:rPr lang="en-US" sz="3700" b="1" dirty="0" smtClean="0">
                <a:solidFill>
                  <a:srgbClr val="910353"/>
                </a:solidFill>
                <a:latin typeface="Avenir Next" panose="020B0503020202020204" pitchFamily="34" charset="0"/>
              </a:rPr>
              <a:t>MULTIPLIER LES CROYANTS</a:t>
            </a:r>
            <a:r>
              <a:rPr lang="en-US" sz="3700" dirty="0">
                <a:solidFill>
                  <a:srgbClr val="910353"/>
                </a:solidFill>
              </a:rPr>
              <a:t/>
            </a:r>
            <a:br>
              <a:rPr lang="en-US" sz="3700" dirty="0">
                <a:solidFill>
                  <a:srgbClr val="910353"/>
                </a:solidFill>
              </a:rPr>
            </a:br>
            <a:endParaRPr lang="en-US" sz="3700" dirty="0">
              <a:solidFill>
                <a:srgbClr val="910353"/>
              </a:solidFill>
            </a:endParaRPr>
          </a:p>
        </p:txBody>
      </p:sp>
      <p:pic>
        <p:nvPicPr>
          <p:cNvPr id="4" name="Picture 2" descr="selective focus photo ofsprinkles in heart ceramic bowl">
            <a:extLst>
              <a:ext uri="{FF2B5EF4-FFF2-40B4-BE49-F238E27FC236}">
                <a16:creationId xmlns:a16="http://schemas.microsoft.com/office/drawing/2014/main" xmlns="" id="{277D372F-7DEB-3D48-969F-FF7F5C38014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A82F9246-2243-4243-9C43-9A6DDBE09068}"/>
              </a:ext>
            </a:extLst>
          </p:cNvPr>
          <p:cNvSpPr>
            <a:spLocks noGrp="1"/>
          </p:cNvSpPr>
          <p:nvPr>
            <p:ph idx="1"/>
          </p:nvPr>
        </p:nvSpPr>
        <p:spPr>
          <a:xfrm>
            <a:off x="6417734" y="1805354"/>
            <a:ext cx="5291663" cy="4562109"/>
          </a:xfrm>
        </p:spPr>
        <p:txBody>
          <a:bodyPr>
            <a:normAutofit fontScale="92500"/>
          </a:bodyPr>
          <a:lstStyle/>
          <a:p>
            <a:pPr marL="0" indent="0">
              <a:lnSpc>
                <a:spcPct val="100000"/>
              </a:lnSpc>
              <a:buNone/>
            </a:pPr>
            <a:r>
              <a:rPr lang="fr-FR" dirty="0" smtClean="0"/>
              <a:t>Jésus </a:t>
            </a:r>
            <a:r>
              <a:rPr lang="fr-FR" dirty="0"/>
              <a:t>a chargé ses douze apôtres de faire des disciples. La même mission de </a:t>
            </a:r>
            <a:r>
              <a:rPr lang="fr-FR" b="1" dirty="0" smtClean="0">
                <a:solidFill>
                  <a:srgbClr val="83034C"/>
                </a:solidFill>
              </a:rPr>
              <a:t>multiplier les croyants </a:t>
            </a:r>
            <a:r>
              <a:rPr lang="fr-FR" dirty="0" smtClean="0"/>
              <a:t>nous </a:t>
            </a:r>
            <a:r>
              <a:rPr lang="fr-FR" dirty="0"/>
              <a:t>est adressée aujourd'hui. Mettez en pratique ces trois étapes lorsque vous suivez votre engagement : </a:t>
            </a:r>
          </a:p>
          <a:p>
            <a:pPr marL="447675" lvl="1" indent="-268288"/>
            <a:r>
              <a:rPr lang="fr-FR" sz="2800" dirty="0" smtClean="0">
                <a:solidFill>
                  <a:srgbClr val="910353"/>
                </a:solidFill>
              </a:rPr>
              <a:t>Fournir </a:t>
            </a:r>
            <a:r>
              <a:rPr lang="fr-FR" sz="2800" dirty="0">
                <a:solidFill>
                  <a:srgbClr val="910353"/>
                </a:solidFill>
              </a:rPr>
              <a:t>des conseils.</a:t>
            </a:r>
          </a:p>
          <a:p>
            <a:pPr marL="447675" lvl="1" indent="-268288"/>
            <a:r>
              <a:rPr lang="fr-FR" sz="2800" dirty="0" smtClean="0">
                <a:solidFill>
                  <a:srgbClr val="910353"/>
                </a:solidFill>
              </a:rPr>
              <a:t>Lancer </a:t>
            </a:r>
            <a:r>
              <a:rPr lang="fr-FR" sz="2800" dirty="0">
                <a:solidFill>
                  <a:srgbClr val="910353"/>
                </a:solidFill>
              </a:rPr>
              <a:t>le défi de la mission.</a:t>
            </a:r>
          </a:p>
          <a:p>
            <a:pPr marL="447675" lvl="1" indent="-268288"/>
            <a:r>
              <a:rPr lang="fr-FR" sz="2800" dirty="0" smtClean="0">
                <a:solidFill>
                  <a:srgbClr val="910353"/>
                </a:solidFill>
              </a:rPr>
              <a:t>Organiser </a:t>
            </a:r>
            <a:r>
              <a:rPr lang="fr-FR" sz="2800" dirty="0">
                <a:solidFill>
                  <a:srgbClr val="910353"/>
                </a:solidFill>
              </a:rPr>
              <a:t>une fête pour accueillir joyeusement les nouveaux disciples</a:t>
            </a:r>
          </a:p>
          <a:p>
            <a:pPr>
              <a:lnSpc>
                <a:spcPct val="100000"/>
              </a:lnSpc>
            </a:pPr>
            <a:endParaRPr lang="en-US" dirty="0"/>
          </a:p>
        </p:txBody>
      </p:sp>
    </p:spTree>
    <p:extLst>
      <p:ext uri="{BB962C8B-B14F-4D97-AF65-F5344CB8AC3E}">
        <p14:creationId xmlns:p14="http://schemas.microsoft.com/office/powerpoint/2010/main" val="31737607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746" name="Picture 2" descr="person holding book while standing on field">
            <a:extLst>
              <a:ext uri="{FF2B5EF4-FFF2-40B4-BE49-F238E27FC236}">
                <a16:creationId xmlns:a16="http://schemas.microsoft.com/office/drawing/2014/main" xmlns="" id="{41886361-721B-2E47-92A3-E2185B683490}"/>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3" name="Content Placeholder 2">
            <a:extLst>
              <a:ext uri="{FF2B5EF4-FFF2-40B4-BE49-F238E27FC236}">
                <a16:creationId xmlns:a16="http://schemas.microsoft.com/office/drawing/2014/main" xmlns="" id="{29292851-F914-534A-8D72-7F0003F4FE57}"/>
              </a:ext>
            </a:extLst>
          </p:cNvPr>
          <p:cNvSpPr>
            <a:spLocks noGrp="1"/>
          </p:cNvSpPr>
          <p:nvPr>
            <p:ph idx="1"/>
          </p:nvPr>
        </p:nvSpPr>
        <p:spPr>
          <a:xfrm>
            <a:off x="278296" y="2400193"/>
            <a:ext cx="5088833" cy="3583163"/>
          </a:xfrm>
        </p:spPr>
        <p:txBody>
          <a:bodyPr anchor="ctr">
            <a:normAutofit lnSpcReduction="10000"/>
          </a:bodyPr>
          <a:lstStyle/>
          <a:p>
            <a:pPr marL="0" indent="0" algn="ctr">
              <a:lnSpc>
                <a:spcPct val="100000"/>
              </a:lnSpc>
              <a:buNone/>
            </a:pPr>
            <a:r>
              <a:rPr lang="fr-FR" dirty="0"/>
              <a:t>« Allez, faites des gens de toutes les nations des disciples, baptisez-les pour le nom du Père, du Fils et de l'Esprit saint, et enseignez-leur à garder tout ce que je vous ai commandé. Quant à moi, je suis avec vous tous les jours, jusqu'à la fin du monde. » </a:t>
            </a:r>
            <a:r>
              <a:rPr lang="en-US" dirty="0" smtClean="0"/>
              <a:t>(</a:t>
            </a:r>
            <a:r>
              <a:rPr lang="en-US" dirty="0" err="1" smtClean="0"/>
              <a:t>Matthieu</a:t>
            </a:r>
            <a:r>
              <a:rPr lang="en-US" dirty="0" smtClean="0"/>
              <a:t> </a:t>
            </a:r>
            <a:r>
              <a:rPr lang="en-US" dirty="0"/>
              <a:t>28:20).</a:t>
            </a:r>
          </a:p>
          <a:p>
            <a:pPr marL="0" indent="0" algn="ctr">
              <a:lnSpc>
                <a:spcPct val="100000"/>
              </a:lnSpc>
              <a:buNone/>
            </a:pPr>
            <a:endParaRPr lang="en-US" dirty="0"/>
          </a:p>
        </p:txBody>
      </p:sp>
    </p:spTree>
    <p:extLst>
      <p:ext uri="{BB962C8B-B14F-4D97-AF65-F5344CB8AC3E}">
        <p14:creationId xmlns:p14="http://schemas.microsoft.com/office/powerpoint/2010/main" val="544945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AE07B0-3892-F34A-B5E5-B9E09E3E3FB1}"/>
              </a:ext>
            </a:extLst>
          </p:cNvPr>
          <p:cNvSpPr>
            <a:spLocks noGrp="1"/>
          </p:cNvSpPr>
          <p:nvPr>
            <p:ph type="title"/>
          </p:nvPr>
        </p:nvSpPr>
        <p:spPr>
          <a:xfrm>
            <a:off x="481013" y="3752849"/>
            <a:ext cx="3290887" cy="2452687"/>
          </a:xfrm>
        </p:spPr>
        <p:txBody>
          <a:bodyPr anchor="ctr">
            <a:normAutofit fontScale="90000"/>
          </a:bodyPr>
          <a:lstStyle/>
          <a:p>
            <a:pPr algn="ctr">
              <a:lnSpc>
                <a:spcPct val="100000"/>
              </a:lnSpc>
            </a:pPr>
            <a:r>
              <a:rPr lang="en-US" sz="2800" dirty="0">
                <a:latin typeface="Avenir Next" panose="020B0503020202020204" pitchFamily="34" charset="0"/>
              </a:rPr>
              <a:t/>
            </a:r>
            <a:br>
              <a:rPr lang="en-US" sz="2800" dirty="0">
                <a:latin typeface="Avenir Next" panose="020B0503020202020204" pitchFamily="34" charset="0"/>
              </a:rPr>
            </a:br>
            <a:r>
              <a:rPr lang="fr-FR" sz="2800" cap="all" dirty="0" smtClean="0">
                <a:latin typeface="Avenir Next" panose="020B0503020202020204"/>
              </a:rPr>
              <a:t>Enseignez </a:t>
            </a:r>
            <a:r>
              <a:rPr lang="fr-FR" sz="2800" cap="all" dirty="0">
                <a:latin typeface="Avenir Next" panose="020B0503020202020204"/>
              </a:rPr>
              <a:t>les pratiques du </a:t>
            </a:r>
            <a:r>
              <a:rPr lang="fr-FR" sz="2800" cap="all" dirty="0" err="1">
                <a:latin typeface="Avenir Next" panose="020B0503020202020204"/>
              </a:rPr>
              <a:t>discipulat</a:t>
            </a:r>
            <a:r>
              <a:rPr lang="fr-FR" sz="2800" cap="all" dirty="0">
                <a:latin typeface="Avenir Next" panose="020B0503020202020204"/>
              </a:rPr>
              <a:t> à </a:t>
            </a:r>
            <a:r>
              <a:rPr lang="fr-FR" sz="2800" b="1" cap="all" dirty="0">
                <a:solidFill>
                  <a:schemeClr val="accent6">
                    <a:lumMod val="75000"/>
                  </a:schemeClr>
                </a:solidFill>
                <a:latin typeface="Avenir Next" panose="020B0503020202020204"/>
              </a:rPr>
              <a:t>chaque étude biblique</a:t>
            </a:r>
            <a:r>
              <a:rPr lang="fr-FR" sz="2800" cap="all" dirty="0">
                <a:solidFill>
                  <a:schemeClr val="accent6">
                    <a:lumMod val="75000"/>
                  </a:schemeClr>
                </a:solidFill>
                <a:latin typeface="Avenir Next" panose="020B0503020202020204"/>
              </a:rPr>
              <a:t> </a:t>
            </a:r>
            <a:r>
              <a:rPr lang="fr-FR" sz="2800" cap="all" dirty="0">
                <a:latin typeface="Avenir Next" panose="020B0503020202020204"/>
              </a:rPr>
              <a:t>:</a:t>
            </a:r>
            <a:br>
              <a:rPr lang="fr-FR" sz="2800" cap="all" dirty="0">
                <a:latin typeface="Avenir Next" panose="020B0503020202020204"/>
              </a:rPr>
            </a:br>
            <a:r>
              <a:rPr lang="en-US" sz="2800" b="1" dirty="0">
                <a:solidFill>
                  <a:schemeClr val="accent6">
                    <a:lumMod val="75000"/>
                  </a:schemeClr>
                </a:solidFill>
                <a:latin typeface="Avenir Next" panose="020B0503020202020204" pitchFamily="34" charset="0"/>
              </a:rPr>
              <a:t/>
            </a:r>
            <a:br>
              <a:rPr lang="en-US" sz="2800" b="1" dirty="0">
                <a:solidFill>
                  <a:schemeClr val="accent6">
                    <a:lumMod val="75000"/>
                  </a:schemeClr>
                </a:solidFill>
                <a:latin typeface="Avenir Next" panose="020B0503020202020204" pitchFamily="34" charset="0"/>
              </a:rPr>
            </a:br>
            <a:endParaRPr lang="en-US" sz="2800" b="1" dirty="0">
              <a:solidFill>
                <a:schemeClr val="accent6">
                  <a:lumMod val="75000"/>
                </a:schemeClr>
              </a:solidFill>
              <a:latin typeface="Avenir Next" panose="020B0503020202020204" pitchFamily="34" charset="0"/>
            </a:endParaRPr>
          </a:p>
        </p:txBody>
      </p:sp>
      <p:pic>
        <p:nvPicPr>
          <p:cNvPr id="32770" name="Picture 2" descr="shallow focus photography of green plant">
            <a:extLst>
              <a:ext uri="{FF2B5EF4-FFF2-40B4-BE49-F238E27FC236}">
                <a16:creationId xmlns:a16="http://schemas.microsoft.com/office/drawing/2014/main" xmlns="" id="{0D53BF84-F873-074E-99A8-944B5A7C07BD}"/>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2E089E5F-8DBA-6A43-B1F4-79240271C845}"/>
              </a:ext>
            </a:extLst>
          </p:cNvPr>
          <p:cNvSpPr>
            <a:spLocks noGrp="1"/>
          </p:cNvSpPr>
          <p:nvPr>
            <p:ph idx="1"/>
          </p:nvPr>
        </p:nvSpPr>
        <p:spPr>
          <a:xfrm>
            <a:off x="4223982" y="3821088"/>
            <a:ext cx="7485413" cy="3036911"/>
          </a:xfrm>
        </p:spPr>
        <p:txBody>
          <a:bodyPr anchor="ctr">
            <a:normAutofit/>
          </a:bodyPr>
          <a:lstStyle/>
          <a:p>
            <a:pPr marL="171450" lvl="0" indent="-171450"/>
            <a:r>
              <a:rPr lang="fr-FR" sz="2400" b="1" dirty="0">
                <a:solidFill>
                  <a:schemeClr val="accent6">
                    <a:lumMod val="75000"/>
                  </a:schemeClr>
                </a:solidFill>
              </a:rPr>
              <a:t>Spirituel</a:t>
            </a:r>
            <a:r>
              <a:rPr lang="fr-FR" sz="2400" dirty="0"/>
              <a:t> – Placer Dieu en premier ; prier et étudier de la Bible (leçons de l'École du Sabbat).</a:t>
            </a:r>
          </a:p>
          <a:p>
            <a:pPr marL="171450" lvl="0" indent="-171450"/>
            <a:r>
              <a:rPr lang="fr-FR" sz="2400" b="1" dirty="0">
                <a:solidFill>
                  <a:schemeClr val="accent6">
                    <a:lumMod val="75000"/>
                  </a:schemeClr>
                </a:solidFill>
              </a:rPr>
              <a:t>Santé</a:t>
            </a:r>
            <a:r>
              <a:rPr lang="fr-FR" sz="2400" dirty="0"/>
              <a:t> - Pratiquer les huit remèdes naturels.</a:t>
            </a:r>
          </a:p>
          <a:p>
            <a:pPr marL="171450" lvl="0" indent="-171450"/>
            <a:r>
              <a:rPr lang="fr-FR" sz="2400" b="1" dirty="0">
                <a:solidFill>
                  <a:schemeClr val="accent6">
                    <a:lumMod val="75000"/>
                  </a:schemeClr>
                </a:solidFill>
              </a:rPr>
              <a:t>Financier</a:t>
            </a:r>
            <a:r>
              <a:rPr lang="fr-FR" sz="2400" dirty="0"/>
              <a:t> – Tenir compte de l’organisation et du budget personnel/familial </a:t>
            </a:r>
          </a:p>
          <a:p>
            <a:pPr marL="171450" lvl="0" indent="-171450"/>
            <a:r>
              <a:rPr lang="fr-FR" sz="2400" b="1" dirty="0">
                <a:solidFill>
                  <a:schemeClr val="accent6">
                    <a:lumMod val="75000"/>
                  </a:schemeClr>
                </a:solidFill>
              </a:rPr>
              <a:t>Évangélisation</a:t>
            </a:r>
            <a:r>
              <a:rPr lang="fr-FR" sz="2400" dirty="0"/>
              <a:t> - Former des équipes de deux personnes pour donner des études bibliques aux autres.</a:t>
            </a:r>
          </a:p>
          <a:p>
            <a:pPr>
              <a:lnSpc>
                <a:spcPct val="100000"/>
              </a:lnSpc>
            </a:pPr>
            <a:endParaRPr lang="en-US" sz="2400" dirty="0"/>
          </a:p>
        </p:txBody>
      </p:sp>
    </p:spTree>
    <p:extLst>
      <p:ext uri="{BB962C8B-B14F-4D97-AF65-F5344CB8AC3E}">
        <p14:creationId xmlns:p14="http://schemas.microsoft.com/office/powerpoint/2010/main" val="3472316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A70FAD-DA9C-8149-AE3A-6CDF377F91D9}"/>
              </a:ext>
            </a:extLst>
          </p:cNvPr>
          <p:cNvSpPr>
            <a:spLocks noGrp="1"/>
          </p:cNvSpPr>
          <p:nvPr>
            <p:ph type="title"/>
          </p:nvPr>
        </p:nvSpPr>
        <p:spPr>
          <a:xfrm>
            <a:off x="6554213" y="831734"/>
            <a:ext cx="5291663" cy="1628775"/>
          </a:xfrm>
        </p:spPr>
        <p:txBody>
          <a:bodyPr anchor="b">
            <a:normAutofit/>
          </a:bodyPr>
          <a:lstStyle/>
          <a:p>
            <a:r>
              <a:rPr lang="en-US" sz="4000" b="1" dirty="0">
                <a:solidFill>
                  <a:srgbClr val="D04384"/>
                </a:solidFill>
                <a:latin typeface="Avenir Next" panose="020B0503020202020204" pitchFamily="34" charset="0"/>
              </a:rPr>
              <a:t>CONCLUSION</a:t>
            </a:r>
            <a:br>
              <a:rPr lang="en-US" sz="4000" b="1" dirty="0">
                <a:solidFill>
                  <a:srgbClr val="D04384"/>
                </a:solidFill>
                <a:latin typeface="Avenir Next" panose="020B0503020202020204" pitchFamily="34" charset="0"/>
              </a:rPr>
            </a:br>
            <a:endParaRPr lang="en-US" sz="4000" b="1" dirty="0">
              <a:solidFill>
                <a:srgbClr val="D04384"/>
              </a:solidFill>
              <a:latin typeface="Avenir Next" panose="020B0503020202020204" pitchFamily="34" charset="0"/>
            </a:endParaRPr>
          </a:p>
        </p:txBody>
      </p:sp>
      <p:pic>
        <p:nvPicPr>
          <p:cNvPr id="33794" name="Picture 2" descr="pink petaled flower field">
            <a:extLst>
              <a:ext uri="{FF2B5EF4-FFF2-40B4-BE49-F238E27FC236}">
                <a16:creationId xmlns:a16="http://schemas.microsoft.com/office/drawing/2014/main" xmlns="" id="{22F51099-2627-7341-A7A0-E0E839489AC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0D97C833-093B-A947-BB32-FE3C03E3CD9F}"/>
              </a:ext>
            </a:extLst>
          </p:cNvPr>
          <p:cNvSpPr>
            <a:spLocks noGrp="1"/>
          </p:cNvSpPr>
          <p:nvPr>
            <p:ph idx="1"/>
          </p:nvPr>
        </p:nvSpPr>
        <p:spPr>
          <a:xfrm>
            <a:off x="6417734" y="2123292"/>
            <a:ext cx="5291663" cy="3172040"/>
          </a:xfrm>
        </p:spPr>
        <p:txBody>
          <a:bodyPr>
            <a:normAutofit lnSpcReduction="10000"/>
          </a:bodyPr>
          <a:lstStyle/>
          <a:p>
            <a:pPr marL="171450" lvl="0" indent="-171450"/>
            <a:r>
              <a:rPr lang="fr-FR" sz="2400" b="1" dirty="0" smtClean="0">
                <a:solidFill>
                  <a:srgbClr val="D04384"/>
                </a:solidFill>
              </a:rPr>
              <a:t>Priez</a:t>
            </a:r>
            <a:r>
              <a:rPr lang="fr-FR" sz="2400" dirty="0" smtClean="0"/>
              <a:t> </a:t>
            </a:r>
            <a:r>
              <a:rPr lang="fr-FR" sz="2400" dirty="0"/>
              <a:t>jusqu'à ce que vous trouviez quelqu'un à qui enseigner la Bible.</a:t>
            </a:r>
          </a:p>
          <a:p>
            <a:pPr marL="171450" lvl="0" indent="-171450"/>
            <a:r>
              <a:rPr lang="fr-FR" sz="2400" b="1" dirty="0">
                <a:solidFill>
                  <a:srgbClr val="D04384"/>
                </a:solidFill>
              </a:rPr>
              <a:t>Demandez</a:t>
            </a:r>
            <a:r>
              <a:rPr lang="fr-FR" sz="2400" dirty="0"/>
              <a:t> à Dieu sa sagesse pour faire des disciples.</a:t>
            </a:r>
          </a:p>
          <a:p>
            <a:pPr marL="171450" lvl="0" indent="-171450"/>
            <a:r>
              <a:rPr lang="fr-FR" sz="2400" b="1" dirty="0">
                <a:solidFill>
                  <a:srgbClr val="D04384"/>
                </a:solidFill>
              </a:rPr>
              <a:t>Priez</a:t>
            </a:r>
            <a:r>
              <a:rPr lang="fr-FR" sz="2400" dirty="0"/>
              <a:t> pour les amener jusqu’au au baptême </a:t>
            </a:r>
          </a:p>
          <a:p>
            <a:pPr marL="171450" lvl="0" indent="-171450"/>
            <a:r>
              <a:rPr lang="fr-FR" sz="2400" b="1" dirty="0">
                <a:solidFill>
                  <a:srgbClr val="D04384"/>
                </a:solidFill>
              </a:rPr>
              <a:t>Formez</a:t>
            </a:r>
            <a:r>
              <a:rPr lang="fr-FR" sz="2400" dirty="0"/>
              <a:t> une nouvelle équipe de deux personnes avec la nouvelle personne convertie.</a:t>
            </a:r>
          </a:p>
          <a:p>
            <a:pPr lvl="0">
              <a:lnSpc>
                <a:spcPct val="100000"/>
              </a:lnSpc>
            </a:pPr>
            <a:endParaRPr lang="en-US" sz="2400" dirty="0"/>
          </a:p>
          <a:p>
            <a:pPr>
              <a:lnSpc>
                <a:spcPct val="100000"/>
              </a:lnSpc>
            </a:pPr>
            <a:endParaRPr lang="en-US" sz="2400" dirty="0"/>
          </a:p>
        </p:txBody>
      </p:sp>
    </p:spTree>
    <p:extLst>
      <p:ext uri="{BB962C8B-B14F-4D97-AF65-F5344CB8AC3E}">
        <p14:creationId xmlns:p14="http://schemas.microsoft.com/office/powerpoint/2010/main" val="3461073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CCAF1C-3FF5-AD40-91D6-D6F22F441B5C}"/>
              </a:ext>
            </a:extLst>
          </p:cNvPr>
          <p:cNvSpPr>
            <a:spLocks noGrp="1"/>
          </p:cNvSpPr>
          <p:nvPr>
            <p:ph type="title"/>
          </p:nvPr>
        </p:nvSpPr>
        <p:spPr>
          <a:xfrm>
            <a:off x="6636101" y="627017"/>
            <a:ext cx="5291663" cy="1628775"/>
          </a:xfrm>
        </p:spPr>
        <p:txBody>
          <a:bodyPr anchor="b">
            <a:normAutofit/>
          </a:bodyPr>
          <a:lstStyle/>
          <a:p>
            <a:pPr algn="ctr"/>
            <a:r>
              <a:rPr lang="en-US" sz="3700" b="1" dirty="0">
                <a:solidFill>
                  <a:schemeClr val="accent2">
                    <a:lumMod val="75000"/>
                  </a:schemeClr>
                </a:solidFill>
              </a:rPr>
              <a:t/>
            </a:r>
            <a:br>
              <a:rPr lang="en-US" sz="3700" b="1" dirty="0">
                <a:solidFill>
                  <a:schemeClr val="accent2">
                    <a:lumMod val="75000"/>
                  </a:schemeClr>
                </a:solidFill>
              </a:rPr>
            </a:br>
            <a:r>
              <a:rPr lang="en-US" sz="3700" b="1" dirty="0" smtClean="0">
                <a:solidFill>
                  <a:schemeClr val="accent2">
                    <a:lumMod val="75000"/>
                  </a:schemeClr>
                </a:solidFill>
                <a:latin typeface="Avenir Next" panose="020B0503020202020204" pitchFamily="34" charset="0"/>
              </a:rPr>
              <a:t>MISSION</a:t>
            </a:r>
            <a:r>
              <a:rPr lang="en-US" sz="3700" dirty="0">
                <a:solidFill>
                  <a:schemeClr val="accent2">
                    <a:lumMod val="75000"/>
                  </a:schemeClr>
                </a:solidFill>
                <a:latin typeface="Avenir Next" panose="020B0503020202020204" pitchFamily="34" charset="0"/>
              </a:rPr>
              <a:t/>
            </a:r>
            <a:br>
              <a:rPr lang="en-US" sz="3700" dirty="0">
                <a:solidFill>
                  <a:schemeClr val="accent2">
                    <a:lumMod val="75000"/>
                  </a:schemeClr>
                </a:solidFill>
                <a:latin typeface="Avenir Next" panose="020B0503020202020204" pitchFamily="34" charset="0"/>
              </a:rPr>
            </a:br>
            <a:endParaRPr lang="en-US" sz="3700" dirty="0">
              <a:solidFill>
                <a:schemeClr val="accent2">
                  <a:lumMod val="75000"/>
                </a:schemeClr>
              </a:solidFill>
              <a:latin typeface="Avenir Next" panose="020B0503020202020204" pitchFamily="34" charset="0"/>
            </a:endParaRPr>
          </a:p>
        </p:txBody>
      </p:sp>
      <p:pic>
        <p:nvPicPr>
          <p:cNvPr id="34818" name="Picture 2" descr="pink heart lights decors">
            <a:extLst>
              <a:ext uri="{FF2B5EF4-FFF2-40B4-BE49-F238E27FC236}">
                <a16:creationId xmlns:a16="http://schemas.microsoft.com/office/drawing/2014/main" xmlns="" id="{C19BCC8A-DE7F-9A44-B973-F53F1A10873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48D5BB9D-23F3-9540-B990-2FECA2F8126C}"/>
              </a:ext>
            </a:extLst>
          </p:cNvPr>
          <p:cNvSpPr>
            <a:spLocks noGrp="1"/>
          </p:cNvSpPr>
          <p:nvPr>
            <p:ph idx="1"/>
          </p:nvPr>
        </p:nvSpPr>
        <p:spPr>
          <a:xfrm>
            <a:off x="6417734" y="1986813"/>
            <a:ext cx="5291663" cy="4577760"/>
          </a:xfrm>
        </p:spPr>
        <p:txBody>
          <a:bodyPr>
            <a:normAutofit fontScale="92500" lnSpcReduction="10000"/>
          </a:bodyPr>
          <a:lstStyle/>
          <a:p>
            <a:pPr marL="171450" lvl="0" indent="-171450"/>
            <a:r>
              <a:rPr lang="fr-FR" sz="2400" dirty="0" smtClean="0"/>
              <a:t>Les </a:t>
            </a:r>
            <a:r>
              <a:rPr lang="fr-FR" sz="2400" dirty="0"/>
              <a:t>seules visites que Dieu peut bénir </a:t>
            </a:r>
            <a:r>
              <a:rPr lang="fr-FR" sz="2400" b="1" dirty="0"/>
              <a:t>sont celles que nous faisons</a:t>
            </a:r>
            <a:r>
              <a:rPr lang="fr-FR" sz="2400" dirty="0"/>
              <a:t>.</a:t>
            </a:r>
          </a:p>
          <a:p>
            <a:pPr marL="171450" lvl="0" indent="-171450"/>
            <a:r>
              <a:rPr lang="fr-FR" sz="2400" dirty="0"/>
              <a:t>La seule littérature que Dieu peut bénir </a:t>
            </a:r>
            <a:r>
              <a:rPr lang="fr-FR" sz="2400" b="1" dirty="0"/>
              <a:t>est celle que nous donnons</a:t>
            </a:r>
            <a:r>
              <a:rPr lang="fr-FR" sz="2400" dirty="0"/>
              <a:t>.</a:t>
            </a:r>
          </a:p>
          <a:p>
            <a:pPr marL="171450" lvl="0" indent="-171450"/>
            <a:r>
              <a:rPr lang="fr-FR" sz="2400" dirty="0"/>
              <a:t>Les seules prières que Dieu peut exaucer en faveur des autres </a:t>
            </a:r>
            <a:r>
              <a:rPr lang="fr-FR" sz="2400" b="1" dirty="0"/>
              <a:t>sont celles que nous présentons</a:t>
            </a:r>
            <a:r>
              <a:rPr lang="fr-FR" sz="2400" dirty="0"/>
              <a:t>.</a:t>
            </a:r>
          </a:p>
          <a:p>
            <a:pPr marL="171450" lvl="0" indent="-171450"/>
            <a:r>
              <a:rPr lang="fr-FR" sz="2400" dirty="0"/>
              <a:t>Les seules études bibliques que Dieu peut bénir </a:t>
            </a:r>
            <a:r>
              <a:rPr lang="fr-FR" sz="2400" b="1" dirty="0"/>
              <a:t>sont celles que nous offrons</a:t>
            </a:r>
            <a:r>
              <a:rPr lang="fr-FR" sz="2400" dirty="0"/>
              <a:t>.</a:t>
            </a:r>
          </a:p>
          <a:p>
            <a:pPr marL="171450" lvl="0" indent="-171450"/>
            <a:r>
              <a:rPr lang="fr-FR" sz="2400" dirty="0"/>
              <a:t>Les seuls séminaires d'évangélisation que Dieu peut bénir </a:t>
            </a:r>
            <a:r>
              <a:rPr lang="fr-FR" sz="2400" b="1" dirty="0"/>
              <a:t>sont ceux que nous enseignons</a:t>
            </a:r>
            <a:r>
              <a:rPr lang="fr-FR" sz="2400" dirty="0"/>
              <a:t>.</a:t>
            </a:r>
          </a:p>
          <a:p>
            <a:pPr marL="171450" lvl="0" indent="-171450"/>
            <a:r>
              <a:rPr lang="fr-FR" sz="2400" dirty="0"/>
              <a:t>Les seuls actes de bonté que Dieu peut bénir </a:t>
            </a:r>
            <a:r>
              <a:rPr lang="fr-FR" sz="2400" b="1" dirty="0"/>
              <a:t>sont ceux que nous pratiquons</a:t>
            </a:r>
            <a:r>
              <a:rPr lang="fr-FR" sz="2400" dirty="0"/>
              <a:t>.</a:t>
            </a:r>
          </a:p>
          <a:p>
            <a:pPr lvl="0">
              <a:lnSpc>
                <a:spcPct val="100000"/>
              </a:lnSpc>
            </a:pPr>
            <a:endParaRPr lang="en-US" sz="2200" b="1" dirty="0"/>
          </a:p>
          <a:p>
            <a:pPr>
              <a:lnSpc>
                <a:spcPct val="100000"/>
              </a:lnSpc>
            </a:pPr>
            <a:endParaRPr lang="en-US" sz="1800" dirty="0"/>
          </a:p>
        </p:txBody>
      </p:sp>
    </p:spTree>
    <p:extLst>
      <p:ext uri="{BB962C8B-B14F-4D97-AF65-F5344CB8AC3E}">
        <p14:creationId xmlns:p14="http://schemas.microsoft.com/office/powerpoint/2010/main" val="2485783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2B0379-B2FA-A54E-897E-AA708DC5EE1C}"/>
              </a:ext>
            </a:extLst>
          </p:cNvPr>
          <p:cNvSpPr>
            <a:spLocks noGrp="1"/>
          </p:cNvSpPr>
          <p:nvPr>
            <p:ph type="title"/>
          </p:nvPr>
        </p:nvSpPr>
        <p:spPr>
          <a:xfrm>
            <a:off x="6096000" y="306000"/>
            <a:ext cx="6096000" cy="1628775"/>
          </a:xfrm>
        </p:spPr>
        <p:txBody>
          <a:bodyPr anchor="b">
            <a:normAutofit fontScale="90000"/>
          </a:bodyPr>
          <a:lstStyle/>
          <a:p>
            <a:pPr algn="ctr">
              <a:lnSpc>
                <a:spcPct val="100000"/>
              </a:lnSpc>
            </a:pPr>
            <a:r>
              <a:rPr lang="en-US" sz="3700" b="1" dirty="0">
                <a:solidFill>
                  <a:schemeClr val="accent6">
                    <a:lumMod val="75000"/>
                  </a:schemeClr>
                </a:solidFill>
                <a:latin typeface="Century Gothic" panose="020B0502020202020204" pitchFamily="34" charset="0"/>
              </a:rPr>
              <a:t/>
            </a:r>
            <a:br>
              <a:rPr lang="en-US" sz="3700" b="1" dirty="0">
                <a:solidFill>
                  <a:schemeClr val="accent6">
                    <a:lumMod val="75000"/>
                  </a:schemeClr>
                </a:solidFill>
                <a:latin typeface="Century Gothic" panose="020B0502020202020204" pitchFamily="34" charset="0"/>
              </a:rPr>
            </a:br>
            <a:r>
              <a:rPr lang="en-US" sz="3700" b="1" dirty="0" smtClean="0">
                <a:solidFill>
                  <a:schemeClr val="accent6">
                    <a:lumMod val="75000"/>
                  </a:schemeClr>
                </a:solidFill>
                <a:latin typeface="Century Gothic" panose="020B0502020202020204" pitchFamily="34" charset="0"/>
              </a:rPr>
              <a:t>COMMENT LES ÉGLISES SE DÉVELOPPENT-ELLES ? </a:t>
            </a:r>
            <a:r>
              <a:rPr lang="en-US" sz="3700" b="1" dirty="0">
                <a:solidFill>
                  <a:schemeClr val="accent6">
                    <a:lumMod val="75000"/>
                  </a:schemeClr>
                </a:solidFill>
                <a:latin typeface="Century Gothic" panose="020B0502020202020204" pitchFamily="34" charset="0"/>
              </a:rPr>
              <a:t/>
            </a:r>
            <a:br>
              <a:rPr lang="en-US" sz="3700" b="1" dirty="0">
                <a:solidFill>
                  <a:schemeClr val="accent6">
                    <a:lumMod val="75000"/>
                  </a:schemeClr>
                </a:solidFill>
                <a:latin typeface="Century Gothic" panose="020B0502020202020204" pitchFamily="34" charset="0"/>
              </a:rPr>
            </a:br>
            <a:endParaRPr lang="en-US" sz="3700" b="1" dirty="0">
              <a:solidFill>
                <a:schemeClr val="accent6">
                  <a:lumMod val="75000"/>
                </a:schemeClr>
              </a:solidFill>
              <a:latin typeface="Century Gothic" panose="020B0502020202020204" pitchFamily="34" charset="0"/>
            </a:endParaRPr>
          </a:p>
        </p:txBody>
      </p:sp>
      <p:pic>
        <p:nvPicPr>
          <p:cNvPr id="11266" name="Picture 2" descr="green potted plant">
            <a:extLst>
              <a:ext uri="{FF2B5EF4-FFF2-40B4-BE49-F238E27FC236}">
                <a16:creationId xmlns:a16="http://schemas.microsoft.com/office/drawing/2014/main" xmlns="" id="{6A9E3CA4-C1E3-AE47-83E2-08C0354F3FB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4D1C844C-A408-FD41-AA6C-FF63DE60F9DF}"/>
              </a:ext>
            </a:extLst>
          </p:cNvPr>
          <p:cNvSpPr>
            <a:spLocks noGrp="1"/>
          </p:cNvSpPr>
          <p:nvPr>
            <p:ph idx="1"/>
          </p:nvPr>
        </p:nvSpPr>
        <p:spPr>
          <a:xfrm>
            <a:off x="6417734" y="1934775"/>
            <a:ext cx="5291663" cy="3752849"/>
          </a:xfrm>
        </p:spPr>
        <p:txBody>
          <a:bodyPr>
            <a:normAutofit/>
          </a:bodyPr>
          <a:lstStyle/>
          <a:p>
            <a:pPr lvl="0">
              <a:lnSpc>
                <a:spcPct val="100000"/>
              </a:lnSpc>
            </a:pPr>
            <a:r>
              <a:rPr lang="fr-FR" sz="2400" dirty="0"/>
              <a:t>Les Églises grandissent lorsqu'un processus planifié </a:t>
            </a:r>
            <a:r>
              <a:rPr lang="fr-FR" sz="2400" b="1" dirty="0">
                <a:solidFill>
                  <a:schemeClr val="accent6">
                    <a:lumMod val="75000"/>
                  </a:schemeClr>
                </a:solidFill>
              </a:rPr>
              <a:t>satisfait les besoins physiques, mentaux, sociaux et spirituels de la </a:t>
            </a:r>
            <a:r>
              <a:rPr lang="fr-FR" sz="2400" b="1" dirty="0" smtClean="0">
                <a:solidFill>
                  <a:schemeClr val="accent6">
                    <a:lumMod val="75000"/>
                  </a:schemeClr>
                </a:solidFill>
              </a:rPr>
              <a:t>communauté</a:t>
            </a:r>
          </a:p>
          <a:p>
            <a:pPr lvl="0">
              <a:lnSpc>
                <a:spcPct val="100000"/>
              </a:lnSpc>
            </a:pPr>
            <a:r>
              <a:rPr lang="fr-FR" sz="2400" dirty="0"/>
              <a:t>Les Églises grandissent lorsque </a:t>
            </a:r>
            <a:r>
              <a:rPr lang="fr-FR" sz="2400" b="1" dirty="0">
                <a:solidFill>
                  <a:schemeClr val="accent6">
                    <a:lumMod val="75000"/>
                  </a:schemeClr>
                </a:solidFill>
              </a:rPr>
              <a:t>les membres découvrent que l'action sociale répond à leurs propres besoins </a:t>
            </a:r>
            <a:r>
              <a:rPr lang="fr-FR" sz="2400" dirty="0"/>
              <a:t>de croissance spirituelle, sociale, mentale et </a:t>
            </a:r>
            <a:r>
              <a:rPr lang="fr-FR" sz="2400" dirty="0" smtClean="0"/>
              <a:t>physique</a:t>
            </a:r>
            <a:r>
              <a:rPr lang="en-US" sz="2400" dirty="0" smtClean="0"/>
              <a:t> </a:t>
            </a:r>
            <a:endParaRPr lang="en-US" sz="2400" dirty="0"/>
          </a:p>
          <a:p>
            <a:pPr>
              <a:lnSpc>
                <a:spcPct val="100000"/>
              </a:lnSpc>
            </a:pPr>
            <a:endParaRPr lang="en-US" sz="2400" dirty="0"/>
          </a:p>
        </p:txBody>
      </p:sp>
    </p:spTree>
    <p:extLst>
      <p:ext uri="{BB962C8B-B14F-4D97-AF65-F5344CB8AC3E}">
        <p14:creationId xmlns:p14="http://schemas.microsoft.com/office/powerpoint/2010/main" val="120050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8FC9BE17-9A7B-462D-AE50-3D87773873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people laughing and talking outside during daytime">
            <a:extLst>
              <a:ext uri="{FF2B5EF4-FFF2-40B4-BE49-F238E27FC236}">
                <a16:creationId xmlns:a16="http://schemas.microsoft.com/office/drawing/2014/main" xmlns="" id="{8B3EF922-CEA1-014E-A21F-8062209CC858}"/>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523488" y="8"/>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xmlns="" id="{3EBE8569-6AEC-4B8C-8D53-2DE337CDBA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xmlns="" id="{55D4142C-5077-457F-A6AD-3FECFDB396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xmlns="" id="{7A5F0580-5EE9-419F-96EE-B6529EF6E7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xmlns="" id="{8EA6BC1D-DAA9-3544-A167-4C86C707C804}"/>
              </a:ext>
            </a:extLst>
          </p:cNvPr>
          <p:cNvSpPr>
            <a:spLocks noGrp="1"/>
          </p:cNvSpPr>
          <p:nvPr>
            <p:ph idx="1"/>
          </p:nvPr>
        </p:nvSpPr>
        <p:spPr>
          <a:xfrm>
            <a:off x="191745" y="2443480"/>
            <a:ext cx="6166185" cy="3207258"/>
          </a:xfrm>
        </p:spPr>
        <p:txBody>
          <a:bodyPr anchor="t">
            <a:noAutofit/>
          </a:bodyPr>
          <a:lstStyle/>
          <a:p>
            <a:pPr marL="0" indent="0" algn="ctr">
              <a:lnSpc>
                <a:spcPct val="150000"/>
              </a:lnSpc>
              <a:buNone/>
            </a:pPr>
            <a:r>
              <a:rPr lang="fr-FR" sz="3200" b="1" cap="all" dirty="0" smtClean="0">
                <a:latin typeface="Avenir Next" panose="020B0503020202020204"/>
              </a:rPr>
              <a:t>Non </a:t>
            </a:r>
            <a:r>
              <a:rPr lang="fr-FR" sz="3200" b="1" cap="all" dirty="0">
                <a:latin typeface="Avenir Next" panose="020B0503020202020204"/>
              </a:rPr>
              <a:t>seulement l’approche fait grandir </a:t>
            </a:r>
            <a:r>
              <a:rPr lang="fr-FR" sz="3200" b="1" cap="all" dirty="0">
                <a:solidFill>
                  <a:schemeClr val="accent6">
                    <a:lumMod val="75000"/>
                  </a:schemeClr>
                </a:solidFill>
                <a:latin typeface="Avenir Next" panose="020B0503020202020204"/>
              </a:rPr>
              <a:t>l'Église</a:t>
            </a:r>
            <a:r>
              <a:rPr lang="fr-FR" sz="3200" b="1" cap="all" dirty="0">
                <a:latin typeface="Avenir Next" panose="020B0503020202020204"/>
              </a:rPr>
              <a:t>, mais elle fait aussi grandir les </a:t>
            </a:r>
            <a:r>
              <a:rPr lang="fr-FR" sz="3200" b="1" cap="all" dirty="0">
                <a:solidFill>
                  <a:schemeClr val="accent6">
                    <a:lumMod val="75000"/>
                  </a:schemeClr>
                </a:solidFill>
                <a:latin typeface="Avenir Next" panose="020B0503020202020204"/>
              </a:rPr>
              <a:t>membres</a:t>
            </a:r>
            <a:r>
              <a:rPr lang="fr-FR" sz="3200" b="1" cap="all" dirty="0">
                <a:latin typeface="Avenir Next" panose="020B0503020202020204"/>
              </a:rPr>
              <a:t>.</a:t>
            </a:r>
          </a:p>
          <a:p>
            <a:pPr marL="0" indent="0" algn="ctr">
              <a:lnSpc>
                <a:spcPct val="150000"/>
              </a:lnSpc>
              <a:buNone/>
            </a:pPr>
            <a:endParaRPr lang="en-US" b="1" dirty="0">
              <a:solidFill>
                <a:schemeClr val="accent6">
                  <a:lumMod val="75000"/>
                </a:schemeClr>
              </a:solidFill>
              <a:latin typeface="Avenir Next" panose="020B0503020202020204" pitchFamily="34" charset="0"/>
            </a:endParaRPr>
          </a:p>
          <a:p>
            <a:pPr marL="0" indent="0" algn="ctr">
              <a:lnSpc>
                <a:spcPct val="150000"/>
              </a:lnSpc>
              <a:buNone/>
            </a:pPr>
            <a:r>
              <a:rPr lang="en-US" dirty="0">
                <a:latin typeface="Avenir Next" panose="020B0503020202020204" pitchFamily="34" charset="0"/>
              </a:rPr>
              <a:t> </a:t>
            </a:r>
          </a:p>
          <a:p>
            <a:pPr marL="0" indent="0" algn="ctr">
              <a:lnSpc>
                <a:spcPct val="150000"/>
              </a:lnSpc>
              <a:buNone/>
            </a:pPr>
            <a:endParaRPr lang="en-US" dirty="0">
              <a:latin typeface="Avenir Next" panose="020B0503020202020204" pitchFamily="34" charset="0"/>
            </a:endParaRPr>
          </a:p>
        </p:txBody>
      </p:sp>
    </p:spTree>
    <p:extLst>
      <p:ext uri="{BB962C8B-B14F-4D97-AF65-F5344CB8AC3E}">
        <p14:creationId xmlns:p14="http://schemas.microsoft.com/office/powerpoint/2010/main" val="3100935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2" descr="person wearing pink crew-neck shirt with hand clasped together">
            <a:extLst>
              <a:ext uri="{FF2B5EF4-FFF2-40B4-BE49-F238E27FC236}">
                <a16:creationId xmlns:a16="http://schemas.microsoft.com/office/drawing/2014/main" xmlns="" id="{1E092E9F-BED0-1E49-AFA7-A210BF4F59AD}"/>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0"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13316"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3" name="Content Placeholder 2">
            <a:extLst>
              <a:ext uri="{FF2B5EF4-FFF2-40B4-BE49-F238E27FC236}">
                <a16:creationId xmlns:a16="http://schemas.microsoft.com/office/drawing/2014/main" xmlns="" id="{B6B38B7E-E330-924F-BD6E-E980FEF97853}"/>
              </a:ext>
            </a:extLst>
          </p:cNvPr>
          <p:cNvSpPr>
            <a:spLocks noGrp="1"/>
          </p:cNvSpPr>
          <p:nvPr>
            <p:ph idx="1"/>
          </p:nvPr>
        </p:nvSpPr>
        <p:spPr>
          <a:xfrm>
            <a:off x="576470" y="2216426"/>
            <a:ext cx="4472609" cy="4195334"/>
          </a:xfrm>
        </p:spPr>
        <p:txBody>
          <a:bodyPr anchor="ctr">
            <a:normAutofit lnSpcReduction="10000"/>
          </a:bodyPr>
          <a:lstStyle/>
          <a:p>
            <a:pPr marL="0" indent="0" algn="ctr">
              <a:lnSpc>
                <a:spcPct val="110000"/>
              </a:lnSpc>
              <a:buNone/>
            </a:pPr>
            <a:r>
              <a:rPr lang="fr-FR" sz="2000" dirty="0"/>
              <a:t>« Nous serons vivifiés par la grâce de Dieu dans la mesure où nous travaillerons à gagner des âmes au Sauveur, lui soumettant cette préoccupation dans nos requêtes. Nos affections acquerront un rayonnement marqué de ferveur divine et notre vie chrétienne, devenue plus ardente, plus réelle, sera caractérisée par l’esprit de prière. » </a:t>
            </a:r>
            <a:endParaRPr lang="fr-FR" sz="2000" dirty="0" smtClean="0"/>
          </a:p>
          <a:p>
            <a:pPr marL="0" indent="0" algn="ctr">
              <a:lnSpc>
                <a:spcPct val="110000"/>
              </a:lnSpc>
              <a:buNone/>
            </a:pPr>
            <a:endParaRPr lang="fr-FR" sz="2000" dirty="0"/>
          </a:p>
          <a:p>
            <a:pPr marL="0" indent="0" algn="ctr">
              <a:lnSpc>
                <a:spcPct val="110000"/>
              </a:lnSpc>
              <a:buNone/>
            </a:pPr>
            <a:r>
              <a:rPr lang="fr-FR" sz="2000" dirty="0" smtClean="0"/>
              <a:t>(</a:t>
            </a:r>
            <a:r>
              <a:rPr lang="fr-FR" sz="2000" i="1" dirty="0" smtClean="0"/>
              <a:t>Les </a:t>
            </a:r>
            <a:r>
              <a:rPr lang="fr-FR" sz="2000" i="1" dirty="0"/>
              <a:t>Paraboles de Jésus</a:t>
            </a:r>
            <a:r>
              <a:rPr lang="fr-FR" sz="2000" dirty="0"/>
              <a:t>, p. </a:t>
            </a:r>
            <a:r>
              <a:rPr lang="fr-FR" sz="2000" dirty="0" smtClean="0"/>
              <a:t>308).</a:t>
            </a:r>
          </a:p>
          <a:p>
            <a:pPr marL="0" indent="0" algn="ctr">
              <a:lnSpc>
                <a:spcPct val="110000"/>
              </a:lnSpc>
              <a:buNone/>
            </a:pPr>
            <a:endParaRPr lang="fr-FR" sz="2000" dirty="0"/>
          </a:p>
          <a:p>
            <a:pPr marL="0" indent="0" algn="ctr">
              <a:lnSpc>
                <a:spcPct val="110000"/>
              </a:lnSpc>
              <a:buNone/>
            </a:pPr>
            <a:endParaRPr lang="fr-FR" sz="2000" dirty="0"/>
          </a:p>
        </p:txBody>
      </p:sp>
    </p:spTree>
    <p:extLst>
      <p:ext uri="{BB962C8B-B14F-4D97-AF65-F5344CB8AC3E}">
        <p14:creationId xmlns:p14="http://schemas.microsoft.com/office/powerpoint/2010/main" val="1366703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5A59F003-E00A-43F9-91DC-CC54E3B874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fish eye photography of city">
            <a:extLst>
              <a:ext uri="{FF2B5EF4-FFF2-40B4-BE49-F238E27FC236}">
                <a16:creationId xmlns:a16="http://schemas.microsoft.com/office/drawing/2014/main" xmlns="" id="{7B096BA1-D1FE-624C-B444-5A9652AB330C}"/>
              </a:ext>
            </a:extLst>
          </p:cNvPr>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a:stretch/>
        </p:blipFill>
        <p:spPr bwMode="auto">
          <a:xfrm>
            <a:off x="20" y="10"/>
            <a:ext cx="12191981" cy="68579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xmlns="" id="{D74A4382-E3AD-430A-9A1F-DFA3E0E77A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726EE195-66E3-024D-96EF-8A704291CC62}"/>
              </a:ext>
            </a:extLst>
          </p:cNvPr>
          <p:cNvSpPr>
            <a:spLocks noGrp="1"/>
          </p:cNvSpPr>
          <p:nvPr>
            <p:ph type="title"/>
          </p:nvPr>
        </p:nvSpPr>
        <p:spPr>
          <a:xfrm>
            <a:off x="90653" y="3815255"/>
            <a:ext cx="9078562" cy="2387600"/>
          </a:xfrm>
        </p:spPr>
        <p:txBody>
          <a:bodyPr vert="horz" lIns="91440" tIns="45720" rIns="91440" bIns="45720" rtlCol="0" anchor="b">
            <a:normAutofit/>
          </a:bodyPr>
          <a:lstStyle/>
          <a:p>
            <a:r>
              <a:rPr lang="en-US" sz="4000" b="1" dirty="0" smtClean="0">
                <a:solidFill>
                  <a:srgbClr val="FFC000"/>
                </a:solidFill>
                <a:latin typeface="Avenir Next" panose="020B0503020202020204" pitchFamily="34" charset="0"/>
              </a:rPr>
              <a:t>SEPT ÉTAPES </a:t>
            </a:r>
            <a:r>
              <a:rPr lang="en-US" sz="4000" b="1" dirty="0" smtClean="0">
                <a:latin typeface="Avenir Next" panose="020B0503020202020204" pitchFamily="34" charset="0"/>
              </a:rPr>
              <a:t>POUR PARLER DE JÉSUS</a:t>
            </a:r>
            <a:r>
              <a:rPr lang="en-US" sz="4000" dirty="0">
                <a:latin typeface="Avenir Next" panose="020B0503020202020204" pitchFamily="34" charset="0"/>
              </a:rPr>
              <a:t/>
            </a:r>
            <a:br>
              <a:rPr lang="en-US" sz="4000" dirty="0">
                <a:latin typeface="Avenir Next" panose="020B0503020202020204" pitchFamily="34" charset="0"/>
              </a:rPr>
            </a:br>
            <a:endParaRPr lang="en-US" sz="4000" dirty="0">
              <a:latin typeface="Avenir Next" panose="020B0503020202020204" pitchFamily="34" charset="0"/>
            </a:endParaRPr>
          </a:p>
        </p:txBody>
      </p:sp>
      <p:sp>
        <p:nvSpPr>
          <p:cNvPr id="13" name="Rectangle: Rounded Corners 12">
            <a:extLst>
              <a:ext uri="{FF2B5EF4-FFF2-40B4-BE49-F238E27FC236}">
                <a16:creationId xmlns:a16="http://schemas.microsoft.com/office/drawing/2014/main" xmlns="" id="{79F40191-0F44-4FD1-82CC-ACB507C14B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8535292"/>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B90B84-E788-0A43-AA16-1E17FB8AFF74}"/>
              </a:ext>
            </a:extLst>
          </p:cNvPr>
          <p:cNvSpPr>
            <a:spLocks noGrp="1"/>
          </p:cNvSpPr>
          <p:nvPr>
            <p:ph type="title"/>
          </p:nvPr>
        </p:nvSpPr>
        <p:spPr>
          <a:xfrm>
            <a:off x="6417733" y="490537"/>
            <a:ext cx="5291663" cy="1628775"/>
          </a:xfrm>
        </p:spPr>
        <p:txBody>
          <a:bodyPr anchor="b">
            <a:normAutofit/>
          </a:bodyPr>
          <a:lstStyle/>
          <a:p>
            <a:r>
              <a:rPr lang="en-US" sz="3700" b="1" dirty="0"/>
              <a:t/>
            </a:r>
            <a:br>
              <a:rPr lang="en-US" sz="3700" b="1" dirty="0"/>
            </a:br>
            <a:r>
              <a:rPr lang="en-US" sz="3700" b="1" spc="300" dirty="0">
                <a:solidFill>
                  <a:srgbClr val="7030A0"/>
                </a:solidFill>
                <a:latin typeface="Century Gothic" panose="020B0502020202020204" pitchFamily="34" charset="0"/>
                <a:cs typeface="Cavolini" panose="03000502040302020204" pitchFamily="66" charset="0"/>
              </a:rPr>
              <a:t>1. INTERCESSION</a:t>
            </a:r>
            <a:r>
              <a:rPr lang="en-US" sz="3700" dirty="0"/>
              <a:t/>
            </a:r>
            <a:br>
              <a:rPr lang="en-US" sz="3700" dirty="0"/>
            </a:br>
            <a:endParaRPr lang="en-US" sz="3700" dirty="0"/>
          </a:p>
        </p:txBody>
      </p:sp>
      <p:pic>
        <p:nvPicPr>
          <p:cNvPr id="4" name="Picture 2">
            <a:extLst>
              <a:ext uri="{FF2B5EF4-FFF2-40B4-BE49-F238E27FC236}">
                <a16:creationId xmlns:a16="http://schemas.microsoft.com/office/drawing/2014/main" xmlns="" id="{4F7F677D-D1E6-FA4B-9ABE-A50F4A1CEA9F}"/>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060AE6F0-E488-FD43-9EBF-5B14F6E09423}"/>
              </a:ext>
            </a:extLst>
          </p:cNvPr>
          <p:cNvSpPr>
            <a:spLocks noGrp="1"/>
          </p:cNvSpPr>
          <p:nvPr>
            <p:ph idx="1"/>
          </p:nvPr>
        </p:nvSpPr>
        <p:spPr>
          <a:xfrm>
            <a:off x="6417734" y="2055052"/>
            <a:ext cx="5291663" cy="4243388"/>
          </a:xfrm>
        </p:spPr>
        <p:txBody>
          <a:bodyPr>
            <a:normAutofit fontScale="92500"/>
          </a:bodyPr>
          <a:lstStyle/>
          <a:p>
            <a:pPr marL="0" indent="0" algn="ctr">
              <a:buNone/>
            </a:pPr>
            <a:r>
              <a:rPr lang="fr-FR" sz="2400" dirty="0"/>
              <a:t>« </a:t>
            </a:r>
            <a:r>
              <a:rPr lang="fr-FR" sz="2400" b="1" dirty="0"/>
              <a:t>Consacrez-vous assidûment à la prière ; par elle, veillez, dans l'action de grâces. Priez également pour nous, afin que Dieu nous ouvre une porte pour la Parole et que se dise le mystère du Christ, pour lequel je suis en prison ; que j'en parle clairement comme je dois en parler. </a:t>
            </a:r>
          </a:p>
          <a:p>
            <a:pPr marL="0" indent="0" algn="ctr">
              <a:buNone/>
            </a:pPr>
            <a:r>
              <a:rPr lang="fr-FR" sz="2400" dirty="0"/>
              <a:t>Comportez-vous avec sagesse envers ceux du dehors. Rachetez le temps. Que votre parole soit toujours accompagnée de grâce, assaisonnée de sel, pour que vous sachiez comment vous devez répondre à </a:t>
            </a:r>
            <a:r>
              <a:rPr lang="fr-FR" sz="2400" dirty="0" smtClean="0"/>
              <a:t>chacun.</a:t>
            </a:r>
            <a:r>
              <a:rPr lang="fr-FR" sz="2400" dirty="0"/>
              <a:t> » </a:t>
            </a:r>
            <a:r>
              <a:rPr lang="fr-FR" sz="2400" dirty="0" smtClean="0"/>
              <a:t>(Colossiens 4:2-6 NBS)</a:t>
            </a:r>
            <a:endParaRPr lang="fr-FR" sz="2400" dirty="0"/>
          </a:p>
          <a:p>
            <a:pPr marL="0" indent="0" algn="ctr">
              <a:lnSpc>
                <a:spcPct val="100000"/>
              </a:lnSpc>
              <a:buNone/>
            </a:pPr>
            <a:endParaRPr lang="en-US" sz="2400" dirty="0"/>
          </a:p>
        </p:txBody>
      </p:sp>
    </p:spTree>
    <p:extLst>
      <p:ext uri="{BB962C8B-B14F-4D97-AF65-F5344CB8AC3E}">
        <p14:creationId xmlns:p14="http://schemas.microsoft.com/office/powerpoint/2010/main" val="2101801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D009D6D5-DAC2-4A8B-A17A-E206B9012D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5E8B973E-1381-D04B-BB68-CC006D295698}"/>
              </a:ext>
            </a:extLst>
          </p:cNvPr>
          <p:cNvSpPr>
            <a:spLocks noGrp="1"/>
          </p:cNvSpPr>
          <p:nvPr>
            <p:ph type="title"/>
          </p:nvPr>
        </p:nvSpPr>
        <p:spPr>
          <a:xfrm>
            <a:off x="346880" y="365125"/>
            <a:ext cx="5962784" cy="1807305"/>
          </a:xfrm>
        </p:spPr>
        <p:txBody>
          <a:bodyPr>
            <a:normAutofit fontScale="90000"/>
          </a:bodyPr>
          <a:lstStyle/>
          <a:p>
            <a:pPr algn="ctr">
              <a:lnSpc>
                <a:spcPct val="100000"/>
              </a:lnSpc>
            </a:pPr>
            <a:r>
              <a:rPr lang="en-US" sz="2700" b="1" dirty="0" smtClean="0">
                <a:latin typeface="Avenir Next" panose="020B0503020202020204" pitchFamily="34" charset="0"/>
              </a:rPr>
              <a:t>EXAMINONS LES DIFFÉRENTES PHRASES </a:t>
            </a:r>
            <a:r>
              <a:rPr lang="en-US" sz="2700" b="1" dirty="0" smtClean="0">
                <a:latin typeface="Avenir Next" panose="020B0503020202020204" pitchFamily="34" charset="0"/>
              </a:rPr>
              <a:t>DE </a:t>
            </a:r>
            <a:r>
              <a:rPr lang="en-US" sz="2700" b="1" dirty="0" smtClean="0">
                <a:solidFill>
                  <a:srgbClr val="7030A0"/>
                </a:solidFill>
                <a:latin typeface="Avenir Next" panose="020B0503020202020204" pitchFamily="34" charset="0"/>
              </a:rPr>
              <a:t>LA PRIÈRE D’INTERCESSION</a:t>
            </a:r>
            <a:r>
              <a:rPr lang="en-US" sz="2700" b="1" dirty="0">
                <a:latin typeface="Avenir Next" panose="020B0503020202020204" pitchFamily="34" charset="0"/>
              </a:rPr>
              <a:t/>
            </a:r>
            <a:br>
              <a:rPr lang="en-US" sz="2700" b="1" dirty="0">
                <a:latin typeface="Avenir Next" panose="020B0503020202020204" pitchFamily="34" charset="0"/>
              </a:rPr>
            </a:br>
            <a:r>
              <a:rPr lang="en-US" sz="2700" b="1" dirty="0" smtClean="0">
                <a:latin typeface="Avenir Next" panose="020B0503020202020204" pitchFamily="34" charset="0"/>
              </a:rPr>
              <a:t>PRONONCÉE PAR PAUL.</a:t>
            </a:r>
            <a:r>
              <a:rPr lang="en-US" sz="2700" b="1" dirty="0">
                <a:latin typeface="Avenir Next" panose="020B0503020202020204" pitchFamily="34" charset="0"/>
              </a:rPr>
              <a:t/>
            </a:r>
            <a:br>
              <a:rPr lang="en-US" sz="2700" b="1" dirty="0">
                <a:latin typeface="Avenir Next" panose="020B0503020202020204" pitchFamily="34" charset="0"/>
              </a:rPr>
            </a:br>
            <a:endParaRPr lang="en-US" sz="2400" b="1" dirty="0">
              <a:latin typeface="Avenir Next" panose="020B0503020202020204" pitchFamily="34" charset="0"/>
            </a:endParaRPr>
          </a:p>
        </p:txBody>
      </p:sp>
      <p:sp>
        <p:nvSpPr>
          <p:cNvPr id="3" name="Content Placeholder 2">
            <a:extLst>
              <a:ext uri="{FF2B5EF4-FFF2-40B4-BE49-F238E27FC236}">
                <a16:creationId xmlns:a16="http://schemas.microsoft.com/office/drawing/2014/main" xmlns="" id="{650D7E7B-05C2-024E-A9EE-709D2DB70BA7}"/>
              </a:ext>
            </a:extLst>
          </p:cNvPr>
          <p:cNvSpPr>
            <a:spLocks noGrp="1"/>
          </p:cNvSpPr>
          <p:nvPr>
            <p:ph idx="1"/>
          </p:nvPr>
        </p:nvSpPr>
        <p:spPr>
          <a:xfrm>
            <a:off x="266431" y="1753739"/>
            <a:ext cx="5962784" cy="4225333"/>
          </a:xfrm>
        </p:spPr>
        <p:txBody>
          <a:bodyPr>
            <a:normAutofit/>
          </a:bodyPr>
          <a:lstStyle/>
          <a:p>
            <a:pPr marL="0" lvl="0" indent="0">
              <a:buNone/>
            </a:pPr>
            <a:r>
              <a:rPr lang="fr-FR" sz="2000" dirty="0">
                <a:solidFill>
                  <a:srgbClr val="7030A0"/>
                </a:solidFill>
              </a:rPr>
              <a:t>« </a:t>
            </a:r>
            <a:r>
              <a:rPr lang="fr-FR" sz="2400" dirty="0">
                <a:solidFill>
                  <a:srgbClr val="7030A0"/>
                </a:solidFill>
              </a:rPr>
              <a:t>Consacrez-vous assidûment à la prière » </a:t>
            </a:r>
          </a:p>
          <a:p>
            <a:pPr lvl="1"/>
            <a:r>
              <a:rPr lang="fr-FR" sz="1800" dirty="0"/>
              <a:t>prier pour trouver quelqu'un avec qui étudier la Bible</a:t>
            </a:r>
          </a:p>
          <a:p>
            <a:pPr lvl="1"/>
            <a:r>
              <a:rPr lang="fr-FR" sz="1800" dirty="0"/>
              <a:t>prier dans la vigilance avec des actions de grâces </a:t>
            </a:r>
          </a:p>
          <a:p>
            <a:pPr marL="0" indent="0">
              <a:buNone/>
            </a:pPr>
            <a:r>
              <a:rPr lang="fr-FR" sz="2400" dirty="0"/>
              <a:t> </a:t>
            </a:r>
            <a:r>
              <a:rPr lang="fr-FR" sz="2400" dirty="0" smtClean="0">
                <a:solidFill>
                  <a:srgbClr val="7030A0"/>
                </a:solidFill>
              </a:rPr>
              <a:t>«</a:t>
            </a:r>
            <a:r>
              <a:rPr lang="fr-FR" sz="2400" dirty="0">
                <a:solidFill>
                  <a:srgbClr val="7030A0"/>
                </a:solidFill>
              </a:rPr>
              <a:t> Que Dieu nous ouvre une porte » </a:t>
            </a:r>
          </a:p>
          <a:p>
            <a:pPr lvl="1"/>
            <a:r>
              <a:rPr lang="fr-FR" sz="1800" dirty="0"/>
              <a:t>demander l'occasion de partager la parole</a:t>
            </a:r>
          </a:p>
          <a:p>
            <a:pPr marL="0" indent="0">
              <a:buNone/>
            </a:pPr>
            <a:r>
              <a:rPr lang="fr-FR" sz="2400" dirty="0"/>
              <a:t> </a:t>
            </a:r>
            <a:r>
              <a:rPr lang="fr-FR" sz="2400" dirty="0" smtClean="0">
                <a:solidFill>
                  <a:srgbClr val="7030A0"/>
                </a:solidFill>
              </a:rPr>
              <a:t>«</a:t>
            </a:r>
            <a:r>
              <a:rPr lang="fr-FR" sz="2400" dirty="0">
                <a:solidFill>
                  <a:srgbClr val="7030A0"/>
                </a:solidFill>
              </a:rPr>
              <a:t> Que se dise le mystère du Christ » </a:t>
            </a:r>
          </a:p>
          <a:p>
            <a:pPr lvl="1"/>
            <a:r>
              <a:rPr lang="fr-FR" sz="1800" dirty="0"/>
              <a:t>à travers des études bibliques</a:t>
            </a:r>
          </a:p>
          <a:p>
            <a:pPr marL="0" indent="0">
              <a:buNone/>
            </a:pPr>
            <a:r>
              <a:rPr lang="fr-FR" sz="2400" dirty="0"/>
              <a:t> </a:t>
            </a:r>
            <a:r>
              <a:rPr lang="fr-FR" sz="2400" dirty="0" smtClean="0">
                <a:solidFill>
                  <a:srgbClr val="7030A0"/>
                </a:solidFill>
              </a:rPr>
              <a:t>«</a:t>
            </a:r>
            <a:r>
              <a:rPr lang="fr-FR" sz="2400" dirty="0">
                <a:solidFill>
                  <a:srgbClr val="7030A0"/>
                </a:solidFill>
              </a:rPr>
              <a:t> Avec sagesse » </a:t>
            </a:r>
          </a:p>
          <a:p>
            <a:pPr lvl="1"/>
            <a:r>
              <a:rPr lang="fr-FR" sz="1800" dirty="0"/>
              <a:t>adresser des appels aux personnes</a:t>
            </a:r>
          </a:p>
          <a:p>
            <a:pPr marL="0" indent="0">
              <a:buNone/>
            </a:pPr>
            <a:r>
              <a:rPr lang="fr-FR" sz="2400" dirty="0"/>
              <a:t> </a:t>
            </a:r>
            <a:r>
              <a:rPr lang="fr-FR" sz="2400" dirty="0" smtClean="0">
                <a:solidFill>
                  <a:srgbClr val="7030A0"/>
                </a:solidFill>
              </a:rPr>
              <a:t>«</a:t>
            </a:r>
            <a:r>
              <a:rPr lang="fr-FR" sz="2400" dirty="0">
                <a:solidFill>
                  <a:srgbClr val="7030A0"/>
                </a:solidFill>
              </a:rPr>
              <a:t> …accompagnée de grâce »</a:t>
            </a:r>
          </a:p>
          <a:p>
            <a:pPr lvl="1"/>
            <a:r>
              <a:rPr lang="fr-FR" sz="1800" dirty="0"/>
              <a:t>faire des disciples</a:t>
            </a:r>
          </a:p>
          <a:p>
            <a:pPr marL="0" lvl="0" indent="0">
              <a:buNone/>
            </a:pPr>
            <a:endParaRPr lang="en-US" sz="2000" dirty="0"/>
          </a:p>
        </p:txBody>
      </p:sp>
      <p:pic>
        <p:nvPicPr>
          <p:cNvPr id="4" name="Picture 2" descr="A close - up of a person's hand&#10;&#10;Description automatically generated with low confidence">
            <a:extLst>
              <a:ext uri="{FF2B5EF4-FFF2-40B4-BE49-F238E27FC236}">
                <a16:creationId xmlns:a16="http://schemas.microsoft.com/office/drawing/2014/main" xmlns="" id="{209FA35B-A00E-3845-80ED-07C0CABAAC4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980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79BB35BC-D5C2-4C8B-A22A-A71E619191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2F08B18-509D-1843-AB6B-B9E7787CF0B9}"/>
              </a:ext>
            </a:extLst>
          </p:cNvPr>
          <p:cNvSpPr>
            <a:spLocks noGrp="1"/>
          </p:cNvSpPr>
          <p:nvPr>
            <p:ph type="title"/>
          </p:nvPr>
        </p:nvSpPr>
        <p:spPr>
          <a:xfrm>
            <a:off x="5691894" y="141181"/>
            <a:ext cx="6483797" cy="2373419"/>
          </a:xfrm>
        </p:spPr>
        <p:txBody>
          <a:bodyPr>
            <a:noAutofit/>
          </a:bodyPr>
          <a:lstStyle/>
          <a:p>
            <a:pPr algn="ctr">
              <a:lnSpc>
                <a:spcPct val="100000"/>
              </a:lnSpc>
            </a:pPr>
            <a:r>
              <a:rPr lang="fr-FR" sz="2500" b="1" cap="all" dirty="0" smtClean="0">
                <a:latin typeface="Avenir Next"/>
              </a:rPr>
              <a:t>Si </a:t>
            </a:r>
            <a:r>
              <a:rPr lang="fr-FR" sz="2500" b="1" cap="all" dirty="0">
                <a:latin typeface="Avenir Next"/>
              </a:rPr>
              <a:t>nous ne prions pas pour quelqu'un cette année, </a:t>
            </a:r>
            <a:r>
              <a:rPr lang="fr-FR" sz="2500" b="1" cap="all" dirty="0" smtClean="0">
                <a:latin typeface="Avenir Next"/>
              </a:rPr>
              <a:t/>
            </a:r>
            <a:br>
              <a:rPr lang="fr-FR" sz="2500" b="1" cap="all" dirty="0" smtClean="0">
                <a:latin typeface="Avenir Next"/>
              </a:rPr>
            </a:br>
            <a:r>
              <a:rPr lang="fr-FR" sz="2500" b="1" cap="all" dirty="0" smtClean="0">
                <a:solidFill>
                  <a:srgbClr val="7030A0"/>
                </a:solidFill>
                <a:latin typeface="Avenir Next"/>
              </a:rPr>
              <a:t>l'année </a:t>
            </a:r>
            <a:r>
              <a:rPr lang="fr-FR" sz="2500" b="1" cap="all" dirty="0">
                <a:solidFill>
                  <a:srgbClr val="7030A0"/>
                </a:solidFill>
                <a:latin typeface="Avenir Next"/>
              </a:rPr>
              <a:t>prochaine pourrait être trop tard pour cette personne</a:t>
            </a:r>
            <a:endParaRPr lang="en-US" sz="2500" b="1" cap="all" dirty="0">
              <a:solidFill>
                <a:srgbClr val="7030A0"/>
              </a:solidFill>
              <a:latin typeface="Avenir Next"/>
            </a:endParaRPr>
          </a:p>
        </p:txBody>
      </p:sp>
      <p:pic>
        <p:nvPicPr>
          <p:cNvPr id="4" name="Picture 2" descr="A close - up of a person's hand&#10;&#10;Description automatically generated with low confidence">
            <a:extLst>
              <a:ext uri="{FF2B5EF4-FFF2-40B4-BE49-F238E27FC236}">
                <a16:creationId xmlns:a16="http://schemas.microsoft.com/office/drawing/2014/main" xmlns="" id="{2CD759D3-0813-DB40-B6B3-7CD2BA8B889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xmlns="" id="{2B363735-1A8B-794C-99B5-FC4D97C4A2A6}"/>
              </a:ext>
            </a:extLst>
          </p:cNvPr>
          <p:cNvSpPr>
            <a:spLocks noGrp="1"/>
          </p:cNvSpPr>
          <p:nvPr>
            <p:ph idx="1"/>
          </p:nvPr>
        </p:nvSpPr>
        <p:spPr>
          <a:xfrm>
            <a:off x="6489241" y="2392624"/>
            <a:ext cx="5313777" cy="3506020"/>
          </a:xfrm>
        </p:spPr>
        <p:txBody>
          <a:bodyPr>
            <a:noAutofit/>
          </a:bodyPr>
          <a:lstStyle/>
          <a:p>
            <a:pPr marL="171450" indent="-171450"/>
            <a:r>
              <a:rPr lang="fr-FR" sz="2400" dirty="0"/>
              <a:t>La prière est la base et fait toute la différence.</a:t>
            </a:r>
          </a:p>
          <a:p>
            <a:pPr marL="171450" indent="-171450"/>
            <a:r>
              <a:rPr lang="fr-FR" sz="2400" dirty="0"/>
              <a:t>Préparez une liste de personnes connues et inconnues qui pourraient être intéressées.</a:t>
            </a:r>
          </a:p>
          <a:p>
            <a:pPr marL="171450" indent="-171450"/>
            <a:r>
              <a:rPr lang="fr-FR" sz="2400" dirty="0"/>
              <a:t>Croyez que, en réponse à la prière d'intercession, Dieu ouvrira la porte pour la Parole.</a:t>
            </a:r>
          </a:p>
          <a:p>
            <a:pPr>
              <a:lnSpc>
                <a:spcPct val="100000"/>
              </a:lnSpc>
            </a:pPr>
            <a:endParaRPr lang="en-US" sz="2300" dirty="0"/>
          </a:p>
        </p:txBody>
      </p:sp>
    </p:spTree>
    <p:extLst>
      <p:ext uri="{BB962C8B-B14F-4D97-AF65-F5344CB8AC3E}">
        <p14:creationId xmlns:p14="http://schemas.microsoft.com/office/powerpoint/2010/main" val="331492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1267</TotalTime>
  <Words>1591</Words>
  <Application>Microsoft Office PowerPoint</Application>
  <PresentationFormat>Grand écran</PresentationFormat>
  <Paragraphs>319</Paragraphs>
  <Slides>28</Slides>
  <Notes>28</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28</vt:i4>
      </vt:variant>
    </vt:vector>
  </HeadingPairs>
  <TitlesOfParts>
    <vt:vector size="37" baseType="lpstr">
      <vt:lpstr>Arial</vt:lpstr>
      <vt:lpstr>Avenir Next</vt:lpstr>
      <vt:lpstr>Book Antiqua</vt:lpstr>
      <vt:lpstr>Calibri</vt:lpstr>
      <vt:lpstr>Calibri Light</vt:lpstr>
      <vt:lpstr>Cavolini</vt:lpstr>
      <vt:lpstr>Century Gothic</vt:lpstr>
      <vt:lpstr>Wingdings</vt:lpstr>
      <vt:lpstr>Office Theme</vt:lpstr>
      <vt:lpstr>SEPT ÉTAPES pour Parler de Jésus </vt:lpstr>
      <vt:lpstr> VENEZ VOIR LE SAUVEUR DU MONDE </vt:lpstr>
      <vt:lpstr> COMMENT LES ÉGLISES SE DÉVELOPPENT-ELLES ?  </vt:lpstr>
      <vt:lpstr>Présentation PowerPoint</vt:lpstr>
      <vt:lpstr>Présentation PowerPoint</vt:lpstr>
      <vt:lpstr>SEPT ÉTAPES POUR PARLER DE JÉSUS </vt:lpstr>
      <vt:lpstr> 1. INTERCESSION </vt:lpstr>
      <vt:lpstr>EXAMINONS LES DIFFÉRENTES PHRASES DE LA PRIÈRE D’INTERCESSION PRONONCÉE PAR PAUL. </vt:lpstr>
      <vt:lpstr>Si nous ne prions pas pour quelqu'un cette année,  l'année prochaine pourrait être trop tard pour cette personne</vt:lpstr>
      <vt:lpstr> 2. FRATERNITÉ </vt:lpstr>
      <vt:lpstr> SOUVENEZ-VOUS DE CES TROIS METHODES POUR EXERCER VOTRE MINISTÈRE AUPRÈS DES AUTRES. </vt:lpstr>
      <vt:lpstr> 3. ÉTUDES BIBLIQUES </vt:lpstr>
      <vt:lpstr>A. L’APPROCHE  DONNEZ UN TÉMOIGNAGE PERSONNEL SUR LA PUISSANCE DE LA BIBLE DANS VOTRE VIE </vt:lpstr>
      <vt:lpstr>B. LE CONTENU LE CENTRER SUR CHRIST</vt:lpstr>
      <vt:lpstr>Présentation PowerPoint</vt:lpstr>
      <vt:lpstr>C. L’OBJECTIF CONDUIRE à la prise de décision </vt:lpstr>
      <vt:lpstr> 4. DISCIPULAT </vt:lpstr>
      <vt:lpstr> CINQ étapes d’apprentissage : </vt:lpstr>
      <vt:lpstr> LE DISCIPULAT DOIT RÉPONDRE À CES TROIS BESOINS : </vt:lpstr>
      <vt:lpstr> 5. CROISSANCE SPIRITUELLE </vt:lpstr>
      <vt:lpstr>Présentation PowerPoint</vt:lpstr>
      <vt:lpstr> 6. BAPTÊME </vt:lpstr>
      <vt:lpstr> ENCOURAGEZ  CES QUATRE ÉTAPES LORSQU’UN NOUVEAU CROYANT SE PRÉPARE AU BAPTÊME.  </vt:lpstr>
      <vt:lpstr> 7. MULTIPLIER LES CROYANTS </vt:lpstr>
      <vt:lpstr>Présentation PowerPoint</vt:lpstr>
      <vt:lpstr> Enseignez les pratiques du discipulat à chaque étude biblique :  </vt:lpstr>
      <vt:lpstr>CONCLUSION </vt:lpstr>
      <vt:lpstr> MISSION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SEVEN STEPS for Sharing Jesus</dc:title>
  <dc:creator>Arrais, Raquel</dc:creator>
  <cp:lastModifiedBy>Dina</cp:lastModifiedBy>
  <cp:revision>53</cp:revision>
  <dcterms:created xsi:type="dcterms:W3CDTF">2021-01-26T21:51:27Z</dcterms:created>
  <dcterms:modified xsi:type="dcterms:W3CDTF">2021-03-26T10:49:48Z</dcterms:modified>
</cp:coreProperties>
</file>