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handoutMasterIdLst>
    <p:handoutMasterId r:id="rId19"/>
  </p:handoutMasterIdLst>
  <p:sldIdLst>
    <p:sldId id="258" r:id="rId2"/>
    <p:sldId id="269" r:id="rId3"/>
    <p:sldId id="272" r:id="rId4"/>
    <p:sldId id="297" r:id="rId5"/>
    <p:sldId id="273" r:id="rId6"/>
    <p:sldId id="274" r:id="rId7"/>
    <p:sldId id="275" r:id="rId8"/>
    <p:sldId id="276" r:id="rId9"/>
    <p:sldId id="278" r:id="rId10"/>
    <p:sldId id="312" r:id="rId11"/>
    <p:sldId id="279" r:id="rId12"/>
    <p:sldId id="327" r:id="rId13"/>
    <p:sldId id="324" r:id="rId14"/>
    <p:sldId id="329" r:id="rId15"/>
    <p:sldId id="328" r:id="rId16"/>
    <p:sldId id="326" r:id="rId17"/>
    <p:sldId id="33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378"/>
    <a:srgbClr val="4B752F"/>
    <a:srgbClr val="FCFEDE"/>
    <a:srgbClr val="2E5292"/>
    <a:srgbClr val="1A2E52"/>
    <a:srgbClr val="FFFFFF"/>
    <a:srgbClr val="157131"/>
    <a:srgbClr val="080460"/>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9" d="100"/>
          <a:sy n="89" d="100"/>
        </p:scale>
        <p:origin x="624" y="72"/>
      </p:cViewPr>
      <p:guideLst>
        <p:guide orient="horz" pos="2160"/>
        <p:guide pos="3840"/>
      </p:guideLst>
    </p:cSldViewPr>
  </p:slideViewPr>
  <p:notesTextViewPr>
    <p:cViewPr>
      <p:scale>
        <a:sx n="1" d="1"/>
        <a:sy n="1" d="1"/>
      </p:scale>
      <p:origin x="0" y="0"/>
    </p:cViewPr>
  </p:notesTextViewPr>
  <p:sorterViewPr>
    <p:cViewPr>
      <p:scale>
        <a:sx n="146" d="100"/>
        <a:sy n="146" d="100"/>
      </p:scale>
      <p:origin x="0" y="0"/>
    </p:cViewPr>
  </p:sorterViewPr>
  <p:notesViewPr>
    <p:cSldViewPr snapToGrid="0">
      <p:cViewPr varScale="1">
        <p:scale>
          <a:sx n="73" d="100"/>
          <a:sy n="73" d="100"/>
        </p:scale>
        <p:origin x="22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F33A85A-C01C-4B2F-B9A2-1244EC094A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2BACDCB-17D4-4EB8-870E-3E073530F7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ECDC96-F32F-47B3-ACBB-71C79E594AA8}" type="datetimeFigureOut">
              <a:rPr lang="fr-FR" smtClean="0"/>
              <a:t>16/12/2020</a:t>
            </a:fld>
            <a:endParaRPr lang="fr-FR"/>
          </a:p>
        </p:txBody>
      </p:sp>
      <p:sp>
        <p:nvSpPr>
          <p:cNvPr id="4" name="Espace réservé du pied de page 3">
            <a:extLst>
              <a:ext uri="{FF2B5EF4-FFF2-40B4-BE49-F238E27FC236}">
                <a16:creationId xmlns:a16="http://schemas.microsoft.com/office/drawing/2014/main" id="{D888BD40-2A23-4FE5-A607-14E2EC8B8B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2580200-1192-420C-BEBB-9EFD27376D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0EF243-7EF0-421A-B3AB-EC2EB1C813B1}" type="slidenum">
              <a:rPr lang="fr-FR" smtClean="0"/>
              <a:t>‹N°›</a:t>
            </a:fld>
            <a:endParaRPr lang="fr-FR"/>
          </a:p>
        </p:txBody>
      </p:sp>
    </p:spTree>
    <p:extLst>
      <p:ext uri="{BB962C8B-B14F-4D97-AF65-F5344CB8AC3E}">
        <p14:creationId xmlns:p14="http://schemas.microsoft.com/office/powerpoint/2010/main" val="9665465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29842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010ACF7-4311-4EA8-8044-BD613A679542}" type="datetimeFigureOut">
              <a:rPr lang="fr-FR" smtClean="0"/>
              <a:t>16/12/2020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26757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37510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41810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58990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92165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4017102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530073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78951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2897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149772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010ACF7-4311-4EA8-8044-BD613A679542}" type="datetimeFigureOut">
              <a:rPr lang="fr-FR" smtClean="0"/>
              <a:t>16/12/2020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766710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010ACF7-4311-4EA8-8044-BD613A679542}" type="datetimeFigureOut">
              <a:rPr lang="fr-FR" smtClean="0"/>
              <a:t>16/12/2020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294430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189302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148761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3010ACF7-4311-4EA8-8044-BD613A679542}" type="datetimeFigureOut">
              <a:rPr lang="fr-FR" smtClean="0"/>
              <a:t>16/12/2020</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353264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010ACF7-4311-4EA8-8044-BD613A679542}" type="datetimeFigureOut">
              <a:rPr lang="fr-FR" smtClean="0"/>
              <a:t>16/12/2020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6223EF-2C4C-486D-A675-B4D781534A9A}" type="slidenum">
              <a:rPr lang="fr-FR" smtClean="0"/>
              <a:t>‹N°›</a:t>
            </a:fld>
            <a:endParaRPr lang="fr-FR"/>
          </a:p>
        </p:txBody>
      </p:sp>
    </p:spTree>
    <p:extLst>
      <p:ext uri="{BB962C8B-B14F-4D97-AF65-F5344CB8AC3E}">
        <p14:creationId xmlns:p14="http://schemas.microsoft.com/office/powerpoint/2010/main" val="242058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10ACF7-4311-4EA8-8044-BD613A679542}" type="datetimeFigureOut">
              <a:rPr lang="fr-FR" smtClean="0"/>
              <a:t>16/12/2020</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6223EF-2C4C-486D-A675-B4D781534A9A}" type="slidenum">
              <a:rPr lang="fr-FR" smtClean="0"/>
              <a:t>‹N°›</a:t>
            </a:fld>
            <a:endParaRPr lang="fr-FR"/>
          </a:p>
        </p:txBody>
      </p:sp>
    </p:spTree>
    <p:extLst>
      <p:ext uri="{BB962C8B-B14F-4D97-AF65-F5344CB8AC3E}">
        <p14:creationId xmlns:p14="http://schemas.microsoft.com/office/powerpoint/2010/main" val="3739620354"/>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gs>
            <a:gs pos="62000">
              <a:schemeClr val="bg2">
                <a:lumMod val="75000"/>
              </a:schemeClr>
            </a:gs>
          </a:gsLst>
          <a:lin ang="2700000" scaled="1"/>
          <a:tileRect/>
        </a:gradFill>
        <a:effectLst/>
      </p:bgPr>
    </p:bg>
    <p:spTree>
      <p:nvGrpSpPr>
        <p:cNvPr id="1" name=""/>
        <p:cNvGrpSpPr/>
        <p:nvPr/>
      </p:nvGrpSpPr>
      <p:grpSpPr>
        <a:xfrm>
          <a:off x="0" y="0"/>
          <a:ext cx="0" cy="0"/>
          <a:chOff x="0" y="0"/>
          <a:chExt cx="0" cy="0"/>
        </a:xfrm>
      </p:grpSpPr>
      <p:sp>
        <p:nvSpPr>
          <p:cNvPr id="12" name="Rectangle 11"/>
          <p:cNvSpPr/>
          <p:nvPr/>
        </p:nvSpPr>
        <p:spPr>
          <a:xfrm>
            <a:off x="3791272" y="346"/>
            <a:ext cx="6639060" cy="307777"/>
          </a:xfrm>
          <a:prstGeom prst="rect">
            <a:avLst/>
          </a:prstGeom>
        </p:spPr>
        <p:txBody>
          <a:bodyPr wrap="square">
            <a:spAutoFit/>
          </a:bodyPr>
          <a:lstStyle/>
          <a:p>
            <a:pPr algn="r"/>
            <a:r>
              <a:rPr lang="fr-FR" sz="1400" dirty="0">
                <a:latin typeface="Arial Rounded MT Bold" panose="020F0704030504030204" pitchFamily="34" charset="0"/>
              </a:rPr>
              <a:t>Moment du culte pour </a:t>
            </a:r>
            <a:r>
              <a:rPr lang="fr-FR" sz="1400" dirty="0" err="1">
                <a:latin typeface="Arial Rounded MT Bold" panose="020F0704030504030204" pitchFamily="34" charset="0"/>
              </a:rPr>
              <a:t>Enfants&amp;Ados</a:t>
            </a:r>
            <a:endParaRPr lang="fr-FR" sz="1400" dirty="0">
              <a:latin typeface="Arial Rounded MT Bold" panose="020F0704030504030204" pitchFamily="34" charset="0"/>
            </a:endParaRPr>
          </a:p>
        </p:txBody>
      </p:sp>
      <p:sp>
        <p:nvSpPr>
          <p:cNvPr id="4" name="ZoneTexte 3"/>
          <p:cNvSpPr txBox="1"/>
          <p:nvPr/>
        </p:nvSpPr>
        <p:spPr>
          <a:xfrm>
            <a:off x="8218130" y="6323751"/>
            <a:ext cx="2800703" cy="276999"/>
          </a:xfrm>
          <a:prstGeom prst="rect">
            <a:avLst/>
          </a:prstGeom>
          <a:noFill/>
        </p:spPr>
        <p:txBody>
          <a:bodyPr wrap="none" rtlCol="0">
            <a:spAutoFit/>
          </a:bodyPr>
          <a:lstStyle/>
          <a:p>
            <a:r>
              <a:rPr lang="fr-FR" sz="1200" i="1" dirty="0"/>
              <a:t>Préparé par P.A.M. pour le MEA de l’UAGF</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3817" y="5813312"/>
            <a:ext cx="387020" cy="787438"/>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3817" y="5339043"/>
            <a:ext cx="387020" cy="412830"/>
          </a:xfrm>
          <a:prstGeom prst="rect">
            <a:avLst/>
          </a:prstGeom>
        </p:spPr>
      </p:pic>
      <p:sp>
        <p:nvSpPr>
          <p:cNvPr id="3" name="Rectangle 2"/>
          <p:cNvSpPr/>
          <p:nvPr/>
        </p:nvSpPr>
        <p:spPr>
          <a:xfrm>
            <a:off x="10257153" y="400455"/>
            <a:ext cx="1035349" cy="723275"/>
          </a:xfrm>
          <a:prstGeom prst="rect">
            <a:avLst/>
          </a:prstGeom>
        </p:spPr>
        <p:txBody>
          <a:bodyPr wrap="square">
            <a:spAutoFit/>
          </a:bodyPr>
          <a:lstStyle/>
          <a:p>
            <a:pPr algn="ctr"/>
            <a:r>
              <a:rPr lang="fr-FR" sz="1600" b="1" dirty="0">
                <a:latin typeface="Arial Rounded MT Bold" panose="020F0704030504030204" pitchFamily="34" charset="0"/>
              </a:rPr>
              <a:t>1</a:t>
            </a:r>
            <a:r>
              <a:rPr lang="fr-FR" sz="1400" baseline="30000" dirty="0">
                <a:latin typeface="Arial Rounded MT Bold" panose="020F0704030504030204" pitchFamily="34" charset="0"/>
              </a:rPr>
              <a:t>er</a:t>
            </a:r>
            <a:r>
              <a:rPr lang="fr-FR" sz="1400" dirty="0">
                <a:latin typeface="Arial Rounded MT Bold" panose="020F0704030504030204" pitchFamily="34" charset="0"/>
              </a:rPr>
              <a:t> </a:t>
            </a:r>
          </a:p>
          <a:p>
            <a:pPr algn="ctr"/>
            <a:r>
              <a:rPr lang="fr-FR" sz="1100" dirty="0">
                <a:latin typeface="Arial Rounded MT Bold" panose="020F0704030504030204" pitchFamily="34" charset="0"/>
              </a:rPr>
              <a:t>Trimestre </a:t>
            </a:r>
          </a:p>
          <a:p>
            <a:pPr algn="ctr"/>
            <a:r>
              <a:rPr lang="fr-FR" sz="1400" dirty="0">
                <a:latin typeface="Arial Rounded MT Bold" panose="020F0704030504030204" pitchFamily="34" charset="0"/>
              </a:rPr>
              <a:t>2021</a:t>
            </a:r>
          </a:p>
        </p:txBody>
      </p:sp>
      <p:sp>
        <p:nvSpPr>
          <p:cNvPr id="13" name="ZoneTexte 12">
            <a:extLst>
              <a:ext uri="{FF2B5EF4-FFF2-40B4-BE49-F238E27FC236}">
                <a16:creationId xmlns:a16="http://schemas.microsoft.com/office/drawing/2014/main" id="{B6D2ED39-8770-45A7-87AB-52652E5B5F43}"/>
              </a:ext>
            </a:extLst>
          </p:cNvPr>
          <p:cNvSpPr txBox="1"/>
          <p:nvPr/>
        </p:nvSpPr>
        <p:spPr>
          <a:xfrm>
            <a:off x="132653" y="154234"/>
            <a:ext cx="4505960" cy="954107"/>
          </a:xfrm>
          <a:prstGeom prst="rect">
            <a:avLst/>
          </a:prstGeom>
          <a:noFill/>
        </p:spPr>
        <p:txBody>
          <a:bodyPr wrap="square" rtlCol="0">
            <a:spAutoFit/>
          </a:bodyPr>
          <a:lstStyle/>
          <a:p>
            <a:r>
              <a:rPr lang="fr-FR" sz="2800" dirty="0">
                <a:latin typeface="Berlin Sans FB Demi" panose="020E0802020502020306" pitchFamily="34" charset="0"/>
              </a:rPr>
              <a:t>« JE VAIS À LA RENCONTRE DU PÈRE » </a:t>
            </a:r>
            <a:endParaRPr lang="fr-FR" sz="8000" dirty="0">
              <a:latin typeface="Berlin Sans FB Demi" panose="020E0802020502020306" pitchFamily="34" charset="0"/>
            </a:endParaRPr>
          </a:p>
        </p:txBody>
      </p:sp>
      <p:pic>
        <p:nvPicPr>
          <p:cNvPr id="17" name="Image 16">
            <a:extLst>
              <a:ext uri="{FF2B5EF4-FFF2-40B4-BE49-F238E27FC236}">
                <a16:creationId xmlns:a16="http://schemas.microsoft.com/office/drawing/2014/main" id="{914D5DAD-A680-4A23-9730-7DF5B86B7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0669" y="4864774"/>
            <a:ext cx="387020" cy="412830"/>
          </a:xfrm>
          <a:prstGeom prst="rect">
            <a:avLst/>
          </a:prstGeom>
        </p:spPr>
      </p:pic>
      <p:sp>
        <p:nvSpPr>
          <p:cNvPr id="14" name="ZoneTexte 13">
            <a:extLst>
              <a:ext uri="{FF2B5EF4-FFF2-40B4-BE49-F238E27FC236}">
                <a16:creationId xmlns:a16="http://schemas.microsoft.com/office/drawing/2014/main" id="{5557DCB0-5DBF-4866-82A1-7E834C0E5010}"/>
              </a:ext>
            </a:extLst>
          </p:cNvPr>
          <p:cNvSpPr txBox="1"/>
          <p:nvPr/>
        </p:nvSpPr>
        <p:spPr>
          <a:xfrm>
            <a:off x="7044964" y="2810971"/>
            <a:ext cx="5147036" cy="769441"/>
          </a:xfrm>
          <a:prstGeom prst="rect">
            <a:avLst/>
          </a:prstGeom>
          <a:noFill/>
        </p:spPr>
        <p:txBody>
          <a:bodyPr wrap="square" rtlCol="0">
            <a:spAutoFit/>
          </a:bodyPr>
          <a:lstStyle/>
          <a:p>
            <a:r>
              <a:rPr lang="fr-FR" sz="4400" dirty="0">
                <a:solidFill>
                  <a:srgbClr val="FFFF00"/>
                </a:solidFill>
                <a:latin typeface="Berlin Sans FB Demi" panose="020E0802020502020306" pitchFamily="34" charset="0"/>
              </a:rPr>
              <a:t>Enfin une maison !</a:t>
            </a:r>
            <a:endParaRPr lang="fr-FR" sz="6600" dirty="0">
              <a:solidFill>
                <a:srgbClr val="FFFF00"/>
              </a:solidFill>
              <a:latin typeface="Berlin Sans FB Demi" panose="020E0802020502020306" pitchFamily="34" charset="0"/>
            </a:endParaRPr>
          </a:p>
        </p:txBody>
      </p:sp>
      <p:pic>
        <p:nvPicPr>
          <p:cNvPr id="10" name="Image 9">
            <a:extLst>
              <a:ext uri="{FF2B5EF4-FFF2-40B4-BE49-F238E27FC236}">
                <a16:creationId xmlns:a16="http://schemas.microsoft.com/office/drawing/2014/main" id="{741488CB-13A5-459F-B459-A232E6A38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3309" y="1262229"/>
            <a:ext cx="6209956" cy="4139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873736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4" name="Rectangle 13">
            <a:extLst>
              <a:ext uri="{FF2B5EF4-FFF2-40B4-BE49-F238E27FC236}">
                <a16:creationId xmlns:a16="http://schemas.microsoft.com/office/drawing/2014/main" id="{D8EBBC19-14D0-46DF-A127-9FDB166DFD93}"/>
              </a:ext>
            </a:extLst>
          </p:cNvPr>
          <p:cNvSpPr/>
          <p:nvPr/>
        </p:nvSpPr>
        <p:spPr>
          <a:xfrm>
            <a:off x="5835114" y="2732327"/>
            <a:ext cx="6095501" cy="3539430"/>
          </a:xfrm>
          <a:prstGeom prst="rect">
            <a:avLst/>
          </a:prstGeom>
          <a:noFill/>
        </p:spPr>
        <p:txBody>
          <a:bodyPr wrap="square">
            <a:spAutoFit/>
          </a:bodyPr>
          <a:lstStyle/>
          <a:p>
            <a:r>
              <a:rPr lang="fr-FR" sz="2800" dirty="0">
                <a:solidFill>
                  <a:srgbClr val="FFFF00"/>
                </a:solidFill>
                <a:effectLst>
                  <a:outerShdw blurRad="38100" dist="38100" dir="2700000" algn="tl">
                    <a:srgbClr val="000000">
                      <a:alpha val="43137"/>
                    </a:srgbClr>
                  </a:outerShdw>
                </a:effectLst>
                <a:latin typeface="Arial Black" panose="020B0A04020102020204" pitchFamily="34" charset="0"/>
              </a:rPr>
              <a:t>Jean 1 : 14</a:t>
            </a:r>
          </a:p>
          <a:p>
            <a:r>
              <a:rPr lang="fr-FR" sz="2800" dirty="0">
                <a:effectLst>
                  <a:outerShdw blurRad="38100" dist="38100" dir="2700000" algn="tl">
                    <a:srgbClr val="000000">
                      <a:alpha val="43137"/>
                    </a:srgbClr>
                  </a:outerShdw>
                </a:effectLst>
                <a:latin typeface="Arial Black" panose="020B0A04020102020204" pitchFamily="34" charset="0"/>
              </a:rPr>
              <a:t>‘‘Et la parole a été faite chair, et elle a habité parmi nous, pleine de grâce et de vérité ; et nous avons contemplé sa gloire, une gloire comme la gloire du Fils unique venu du Père.’’</a:t>
            </a:r>
          </a:p>
        </p:txBody>
      </p:sp>
      <p:pic>
        <p:nvPicPr>
          <p:cNvPr id="3" name="Image 2">
            <a:extLst>
              <a:ext uri="{FF2B5EF4-FFF2-40B4-BE49-F238E27FC236}">
                <a16:creationId xmlns:a16="http://schemas.microsoft.com/office/drawing/2014/main" id="{E1CBFC11-DD9D-453B-AD20-DB2FDAB806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3419" y="2290009"/>
            <a:ext cx="6091432" cy="40601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690965" y="569618"/>
            <a:ext cx="9344605" cy="1200329"/>
          </a:xfrm>
          <a:prstGeom prst="rect">
            <a:avLst/>
          </a:prstGeom>
          <a:noFill/>
        </p:spPr>
        <p:txBody>
          <a:bodyPr wrap="square" rtlCol="0">
            <a:spAutoFit/>
          </a:bodyPr>
          <a:lstStyle/>
          <a:p>
            <a:pPr algn="ctr"/>
            <a:r>
              <a:rPr lang="fr-FR" sz="36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 tenture de lin blanche et le bois d’acacia :  Dieu s’associe à l’homme </a:t>
            </a:r>
            <a:endParaRPr lang="fr-FR" sz="3600" b="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grpSp>
        <p:nvGrpSpPr>
          <p:cNvPr id="16" name="Groupe 15">
            <a:extLst>
              <a:ext uri="{FF2B5EF4-FFF2-40B4-BE49-F238E27FC236}">
                <a16:creationId xmlns:a16="http://schemas.microsoft.com/office/drawing/2014/main" id="{4BFA9B55-668D-46C4-80AE-A0921F88ACC6}"/>
              </a:ext>
            </a:extLst>
          </p:cNvPr>
          <p:cNvGrpSpPr/>
          <p:nvPr/>
        </p:nvGrpSpPr>
        <p:grpSpPr>
          <a:xfrm>
            <a:off x="10528601" y="508557"/>
            <a:ext cx="536627" cy="489612"/>
            <a:chOff x="11639460" y="241706"/>
            <a:chExt cx="697470" cy="621001"/>
          </a:xfrm>
        </p:grpSpPr>
        <p:sp>
          <p:nvSpPr>
            <p:cNvPr id="17" name="Ellipse 16">
              <a:extLst>
                <a:ext uri="{FF2B5EF4-FFF2-40B4-BE49-F238E27FC236}">
                  <a16:creationId xmlns:a16="http://schemas.microsoft.com/office/drawing/2014/main" id="{D26050E4-392D-4618-BACC-59FA9D7AD259}"/>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8" name="Rectangle 17">
              <a:extLst>
                <a:ext uri="{FF2B5EF4-FFF2-40B4-BE49-F238E27FC236}">
                  <a16:creationId xmlns:a16="http://schemas.microsoft.com/office/drawing/2014/main" id="{D6FBD492-0030-4A6F-B549-1C840C3856CF}"/>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9</a:t>
              </a:r>
              <a:endParaRPr lang="fr-FR" sz="2400" dirty="0"/>
            </a:p>
          </p:txBody>
        </p:sp>
      </p:grpSp>
      <p:sp>
        <p:nvSpPr>
          <p:cNvPr id="19" name="Rectangle 18">
            <a:extLst>
              <a:ext uri="{FF2B5EF4-FFF2-40B4-BE49-F238E27FC236}">
                <a16:creationId xmlns:a16="http://schemas.microsoft.com/office/drawing/2014/main" id="{CEAF5165-97B6-4745-AEBC-2F32EB8A199C}"/>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190233871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1/2</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7" name="Rectangle 16"/>
          <p:cNvSpPr/>
          <p:nvPr/>
        </p:nvSpPr>
        <p:spPr>
          <a:xfrm>
            <a:off x="5089353" y="2869362"/>
            <a:ext cx="6294399" cy="2862322"/>
          </a:xfrm>
          <a:prstGeom prst="rect">
            <a:avLst/>
          </a:prstGeom>
          <a:noFill/>
        </p:spPr>
        <p:txBody>
          <a:bodyPr wrap="square">
            <a:spAutoFit/>
          </a:bodyPr>
          <a:lstStyle/>
          <a:p>
            <a:r>
              <a:rPr lang="fr-FR" sz="3600" dirty="0">
                <a:solidFill>
                  <a:srgbClr val="FFFF00"/>
                </a:solidFill>
                <a:effectLst>
                  <a:outerShdw blurRad="38100" dist="38100" dir="2700000" algn="tl">
                    <a:srgbClr val="000000">
                      <a:alpha val="43137"/>
                    </a:srgbClr>
                  </a:outerShdw>
                </a:effectLst>
                <a:latin typeface="Arial Black" panose="020B0A04020102020204" pitchFamily="34" charset="0"/>
              </a:rPr>
              <a:t>Esaïe 40 : 8 </a:t>
            </a:r>
          </a:p>
          <a:p>
            <a:r>
              <a:rPr lang="fr-FR" sz="3600" dirty="0">
                <a:effectLst>
                  <a:outerShdw blurRad="38100" dist="38100" dir="2700000" algn="tl">
                    <a:srgbClr val="000000">
                      <a:alpha val="43137"/>
                    </a:srgbClr>
                  </a:outerShdw>
                </a:effectLst>
                <a:latin typeface="Arial Black" panose="020B0A04020102020204" pitchFamily="34" charset="0"/>
              </a:rPr>
              <a:t>‘‘L’herbe sèche, la fleur tombe ; Mais la parole de notre Dieu subsiste éternellement.’’</a:t>
            </a:r>
          </a:p>
        </p:txBody>
      </p:sp>
      <p:pic>
        <p:nvPicPr>
          <p:cNvPr id="4" name="Image 3">
            <a:extLst>
              <a:ext uri="{FF2B5EF4-FFF2-40B4-BE49-F238E27FC236}">
                <a16:creationId xmlns:a16="http://schemas.microsoft.com/office/drawing/2014/main" id="{39C0A704-BBA9-467D-899B-FAFECC1F21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516" y="2635293"/>
            <a:ext cx="5414195" cy="36836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838037" y="539035"/>
            <a:ext cx="9335347" cy="1569660"/>
          </a:xfrm>
          <a:prstGeom prst="rect">
            <a:avLst/>
          </a:prstGeom>
          <a:noFill/>
        </p:spPr>
        <p:txBody>
          <a:bodyPr wrap="square" rtlCol="0">
            <a:spAutoFit/>
          </a:bodyPr>
          <a:lstStyle/>
          <a:p>
            <a:pPr algn="ctr"/>
            <a:r>
              <a:rPr lang="fr-FR" sz="48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Le bronze ou l’airain :</a:t>
            </a:r>
          </a:p>
          <a:p>
            <a:pPr algn="ctr"/>
            <a:r>
              <a:rPr lang="fr-FR" sz="48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une base solide en Dieu </a:t>
            </a:r>
            <a:endParaRPr lang="fr-FR" sz="6600" b="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grpSp>
        <p:nvGrpSpPr>
          <p:cNvPr id="18" name="Groupe 17">
            <a:extLst>
              <a:ext uri="{FF2B5EF4-FFF2-40B4-BE49-F238E27FC236}">
                <a16:creationId xmlns:a16="http://schemas.microsoft.com/office/drawing/2014/main" id="{08849075-3C3A-450A-8B03-661C25EDAE8D}"/>
              </a:ext>
            </a:extLst>
          </p:cNvPr>
          <p:cNvGrpSpPr/>
          <p:nvPr/>
        </p:nvGrpSpPr>
        <p:grpSpPr>
          <a:xfrm>
            <a:off x="10528601" y="508557"/>
            <a:ext cx="536627" cy="489612"/>
            <a:chOff x="11639460" y="241706"/>
            <a:chExt cx="697470" cy="621001"/>
          </a:xfrm>
        </p:grpSpPr>
        <p:sp>
          <p:nvSpPr>
            <p:cNvPr id="19" name="Ellipse 18">
              <a:extLst>
                <a:ext uri="{FF2B5EF4-FFF2-40B4-BE49-F238E27FC236}">
                  <a16:creationId xmlns:a16="http://schemas.microsoft.com/office/drawing/2014/main" id="{5D994296-0B34-433F-970F-E25332BD3C35}"/>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20" name="Rectangle 19">
              <a:extLst>
                <a:ext uri="{FF2B5EF4-FFF2-40B4-BE49-F238E27FC236}">
                  <a16:creationId xmlns:a16="http://schemas.microsoft.com/office/drawing/2014/main" id="{450013FB-2ACF-414B-BBC6-A264ED2A5774}"/>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10</a:t>
              </a:r>
              <a:endParaRPr lang="fr-FR" sz="2400" dirty="0"/>
            </a:p>
          </p:txBody>
        </p:sp>
      </p:grpSp>
      <p:sp>
        <p:nvSpPr>
          <p:cNvPr id="29" name="Rectangle 28">
            <a:extLst>
              <a:ext uri="{FF2B5EF4-FFF2-40B4-BE49-F238E27FC236}">
                <a16:creationId xmlns:a16="http://schemas.microsoft.com/office/drawing/2014/main" id="{22E35F2D-8A60-46F1-AC10-82A5E5F7BB8A}"/>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345301704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2/2</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7" name="Rectangle 16"/>
          <p:cNvSpPr/>
          <p:nvPr/>
        </p:nvSpPr>
        <p:spPr>
          <a:xfrm>
            <a:off x="4605259" y="2487148"/>
            <a:ext cx="6983935" cy="4031873"/>
          </a:xfrm>
          <a:prstGeom prst="rect">
            <a:avLst/>
          </a:prstGeom>
          <a:noFill/>
        </p:spPr>
        <p:txBody>
          <a:bodyPr wrap="square">
            <a:spAutoFit/>
          </a:bodyPr>
          <a:lstStyle/>
          <a:p>
            <a:r>
              <a:rPr lang="fr-FR" sz="3200" dirty="0">
                <a:solidFill>
                  <a:srgbClr val="FFFF00"/>
                </a:solidFill>
                <a:effectLst>
                  <a:outerShdw blurRad="38100" dist="38100" dir="2700000" algn="tl">
                    <a:srgbClr val="000000">
                      <a:alpha val="43137"/>
                    </a:srgbClr>
                  </a:outerShdw>
                </a:effectLst>
                <a:latin typeface="Arial Black" panose="020B0A04020102020204" pitchFamily="34" charset="0"/>
              </a:rPr>
              <a:t>Jean 1 :14</a:t>
            </a:r>
          </a:p>
          <a:p>
            <a:r>
              <a:rPr lang="fr-FR" sz="3200" dirty="0">
                <a:effectLst>
                  <a:outerShdw blurRad="38100" dist="38100" dir="2700000" algn="tl">
                    <a:srgbClr val="000000">
                      <a:alpha val="43137"/>
                    </a:srgbClr>
                  </a:outerShdw>
                </a:effectLst>
                <a:latin typeface="Arial Black" panose="020B0A04020102020204" pitchFamily="34" charset="0"/>
              </a:rPr>
              <a:t>‘‘Et la parole a été faite chair, et elle a habité parmi nous, pleine de grâce et de vérité ; et nous avons contemplé sa gloire, une gloire comme la gloire du Fils unique venu du Père.’’</a:t>
            </a:r>
            <a:endParaRPr lang="fr-FR" sz="6000" dirty="0">
              <a:effectLst>
                <a:outerShdw blurRad="38100" dist="38100" dir="2700000" algn="tl">
                  <a:srgbClr val="000000">
                    <a:alpha val="43137"/>
                  </a:srgbClr>
                </a:outerShdw>
              </a:effectLst>
              <a:latin typeface="Arial Black" panose="020B0A04020102020204" pitchFamily="34" charset="0"/>
            </a:endParaRPr>
          </a:p>
        </p:txBody>
      </p:sp>
      <p:pic>
        <p:nvPicPr>
          <p:cNvPr id="4" name="Image 3">
            <a:extLst>
              <a:ext uri="{FF2B5EF4-FFF2-40B4-BE49-F238E27FC236}">
                <a16:creationId xmlns:a16="http://schemas.microsoft.com/office/drawing/2014/main" id="{39C0A704-BBA9-467D-899B-FAFECC1F21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517" y="2180148"/>
            <a:ext cx="4910790" cy="44075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838037" y="539035"/>
            <a:ext cx="9335347" cy="1569660"/>
          </a:xfrm>
          <a:prstGeom prst="rect">
            <a:avLst/>
          </a:prstGeom>
          <a:noFill/>
        </p:spPr>
        <p:txBody>
          <a:bodyPr wrap="square" rtlCol="0">
            <a:spAutoFit/>
          </a:bodyPr>
          <a:lstStyle/>
          <a:p>
            <a:pPr algn="ctr"/>
            <a:r>
              <a:rPr lang="fr-FR" sz="48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Le bronze ou l’airain :</a:t>
            </a:r>
          </a:p>
          <a:p>
            <a:pPr algn="ctr"/>
            <a:r>
              <a:rPr lang="fr-FR" sz="48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une base solide en Dieu </a:t>
            </a:r>
            <a:endParaRPr lang="fr-FR" sz="6600" b="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grpSp>
        <p:nvGrpSpPr>
          <p:cNvPr id="18" name="Groupe 17">
            <a:extLst>
              <a:ext uri="{FF2B5EF4-FFF2-40B4-BE49-F238E27FC236}">
                <a16:creationId xmlns:a16="http://schemas.microsoft.com/office/drawing/2014/main" id="{08849075-3C3A-450A-8B03-661C25EDAE8D}"/>
              </a:ext>
            </a:extLst>
          </p:cNvPr>
          <p:cNvGrpSpPr/>
          <p:nvPr/>
        </p:nvGrpSpPr>
        <p:grpSpPr>
          <a:xfrm>
            <a:off x="10528601" y="508557"/>
            <a:ext cx="536627" cy="489612"/>
            <a:chOff x="11639460" y="241706"/>
            <a:chExt cx="697470" cy="621001"/>
          </a:xfrm>
        </p:grpSpPr>
        <p:sp>
          <p:nvSpPr>
            <p:cNvPr id="19" name="Ellipse 18">
              <a:extLst>
                <a:ext uri="{FF2B5EF4-FFF2-40B4-BE49-F238E27FC236}">
                  <a16:creationId xmlns:a16="http://schemas.microsoft.com/office/drawing/2014/main" id="{5D994296-0B34-433F-970F-E25332BD3C35}"/>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20" name="Rectangle 19">
              <a:extLst>
                <a:ext uri="{FF2B5EF4-FFF2-40B4-BE49-F238E27FC236}">
                  <a16:creationId xmlns:a16="http://schemas.microsoft.com/office/drawing/2014/main" id="{450013FB-2ACF-414B-BBC6-A264ED2A5774}"/>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10</a:t>
              </a:r>
              <a:endParaRPr lang="fr-FR" sz="2400" dirty="0"/>
            </a:p>
          </p:txBody>
        </p:sp>
      </p:grpSp>
      <p:sp>
        <p:nvSpPr>
          <p:cNvPr id="29" name="Rectangle 28">
            <a:extLst>
              <a:ext uri="{FF2B5EF4-FFF2-40B4-BE49-F238E27FC236}">
                <a16:creationId xmlns:a16="http://schemas.microsoft.com/office/drawing/2014/main" id="{22E35F2D-8A60-46F1-AC10-82A5E5F7BB8A}"/>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31005021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rPr>
              <a:t>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endParaRPr>
          </a:p>
        </p:txBody>
      </p:sp>
      <p:sp>
        <p:nvSpPr>
          <p:cNvPr id="13" name="Rectangle 12">
            <a:extLst>
              <a:ext uri="{FF2B5EF4-FFF2-40B4-BE49-F238E27FC236}">
                <a16:creationId xmlns:a16="http://schemas.microsoft.com/office/drawing/2014/main" id="{5A537159-9E06-4FF7-8436-6080573FFEB3}"/>
              </a:ext>
            </a:extLst>
          </p:cNvPr>
          <p:cNvSpPr/>
          <p:nvPr/>
        </p:nvSpPr>
        <p:spPr>
          <a:xfrm>
            <a:off x="4840941" y="2705136"/>
            <a:ext cx="6748253" cy="2862322"/>
          </a:xfrm>
          <a:prstGeom prst="rect">
            <a:avLst/>
          </a:prstGeom>
          <a:noFill/>
        </p:spPr>
        <p:txBody>
          <a:bodyPr wrap="square">
            <a:spAutoFit/>
          </a:bodyPr>
          <a:lstStyle/>
          <a:p>
            <a:r>
              <a:rPr lang="fr-FR" sz="3600" dirty="0">
                <a:solidFill>
                  <a:srgbClr val="FFFF00"/>
                </a:solidFill>
                <a:effectLst>
                  <a:outerShdw blurRad="38100" dist="38100" dir="2700000" algn="tl">
                    <a:srgbClr val="000000">
                      <a:alpha val="43137"/>
                    </a:srgbClr>
                  </a:outerShdw>
                </a:effectLst>
                <a:latin typeface="Arial Black" panose="020B0A04020102020204" pitchFamily="34" charset="0"/>
              </a:rPr>
              <a:t>Psaume 119 : 9</a:t>
            </a:r>
          </a:p>
          <a:p>
            <a:r>
              <a:rPr lang="fr-FR" sz="3600" dirty="0">
                <a:effectLst>
                  <a:outerShdw blurRad="38100" dist="38100" dir="2700000" algn="tl">
                    <a:srgbClr val="000000">
                      <a:alpha val="43137"/>
                    </a:srgbClr>
                  </a:outerShdw>
                </a:effectLst>
                <a:latin typeface="Arial Black" panose="020B0A04020102020204" pitchFamily="34" charset="0"/>
              </a:rPr>
              <a:t>‘‘Comment le jeune homme rendra-t-il pur son sentier ? En se dirigeant d’après ta parole.’’</a:t>
            </a:r>
            <a:endParaRPr lang="fr-FR" sz="6600" dirty="0">
              <a:effectLst>
                <a:outerShdw blurRad="38100" dist="38100" dir="2700000" algn="tl">
                  <a:srgbClr val="000000">
                    <a:alpha val="43137"/>
                  </a:srgbClr>
                </a:outerShdw>
              </a:effectLst>
              <a:latin typeface="Arial Black" panose="020B0A04020102020204" pitchFamily="34" charset="0"/>
            </a:endParaRPr>
          </a:p>
        </p:txBody>
      </p:sp>
      <p:pic>
        <p:nvPicPr>
          <p:cNvPr id="22" name="Image 21">
            <a:extLst>
              <a:ext uri="{FF2B5EF4-FFF2-40B4-BE49-F238E27FC236}">
                <a16:creationId xmlns:a16="http://schemas.microsoft.com/office/drawing/2014/main" id="{8F6BE9AA-44ED-4698-BBEB-8C514FD07B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2522257"/>
            <a:ext cx="5071076" cy="35988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1205289" y="360646"/>
            <a:ext cx="9606816" cy="1446550"/>
          </a:xfrm>
          <a:prstGeom prst="rect">
            <a:avLst/>
          </a:prstGeom>
          <a:noFill/>
        </p:spPr>
        <p:txBody>
          <a:bodyPr wrap="square" rtlCol="0">
            <a:spAutoFit/>
          </a:bodyPr>
          <a:lstStyle/>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L’argent : capacité à se laisser affiner par l’épreuve</a:t>
            </a:r>
          </a:p>
        </p:txBody>
      </p:sp>
      <p:grpSp>
        <p:nvGrpSpPr>
          <p:cNvPr id="20" name="Groupe 19">
            <a:extLst>
              <a:ext uri="{FF2B5EF4-FFF2-40B4-BE49-F238E27FC236}">
                <a16:creationId xmlns:a16="http://schemas.microsoft.com/office/drawing/2014/main" id="{4D666575-27CD-41F6-9BE8-66BAC106770F}"/>
              </a:ext>
            </a:extLst>
          </p:cNvPr>
          <p:cNvGrpSpPr/>
          <p:nvPr/>
        </p:nvGrpSpPr>
        <p:grpSpPr>
          <a:xfrm>
            <a:off x="10528601" y="508557"/>
            <a:ext cx="536627" cy="489612"/>
            <a:chOff x="11639460" y="241706"/>
            <a:chExt cx="697470" cy="621001"/>
          </a:xfrm>
        </p:grpSpPr>
        <p:sp>
          <p:nvSpPr>
            <p:cNvPr id="29" name="Ellipse 28">
              <a:extLst>
                <a:ext uri="{FF2B5EF4-FFF2-40B4-BE49-F238E27FC236}">
                  <a16:creationId xmlns:a16="http://schemas.microsoft.com/office/drawing/2014/main" id="{28B88C3B-1EE8-4B0A-A8CF-45F127483EA8}"/>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30" name="Rectangle 29">
              <a:extLst>
                <a:ext uri="{FF2B5EF4-FFF2-40B4-BE49-F238E27FC236}">
                  <a16:creationId xmlns:a16="http://schemas.microsoft.com/office/drawing/2014/main" id="{416DABB8-FAC4-4AA3-8906-825CCF234BF4}"/>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11</a:t>
              </a:r>
              <a:endParaRPr lang="fr-FR" sz="2400" dirty="0"/>
            </a:p>
          </p:txBody>
        </p:sp>
      </p:grpSp>
      <p:sp>
        <p:nvSpPr>
          <p:cNvPr id="31" name="Rectangle 30">
            <a:extLst>
              <a:ext uri="{FF2B5EF4-FFF2-40B4-BE49-F238E27FC236}">
                <a16:creationId xmlns:a16="http://schemas.microsoft.com/office/drawing/2014/main" id="{5D579E35-CD4A-48D8-AA5C-7F6BD07A86A9}"/>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260732703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rPr>
              <a:t>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endParaRPr>
          </a:p>
        </p:txBody>
      </p:sp>
      <p:sp>
        <p:nvSpPr>
          <p:cNvPr id="13" name="Rectangle 12">
            <a:extLst>
              <a:ext uri="{FF2B5EF4-FFF2-40B4-BE49-F238E27FC236}">
                <a16:creationId xmlns:a16="http://schemas.microsoft.com/office/drawing/2014/main" id="{5A537159-9E06-4FF7-8436-6080573FFEB3}"/>
              </a:ext>
            </a:extLst>
          </p:cNvPr>
          <p:cNvSpPr/>
          <p:nvPr/>
        </p:nvSpPr>
        <p:spPr>
          <a:xfrm>
            <a:off x="4092464" y="1974069"/>
            <a:ext cx="7496730" cy="4524315"/>
          </a:xfrm>
          <a:prstGeom prst="rect">
            <a:avLst/>
          </a:prstGeom>
          <a:noFill/>
        </p:spPr>
        <p:txBody>
          <a:bodyPr wrap="square">
            <a:spAutoFit/>
          </a:bodyPr>
          <a:lstStyle/>
          <a:p>
            <a:r>
              <a:rPr lang="fr-FR" sz="3600" dirty="0">
                <a:solidFill>
                  <a:srgbClr val="FFFF00"/>
                </a:solidFill>
                <a:effectLst>
                  <a:outerShdw blurRad="38100" dist="38100" dir="2700000" algn="tl">
                    <a:srgbClr val="000000">
                      <a:alpha val="43137"/>
                    </a:srgbClr>
                  </a:outerShdw>
                </a:effectLst>
                <a:latin typeface="Arial Black" panose="020B0A04020102020204" pitchFamily="34" charset="0"/>
              </a:rPr>
              <a:t>Jean 1 :14</a:t>
            </a:r>
          </a:p>
          <a:p>
            <a:r>
              <a:rPr lang="fr-FR" sz="3600" dirty="0">
                <a:effectLst>
                  <a:outerShdw blurRad="38100" dist="38100" dir="2700000" algn="tl">
                    <a:srgbClr val="000000">
                      <a:alpha val="43137"/>
                    </a:srgbClr>
                  </a:outerShdw>
                </a:effectLst>
                <a:latin typeface="Arial Black" panose="020B0A04020102020204" pitchFamily="34" charset="0"/>
              </a:rPr>
              <a:t>‘‘Et la parole a été faite chair, et elle a habité parmi nous, pleine de grâce et de vérité ; et nous avons contemplé sa gloire, une gloire comme la gloire du Fils unique venu du Père.’’</a:t>
            </a:r>
            <a:endParaRPr lang="fr-FR" sz="6600" dirty="0">
              <a:effectLst>
                <a:outerShdw blurRad="38100" dist="38100" dir="2700000" algn="tl">
                  <a:srgbClr val="000000">
                    <a:alpha val="43137"/>
                  </a:srgbClr>
                </a:outerShdw>
              </a:effectLst>
              <a:latin typeface="Arial Black" panose="020B0A04020102020204" pitchFamily="34" charset="0"/>
            </a:endParaRPr>
          </a:p>
        </p:txBody>
      </p:sp>
      <p:pic>
        <p:nvPicPr>
          <p:cNvPr id="22" name="Image 21">
            <a:extLst>
              <a:ext uri="{FF2B5EF4-FFF2-40B4-BE49-F238E27FC236}">
                <a16:creationId xmlns:a16="http://schemas.microsoft.com/office/drawing/2014/main" id="{8F6BE9AA-44ED-4698-BBEB-8C514FD07B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8366" y="1949063"/>
            <a:ext cx="3649566" cy="4473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1205289" y="360646"/>
            <a:ext cx="9606816" cy="1446550"/>
          </a:xfrm>
          <a:prstGeom prst="rect">
            <a:avLst/>
          </a:prstGeom>
          <a:noFill/>
        </p:spPr>
        <p:txBody>
          <a:bodyPr wrap="square" rtlCol="0">
            <a:spAutoFit/>
          </a:bodyPr>
          <a:lstStyle/>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L’argent : capacité à se laisser affiner par l’épreuve</a:t>
            </a:r>
          </a:p>
        </p:txBody>
      </p:sp>
      <p:grpSp>
        <p:nvGrpSpPr>
          <p:cNvPr id="20" name="Groupe 19">
            <a:extLst>
              <a:ext uri="{FF2B5EF4-FFF2-40B4-BE49-F238E27FC236}">
                <a16:creationId xmlns:a16="http://schemas.microsoft.com/office/drawing/2014/main" id="{4D666575-27CD-41F6-9BE8-66BAC106770F}"/>
              </a:ext>
            </a:extLst>
          </p:cNvPr>
          <p:cNvGrpSpPr/>
          <p:nvPr/>
        </p:nvGrpSpPr>
        <p:grpSpPr>
          <a:xfrm>
            <a:off x="10528601" y="508557"/>
            <a:ext cx="536627" cy="489612"/>
            <a:chOff x="11639460" y="241706"/>
            <a:chExt cx="697470" cy="621001"/>
          </a:xfrm>
        </p:grpSpPr>
        <p:sp>
          <p:nvSpPr>
            <p:cNvPr id="29" name="Ellipse 28">
              <a:extLst>
                <a:ext uri="{FF2B5EF4-FFF2-40B4-BE49-F238E27FC236}">
                  <a16:creationId xmlns:a16="http://schemas.microsoft.com/office/drawing/2014/main" id="{28B88C3B-1EE8-4B0A-A8CF-45F127483EA8}"/>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30" name="Rectangle 29">
              <a:extLst>
                <a:ext uri="{FF2B5EF4-FFF2-40B4-BE49-F238E27FC236}">
                  <a16:creationId xmlns:a16="http://schemas.microsoft.com/office/drawing/2014/main" id="{416DABB8-FAC4-4AA3-8906-825CCF234BF4}"/>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11</a:t>
              </a:r>
              <a:endParaRPr lang="fr-FR" sz="2400" dirty="0"/>
            </a:p>
          </p:txBody>
        </p:sp>
      </p:grpSp>
      <p:sp>
        <p:nvSpPr>
          <p:cNvPr id="31" name="Rectangle 30">
            <a:extLst>
              <a:ext uri="{FF2B5EF4-FFF2-40B4-BE49-F238E27FC236}">
                <a16:creationId xmlns:a16="http://schemas.microsoft.com/office/drawing/2014/main" id="{5D579E35-CD4A-48D8-AA5C-7F6BD07A86A9}"/>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49051990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rPr>
              <a:t>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endParaRPr>
          </a:p>
        </p:txBody>
      </p:sp>
      <p:sp>
        <p:nvSpPr>
          <p:cNvPr id="13" name="Rectangle 12">
            <a:extLst>
              <a:ext uri="{FF2B5EF4-FFF2-40B4-BE49-F238E27FC236}">
                <a16:creationId xmlns:a16="http://schemas.microsoft.com/office/drawing/2014/main" id="{5A537159-9E06-4FF7-8436-6080573FFEB3}"/>
              </a:ext>
            </a:extLst>
          </p:cNvPr>
          <p:cNvSpPr/>
          <p:nvPr/>
        </p:nvSpPr>
        <p:spPr>
          <a:xfrm>
            <a:off x="3964202" y="1754240"/>
            <a:ext cx="7719432" cy="4862870"/>
          </a:xfrm>
          <a:prstGeom prst="rect">
            <a:avLst/>
          </a:prstGeom>
          <a:noFill/>
        </p:spPr>
        <p:txBody>
          <a:bodyPr wrap="square">
            <a:spAutoFit/>
          </a:bodyPr>
          <a:lstStyle/>
          <a:p>
            <a:r>
              <a:rPr lang="fr-FR" sz="2400" dirty="0">
                <a:solidFill>
                  <a:srgbClr val="FFFF00"/>
                </a:solidFill>
                <a:effectLst>
                  <a:outerShdw blurRad="38100" dist="38100" dir="2700000" algn="tl">
                    <a:srgbClr val="000000">
                      <a:alpha val="43137"/>
                    </a:srgbClr>
                  </a:outerShdw>
                </a:effectLst>
                <a:latin typeface="Arial Black" panose="020B0A04020102020204" pitchFamily="34" charset="0"/>
              </a:rPr>
              <a:t>Exode 34 : 6,7</a:t>
            </a:r>
          </a:p>
          <a:p>
            <a:r>
              <a:rPr lang="fr-FR" sz="2600" dirty="0">
                <a:effectLst>
                  <a:outerShdw blurRad="38100" dist="38100" dir="2700000" algn="tl">
                    <a:srgbClr val="000000">
                      <a:alpha val="43137"/>
                    </a:srgbClr>
                  </a:outerShdw>
                </a:effectLst>
                <a:latin typeface="Arial Black" panose="020B0A04020102020204" pitchFamily="34" charset="0"/>
              </a:rPr>
              <a:t>‘‘Et l’Éternel passa devant lui, et s’écria : L’Éternel, l’Éternel, Dieu miséricordieux et compatissant, lent à la colère, riche en bonté et en fidélité, qui conserve son amour jusqu’à mille générations, qui pardonne l’iniquité, la rébellion et le péché, mais qui ne tient point le coupable pour innocent, et qui punit l’iniquité des pères sur les enfants et sur les enfants des enfants jusqu’à la troisième et à la quatrième génération !’’</a:t>
            </a:r>
          </a:p>
        </p:txBody>
      </p:sp>
      <p:pic>
        <p:nvPicPr>
          <p:cNvPr id="22" name="Image 21">
            <a:extLst>
              <a:ext uri="{FF2B5EF4-FFF2-40B4-BE49-F238E27FC236}">
                <a16:creationId xmlns:a16="http://schemas.microsoft.com/office/drawing/2014/main" id="{8F6BE9AA-44ED-4698-BBEB-8C514FD07B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614" y="1979407"/>
            <a:ext cx="4090688" cy="3840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906594" y="613448"/>
            <a:ext cx="9606816" cy="830997"/>
          </a:xfrm>
          <a:prstGeom prst="rect">
            <a:avLst/>
          </a:prstGeom>
          <a:noFill/>
        </p:spPr>
        <p:txBody>
          <a:bodyPr wrap="square" rtlCol="0">
            <a:spAutoFit/>
          </a:bodyPr>
          <a:lstStyle/>
          <a:p>
            <a:pPr algn="ctr"/>
            <a:r>
              <a:rPr lang="fr-FR" sz="48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L’or : symbole de la divinité</a:t>
            </a:r>
          </a:p>
        </p:txBody>
      </p:sp>
      <p:grpSp>
        <p:nvGrpSpPr>
          <p:cNvPr id="20" name="Groupe 19">
            <a:extLst>
              <a:ext uri="{FF2B5EF4-FFF2-40B4-BE49-F238E27FC236}">
                <a16:creationId xmlns:a16="http://schemas.microsoft.com/office/drawing/2014/main" id="{4D666575-27CD-41F6-9BE8-66BAC106770F}"/>
              </a:ext>
            </a:extLst>
          </p:cNvPr>
          <p:cNvGrpSpPr/>
          <p:nvPr/>
        </p:nvGrpSpPr>
        <p:grpSpPr>
          <a:xfrm>
            <a:off x="10528601" y="508557"/>
            <a:ext cx="536627" cy="489612"/>
            <a:chOff x="11639460" y="241706"/>
            <a:chExt cx="697470" cy="621001"/>
          </a:xfrm>
        </p:grpSpPr>
        <p:sp>
          <p:nvSpPr>
            <p:cNvPr id="29" name="Ellipse 28">
              <a:extLst>
                <a:ext uri="{FF2B5EF4-FFF2-40B4-BE49-F238E27FC236}">
                  <a16:creationId xmlns:a16="http://schemas.microsoft.com/office/drawing/2014/main" id="{28B88C3B-1EE8-4B0A-A8CF-45F127483EA8}"/>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30" name="Rectangle 29">
              <a:extLst>
                <a:ext uri="{FF2B5EF4-FFF2-40B4-BE49-F238E27FC236}">
                  <a16:creationId xmlns:a16="http://schemas.microsoft.com/office/drawing/2014/main" id="{416DABB8-FAC4-4AA3-8906-825CCF234BF4}"/>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12</a:t>
              </a:r>
              <a:endParaRPr lang="fr-FR" sz="2400" dirty="0"/>
            </a:p>
          </p:txBody>
        </p:sp>
      </p:grpSp>
      <p:sp>
        <p:nvSpPr>
          <p:cNvPr id="31" name="Rectangle 30">
            <a:extLst>
              <a:ext uri="{FF2B5EF4-FFF2-40B4-BE49-F238E27FC236}">
                <a16:creationId xmlns:a16="http://schemas.microsoft.com/office/drawing/2014/main" id="{5D579E35-CD4A-48D8-AA5C-7F6BD07A86A9}"/>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420233260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rPr>
              <a:t>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endParaRPr>
          </a:p>
        </p:txBody>
      </p:sp>
      <p:sp>
        <p:nvSpPr>
          <p:cNvPr id="13" name="Rectangle 12">
            <a:extLst>
              <a:ext uri="{FF2B5EF4-FFF2-40B4-BE49-F238E27FC236}">
                <a16:creationId xmlns:a16="http://schemas.microsoft.com/office/drawing/2014/main" id="{5A537159-9E06-4FF7-8436-6080573FFEB3}"/>
              </a:ext>
            </a:extLst>
          </p:cNvPr>
          <p:cNvSpPr/>
          <p:nvPr/>
        </p:nvSpPr>
        <p:spPr>
          <a:xfrm>
            <a:off x="4677091" y="2101954"/>
            <a:ext cx="7210232" cy="4493538"/>
          </a:xfrm>
          <a:prstGeom prst="rect">
            <a:avLst/>
          </a:prstGeom>
          <a:noFill/>
        </p:spPr>
        <p:txBody>
          <a:bodyPr wrap="square">
            <a:spAutoFit/>
          </a:bodyPr>
          <a:lstStyle/>
          <a:p>
            <a:r>
              <a:rPr lang="fr-FR" sz="2600" dirty="0">
                <a:solidFill>
                  <a:srgbClr val="FFFF00"/>
                </a:solidFill>
                <a:effectLst>
                  <a:outerShdw blurRad="38100" dist="38100" dir="2700000" algn="tl">
                    <a:srgbClr val="000000">
                      <a:alpha val="43137"/>
                    </a:srgbClr>
                  </a:outerShdw>
                </a:effectLst>
                <a:latin typeface="Arial Black" panose="020B0A04020102020204" pitchFamily="34" charset="0"/>
              </a:rPr>
              <a:t>2 Chroniques 6 : 18-21</a:t>
            </a:r>
          </a:p>
          <a:p>
            <a:r>
              <a:rPr lang="fr-FR" sz="2600" dirty="0">
                <a:effectLst>
                  <a:outerShdw blurRad="38100" dist="38100" dir="2700000" algn="tl">
                    <a:srgbClr val="000000">
                      <a:alpha val="43137"/>
                    </a:srgbClr>
                  </a:outerShdw>
                </a:effectLst>
                <a:latin typeface="Arial Black" panose="020B0A04020102020204" pitchFamily="34" charset="0"/>
              </a:rPr>
              <a:t>Mais quoi ! Dieu habiterait-il véritablement avec l'homme sur la terre ? Voici, les cieux et les cieux des cieux ne peuvent te contenir : combien moins cette maison que j'ai bâtie !</a:t>
            </a:r>
          </a:p>
          <a:p>
            <a:r>
              <a:rPr lang="fr-FR" sz="2600" dirty="0">
                <a:effectLst>
                  <a:outerShdw blurRad="38100" dist="38100" dir="2700000" algn="tl">
                    <a:srgbClr val="000000">
                      <a:alpha val="43137"/>
                    </a:srgbClr>
                  </a:outerShdw>
                </a:effectLst>
                <a:latin typeface="Arial Black" panose="020B0A04020102020204" pitchFamily="34" charset="0"/>
              </a:rPr>
              <a:t>Toutefois, Éternel mon Dieu, sois attentif à la prière de ton serviteur et à sa supplication ; écoute le cri et la prière que t'adresse ton serviteur. …</a:t>
            </a:r>
          </a:p>
        </p:txBody>
      </p:sp>
      <p:sp>
        <p:nvSpPr>
          <p:cNvPr id="15" name="ZoneTexte 14"/>
          <p:cNvSpPr txBox="1"/>
          <p:nvPr/>
        </p:nvSpPr>
        <p:spPr>
          <a:xfrm>
            <a:off x="908356" y="433704"/>
            <a:ext cx="8957234" cy="1446550"/>
          </a:xfrm>
          <a:prstGeom prst="rect">
            <a:avLst/>
          </a:prstGeom>
          <a:noFill/>
        </p:spPr>
        <p:txBody>
          <a:bodyPr wrap="square" rtlCol="0">
            <a:spAutoFit/>
          </a:bodyPr>
          <a:lstStyle/>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Un lieu pour rencontrer </a:t>
            </a:r>
          </a:p>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son Père Céleste</a:t>
            </a:r>
            <a:endParaRPr lang="fr-FR" sz="2800" b="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pic>
        <p:nvPicPr>
          <p:cNvPr id="4" name="Image 3">
            <a:extLst>
              <a:ext uri="{FF2B5EF4-FFF2-40B4-BE49-F238E27FC236}">
                <a16:creationId xmlns:a16="http://schemas.microsoft.com/office/drawing/2014/main" id="{1EE50954-0F9E-4370-94AD-43CD3733CE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677" y="2101954"/>
            <a:ext cx="4720128" cy="42784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4" name="Groupe 13">
            <a:extLst>
              <a:ext uri="{FF2B5EF4-FFF2-40B4-BE49-F238E27FC236}">
                <a16:creationId xmlns:a16="http://schemas.microsoft.com/office/drawing/2014/main" id="{D262B68F-45C6-4DF0-9B5F-2FDB6B507F9F}"/>
              </a:ext>
            </a:extLst>
          </p:cNvPr>
          <p:cNvGrpSpPr/>
          <p:nvPr/>
        </p:nvGrpSpPr>
        <p:grpSpPr>
          <a:xfrm>
            <a:off x="10528601" y="508557"/>
            <a:ext cx="536627" cy="489612"/>
            <a:chOff x="11639460" y="241706"/>
            <a:chExt cx="697470" cy="621001"/>
          </a:xfrm>
        </p:grpSpPr>
        <p:sp>
          <p:nvSpPr>
            <p:cNvPr id="16" name="Ellipse 15">
              <a:extLst>
                <a:ext uri="{FF2B5EF4-FFF2-40B4-BE49-F238E27FC236}">
                  <a16:creationId xmlns:a16="http://schemas.microsoft.com/office/drawing/2014/main" id="{71D03B44-FE9A-47BF-B171-A3A39B45A624}"/>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7" name="Rectangle 16">
              <a:extLst>
                <a:ext uri="{FF2B5EF4-FFF2-40B4-BE49-F238E27FC236}">
                  <a16:creationId xmlns:a16="http://schemas.microsoft.com/office/drawing/2014/main" id="{B81F07F7-B330-40BB-ABC3-02CE68D88311}"/>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13</a:t>
              </a:r>
              <a:endParaRPr lang="fr-FR" sz="2400" dirty="0"/>
            </a:p>
          </p:txBody>
        </p:sp>
      </p:grpSp>
      <p:sp>
        <p:nvSpPr>
          <p:cNvPr id="18" name="Rectangle 17">
            <a:extLst>
              <a:ext uri="{FF2B5EF4-FFF2-40B4-BE49-F238E27FC236}">
                <a16:creationId xmlns:a16="http://schemas.microsoft.com/office/drawing/2014/main" id="{6B6832B8-052D-4DA6-AB15-84F337195EF5}"/>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278482352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2</a:t>
            </a:r>
            <a:r>
              <a:rPr kumimoji="0" lang="fr-FR" sz="16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w="12700">
                <a:solidFill>
                  <a:sysClr val="windowText" lastClr="000000"/>
                </a:solidFill>
              </a:ln>
              <a:solidFill>
                <a:srgbClr val="FFFF00"/>
              </a:solidFill>
              <a:effectLst/>
              <a:uLnTx/>
              <a:uFillTx/>
              <a:latin typeface="Arial Black" panose="020B0A04020102020204" pitchFamily="34" charset="0"/>
              <a:ea typeface="Adobe Gothic Std B" panose="020B0800000000000000" pitchFamily="34" charset="-128"/>
              <a:cs typeface="+mn-cs"/>
            </a:endParaRPr>
          </a:p>
        </p:txBody>
      </p:sp>
      <p:sp>
        <p:nvSpPr>
          <p:cNvPr id="13" name="Rectangle 12">
            <a:extLst>
              <a:ext uri="{FF2B5EF4-FFF2-40B4-BE49-F238E27FC236}">
                <a16:creationId xmlns:a16="http://schemas.microsoft.com/office/drawing/2014/main" id="{5A537159-9E06-4FF7-8436-6080573FFEB3}"/>
              </a:ext>
            </a:extLst>
          </p:cNvPr>
          <p:cNvSpPr/>
          <p:nvPr/>
        </p:nvSpPr>
        <p:spPr>
          <a:xfrm>
            <a:off x="4464424" y="1939259"/>
            <a:ext cx="7422899" cy="4832092"/>
          </a:xfrm>
          <a:prstGeom prst="rect">
            <a:avLst/>
          </a:prstGeom>
          <a:noFill/>
        </p:spPr>
        <p:txBody>
          <a:bodyPr wrap="square">
            <a:spAutoFit/>
          </a:bodyPr>
          <a:lstStyle/>
          <a:p>
            <a:r>
              <a:rPr lang="fr-FR" sz="2800" dirty="0">
                <a:solidFill>
                  <a:srgbClr val="FFFF00"/>
                </a:solidFill>
                <a:effectLst>
                  <a:outerShdw blurRad="38100" dist="38100" dir="2700000" algn="tl">
                    <a:srgbClr val="000000">
                      <a:alpha val="43137"/>
                    </a:srgbClr>
                  </a:outerShdw>
                </a:effectLst>
                <a:latin typeface="Arial Black" panose="020B0A04020102020204" pitchFamily="34" charset="0"/>
              </a:rPr>
              <a:t>2 Chroniques 6 : 18-21</a:t>
            </a:r>
          </a:p>
          <a:p>
            <a:r>
              <a:rPr lang="fr-FR" sz="2800" dirty="0">
                <a:effectLst>
                  <a:outerShdw blurRad="38100" dist="38100" dir="2700000" algn="tl">
                    <a:srgbClr val="000000">
                      <a:alpha val="43137"/>
                    </a:srgbClr>
                  </a:outerShdw>
                </a:effectLst>
                <a:latin typeface="Arial Black" panose="020B0A04020102020204" pitchFamily="34" charset="0"/>
              </a:rPr>
              <a:t>Que tes yeux soient jour et nuit ouverts sur cette maison, sur le lieu dont tu as dit que là serait ton nom ! Écoute la prière que ton serviteur fait en ce lieu.</a:t>
            </a:r>
          </a:p>
          <a:p>
            <a:r>
              <a:rPr lang="fr-FR" sz="2800" dirty="0">
                <a:effectLst>
                  <a:outerShdw blurRad="38100" dist="38100" dir="2700000" algn="tl">
                    <a:srgbClr val="000000">
                      <a:alpha val="43137"/>
                    </a:srgbClr>
                  </a:outerShdw>
                </a:effectLst>
                <a:latin typeface="Arial Black" panose="020B0A04020102020204" pitchFamily="34" charset="0"/>
              </a:rPr>
              <a:t>Daigne exaucer les supplications de ton serviteur et de ton peuple d'Israël, lorsqu'ils prieront en ce lieu ! Exauce du lieu de ta demeure, des cieux, exauce et pardonne !  </a:t>
            </a:r>
          </a:p>
        </p:txBody>
      </p:sp>
      <p:sp>
        <p:nvSpPr>
          <p:cNvPr id="15" name="ZoneTexte 14"/>
          <p:cNvSpPr txBox="1"/>
          <p:nvPr/>
        </p:nvSpPr>
        <p:spPr>
          <a:xfrm>
            <a:off x="940629" y="379711"/>
            <a:ext cx="8957234" cy="1446550"/>
          </a:xfrm>
          <a:prstGeom prst="rect">
            <a:avLst/>
          </a:prstGeom>
          <a:noFill/>
        </p:spPr>
        <p:txBody>
          <a:bodyPr wrap="square" rtlCol="0">
            <a:spAutoFit/>
          </a:bodyPr>
          <a:lstStyle/>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Un lieu pour rencontrer </a:t>
            </a:r>
          </a:p>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son Père Céleste</a:t>
            </a:r>
            <a:endParaRPr lang="fr-FR" sz="2800" b="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pic>
        <p:nvPicPr>
          <p:cNvPr id="4" name="Image 3">
            <a:extLst>
              <a:ext uri="{FF2B5EF4-FFF2-40B4-BE49-F238E27FC236}">
                <a16:creationId xmlns:a16="http://schemas.microsoft.com/office/drawing/2014/main" id="{1EE50954-0F9E-4370-94AD-43CD3733CE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516" y="2119140"/>
            <a:ext cx="4720128" cy="42784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4" name="Groupe 13">
            <a:extLst>
              <a:ext uri="{FF2B5EF4-FFF2-40B4-BE49-F238E27FC236}">
                <a16:creationId xmlns:a16="http://schemas.microsoft.com/office/drawing/2014/main" id="{D262B68F-45C6-4DF0-9B5F-2FDB6B507F9F}"/>
              </a:ext>
            </a:extLst>
          </p:cNvPr>
          <p:cNvGrpSpPr/>
          <p:nvPr/>
        </p:nvGrpSpPr>
        <p:grpSpPr>
          <a:xfrm>
            <a:off x="10528601" y="508557"/>
            <a:ext cx="536627" cy="489612"/>
            <a:chOff x="11639460" y="241706"/>
            <a:chExt cx="697470" cy="621001"/>
          </a:xfrm>
        </p:grpSpPr>
        <p:sp>
          <p:nvSpPr>
            <p:cNvPr id="16" name="Ellipse 15">
              <a:extLst>
                <a:ext uri="{FF2B5EF4-FFF2-40B4-BE49-F238E27FC236}">
                  <a16:creationId xmlns:a16="http://schemas.microsoft.com/office/drawing/2014/main" id="{71D03B44-FE9A-47BF-B171-A3A39B45A624}"/>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7" name="Rectangle 16">
              <a:extLst>
                <a:ext uri="{FF2B5EF4-FFF2-40B4-BE49-F238E27FC236}">
                  <a16:creationId xmlns:a16="http://schemas.microsoft.com/office/drawing/2014/main" id="{B81F07F7-B330-40BB-ABC3-02CE68D88311}"/>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13</a:t>
              </a:r>
              <a:endParaRPr lang="fr-FR" sz="2400" dirty="0"/>
            </a:p>
          </p:txBody>
        </p:sp>
      </p:grpSp>
      <p:sp>
        <p:nvSpPr>
          <p:cNvPr id="18" name="Rectangle 17">
            <a:extLst>
              <a:ext uri="{FF2B5EF4-FFF2-40B4-BE49-F238E27FC236}">
                <a16:creationId xmlns:a16="http://schemas.microsoft.com/office/drawing/2014/main" id="{6B6832B8-052D-4DA6-AB15-84F337195EF5}"/>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11807061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0528601" y="508557"/>
            <a:ext cx="536627" cy="489612"/>
            <a:chOff x="11639460" y="241706"/>
            <a:chExt cx="697470" cy="621001"/>
          </a:xfrm>
        </p:grpSpPr>
        <p:sp>
          <p:nvSpPr>
            <p:cNvPr id="9" name="Ellipse 8"/>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0" name="Rectangle 9"/>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1</a:t>
              </a:r>
              <a:endParaRPr lang="fr-FR" sz="2400" dirty="0"/>
            </a:p>
          </p:txBody>
        </p:sp>
      </p:grpSp>
      <p:sp>
        <p:nvSpPr>
          <p:cNvPr id="11" name="Rectangle 10"/>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
        <p:nvSpPr>
          <p:cNvPr id="15" name="ZoneTexte 14"/>
          <p:cNvSpPr txBox="1"/>
          <p:nvPr/>
        </p:nvSpPr>
        <p:spPr>
          <a:xfrm>
            <a:off x="-169816" y="663814"/>
            <a:ext cx="10362216" cy="830997"/>
          </a:xfrm>
          <a:prstGeom prst="rect">
            <a:avLst/>
          </a:prstGeom>
          <a:noFill/>
        </p:spPr>
        <p:txBody>
          <a:bodyPr wrap="square" rtlCol="0">
            <a:spAutoFit/>
          </a:bodyPr>
          <a:lstStyle/>
          <a:p>
            <a:pPr algn="ctr"/>
            <a:r>
              <a:rPr lang="fr-FR" sz="48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Une invitation à la rencontre</a:t>
            </a:r>
            <a:endParaRPr lang="fr-FR" sz="4400" b="1" i="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7" name="ZoneTexte 16"/>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3" name="Rectangle 12">
            <a:extLst>
              <a:ext uri="{FF2B5EF4-FFF2-40B4-BE49-F238E27FC236}">
                <a16:creationId xmlns:a16="http://schemas.microsoft.com/office/drawing/2014/main" id="{AA9405B8-FF33-474B-976E-A878F42AD9AA}"/>
              </a:ext>
            </a:extLst>
          </p:cNvPr>
          <p:cNvSpPr/>
          <p:nvPr/>
        </p:nvSpPr>
        <p:spPr>
          <a:xfrm>
            <a:off x="5628853" y="2901207"/>
            <a:ext cx="5843568" cy="2062103"/>
          </a:xfrm>
          <a:prstGeom prst="rect">
            <a:avLst/>
          </a:prstGeom>
        </p:spPr>
        <p:txBody>
          <a:bodyPr wrap="square">
            <a:spAutoFit/>
          </a:bodyPr>
          <a:lstStyle/>
          <a:p>
            <a:r>
              <a:rPr lang="fr-FR" sz="4000" dirty="0">
                <a:solidFill>
                  <a:srgbClr val="FFFF00"/>
                </a:solidFill>
                <a:effectLst>
                  <a:outerShdw blurRad="38100" dist="38100" dir="2700000" algn="tl">
                    <a:srgbClr val="000000">
                      <a:alpha val="43137"/>
                    </a:srgbClr>
                  </a:outerShdw>
                </a:effectLst>
                <a:latin typeface="Arial Black" panose="020B0A04020102020204" pitchFamily="34" charset="0"/>
              </a:rPr>
              <a:t>Esaïe 43 : 4</a:t>
            </a:r>
          </a:p>
          <a:p>
            <a:r>
              <a:rPr lang="fr-FR" sz="4400" dirty="0">
                <a:solidFill>
                  <a:srgbClr val="FFFFFF"/>
                </a:solidFill>
                <a:effectLst>
                  <a:outerShdw blurRad="38100" dist="38100" dir="2700000" algn="tl">
                    <a:srgbClr val="000000">
                      <a:alpha val="43137"/>
                    </a:srgbClr>
                  </a:outerShdw>
                </a:effectLst>
                <a:latin typeface="Arial Black" panose="020B0A04020102020204" pitchFamily="34" charset="0"/>
              </a:rPr>
              <a:t>« Tu as du prix à mes yeux... »</a:t>
            </a:r>
          </a:p>
        </p:txBody>
      </p:sp>
      <p:pic>
        <p:nvPicPr>
          <p:cNvPr id="7" name="Image 6">
            <a:extLst>
              <a:ext uri="{FF2B5EF4-FFF2-40B4-BE49-F238E27FC236}">
                <a16:creationId xmlns:a16="http://schemas.microsoft.com/office/drawing/2014/main" id="{1AD48AE4-50FD-4E96-8AA3-C98FC3DF67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2045" y="1998482"/>
            <a:ext cx="5612879" cy="40067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3620979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3" name="Rectangle 12"/>
          <p:cNvSpPr/>
          <p:nvPr/>
        </p:nvSpPr>
        <p:spPr>
          <a:xfrm>
            <a:off x="5881142" y="2826311"/>
            <a:ext cx="6310858" cy="3046988"/>
          </a:xfrm>
          <a:prstGeom prst="rect">
            <a:avLst/>
          </a:prstGeom>
          <a:noFill/>
        </p:spPr>
        <p:txBody>
          <a:bodyPr wrap="square">
            <a:spAutoFit/>
          </a:bodyPr>
          <a:lstStyle/>
          <a:p>
            <a:r>
              <a:rPr lang="fr-FR" sz="3200" dirty="0">
                <a:solidFill>
                  <a:srgbClr val="FFFF00"/>
                </a:solidFill>
                <a:effectLst>
                  <a:outerShdw blurRad="38100" dist="38100" dir="2700000" algn="tl">
                    <a:srgbClr val="000000">
                      <a:alpha val="43137"/>
                    </a:srgbClr>
                  </a:outerShdw>
                </a:effectLst>
                <a:latin typeface="Arial Black" panose="020B0A04020102020204" pitchFamily="34" charset="0"/>
              </a:rPr>
              <a:t>Exode 25 : 8</a:t>
            </a:r>
          </a:p>
          <a:p>
            <a:r>
              <a:rPr lang="fr-FR" sz="4000" dirty="0">
                <a:effectLst>
                  <a:outerShdw blurRad="38100" dist="38100" dir="2700000" algn="tl">
                    <a:srgbClr val="000000">
                      <a:alpha val="43137"/>
                    </a:srgbClr>
                  </a:outerShdw>
                </a:effectLst>
                <a:latin typeface="Arial Black" panose="020B0A04020102020204" pitchFamily="34" charset="0"/>
              </a:rPr>
              <a:t>«Ils me feront un sanctuaire, </a:t>
            </a:r>
          </a:p>
          <a:p>
            <a:r>
              <a:rPr lang="fr-FR" sz="4000" dirty="0">
                <a:effectLst>
                  <a:outerShdw blurRad="38100" dist="38100" dir="2700000" algn="tl">
                    <a:srgbClr val="000000">
                      <a:alpha val="43137"/>
                    </a:srgbClr>
                  </a:outerShdw>
                </a:effectLst>
                <a:latin typeface="Arial Black" panose="020B0A04020102020204" pitchFamily="34" charset="0"/>
              </a:rPr>
              <a:t>et j’habiterai au milieu d’eux. »</a:t>
            </a:r>
          </a:p>
        </p:txBody>
      </p:sp>
      <p:sp>
        <p:nvSpPr>
          <p:cNvPr id="15" name="ZoneTexte 14"/>
          <p:cNvSpPr txBox="1"/>
          <p:nvPr/>
        </p:nvSpPr>
        <p:spPr>
          <a:xfrm>
            <a:off x="169682" y="660399"/>
            <a:ext cx="10028120" cy="1446550"/>
          </a:xfrm>
          <a:prstGeom prst="rect">
            <a:avLst/>
          </a:prstGeom>
          <a:noFill/>
        </p:spPr>
        <p:txBody>
          <a:bodyPr wrap="square" rtlCol="0">
            <a:spAutoFit/>
          </a:bodyPr>
          <a:lstStyle/>
          <a:p>
            <a:pPr algn="ctr"/>
            <a:r>
              <a:rPr lang="fr-FR" sz="44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Une maison pour se rapprocher de Dieu</a:t>
            </a:r>
            <a:endParaRPr lang="fr-FR" sz="3600" i="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pic>
        <p:nvPicPr>
          <p:cNvPr id="4" name="Image 3">
            <a:extLst>
              <a:ext uri="{FF2B5EF4-FFF2-40B4-BE49-F238E27FC236}">
                <a16:creationId xmlns:a16="http://schemas.microsoft.com/office/drawing/2014/main" id="{F57B2290-D7B2-4C76-99E4-75A107C69B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18007" y="2482335"/>
            <a:ext cx="5602411" cy="37349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0" name="Groupe 19">
            <a:extLst>
              <a:ext uri="{FF2B5EF4-FFF2-40B4-BE49-F238E27FC236}">
                <a16:creationId xmlns:a16="http://schemas.microsoft.com/office/drawing/2014/main" id="{E24E7F31-2C77-4A46-B5F9-2AD9FF60D1AA}"/>
              </a:ext>
            </a:extLst>
          </p:cNvPr>
          <p:cNvGrpSpPr/>
          <p:nvPr/>
        </p:nvGrpSpPr>
        <p:grpSpPr>
          <a:xfrm>
            <a:off x="10528601" y="508557"/>
            <a:ext cx="536627" cy="489612"/>
            <a:chOff x="11639460" y="241706"/>
            <a:chExt cx="697470" cy="621001"/>
          </a:xfrm>
        </p:grpSpPr>
        <p:sp>
          <p:nvSpPr>
            <p:cNvPr id="21" name="Ellipse 20">
              <a:extLst>
                <a:ext uri="{FF2B5EF4-FFF2-40B4-BE49-F238E27FC236}">
                  <a16:creationId xmlns:a16="http://schemas.microsoft.com/office/drawing/2014/main" id="{A0DF9018-F4FD-4575-A410-51D6A42765E7}"/>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22" name="Rectangle 21">
              <a:extLst>
                <a:ext uri="{FF2B5EF4-FFF2-40B4-BE49-F238E27FC236}">
                  <a16:creationId xmlns:a16="http://schemas.microsoft.com/office/drawing/2014/main" id="{219CE1DE-BCBD-4F9A-BA6E-E0AAE5A0322B}"/>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2</a:t>
              </a:r>
              <a:endParaRPr lang="fr-FR" sz="2400" dirty="0"/>
            </a:p>
          </p:txBody>
        </p:sp>
      </p:grpSp>
      <p:sp>
        <p:nvSpPr>
          <p:cNvPr id="27" name="Rectangle 26">
            <a:extLst>
              <a:ext uri="{FF2B5EF4-FFF2-40B4-BE49-F238E27FC236}">
                <a16:creationId xmlns:a16="http://schemas.microsoft.com/office/drawing/2014/main" id="{3988C0C2-B8C2-44FB-A907-BA6F509F9DAA}"/>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20039384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5" name="ZoneTexte 14">
            <a:extLst>
              <a:ext uri="{FF2B5EF4-FFF2-40B4-BE49-F238E27FC236}">
                <a16:creationId xmlns:a16="http://schemas.microsoft.com/office/drawing/2014/main" id="{21737A6F-FDF5-4F20-B51B-C31A228E56E4}"/>
              </a:ext>
            </a:extLst>
          </p:cNvPr>
          <p:cNvSpPr txBox="1"/>
          <p:nvPr/>
        </p:nvSpPr>
        <p:spPr>
          <a:xfrm>
            <a:off x="202265" y="410896"/>
            <a:ext cx="10484485" cy="1446550"/>
          </a:xfrm>
          <a:prstGeom prst="rect">
            <a:avLst/>
          </a:prstGeom>
          <a:noFill/>
        </p:spPr>
        <p:txBody>
          <a:bodyPr wrap="square" rtlCol="0">
            <a:spAutoFit/>
          </a:bodyPr>
          <a:lstStyle/>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 maison de Dieu :  </a:t>
            </a:r>
          </a:p>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Lieu de bien-être et de protection</a:t>
            </a:r>
            <a:endParaRPr lang="fr-FR" sz="3200" b="1" i="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sp>
        <p:nvSpPr>
          <p:cNvPr id="10" name="Rectangle 9">
            <a:extLst>
              <a:ext uri="{FF2B5EF4-FFF2-40B4-BE49-F238E27FC236}">
                <a16:creationId xmlns:a16="http://schemas.microsoft.com/office/drawing/2014/main" id="{C12A48B3-99F3-4495-8688-CEE319E3C8BB}"/>
              </a:ext>
            </a:extLst>
          </p:cNvPr>
          <p:cNvSpPr/>
          <p:nvPr/>
        </p:nvSpPr>
        <p:spPr>
          <a:xfrm>
            <a:off x="4427566" y="2379136"/>
            <a:ext cx="7562168" cy="4278094"/>
          </a:xfrm>
          <a:prstGeom prst="rect">
            <a:avLst/>
          </a:prstGeom>
          <a:noFill/>
        </p:spPr>
        <p:txBody>
          <a:bodyPr wrap="square">
            <a:spAutoFit/>
          </a:bodyPr>
          <a:lstStyle/>
          <a:p>
            <a:r>
              <a:rPr lang="fr-FR" sz="3600" dirty="0">
                <a:solidFill>
                  <a:srgbClr val="FFFF00"/>
                </a:solidFill>
                <a:effectLst>
                  <a:outerShdw blurRad="38100" dist="38100" dir="2700000" algn="tl">
                    <a:srgbClr val="000000">
                      <a:alpha val="43137"/>
                    </a:srgbClr>
                  </a:outerShdw>
                </a:effectLst>
                <a:latin typeface="Arial Black" panose="020B0A04020102020204" pitchFamily="34" charset="0"/>
              </a:rPr>
              <a:t>Psaumes 27 : 5</a:t>
            </a:r>
          </a:p>
          <a:p>
            <a:r>
              <a:rPr lang="fr-FR" sz="4000" dirty="0">
                <a:effectLst>
                  <a:outerShdw blurRad="38100" dist="38100" dir="2700000" algn="tl">
                    <a:srgbClr val="000000">
                      <a:alpha val="43137"/>
                    </a:srgbClr>
                  </a:outerShdw>
                </a:effectLst>
                <a:latin typeface="Arial Black" panose="020B0A04020102020204" pitchFamily="34" charset="0"/>
              </a:rPr>
              <a:t>‘‘Car Il me protègera dans son tabernacle au jour du malheur ;  Il me cachera sous l’abri de Sa tente ; Il m’élèvera sur un rocher.’’</a:t>
            </a:r>
          </a:p>
          <a:p>
            <a:endParaRPr lang="fr-FR" sz="3600" dirty="0">
              <a:effectLst>
                <a:outerShdw blurRad="38100" dist="38100" dir="2700000" algn="tl">
                  <a:srgbClr val="000000">
                    <a:alpha val="43137"/>
                  </a:srgbClr>
                </a:outerShdw>
              </a:effectLst>
              <a:latin typeface="Arial Black" panose="020B0A04020102020204" pitchFamily="34" charset="0"/>
            </a:endParaRPr>
          </a:p>
        </p:txBody>
      </p:sp>
      <p:pic>
        <p:nvPicPr>
          <p:cNvPr id="4" name="Image 3">
            <a:extLst>
              <a:ext uri="{FF2B5EF4-FFF2-40B4-BE49-F238E27FC236}">
                <a16:creationId xmlns:a16="http://schemas.microsoft.com/office/drawing/2014/main" id="{50B7265F-F18E-476F-AC17-F8F71F36A5C1}"/>
              </a:ext>
            </a:extLst>
          </p:cNvPr>
          <p:cNvPicPr>
            <a:picLocks noChangeAspect="1"/>
          </p:cNvPicPr>
          <p:nvPr/>
        </p:nvPicPr>
        <p:blipFill>
          <a:blip r:embed="rId2" cstate="print">
            <a:extLst>
              <a:ext uri="{28A0092B-C50C-407E-A947-70E740481C1C}">
                <a14:useLocalDpi xmlns:a14="http://schemas.microsoft.com/office/drawing/2010/main" val="0"/>
              </a:ext>
            </a:extLst>
          </a:blip>
          <a:srcRect l="19688" r="19688"/>
          <a:stretch/>
        </p:blipFill>
        <p:spPr>
          <a:xfrm>
            <a:off x="202266" y="2046953"/>
            <a:ext cx="4548844" cy="444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4" name="Groupe 13">
            <a:extLst>
              <a:ext uri="{FF2B5EF4-FFF2-40B4-BE49-F238E27FC236}">
                <a16:creationId xmlns:a16="http://schemas.microsoft.com/office/drawing/2014/main" id="{BDDFC830-8F80-4FEB-A7BB-DECAC5258B6E}"/>
              </a:ext>
            </a:extLst>
          </p:cNvPr>
          <p:cNvGrpSpPr/>
          <p:nvPr/>
        </p:nvGrpSpPr>
        <p:grpSpPr>
          <a:xfrm>
            <a:off x="10528601" y="508557"/>
            <a:ext cx="536627" cy="489612"/>
            <a:chOff x="11639460" y="241706"/>
            <a:chExt cx="697470" cy="621001"/>
          </a:xfrm>
        </p:grpSpPr>
        <p:sp>
          <p:nvSpPr>
            <p:cNvPr id="16" name="Ellipse 15">
              <a:extLst>
                <a:ext uri="{FF2B5EF4-FFF2-40B4-BE49-F238E27FC236}">
                  <a16:creationId xmlns:a16="http://schemas.microsoft.com/office/drawing/2014/main" id="{9A41E6AC-18D1-4788-A079-A4FFB583F4DB}"/>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7" name="Rectangle 16">
              <a:extLst>
                <a:ext uri="{FF2B5EF4-FFF2-40B4-BE49-F238E27FC236}">
                  <a16:creationId xmlns:a16="http://schemas.microsoft.com/office/drawing/2014/main" id="{5C0E7C9E-50D7-48DC-A947-944076449ABE}"/>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3</a:t>
              </a:r>
              <a:endParaRPr lang="fr-FR" sz="2400" dirty="0"/>
            </a:p>
          </p:txBody>
        </p:sp>
      </p:grpSp>
      <p:sp>
        <p:nvSpPr>
          <p:cNvPr id="18" name="Rectangle 17">
            <a:extLst>
              <a:ext uri="{FF2B5EF4-FFF2-40B4-BE49-F238E27FC236}">
                <a16:creationId xmlns:a16="http://schemas.microsoft.com/office/drawing/2014/main" id="{32CBAF4E-85A3-46CF-9222-B06FD27467FE}"/>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307614048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3" name="ZoneTexte 12"/>
          <p:cNvSpPr txBox="1"/>
          <p:nvPr/>
        </p:nvSpPr>
        <p:spPr>
          <a:xfrm>
            <a:off x="851415" y="579443"/>
            <a:ext cx="9527496" cy="1569660"/>
          </a:xfrm>
          <a:prstGeom prst="rect">
            <a:avLst/>
          </a:prstGeom>
          <a:noFill/>
        </p:spPr>
        <p:txBody>
          <a:bodyPr wrap="square" rtlCol="0">
            <a:spAutoFit/>
          </a:bodyPr>
          <a:lstStyle/>
          <a:p>
            <a:pPr algn="ctr"/>
            <a:r>
              <a:rPr lang="fr-FR" sz="48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 maison de Dieu :  </a:t>
            </a:r>
          </a:p>
          <a:p>
            <a:pPr algn="ctr"/>
            <a:r>
              <a:rPr lang="fr-FR" sz="48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un espace pour se repérer</a:t>
            </a:r>
            <a:endParaRPr lang="fr-FR" sz="4800" i="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sp>
        <p:nvSpPr>
          <p:cNvPr id="14" name="Rectangle 13">
            <a:extLst>
              <a:ext uri="{FF2B5EF4-FFF2-40B4-BE49-F238E27FC236}">
                <a16:creationId xmlns:a16="http://schemas.microsoft.com/office/drawing/2014/main" id="{0FAD2E68-230D-43D4-BC1B-96FE617D79DF}"/>
              </a:ext>
            </a:extLst>
          </p:cNvPr>
          <p:cNvSpPr/>
          <p:nvPr/>
        </p:nvSpPr>
        <p:spPr>
          <a:xfrm>
            <a:off x="5605277" y="2900880"/>
            <a:ext cx="6644563" cy="2308324"/>
          </a:xfrm>
          <a:prstGeom prst="rect">
            <a:avLst/>
          </a:prstGeom>
          <a:noFill/>
        </p:spPr>
        <p:txBody>
          <a:bodyPr wrap="square">
            <a:spAutoFit/>
          </a:bodyPr>
          <a:lstStyle/>
          <a:p>
            <a:r>
              <a:rPr lang="fr-FR" sz="3600" dirty="0">
                <a:solidFill>
                  <a:srgbClr val="FFFF00"/>
                </a:solidFill>
                <a:effectLst>
                  <a:outerShdw blurRad="38100" dist="38100" dir="2700000" algn="tl">
                    <a:srgbClr val="000000">
                      <a:alpha val="43137"/>
                    </a:srgbClr>
                  </a:outerShdw>
                </a:effectLst>
                <a:latin typeface="Arial Black" panose="020B0A04020102020204" pitchFamily="34" charset="0"/>
              </a:rPr>
              <a:t>Exode 25 : 8 </a:t>
            </a:r>
          </a:p>
          <a:p>
            <a:r>
              <a:rPr lang="fr-FR" sz="3600" dirty="0">
                <a:effectLst>
                  <a:outerShdw blurRad="38100" dist="38100" dir="2700000" algn="tl">
                    <a:srgbClr val="000000">
                      <a:alpha val="43137"/>
                    </a:srgbClr>
                  </a:outerShdw>
                </a:effectLst>
                <a:latin typeface="Arial Black" panose="020B0A04020102020204" pitchFamily="34" charset="0"/>
              </a:rPr>
              <a:t>‘‘Ils me feront un sanctuaire et j’habiterai au milieu d’eux.’’</a:t>
            </a:r>
          </a:p>
        </p:txBody>
      </p:sp>
      <p:pic>
        <p:nvPicPr>
          <p:cNvPr id="4" name="Image 3">
            <a:extLst>
              <a:ext uri="{FF2B5EF4-FFF2-40B4-BE49-F238E27FC236}">
                <a16:creationId xmlns:a16="http://schemas.microsoft.com/office/drawing/2014/main" id="{6220D22D-9E5A-4383-A6FA-09CC103E82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2316" y="2410564"/>
            <a:ext cx="5880556" cy="39203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7" name="Groupe 26">
            <a:extLst>
              <a:ext uri="{FF2B5EF4-FFF2-40B4-BE49-F238E27FC236}">
                <a16:creationId xmlns:a16="http://schemas.microsoft.com/office/drawing/2014/main" id="{D5D30F77-D6C3-4ED7-A2C1-D77F83FB221A}"/>
              </a:ext>
            </a:extLst>
          </p:cNvPr>
          <p:cNvGrpSpPr/>
          <p:nvPr/>
        </p:nvGrpSpPr>
        <p:grpSpPr>
          <a:xfrm>
            <a:off x="10528601" y="508557"/>
            <a:ext cx="536627" cy="489612"/>
            <a:chOff x="11639460" y="241706"/>
            <a:chExt cx="697470" cy="621001"/>
          </a:xfrm>
        </p:grpSpPr>
        <p:sp>
          <p:nvSpPr>
            <p:cNvPr id="28" name="Ellipse 27">
              <a:extLst>
                <a:ext uri="{FF2B5EF4-FFF2-40B4-BE49-F238E27FC236}">
                  <a16:creationId xmlns:a16="http://schemas.microsoft.com/office/drawing/2014/main" id="{D1A32CF8-A306-42B0-B2EA-C22A8489797C}"/>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29" name="Rectangle 28">
              <a:extLst>
                <a:ext uri="{FF2B5EF4-FFF2-40B4-BE49-F238E27FC236}">
                  <a16:creationId xmlns:a16="http://schemas.microsoft.com/office/drawing/2014/main" id="{163E65DF-3D99-4D58-A5E6-35B82FE7CB75}"/>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4</a:t>
              </a:r>
              <a:endParaRPr lang="fr-FR" sz="2400" dirty="0"/>
            </a:p>
          </p:txBody>
        </p:sp>
      </p:grpSp>
      <p:sp>
        <p:nvSpPr>
          <p:cNvPr id="30" name="Rectangle 29">
            <a:extLst>
              <a:ext uri="{FF2B5EF4-FFF2-40B4-BE49-F238E27FC236}">
                <a16:creationId xmlns:a16="http://schemas.microsoft.com/office/drawing/2014/main" id="{14571C1A-8E04-46EA-999D-296557F8373B}"/>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32623789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2" name="Rectangle 11">
            <a:extLst>
              <a:ext uri="{FF2B5EF4-FFF2-40B4-BE49-F238E27FC236}">
                <a16:creationId xmlns:a16="http://schemas.microsoft.com/office/drawing/2014/main" id="{EF5845D0-7CBF-45F0-988B-C3DDD7970E31}"/>
              </a:ext>
            </a:extLst>
          </p:cNvPr>
          <p:cNvSpPr/>
          <p:nvPr/>
        </p:nvSpPr>
        <p:spPr>
          <a:xfrm>
            <a:off x="5650705" y="2849285"/>
            <a:ext cx="6245922" cy="2308324"/>
          </a:xfrm>
          <a:prstGeom prst="rect">
            <a:avLst/>
          </a:prstGeom>
          <a:noFill/>
        </p:spPr>
        <p:txBody>
          <a:bodyPr wrap="square">
            <a:spAutoFit/>
          </a:bodyPr>
          <a:lstStyle/>
          <a:p>
            <a:r>
              <a:rPr lang="fr-FR" sz="3600" dirty="0">
                <a:solidFill>
                  <a:srgbClr val="FFFF00"/>
                </a:solidFill>
                <a:effectLst>
                  <a:outerShdw blurRad="38100" dist="38100" dir="2700000" algn="tl">
                    <a:srgbClr val="000000">
                      <a:alpha val="43137"/>
                    </a:srgbClr>
                  </a:outerShdw>
                </a:effectLst>
                <a:latin typeface="Arial Black" panose="020B0A04020102020204" pitchFamily="34" charset="0"/>
              </a:rPr>
              <a:t>Psaume 32 : 8 </a:t>
            </a:r>
          </a:p>
          <a:p>
            <a:r>
              <a:rPr lang="fr-FR" sz="3600" dirty="0">
                <a:effectLst>
                  <a:outerShdw blurRad="38100" dist="38100" dir="2700000" algn="tl">
                    <a:srgbClr val="000000">
                      <a:alpha val="43137"/>
                    </a:srgbClr>
                  </a:outerShdw>
                </a:effectLst>
                <a:latin typeface="Arial Black" panose="020B0A04020102020204" pitchFamily="34" charset="0"/>
              </a:rPr>
              <a:t>« Je t’instruirai…je te montrerai la voie que tu dois suivre… »</a:t>
            </a:r>
          </a:p>
        </p:txBody>
      </p:sp>
      <p:pic>
        <p:nvPicPr>
          <p:cNvPr id="4" name="Image 3">
            <a:extLst>
              <a:ext uri="{FF2B5EF4-FFF2-40B4-BE49-F238E27FC236}">
                <a16:creationId xmlns:a16="http://schemas.microsoft.com/office/drawing/2014/main" id="{176AA5F9-E26A-4CE8-98B5-6D3FBC2750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5373" y="2352577"/>
            <a:ext cx="4872521" cy="41353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91515" y="603791"/>
            <a:ext cx="11343197" cy="1446550"/>
          </a:xfrm>
          <a:prstGeom prst="rect">
            <a:avLst/>
          </a:prstGeom>
          <a:noFill/>
        </p:spPr>
        <p:txBody>
          <a:bodyPr wrap="square" rtlCol="0">
            <a:spAutoFit/>
          </a:bodyPr>
          <a:lstStyle/>
          <a:p>
            <a:pPr algn="ctr"/>
            <a:r>
              <a:rPr lang="fr-FR" sz="44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 maison de Dieu :  </a:t>
            </a:r>
          </a:p>
          <a:p>
            <a:pPr algn="ctr"/>
            <a:r>
              <a:rPr lang="fr-FR" sz="44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Lieu d’instruction, de formation</a:t>
            </a:r>
          </a:p>
        </p:txBody>
      </p:sp>
      <p:grpSp>
        <p:nvGrpSpPr>
          <p:cNvPr id="14" name="Groupe 13">
            <a:extLst>
              <a:ext uri="{FF2B5EF4-FFF2-40B4-BE49-F238E27FC236}">
                <a16:creationId xmlns:a16="http://schemas.microsoft.com/office/drawing/2014/main" id="{FA564C0C-DCD9-4A79-A899-E036566796A6}"/>
              </a:ext>
            </a:extLst>
          </p:cNvPr>
          <p:cNvGrpSpPr/>
          <p:nvPr/>
        </p:nvGrpSpPr>
        <p:grpSpPr>
          <a:xfrm>
            <a:off x="10528601" y="508557"/>
            <a:ext cx="536627" cy="489612"/>
            <a:chOff x="11639460" y="241706"/>
            <a:chExt cx="697470" cy="621001"/>
          </a:xfrm>
        </p:grpSpPr>
        <p:sp>
          <p:nvSpPr>
            <p:cNvPr id="17" name="Ellipse 16">
              <a:extLst>
                <a:ext uri="{FF2B5EF4-FFF2-40B4-BE49-F238E27FC236}">
                  <a16:creationId xmlns:a16="http://schemas.microsoft.com/office/drawing/2014/main" id="{549E6067-74E5-4B40-889D-70D0E3ADA477}"/>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8" name="Rectangle 17">
              <a:extLst>
                <a:ext uri="{FF2B5EF4-FFF2-40B4-BE49-F238E27FC236}">
                  <a16:creationId xmlns:a16="http://schemas.microsoft.com/office/drawing/2014/main" id="{04F8E45E-CFBF-4CE8-AEF9-6DE814464183}"/>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5</a:t>
              </a:r>
              <a:endParaRPr lang="fr-FR" sz="2400" dirty="0"/>
            </a:p>
          </p:txBody>
        </p:sp>
      </p:grpSp>
      <p:sp>
        <p:nvSpPr>
          <p:cNvPr id="27" name="Rectangle 26">
            <a:extLst>
              <a:ext uri="{FF2B5EF4-FFF2-40B4-BE49-F238E27FC236}">
                <a16:creationId xmlns:a16="http://schemas.microsoft.com/office/drawing/2014/main" id="{3743FBBF-A230-470B-B7A6-AC930A4CE663}"/>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426376060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4" name="Rectangle 13">
            <a:extLst>
              <a:ext uri="{FF2B5EF4-FFF2-40B4-BE49-F238E27FC236}">
                <a16:creationId xmlns:a16="http://schemas.microsoft.com/office/drawing/2014/main" id="{59F82C7D-8057-4085-A7B1-07F0FAD2FEBD}"/>
              </a:ext>
            </a:extLst>
          </p:cNvPr>
          <p:cNvSpPr/>
          <p:nvPr/>
        </p:nvSpPr>
        <p:spPr>
          <a:xfrm>
            <a:off x="5365901" y="2363747"/>
            <a:ext cx="6401893" cy="4462760"/>
          </a:xfrm>
          <a:prstGeom prst="rect">
            <a:avLst/>
          </a:prstGeom>
          <a:noFill/>
        </p:spPr>
        <p:txBody>
          <a:bodyPr wrap="square">
            <a:spAutoFit/>
          </a:bodyPr>
          <a:lstStyle/>
          <a:p>
            <a:r>
              <a:rPr lang="fr-FR" sz="2800" dirty="0">
                <a:solidFill>
                  <a:srgbClr val="FFFF00"/>
                </a:solidFill>
                <a:effectLst>
                  <a:outerShdw blurRad="38100" dist="38100" dir="2700000" algn="tl">
                    <a:srgbClr val="000000">
                      <a:alpha val="43137"/>
                    </a:srgbClr>
                  </a:outerShdw>
                </a:effectLst>
                <a:latin typeface="Arial Black" panose="020B0A04020102020204" pitchFamily="34" charset="0"/>
              </a:rPr>
              <a:t>Esaïe  1 : 18</a:t>
            </a:r>
          </a:p>
          <a:p>
            <a:r>
              <a:rPr lang="fr-FR" sz="3200" dirty="0">
                <a:effectLst>
                  <a:outerShdw blurRad="38100" dist="38100" dir="2700000" algn="tl">
                    <a:srgbClr val="000000">
                      <a:alpha val="43137"/>
                    </a:srgbClr>
                  </a:outerShdw>
                </a:effectLst>
                <a:latin typeface="Arial Black" panose="020B0A04020102020204" pitchFamily="34" charset="0"/>
              </a:rPr>
              <a:t>«Venez et plaidons ! </a:t>
            </a:r>
          </a:p>
          <a:p>
            <a:r>
              <a:rPr lang="fr-FR" sz="3200" dirty="0">
                <a:effectLst>
                  <a:outerShdw blurRad="38100" dist="38100" dir="2700000" algn="tl">
                    <a:srgbClr val="000000">
                      <a:alpha val="43137"/>
                    </a:srgbClr>
                  </a:outerShdw>
                </a:effectLst>
                <a:latin typeface="Arial Black" panose="020B0A04020102020204" pitchFamily="34" charset="0"/>
              </a:rPr>
              <a:t>dit l’Éternel. </a:t>
            </a:r>
          </a:p>
          <a:p>
            <a:r>
              <a:rPr lang="fr-FR" sz="3200" dirty="0">
                <a:effectLst>
                  <a:outerShdw blurRad="38100" dist="38100" dir="2700000" algn="tl">
                    <a:srgbClr val="000000">
                      <a:alpha val="43137"/>
                    </a:srgbClr>
                  </a:outerShdw>
                </a:effectLst>
                <a:latin typeface="Arial Black" panose="020B0A04020102020204" pitchFamily="34" charset="0"/>
              </a:rPr>
              <a:t>Si vos péchés sont comme le cramoisi, ils deviendront blancs comme la neige ; S’ils sont rouges comme la pourpre, ils deviendront comme la laine.  »</a:t>
            </a:r>
          </a:p>
        </p:txBody>
      </p:sp>
      <p:pic>
        <p:nvPicPr>
          <p:cNvPr id="3" name="Image 2">
            <a:extLst>
              <a:ext uri="{FF2B5EF4-FFF2-40B4-BE49-F238E27FC236}">
                <a16:creationId xmlns:a16="http://schemas.microsoft.com/office/drawing/2014/main" id="{B0C78F78-303C-4B58-B220-568CD34C16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84171" y="2374952"/>
            <a:ext cx="5079946" cy="39624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ZoneTexte 15">
            <a:extLst>
              <a:ext uri="{FF2B5EF4-FFF2-40B4-BE49-F238E27FC236}">
                <a16:creationId xmlns:a16="http://schemas.microsoft.com/office/drawing/2014/main" id="{DB28A84B-8C2F-4BDF-A127-44C6399CD9C8}"/>
              </a:ext>
            </a:extLst>
          </p:cNvPr>
          <p:cNvSpPr txBox="1"/>
          <p:nvPr/>
        </p:nvSpPr>
        <p:spPr>
          <a:xfrm>
            <a:off x="1126772" y="763538"/>
            <a:ext cx="9598717" cy="1446550"/>
          </a:xfrm>
          <a:prstGeom prst="rect">
            <a:avLst/>
          </a:prstGeom>
          <a:noFill/>
        </p:spPr>
        <p:txBody>
          <a:bodyPr wrap="square" rtlCol="0">
            <a:spAutoFit/>
          </a:bodyPr>
          <a:lstStyle/>
          <a:p>
            <a:pPr algn="ctr"/>
            <a:r>
              <a:rPr lang="fr-FR" sz="44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 maison de    Dieu :  </a:t>
            </a:r>
          </a:p>
          <a:p>
            <a:pPr algn="ctr"/>
            <a:r>
              <a:rPr lang="fr-FR" sz="44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Lieu de traitement du péché</a:t>
            </a:r>
            <a:endParaRPr lang="fr-FR" sz="4400" i="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grpSp>
        <p:nvGrpSpPr>
          <p:cNvPr id="17" name="Groupe 16">
            <a:extLst>
              <a:ext uri="{FF2B5EF4-FFF2-40B4-BE49-F238E27FC236}">
                <a16:creationId xmlns:a16="http://schemas.microsoft.com/office/drawing/2014/main" id="{7286C6BF-BE77-45C3-9BFB-8C34B14C9934}"/>
              </a:ext>
            </a:extLst>
          </p:cNvPr>
          <p:cNvGrpSpPr/>
          <p:nvPr/>
        </p:nvGrpSpPr>
        <p:grpSpPr>
          <a:xfrm>
            <a:off x="10528601" y="508557"/>
            <a:ext cx="536627" cy="489612"/>
            <a:chOff x="11639460" y="241706"/>
            <a:chExt cx="697470" cy="621001"/>
          </a:xfrm>
        </p:grpSpPr>
        <p:sp>
          <p:nvSpPr>
            <p:cNvPr id="18" name="Ellipse 17">
              <a:extLst>
                <a:ext uri="{FF2B5EF4-FFF2-40B4-BE49-F238E27FC236}">
                  <a16:creationId xmlns:a16="http://schemas.microsoft.com/office/drawing/2014/main" id="{DEDAC854-871B-439A-B8F5-FE5B5DAB0C48}"/>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9" name="Rectangle 18">
              <a:extLst>
                <a:ext uri="{FF2B5EF4-FFF2-40B4-BE49-F238E27FC236}">
                  <a16:creationId xmlns:a16="http://schemas.microsoft.com/office/drawing/2014/main" id="{F1576F6A-8A7E-455F-8088-8E7FF5CE31B7}"/>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6</a:t>
              </a:r>
              <a:endParaRPr lang="fr-FR" sz="2400" dirty="0"/>
            </a:p>
          </p:txBody>
        </p:sp>
      </p:grpSp>
      <p:sp>
        <p:nvSpPr>
          <p:cNvPr id="28" name="Rectangle 27">
            <a:extLst>
              <a:ext uri="{FF2B5EF4-FFF2-40B4-BE49-F238E27FC236}">
                <a16:creationId xmlns:a16="http://schemas.microsoft.com/office/drawing/2014/main" id="{3ACD7C2C-D897-4A9E-8DB8-0BFDDEE03295}"/>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83248192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4" name="Rectangle 13">
            <a:extLst>
              <a:ext uri="{FF2B5EF4-FFF2-40B4-BE49-F238E27FC236}">
                <a16:creationId xmlns:a16="http://schemas.microsoft.com/office/drawing/2014/main" id="{B3BE5C3B-A5FF-4D3D-A244-18B9895F4E38}"/>
              </a:ext>
            </a:extLst>
          </p:cNvPr>
          <p:cNvSpPr/>
          <p:nvPr/>
        </p:nvSpPr>
        <p:spPr>
          <a:xfrm>
            <a:off x="5513091" y="2666218"/>
            <a:ext cx="6657431" cy="3539430"/>
          </a:xfrm>
          <a:prstGeom prst="rect">
            <a:avLst/>
          </a:prstGeom>
          <a:noFill/>
        </p:spPr>
        <p:txBody>
          <a:bodyPr wrap="square">
            <a:spAutoFit/>
          </a:bodyPr>
          <a:lstStyle/>
          <a:p>
            <a:r>
              <a:rPr lang="fr-FR" sz="2800" dirty="0">
                <a:solidFill>
                  <a:srgbClr val="FFFF00"/>
                </a:solidFill>
                <a:effectLst>
                  <a:outerShdw blurRad="38100" dist="38100" dir="2700000" algn="tl">
                    <a:srgbClr val="000000">
                      <a:alpha val="43137"/>
                    </a:srgbClr>
                  </a:outerShdw>
                </a:effectLst>
                <a:latin typeface="Arial Black" panose="020B0A04020102020204" pitchFamily="34" charset="0"/>
              </a:rPr>
              <a:t>Chroniques 7 : 14</a:t>
            </a:r>
          </a:p>
          <a:p>
            <a:r>
              <a:rPr lang="fr-FR" sz="2800" dirty="0">
                <a:effectLst>
                  <a:outerShdw blurRad="38100" dist="38100" dir="2700000" algn="tl">
                    <a:srgbClr val="000000">
                      <a:alpha val="43137"/>
                    </a:srgbClr>
                  </a:outerShdw>
                </a:effectLst>
                <a:latin typeface="Arial Black" panose="020B0A04020102020204" pitchFamily="34" charset="0"/>
              </a:rPr>
              <a:t>‘‘Si mon peuple sur qui est invoqué mon nom s’humilie, prie, et cherche ma face, et s’il se détourne de ses mauvaises voies, je l’exaucerai des cieux, </a:t>
            </a:r>
          </a:p>
          <a:p>
            <a:r>
              <a:rPr lang="fr-FR" sz="2800" dirty="0">
                <a:effectLst>
                  <a:outerShdw blurRad="38100" dist="38100" dir="2700000" algn="tl">
                    <a:srgbClr val="000000">
                      <a:alpha val="43137"/>
                    </a:srgbClr>
                  </a:outerShdw>
                </a:effectLst>
                <a:latin typeface="Arial Black" panose="020B0A04020102020204" pitchFamily="34" charset="0"/>
              </a:rPr>
              <a:t>je lui pardonnerai son péché, </a:t>
            </a:r>
          </a:p>
          <a:p>
            <a:r>
              <a:rPr lang="fr-FR" sz="2800" dirty="0">
                <a:effectLst>
                  <a:outerShdw blurRad="38100" dist="38100" dir="2700000" algn="tl">
                    <a:srgbClr val="000000">
                      <a:alpha val="43137"/>
                    </a:srgbClr>
                  </a:outerShdw>
                </a:effectLst>
                <a:latin typeface="Arial Black" panose="020B0A04020102020204" pitchFamily="34" charset="0"/>
              </a:rPr>
              <a:t>et je guérirai son pays.’’</a:t>
            </a:r>
          </a:p>
        </p:txBody>
      </p:sp>
      <p:sp>
        <p:nvSpPr>
          <p:cNvPr id="15" name="ZoneTexte 14"/>
          <p:cNvSpPr txBox="1"/>
          <p:nvPr/>
        </p:nvSpPr>
        <p:spPr>
          <a:xfrm>
            <a:off x="450094" y="576777"/>
            <a:ext cx="11139100" cy="1446550"/>
          </a:xfrm>
          <a:prstGeom prst="rect">
            <a:avLst/>
          </a:prstGeom>
          <a:noFill/>
        </p:spPr>
        <p:txBody>
          <a:bodyPr wrap="square" rtlCol="0">
            <a:spAutoFit/>
          </a:bodyPr>
          <a:lstStyle/>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La maison de Dieu :  </a:t>
            </a:r>
          </a:p>
          <a:p>
            <a:pPr algn="ctr"/>
            <a:r>
              <a:rPr lang="fr-FR" sz="44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Apprendre à faire confiance à Dieu</a:t>
            </a:r>
            <a:endParaRPr lang="fr-FR" sz="4400" b="1" dirty="0">
              <a:ln w="12700">
                <a:solidFill>
                  <a:sysClr val="windowText" lastClr="000000"/>
                </a:solidFill>
              </a:ln>
              <a:solidFill>
                <a:schemeClr val="bg1"/>
              </a:solidFill>
              <a:latin typeface="Arial Black" panose="020B0A04020102020204" pitchFamily="34" charset="0"/>
              <a:ea typeface="Adobe Gothic Std B" panose="020B0800000000000000" pitchFamily="34" charset="-128"/>
            </a:endParaRPr>
          </a:p>
        </p:txBody>
      </p:sp>
      <p:pic>
        <p:nvPicPr>
          <p:cNvPr id="3" name="Image 2">
            <a:extLst>
              <a:ext uri="{FF2B5EF4-FFF2-40B4-BE49-F238E27FC236}">
                <a16:creationId xmlns:a16="http://schemas.microsoft.com/office/drawing/2014/main" id="{ECED1BAA-F16D-4032-9482-9475AB77940E}"/>
              </a:ext>
            </a:extLst>
          </p:cNvPr>
          <p:cNvPicPr>
            <a:picLocks noChangeAspect="1"/>
          </p:cNvPicPr>
          <p:nvPr/>
        </p:nvPicPr>
        <p:blipFill>
          <a:blip r:embed="rId2" cstate="print">
            <a:extLst>
              <a:ext uri="{28A0092B-C50C-407E-A947-70E740481C1C}">
                <a14:useLocalDpi xmlns:a14="http://schemas.microsoft.com/office/drawing/2010/main" val="0"/>
              </a:ext>
            </a:extLst>
          </a:blip>
          <a:srcRect t="2113" b="2113"/>
          <a:stretch/>
        </p:blipFill>
        <p:spPr>
          <a:xfrm>
            <a:off x="231320" y="2236456"/>
            <a:ext cx="5788324" cy="41347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6" name="Groupe 15">
            <a:extLst>
              <a:ext uri="{FF2B5EF4-FFF2-40B4-BE49-F238E27FC236}">
                <a16:creationId xmlns:a16="http://schemas.microsoft.com/office/drawing/2014/main" id="{321036E6-4F02-4882-A704-1D06FA02C78C}"/>
              </a:ext>
            </a:extLst>
          </p:cNvPr>
          <p:cNvGrpSpPr/>
          <p:nvPr/>
        </p:nvGrpSpPr>
        <p:grpSpPr>
          <a:xfrm>
            <a:off x="10528601" y="508557"/>
            <a:ext cx="536627" cy="489612"/>
            <a:chOff x="11639460" y="241706"/>
            <a:chExt cx="697470" cy="621001"/>
          </a:xfrm>
        </p:grpSpPr>
        <p:sp>
          <p:nvSpPr>
            <p:cNvPr id="17" name="Ellipse 16">
              <a:extLst>
                <a:ext uri="{FF2B5EF4-FFF2-40B4-BE49-F238E27FC236}">
                  <a16:creationId xmlns:a16="http://schemas.microsoft.com/office/drawing/2014/main" id="{2AAFB62F-DF09-43B4-86CF-5CC5EE3CA31F}"/>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8" name="Rectangle 17">
              <a:extLst>
                <a:ext uri="{FF2B5EF4-FFF2-40B4-BE49-F238E27FC236}">
                  <a16:creationId xmlns:a16="http://schemas.microsoft.com/office/drawing/2014/main" id="{77312A93-5C12-4833-AE2D-E9CBFCB67C8B}"/>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7</a:t>
              </a:r>
              <a:endParaRPr lang="fr-FR" sz="2400" dirty="0"/>
            </a:p>
          </p:txBody>
        </p:sp>
      </p:grpSp>
      <p:sp>
        <p:nvSpPr>
          <p:cNvPr id="19" name="Rectangle 18">
            <a:extLst>
              <a:ext uri="{FF2B5EF4-FFF2-40B4-BE49-F238E27FC236}">
                <a16:creationId xmlns:a16="http://schemas.microsoft.com/office/drawing/2014/main" id="{3D023C20-4532-4E62-A5B0-9DA62FFF1A26}"/>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115505111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p:cNvSpPr txBox="1"/>
          <p:nvPr/>
        </p:nvSpPr>
        <p:spPr>
          <a:xfrm>
            <a:off x="11589194" y="6487953"/>
            <a:ext cx="1321293" cy="338554"/>
          </a:xfrm>
          <a:prstGeom prst="rect">
            <a:avLst/>
          </a:prstGeom>
          <a:noFill/>
        </p:spPr>
        <p:txBody>
          <a:bodyPr wrap="square" rtlCol="0">
            <a:spAutoFit/>
          </a:bodyPr>
          <a:lstStyle/>
          <a:p>
            <a:r>
              <a:rPr lang="fr-FR" sz="16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1/1</a:t>
            </a:r>
            <a:endParaRPr lang="fr-FR" sz="1200"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endParaRPr>
          </a:p>
        </p:txBody>
      </p:sp>
      <p:sp>
        <p:nvSpPr>
          <p:cNvPr id="13" name="Rectangle 12">
            <a:extLst>
              <a:ext uri="{FF2B5EF4-FFF2-40B4-BE49-F238E27FC236}">
                <a16:creationId xmlns:a16="http://schemas.microsoft.com/office/drawing/2014/main" id="{E559E32C-C18F-49B4-93D9-73D0D79D9738}"/>
              </a:ext>
            </a:extLst>
          </p:cNvPr>
          <p:cNvSpPr/>
          <p:nvPr/>
        </p:nvSpPr>
        <p:spPr>
          <a:xfrm>
            <a:off x="4826243" y="2518593"/>
            <a:ext cx="7243209" cy="3539430"/>
          </a:xfrm>
          <a:prstGeom prst="rect">
            <a:avLst/>
          </a:prstGeom>
          <a:noFill/>
        </p:spPr>
        <p:txBody>
          <a:bodyPr wrap="square">
            <a:spAutoFit/>
          </a:bodyPr>
          <a:lstStyle/>
          <a:p>
            <a:r>
              <a:rPr lang="fr-FR" sz="3200" dirty="0">
                <a:solidFill>
                  <a:srgbClr val="FFFF00"/>
                </a:solidFill>
                <a:effectLst>
                  <a:outerShdw blurRad="38100" dist="38100" dir="2700000" algn="tl">
                    <a:srgbClr val="000000">
                      <a:alpha val="43137"/>
                    </a:srgbClr>
                  </a:outerShdw>
                </a:effectLst>
                <a:latin typeface="Arial Black" panose="020B0A04020102020204" pitchFamily="34" charset="0"/>
              </a:rPr>
              <a:t>1 Rois 8 : 27</a:t>
            </a:r>
          </a:p>
          <a:p>
            <a:r>
              <a:rPr lang="fr-FR" sz="3200" dirty="0">
                <a:effectLst>
                  <a:outerShdw blurRad="38100" dist="38100" dir="2700000" algn="tl">
                    <a:srgbClr val="000000">
                      <a:alpha val="43137"/>
                    </a:srgbClr>
                  </a:outerShdw>
                </a:effectLst>
                <a:latin typeface="Arial Black" panose="020B0A04020102020204" pitchFamily="34" charset="0"/>
              </a:rPr>
              <a:t>‘‘Mais quoi ! Dieu habiterait-il véritablement sur la terre ? Voici, les cieux et les cieux des cieux ne peuvent te contenir : combien moins cette maison que je t’ai bâtie !’’</a:t>
            </a:r>
            <a:endParaRPr lang="fr-FR" sz="6000" dirty="0">
              <a:effectLst>
                <a:outerShdw blurRad="38100" dist="38100" dir="2700000" algn="tl">
                  <a:srgbClr val="000000">
                    <a:alpha val="43137"/>
                  </a:srgbClr>
                </a:outerShdw>
              </a:effectLst>
              <a:latin typeface="Arial Black" panose="020B0A04020102020204" pitchFamily="34" charset="0"/>
            </a:endParaRPr>
          </a:p>
        </p:txBody>
      </p:sp>
      <p:pic>
        <p:nvPicPr>
          <p:cNvPr id="3" name="Image 2">
            <a:extLst>
              <a:ext uri="{FF2B5EF4-FFF2-40B4-BE49-F238E27FC236}">
                <a16:creationId xmlns:a16="http://schemas.microsoft.com/office/drawing/2014/main" id="{15EC5414-0C15-4259-B3B4-4FDDA441F8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8536" y="2017336"/>
            <a:ext cx="5049432" cy="42213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ZoneTexte 14"/>
          <p:cNvSpPr txBox="1"/>
          <p:nvPr/>
        </p:nvSpPr>
        <p:spPr>
          <a:xfrm>
            <a:off x="292083" y="779401"/>
            <a:ext cx="9458516" cy="1323439"/>
          </a:xfrm>
          <a:prstGeom prst="rect">
            <a:avLst/>
          </a:prstGeom>
          <a:noFill/>
        </p:spPr>
        <p:txBody>
          <a:bodyPr wrap="square" rtlCol="0">
            <a:spAutoFit/>
          </a:bodyPr>
          <a:lstStyle/>
          <a:p>
            <a:pPr algn="ctr"/>
            <a:r>
              <a:rPr lang="fr-FR" sz="4000" b="1" dirty="0">
                <a:ln w="12700">
                  <a:solidFill>
                    <a:sysClr val="windowText" lastClr="000000"/>
                  </a:solidFill>
                </a:ln>
                <a:solidFill>
                  <a:srgbClr val="FFFF00"/>
                </a:solidFill>
                <a:latin typeface="Arial Black" panose="020B0A04020102020204" pitchFamily="34" charset="0"/>
                <a:ea typeface="Adobe Gothic Std B" panose="020B0800000000000000" pitchFamily="34" charset="-128"/>
              </a:rPr>
              <a:t>Les matériaux de construction de la maison </a:t>
            </a:r>
          </a:p>
        </p:txBody>
      </p:sp>
      <p:grpSp>
        <p:nvGrpSpPr>
          <p:cNvPr id="14" name="Groupe 13">
            <a:extLst>
              <a:ext uri="{FF2B5EF4-FFF2-40B4-BE49-F238E27FC236}">
                <a16:creationId xmlns:a16="http://schemas.microsoft.com/office/drawing/2014/main" id="{CF92A025-0AAB-42CE-979B-47B576D68D0A}"/>
              </a:ext>
            </a:extLst>
          </p:cNvPr>
          <p:cNvGrpSpPr/>
          <p:nvPr/>
        </p:nvGrpSpPr>
        <p:grpSpPr>
          <a:xfrm>
            <a:off x="10528601" y="508557"/>
            <a:ext cx="536627" cy="489612"/>
            <a:chOff x="11639460" y="241706"/>
            <a:chExt cx="697470" cy="621001"/>
          </a:xfrm>
        </p:grpSpPr>
        <p:sp>
          <p:nvSpPr>
            <p:cNvPr id="16" name="Ellipse 15">
              <a:extLst>
                <a:ext uri="{FF2B5EF4-FFF2-40B4-BE49-F238E27FC236}">
                  <a16:creationId xmlns:a16="http://schemas.microsoft.com/office/drawing/2014/main" id="{544BE4C6-0C44-4EF7-B26C-00CA3A6D40A0}"/>
                </a:ext>
              </a:extLst>
            </p:cNvPr>
            <p:cNvSpPr/>
            <p:nvPr/>
          </p:nvSpPr>
          <p:spPr>
            <a:xfrm>
              <a:off x="11639460" y="241706"/>
              <a:ext cx="697470" cy="621001"/>
            </a:xfrm>
            <a:prstGeom prst="ellipse">
              <a:avLst/>
            </a:prstGeom>
            <a:ln w="28575">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a:p>
          </p:txBody>
        </p:sp>
        <p:sp>
          <p:nvSpPr>
            <p:cNvPr id="17" name="Rectangle 16">
              <a:extLst>
                <a:ext uri="{FF2B5EF4-FFF2-40B4-BE49-F238E27FC236}">
                  <a16:creationId xmlns:a16="http://schemas.microsoft.com/office/drawing/2014/main" id="{6536310C-5444-4FA7-AD6C-1FBE752096A8}"/>
                </a:ext>
              </a:extLst>
            </p:cNvPr>
            <p:cNvSpPr/>
            <p:nvPr/>
          </p:nvSpPr>
          <p:spPr>
            <a:xfrm>
              <a:off x="11678950" y="319153"/>
              <a:ext cx="657979" cy="507481"/>
            </a:xfrm>
            <a:prstGeom prst="rect">
              <a:avLst/>
            </a:prstGeom>
          </p:spPr>
          <p:txBody>
            <a:bodyPr wrap="square">
              <a:spAutoFit/>
            </a:bodyPr>
            <a:lstStyle/>
            <a:p>
              <a:pPr algn="ctr"/>
              <a:r>
                <a:rPr lang="fr-FR" sz="2000" dirty="0">
                  <a:solidFill>
                    <a:srgbClr val="420000"/>
                  </a:solidFill>
                  <a:latin typeface="Bastion" pitchFamily="2" charset="0"/>
                </a:rPr>
                <a:t>8</a:t>
              </a:r>
              <a:endParaRPr lang="fr-FR" sz="2400" dirty="0"/>
            </a:p>
          </p:txBody>
        </p:sp>
      </p:grpSp>
      <p:sp>
        <p:nvSpPr>
          <p:cNvPr id="19" name="Rectangle 18">
            <a:extLst>
              <a:ext uri="{FF2B5EF4-FFF2-40B4-BE49-F238E27FC236}">
                <a16:creationId xmlns:a16="http://schemas.microsoft.com/office/drawing/2014/main" id="{D9F3CF54-A622-4F02-9DC3-245F2B076962}"/>
              </a:ext>
            </a:extLst>
          </p:cNvPr>
          <p:cNvSpPr/>
          <p:nvPr/>
        </p:nvSpPr>
        <p:spPr>
          <a:xfrm>
            <a:off x="91516" y="86649"/>
            <a:ext cx="5146451" cy="276999"/>
          </a:xfrm>
          <a:prstGeom prst="rect">
            <a:avLst/>
          </a:prstGeom>
        </p:spPr>
        <p:txBody>
          <a:bodyPr wrap="square">
            <a:spAutoFit/>
          </a:bodyPr>
          <a:lstStyle/>
          <a:p>
            <a:r>
              <a:rPr lang="fr-FR" sz="1200" dirty="0">
                <a:solidFill>
                  <a:srgbClr val="FFFFFF"/>
                </a:solidFill>
                <a:latin typeface="Arial Black" panose="020B0A04020102020204" pitchFamily="34" charset="0"/>
              </a:rPr>
              <a:t>Moment du culte pour Enfants &amp; Ados</a:t>
            </a:r>
            <a:endParaRPr lang="fr-FR" sz="1200" dirty="0">
              <a:latin typeface="Arial Black" panose="020B0A04020102020204" pitchFamily="34" charset="0"/>
            </a:endParaRPr>
          </a:p>
        </p:txBody>
      </p:sp>
    </p:spTree>
    <p:extLst>
      <p:ext uri="{BB962C8B-B14F-4D97-AF65-F5344CB8AC3E}">
        <p14:creationId xmlns:p14="http://schemas.microsoft.com/office/powerpoint/2010/main" val="3979191424"/>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2875</TotalTime>
  <Words>962</Words>
  <Application>Microsoft Office PowerPoint</Application>
  <PresentationFormat>Grand écran</PresentationFormat>
  <Paragraphs>119</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Arial Black</vt:lpstr>
      <vt:lpstr>Arial Rounded MT Bold</vt:lpstr>
      <vt:lpstr>Bastion</vt:lpstr>
      <vt:lpstr>Berlin Sans FB Demi</vt:lpstr>
      <vt:lpstr>Calibri</vt:lpstr>
      <vt:lpstr>Century Gothic</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BettyC</dc:creator>
  <cp:lastModifiedBy>TivoliTeam</cp:lastModifiedBy>
  <cp:revision>251</cp:revision>
  <dcterms:created xsi:type="dcterms:W3CDTF">2016-03-18T16:49:03Z</dcterms:created>
  <dcterms:modified xsi:type="dcterms:W3CDTF">2020-12-16T16:10:52Z</dcterms:modified>
</cp:coreProperties>
</file>