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p:restoredTop sz="92987"/>
  </p:normalViewPr>
  <p:slideViewPr>
    <p:cSldViewPr snapToGrid="0" snapToObjects="1">
      <p:cViewPr varScale="1">
        <p:scale>
          <a:sx n="85" d="100"/>
          <a:sy n="85" d="100"/>
        </p:scale>
        <p:origin x="90"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B9CE31-535F-4590-89EB-DBF0DED36808}" type="datetimeFigureOut">
              <a:rPr lang="en-CA" smtClean="0"/>
              <a:t>2016-05-20</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4ADCE-BEEF-485B-97FB-A7AB48E737B3}" type="slidenum">
              <a:rPr lang="en-CA" smtClean="0"/>
              <a:t>‹#›</a:t>
            </a:fld>
            <a:endParaRPr lang="en-CA"/>
          </a:p>
        </p:txBody>
      </p:sp>
    </p:spTree>
    <p:extLst>
      <p:ext uri="{BB962C8B-B14F-4D97-AF65-F5344CB8AC3E}">
        <p14:creationId xmlns:p14="http://schemas.microsoft.com/office/powerpoint/2010/main" val="2287557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err="1" smtClean="0"/>
              <a:t>Below</a:t>
            </a:r>
            <a:r>
              <a:rPr lang="fr-CA" dirty="0" smtClean="0"/>
              <a:t> </a:t>
            </a:r>
            <a:r>
              <a:rPr lang="fr-CA" dirty="0" err="1" smtClean="0"/>
              <a:t>enditnow</a:t>
            </a:r>
            <a:r>
              <a:rPr lang="fr-CA" dirty="0" smtClean="0"/>
              <a:t>: Les adventistes disent</a:t>
            </a:r>
            <a:r>
              <a:rPr lang="fr-CA" baseline="0" dirty="0" smtClean="0"/>
              <a:t> NON à </a:t>
            </a:r>
            <a:r>
              <a:rPr lang="fr-CA" baseline="0" smtClean="0"/>
              <a:t>la violence</a:t>
            </a:r>
            <a:endParaRPr lang="en-CA"/>
          </a:p>
        </p:txBody>
      </p:sp>
      <p:sp>
        <p:nvSpPr>
          <p:cNvPr id="4" name="Slide Number Placeholder 3"/>
          <p:cNvSpPr>
            <a:spLocks noGrp="1"/>
          </p:cNvSpPr>
          <p:nvPr>
            <p:ph type="sldNum" sz="quarter" idx="10"/>
          </p:nvPr>
        </p:nvSpPr>
        <p:spPr/>
        <p:txBody>
          <a:bodyPr/>
          <a:lstStyle/>
          <a:p>
            <a:fld id="{7B54ADCE-BEEF-485B-97FB-A7AB48E737B3}" type="slidenum">
              <a:rPr lang="en-CA" smtClean="0"/>
              <a:t>1</a:t>
            </a:fld>
            <a:endParaRPr lang="en-CA"/>
          </a:p>
        </p:txBody>
      </p:sp>
    </p:spTree>
    <p:extLst>
      <p:ext uri="{BB962C8B-B14F-4D97-AF65-F5344CB8AC3E}">
        <p14:creationId xmlns:p14="http://schemas.microsoft.com/office/powerpoint/2010/main" val="3674536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45584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38571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29547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1CCE5D-1888-B344-AF64-E9DF6F06D51B}"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214007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1CCE5D-1888-B344-AF64-E9DF6F06D51B}" type="datetimeFigureOut">
              <a:rPr lang="en-US" smtClean="0"/>
              <a:t>5/20/2016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132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1CCE5D-1888-B344-AF64-E9DF6F06D51B}"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60697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1CCE5D-1888-B344-AF64-E9DF6F06D51B}" type="datetimeFigureOut">
              <a:rPr lang="en-US" smtClean="0"/>
              <a:t>5/20/2016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698581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1CCE5D-1888-B344-AF64-E9DF6F06D51B}" type="datetimeFigureOut">
              <a:rPr lang="en-US" smtClean="0"/>
              <a:t>5/20/2016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156026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CCE5D-1888-B344-AF64-E9DF6F06D51B}" type="datetimeFigureOut">
              <a:rPr lang="en-US" smtClean="0"/>
              <a:t>5/20/2016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37021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CCE5D-1888-B344-AF64-E9DF6F06D51B}"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97060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1CCE5D-1888-B344-AF64-E9DF6F06D51B}" type="datetimeFigureOut">
              <a:rPr lang="en-US" smtClean="0"/>
              <a:t>5/20/2016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26A02-8904-1F49-A081-EE87FD489802}" type="slidenum">
              <a:rPr lang="en-US" smtClean="0"/>
              <a:t>‹#›</a:t>
            </a:fld>
            <a:endParaRPr lang="en-US"/>
          </a:p>
        </p:txBody>
      </p:sp>
    </p:spTree>
    <p:extLst>
      <p:ext uri="{BB962C8B-B14F-4D97-AF65-F5344CB8AC3E}">
        <p14:creationId xmlns:p14="http://schemas.microsoft.com/office/powerpoint/2010/main" val="705747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CCE5D-1888-B344-AF64-E9DF6F06D51B}" type="datetimeFigureOut">
              <a:rPr lang="en-US" smtClean="0"/>
              <a:t>5/20/2016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26A02-8904-1F49-A081-EE87FD489802}" type="slidenum">
              <a:rPr lang="en-US" smtClean="0"/>
              <a:t>‹#›</a:t>
            </a:fld>
            <a:endParaRPr lang="en-US"/>
          </a:p>
        </p:txBody>
      </p:sp>
    </p:spTree>
    <p:extLst>
      <p:ext uri="{BB962C8B-B14F-4D97-AF65-F5344CB8AC3E}">
        <p14:creationId xmlns:p14="http://schemas.microsoft.com/office/powerpoint/2010/main" val="1049998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092674" cy="6858000"/>
          </a:xfrm>
          <a:prstGeom prst="rect">
            <a:avLst/>
          </a:prstGeom>
        </p:spPr>
      </p:pic>
      <p:sp>
        <p:nvSpPr>
          <p:cNvPr id="2" name="Title 1"/>
          <p:cNvSpPr>
            <a:spLocks noGrp="1"/>
          </p:cNvSpPr>
          <p:nvPr>
            <p:ph type="ctrTitle"/>
          </p:nvPr>
        </p:nvSpPr>
        <p:spPr>
          <a:xfrm>
            <a:off x="-89212" y="676315"/>
            <a:ext cx="9461810" cy="2387600"/>
          </a:xfrm>
        </p:spPr>
        <p:txBody>
          <a:bodyPr>
            <a:normAutofit/>
          </a:bodyPr>
          <a:lstStyle/>
          <a:p>
            <a:pPr lvl="0" eaLnBrk="0" fontAlgn="base" hangingPunct="0">
              <a:lnSpc>
                <a:spcPct val="100000"/>
              </a:lnSpc>
              <a:spcAft>
                <a:spcPct val="0"/>
              </a:spcAft>
            </a:pPr>
            <a:r>
              <a:rPr lang="en-US" altLang="en-US" sz="2800" b="1" dirty="0" smtClean="0">
                <a:solidFill>
                  <a:schemeClr val="bg1"/>
                </a:solidFill>
                <a:latin typeface="+mn-lt"/>
              </a:rPr>
              <a:t>COMMENT </a:t>
            </a:r>
            <a:r>
              <a:rPr lang="en-US" altLang="en-US" sz="2800" b="1" dirty="0">
                <a:solidFill>
                  <a:schemeClr val="bg1"/>
                </a:solidFill>
                <a:latin typeface="+mn-lt"/>
              </a:rPr>
              <a:t>MON ÉGLISE PEUT-ELLE </a:t>
            </a:r>
            <a:r>
              <a:rPr lang="en-US" altLang="en-US" sz="2800" b="1" dirty="0" smtClean="0">
                <a:solidFill>
                  <a:schemeClr val="bg1"/>
                </a:solidFill>
                <a:latin typeface="+mn-lt"/>
              </a:rPr>
              <a:t>AIDER</a:t>
            </a:r>
            <a:r>
              <a:rPr lang="en-US" altLang="en-US" sz="2800" b="1" dirty="0">
                <a:solidFill>
                  <a:schemeClr val="bg1"/>
                </a:solidFill>
                <a:latin typeface="+mn-lt"/>
              </a:rPr>
              <a:t>?</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9575" y="3166030"/>
            <a:ext cx="3718774" cy="9935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WMLOGO-small"/>
          <p:cNvPicPr>
            <a:picLocks noChangeAspect="1" noChangeArrowheads="1"/>
          </p:cNvPicPr>
          <p:nvPr/>
        </p:nvPicPr>
        <p:blipFill>
          <a:blip r:embed="rId5"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456960" y="6290676"/>
            <a:ext cx="491823" cy="376040"/>
          </a:xfrm>
          <a:prstGeom prst="rect">
            <a:avLst/>
          </a:prstGeom>
          <a:noFill/>
          <a:ln>
            <a:noFill/>
          </a:ln>
          <a:extLst>
            <a:ext uri="{909E8E84-426E-40dd-AFC4-6F175D3DCCD1}">
              <a14:hiddenFill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a:solidFill>
                  <a:srgbClr val="FFFFFF"/>
                </a:solidFill>
              </a14:hiddenFill>
            </a:ext>
            <a:ext uri="{91240B29-F687-4f45-9708-019B960494DF}">
              <a14:hiddenLine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w="9525">
                <a:solidFill>
                  <a:srgbClr val="000000"/>
                </a:solidFill>
                <a:miter lim="800000"/>
                <a:headEnd/>
                <a:tailEnd/>
              </a14:hiddenLine>
            </a:ext>
          </a:extLst>
        </p:spPr>
      </p:pic>
    </p:spTree>
    <p:extLst>
      <p:ext uri="{BB962C8B-B14F-4D97-AF65-F5344CB8AC3E}">
        <p14:creationId xmlns:p14="http://schemas.microsoft.com/office/powerpoint/2010/main" val="176128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092674" cy="6857999"/>
          </a:xfrm>
          <a:prstGeom prst="rect">
            <a:avLst/>
          </a:prstGeom>
        </p:spPr>
      </p:pic>
      <p:sp>
        <p:nvSpPr>
          <p:cNvPr id="3" name="Content Placeholder 2"/>
          <p:cNvSpPr>
            <a:spLocks noGrp="1"/>
          </p:cNvSpPr>
          <p:nvPr>
            <p:ph idx="1"/>
          </p:nvPr>
        </p:nvSpPr>
        <p:spPr>
          <a:xfrm>
            <a:off x="316417" y="2472392"/>
            <a:ext cx="8464024" cy="3839197"/>
          </a:xfrm>
        </p:spPr>
        <p:txBody>
          <a:bodyPr>
            <a:normAutofit fontScale="92500"/>
          </a:bodyPr>
          <a:lstStyle/>
          <a:p>
            <a:pPr marL="0" indent="0" algn="ctr">
              <a:buNone/>
            </a:pPr>
            <a:r>
              <a:rPr lang="en-US" i="1" dirty="0"/>
              <a:t>Nous reconnaissons l’étendue mondiale de ce problème et les effets graves et durables sur la vie de toutes les personnes impliquées. Nous croyons que les chrétiens doivent réagir à la violence et aux mauvais traitements familiaux tant à l’intérieur qu’à l’extérieur de leur église. Nous prenons les rapports sur la violence très au sérieux et en avons discuté en avant-plan lors de cette assemblée internationale. Nous croyons que l’indifférence et le manque de réaction équivalent à l’approbation, au perpétuement et possiblement à l’aggravation de tels comportements. </a:t>
            </a:r>
            <a:endParaRPr lang="fr-CA" dirty="0"/>
          </a:p>
        </p:txBody>
      </p:sp>
    </p:spTree>
    <p:extLst>
      <p:ext uri="{BB962C8B-B14F-4D97-AF65-F5344CB8AC3E}">
        <p14:creationId xmlns:p14="http://schemas.microsoft.com/office/powerpoint/2010/main" val="721351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628650" y="2338581"/>
            <a:ext cx="8292326" cy="4795338"/>
          </a:xfrm>
        </p:spPr>
        <p:txBody>
          <a:bodyPr>
            <a:normAutofit fontScale="92500" lnSpcReduction="10000"/>
          </a:bodyPr>
          <a:lstStyle/>
          <a:p>
            <a:pPr algn="ctr">
              <a:lnSpc>
                <a:spcPct val="110000"/>
              </a:lnSpc>
            </a:pPr>
            <a:r>
              <a:rPr lang="fr-CA" i="1" dirty="0" smtClean="0"/>
              <a:t>Nous acceptons notre responsabilité de coopérer avec les autres services professionnels, d’écouter les victimes de mauvais traitements et de violence familiale ainsi que d’en prendre soin, de faire la lumière sur les injustices et de parler de la défense des victimes. Nous aiderons les personnes dans le besoin à identifier la gamme de services professionnels à leur disposition et à y accéder.</a:t>
            </a:r>
          </a:p>
          <a:p>
            <a:pPr marL="0" indent="0" algn="ctr">
              <a:lnSpc>
                <a:spcPct val="110000"/>
              </a:lnSpc>
              <a:buNone/>
            </a:pPr>
            <a:r>
              <a:rPr lang="fr-CA" dirty="0" smtClean="0"/>
              <a:t> </a:t>
            </a:r>
            <a:r>
              <a:rPr lang="fr-CA" sz="2400" dirty="0" smtClean="0"/>
              <a:t>(Voté par le comité administratif de la Conférence Générale des adventistes du septième jour à la Session de la Conférence Générale d’Utrecht, aux Pays-Bas, qui s’est tenue du 29 juin au 8 juillet 1995.)  </a:t>
            </a:r>
          </a:p>
          <a:p>
            <a:pPr marL="0" indent="0" algn="ctr">
              <a:lnSpc>
                <a:spcPct val="110000"/>
              </a:lnSpc>
              <a:buNone/>
            </a:pPr>
            <a:r>
              <a:rPr dirty="0" smtClean="0"/>
              <a:t> </a:t>
            </a:r>
          </a:p>
        </p:txBody>
      </p:sp>
    </p:spTree>
    <p:extLst>
      <p:ext uri="{BB962C8B-B14F-4D97-AF65-F5344CB8AC3E}">
        <p14:creationId xmlns:p14="http://schemas.microsoft.com/office/powerpoint/2010/main" val="66334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427931" y="2806933"/>
            <a:ext cx="8515350" cy="2032697"/>
          </a:xfrm>
        </p:spPr>
        <p:txBody>
          <a:bodyPr>
            <a:normAutofit/>
          </a:bodyPr>
          <a:lstStyle/>
          <a:p>
            <a:pPr marL="0" indent="0" algn="ctr">
              <a:lnSpc>
                <a:spcPct val="100000"/>
              </a:lnSpc>
              <a:buNone/>
            </a:pPr>
            <a:r>
              <a:rPr dirty="0" smtClean="0"/>
              <a:t> </a:t>
            </a:r>
            <a:r>
              <a:rPr lang="en-US" sz="3600" dirty="0" smtClean="0"/>
              <a:t>QU’EST-CE QUE MON ÉGLISE PEUT FAIRE </a:t>
            </a:r>
          </a:p>
          <a:p>
            <a:pPr marL="0" indent="0" algn="ctr">
              <a:lnSpc>
                <a:spcPct val="100000"/>
              </a:lnSpc>
              <a:buNone/>
            </a:pPr>
            <a:r>
              <a:rPr lang="en-US" sz="3600" dirty="0" smtClean="0"/>
              <a:t>POUR PRÉVENIR </a:t>
            </a:r>
          </a:p>
          <a:p>
            <a:pPr marL="0" indent="0" algn="ctr">
              <a:lnSpc>
                <a:spcPct val="100000"/>
              </a:lnSpc>
              <a:buNone/>
            </a:pPr>
            <a:r>
              <a:rPr lang="en-US" sz="3600" b="1" dirty="0" smtClean="0">
                <a:solidFill>
                  <a:srgbClr val="C00000"/>
                </a:solidFill>
              </a:rPr>
              <a:t>LA VIOLENCE CONTRE LES FEMMES?</a:t>
            </a:r>
            <a:endParaRPr lang="fr-CA" sz="3600" b="1" dirty="0">
              <a:solidFill>
                <a:srgbClr val="C00000"/>
              </a:solidFill>
            </a:endParaRPr>
          </a:p>
        </p:txBody>
      </p:sp>
    </p:spTree>
    <p:extLst>
      <p:ext uri="{BB962C8B-B14F-4D97-AF65-F5344CB8AC3E}">
        <p14:creationId xmlns:p14="http://schemas.microsoft.com/office/powerpoint/2010/main" val="1299631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092674" cy="6857999"/>
          </a:xfrm>
          <a:prstGeom prst="rect">
            <a:avLst/>
          </a:prstGeom>
        </p:spPr>
      </p:pic>
      <p:sp>
        <p:nvSpPr>
          <p:cNvPr id="3" name="Content Placeholder 2"/>
          <p:cNvSpPr>
            <a:spLocks noGrp="1"/>
          </p:cNvSpPr>
          <p:nvPr>
            <p:ph idx="1"/>
          </p:nvPr>
        </p:nvSpPr>
        <p:spPr>
          <a:xfrm>
            <a:off x="628650" y="2628511"/>
            <a:ext cx="7886700" cy="3281635"/>
          </a:xfrm>
        </p:spPr>
        <p:txBody>
          <a:bodyPr>
            <a:normAutofit lnSpcReduction="10000"/>
          </a:bodyPr>
          <a:lstStyle/>
          <a:p>
            <a:pPr lvl="0"/>
            <a:r>
              <a:rPr lang="fr-CA" sz="3200" dirty="0" smtClean="0"/>
              <a:t>Demander à son pasteur ou à une autre personne qualifiée de prêcher sur la prévention de la violence.</a:t>
            </a:r>
          </a:p>
          <a:p>
            <a:pPr lvl="0"/>
            <a:r>
              <a:rPr lang="fr-CA" sz="3200" dirty="0" smtClean="0"/>
              <a:t>Demander à ceux qui font la prière d’intercession du culte de prier pour les personnes </a:t>
            </a:r>
            <a:r>
              <a:rPr lang="fr-CA" sz="3200" dirty="0" smtClean="0"/>
              <a:t>de l’assemblée qui sont maltraitées</a:t>
            </a:r>
            <a:r>
              <a:rPr lang="fr-CA" sz="3200" dirty="0" smtClean="0"/>
              <a:t>.   </a:t>
            </a:r>
            <a:endParaRPr lang="fr-CA" sz="3200" dirty="0"/>
          </a:p>
        </p:txBody>
      </p:sp>
    </p:spTree>
    <p:extLst>
      <p:ext uri="{BB962C8B-B14F-4D97-AF65-F5344CB8AC3E}">
        <p14:creationId xmlns:p14="http://schemas.microsoft.com/office/powerpoint/2010/main" val="172204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28650" y="2316275"/>
            <a:ext cx="7886700" cy="4351338"/>
          </a:xfrm>
        </p:spPr>
        <p:txBody>
          <a:bodyPr>
            <a:normAutofit/>
          </a:bodyPr>
          <a:lstStyle/>
          <a:p>
            <a:pPr lvl="0" algn="ctr"/>
            <a:r>
              <a:rPr lang="fr-CA" dirty="0" smtClean="0"/>
              <a:t>La </a:t>
            </a:r>
            <a:r>
              <a:rPr lang="fr-CA" b="1" dirty="0" smtClean="0">
                <a:solidFill>
                  <a:srgbClr val="C00000"/>
                </a:solidFill>
              </a:rPr>
              <a:t>confidentialité</a:t>
            </a:r>
            <a:r>
              <a:rPr lang="fr-CA" dirty="0" smtClean="0"/>
              <a:t> est un principe essentiel que l’église se doit de respecter. Il est primordial que toute victime de violence à caractère sexiste puisse parler au dirigeant d’église approprié en toute confiance. Dans le cas où le dirigeant d’église doit faire un signalement à la police ou à une autre autorité, il le communiquera d’abord à la personne qui s’est confiée à lui et traitera la question avec le plus grand soin et la plus grande discrétion. La sécurité de la victime est d’une importance capitale.</a:t>
            </a:r>
            <a:endParaRPr lang="fr-CA" dirty="0"/>
          </a:p>
        </p:txBody>
      </p:sp>
    </p:spTree>
    <p:extLst>
      <p:ext uri="{BB962C8B-B14F-4D97-AF65-F5344CB8AC3E}">
        <p14:creationId xmlns:p14="http://schemas.microsoft.com/office/powerpoint/2010/main" val="1878153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1"/>
          </a:xfrm>
          <a:prstGeom prst="rect">
            <a:avLst/>
          </a:prstGeom>
        </p:spPr>
      </p:pic>
      <p:sp>
        <p:nvSpPr>
          <p:cNvPr id="3" name="Content Placeholder 2"/>
          <p:cNvSpPr>
            <a:spLocks noGrp="1"/>
          </p:cNvSpPr>
          <p:nvPr>
            <p:ph idx="1"/>
          </p:nvPr>
        </p:nvSpPr>
        <p:spPr>
          <a:xfrm>
            <a:off x="650952" y="2249368"/>
            <a:ext cx="7886700" cy="4351338"/>
          </a:xfrm>
        </p:spPr>
        <p:txBody>
          <a:bodyPr>
            <a:normAutofit lnSpcReduction="10000"/>
          </a:bodyPr>
          <a:lstStyle/>
          <a:p>
            <a:pPr lvl="0"/>
            <a:r>
              <a:rPr dirty="0" smtClean="0"/>
              <a:t>Reconnaître que la violence à caractère sexiste est un grand mal, qu’elle n’est jamais acceptable et qu’elle est inexcusable.</a:t>
            </a:r>
          </a:p>
          <a:p>
            <a:pPr lvl="0"/>
            <a:r>
              <a:rPr dirty="0" smtClean="0"/>
              <a:t>Compiler de manière complète et à jour toutes les ressources de la communauté disponibles aux victimes de violence à caractère sexiste, quel qu’en soit le type. S’assurer que l’information est facilement accessible aux membres et aux non-membres. Se familiariser avec les refuges et les sources de signalement pour connaître les services qu’ils offrent et leurs heures d’ouverture.</a:t>
            </a:r>
          </a:p>
        </p:txBody>
      </p:sp>
    </p:spTree>
    <p:extLst>
      <p:ext uri="{BB962C8B-B14F-4D97-AF65-F5344CB8AC3E}">
        <p14:creationId xmlns:p14="http://schemas.microsoft.com/office/powerpoint/2010/main" val="48180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Content Placeholder 2"/>
          <p:cNvSpPr>
            <a:spLocks noGrp="1"/>
          </p:cNvSpPr>
          <p:nvPr>
            <p:ph idx="1"/>
          </p:nvPr>
        </p:nvSpPr>
        <p:spPr>
          <a:xfrm>
            <a:off x="472534" y="2271673"/>
            <a:ext cx="8314628" cy="4351338"/>
          </a:xfrm>
        </p:spPr>
        <p:txBody>
          <a:bodyPr>
            <a:normAutofit/>
          </a:bodyPr>
          <a:lstStyle/>
          <a:p>
            <a:pPr lvl="0"/>
            <a:r>
              <a:rPr lang="fr-CA" dirty="0" smtClean="0"/>
              <a:t>Amasser des fonds pour fournir aux dirigeants de l’église du matériel éducatif sur la violence sexiste.</a:t>
            </a:r>
          </a:p>
          <a:p>
            <a:pPr lvl="0"/>
            <a:r>
              <a:rPr lang="fr-CA" dirty="0" smtClean="0"/>
              <a:t>Créer une bibliothèque avec du matériel sur des questions de violence à caractère sexiste qui sont pertinentes à la communauté afin que les membres et les dirigeants puissent s’instruire sur ce sujet si important.</a:t>
            </a:r>
          </a:p>
          <a:p>
            <a:pPr lvl="0"/>
            <a:r>
              <a:rPr lang="fr-CA" dirty="0" smtClean="0"/>
              <a:t>Former un groupe responsable d’évaluer les besoins de la communauté. Quel besoin le groupe pourrait-il aborder pour réduire la violence à caractère sexiste? </a:t>
            </a:r>
            <a:endParaRPr lang="fr-CA" dirty="0" smtClean="0"/>
          </a:p>
        </p:txBody>
      </p:sp>
    </p:spTree>
    <p:extLst>
      <p:ext uri="{BB962C8B-B14F-4D97-AF65-F5344CB8AC3E}">
        <p14:creationId xmlns:p14="http://schemas.microsoft.com/office/powerpoint/2010/main" val="1738153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05" y="0"/>
            <a:ext cx="9152979" cy="6858000"/>
          </a:xfrm>
          <a:prstGeom prst="rect">
            <a:avLst/>
          </a:prstGeom>
        </p:spPr>
      </p:pic>
      <p:sp>
        <p:nvSpPr>
          <p:cNvPr id="3" name="Content Placeholder 2"/>
          <p:cNvSpPr>
            <a:spLocks noGrp="1"/>
          </p:cNvSpPr>
          <p:nvPr>
            <p:ph idx="1"/>
          </p:nvPr>
        </p:nvSpPr>
        <p:spPr>
          <a:xfrm>
            <a:off x="807068" y="2293977"/>
            <a:ext cx="7886700" cy="4351338"/>
          </a:xfrm>
        </p:spPr>
        <p:txBody>
          <a:bodyPr>
            <a:normAutofit fontScale="92500"/>
          </a:bodyPr>
          <a:lstStyle/>
          <a:p>
            <a:pPr lvl="0"/>
            <a:r>
              <a:rPr dirty="0" smtClean="0"/>
              <a:t>Créer une ou plusieurs « maisons sécuritaires » où les victimes de violence peuvent trouver un refuge d’urgence.</a:t>
            </a:r>
          </a:p>
          <a:p>
            <a:pPr lvl="0"/>
            <a:r>
              <a:rPr dirty="0" smtClean="0"/>
              <a:t>Présenter des prédications et des ateliers à l’assemblée et à la communauté sur des questions de violence à caractère sexiste pertinentes à la communauté. Offrir de présenter de l’information appropriée selon l’âge dans les écoles locales.</a:t>
            </a:r>
          </a:p>
          <a:p>
            <a:pPr lvl="0"/>
            <a:r>
              <a:rPr dirty="0" smtClean="0"/>
              <a:t>Examiner les politiques et les pratiques de l’église pour s’assurer qu’aucune n’encourage des comportements offensants ou discriminatoires envers les femmes.</a:t>
            </a:r>
          </a:p>
        </p:txBody>
      </p:sp>
    </p:spTree>
    <p:extLst>
      <p:ext uri="{BB962C8B-B14F-4D97-AF65-F5344CB8AC3E}">
        <p14:creationId xmlns:p14="http://schemas.microsoft.com/office/powerpoint/2010/main" val="112747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309096" cy="6858001"/>
          </a:xfrm>
          <a:prstGeom prst="rect">
            <a:avLst/>
          </a:prstGeom>
        </p:spPr>
      </p:pic>
      <p:sp>
        <p:nvSpPr>
          <p:cNvPr id="3" name="Content Placeholder 2"/>
          <p:cNvSpPr>
            <a:spLocks noGrp="1"/>
          </p:cNvSpPr>
          <p:nvPr>
            <p:ph idx="1"/>
          </p:nvPr>
        </p:nvSpPr>
        <p:spPr>
          <a:xfrm>
            <a:off x="918580" y="2472397"/>
            <a:ext cx="7886700" cy="3727681"/>
          </a:xfrm>
        </p:spPr>
        <p:txBody>
          <a:bodyPr/>
          <a:lstStyle/>
          <a:p>
            <a:pPr lvl="0"/>
            <a:r>
              <a:rPr dirty="0" smtClean="0"/>
              <a:t>Offrir un soutien continu à un refuge local pour femmes ou à un autre organisme qui vient en aide aux victimes de violence à caractère sexiste.</a:t>
            </a:r>
          </a:p>
          <a:p>
            <a:pPr lvl="0"/>
            <a:r>
              <a:rPr dirty="0" smtClean="0"/>
              <a:t>S’occuper des personnes de l’église qui souffrent. Ne pas juger. Former des groupes de soutien. </a:t>
            </a:r>
          </a:p>
          <a:p>
            <a:pPr lvl="0"/>
            <a:r>
              <a:rPr dirty="0" smtClean="0"/>
              <a:t>Sensibiliser. Partager du matériel sur la violence à caractère sexiste avec la communauté. </a:t>
            </a:r>
            <a:endParaRPr lang="fr-CA" dirty="0"/>
          </a:p>
        </p:txBody>
      </p:sp>
    </p:spTree>
    <p:extLst>
      <p:ext uri="{BB962C8B-B14F-4D97-AF65-F5344CB8AC3E}">
        <p14:creationId xmlns:p14="http://schemas.microsoft.com/office/powerpoint/2010/main" val="2061891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dirty="0" smtClean="0"/>
              <a:t>LA VIOLENCE À CARACTÈRE SEXISTE ET L’ÉGLISE</a:t>
            </a:r>
            <a:endParaRPr lang="fr-CA" sz="4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Content Placeholder 2"/>
          <p:cNvSpPr>
            <a:spLocks noGrp="1"/>
          </p:cNvSpPr>
          <p:nvPr>
            <p:ph idx="1"/>
          </p:nvPr>
        </p:nvSpPr>
        <p:spPr>
          <a:xfrm>
            <a:off x="405627" y="2963046"/>
            <a:ext cx="8314628" cy="2657167"/>
          </a:xfrm>
        </p:spPr>
        <p:txBody>
          <a:bodyPr>
            <a:normAutofit/>
          </a:bodyPr>
          <a:lstStyle/>
          <a:p>
            <a:pPr marL="0" indent="0" algn="ctr">
              <a:lnSpc>
                <a:spcPct val="100000"/>
              </a:lnSpc>
              <a:buNone/>
            </a:pPr>
            <a:r>
              <a:rPr lang="en-US" dirty="0" smtClean="0">
                <a:solidFill>
                  <a:srgbClr val="009193"/>
                </a:solidFill>
              </a:rPr>
              <a:t>LES ADVENTISTES DU SEPTIÈME JOUR AFFIRMENT LA DIGNITÉ ET LA VALEUR DE TOUS LES ÊTRES HUMAINS ET S’OPPOSENT À TOUTES LES FORMES DE VIOLENCE PHYSIQUE, SEXUELLE ET ÉMOTIONNELLE AINSI QU’À LA VIOLENCE FAMILIALE. </a:t>
            </a:r>
            <a:endParaRPr lang="fr-CA" dirty="0">
              <a:solidFill>
                <a:srgbClr val="009193"/>
              </a:solidFill>
            </a:endParaRPr>
          </a:p>
        </p:txBody>
      </p:sp>
    </p:spTree>
    <p:extLst>
      <p:ext uri="{BB962C8B-B14F-4D97-AF65-F5344CB8AC3E}">
        <p14:creationId xmlns:p14="http://schemas.microsoft.com/office/powerpoint/2010/main" val="11611361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236</TotalTime>
  <Words>625</Words>
  <Application>Microsoft Office PowerPoint</Application>
  <PresentationFormat>On-screen Show (4:3)</PresentationFormat>
  <Paragraphs>26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COMMENT MON ÉGLISE PEUT-ELLE AIDER?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VIOLENCE À CARACTÈRE SEXISTE ET L’ÉGLISE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MY LOCAL CHURCH DO TO HELP?</dc:title>
  <dc:creator>Arrais, Raquel</dc:creator>
  <cp:lastModifiedBy>marie-michele robitaille</cp:lastModifiedBy>
  <cp:revision>9</cp:revision>
  <dcterms:created xsi:type="dcterms:W3CDTF">2016-04-12T18:57:28Z</dcterms:created>
  <dcterms:modified xsi:type="dcterms:W3CDTF">2016-05-20T15:20:12Z</dcterms:modified>
</cp:coreProperties>
</file>