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72" r:id="rId3"/>
    <p:sldId id="258" r:id="rId4"/>
    <p:sldId id="259" r:id="rId5"/>
    <p:sldId id="260" r:id="rId6"/>
    <p:sldId id="261" r:id="rId7"/>
    <p:sldId id="262" r:id="rId8"/>
    <p:sldId id="263" r:id="rId9"/>
    <p:sldId id="264" r:id="rId10"/>
    <p:sldId id="265" r:id="rId11"/>
    <p:sldId id="266" r:id="rId12"/>
    <p:sldId id="273"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9" autoAdjust="0"/>
    <p:restoredTop sz="57143"/>
  </p:normalViewPr>
  <p:slideViewPr>
    <p:cSldViewPr snapToGrid="0" snapToObjects="1">
      <p:cViewPr varScale="1">
        <p:scale>
          <a:sx n="66" d="100"/>
          <a:sy n="66" d="100"/>
        </p:scale>
        <p:origin x="1158" y="60"/>
      </p:cViewPr>
      <p:guideLst/>
    </p:cSldViewPr>
  </p:slideViewPr>
  <p:notesTextViewPr>
    <p:cViewPr>
      <p:scale>
        <a:sx n="1" d="1"/>
        <a:sy n="1" d="1"/>
      </p:scale>
      <p:origin x="0" y="0"/>
    </p:cViewPr>
  </p:notesTextViewPr>
  <p:notesViewPr>
    <p:cSldViewPr snapToGrid="0" snapToObjects="1">
      <p:cViewPr varScale="1">
        <p:scale>
          <a:sx n="65" d="100"/>
          <a:sy n="65" d="100"/>
        </p:scale>
        <p:origin x="33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9C46E-90E1-B943-89D4-7B77264D1CD4}" type="datetimeFigureOut">
              <a:rPr lang="en-US" smtClean="0"/>
              <a:t>5/19/2016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5136D-B1A5-DE48-8A22-E5D57E853AC1}" type="slidenum">
              <a:rPr lang="en-US" smtClean="0"/>
              <a:t>‹#›</a:t>
            </a:fld>
            <a:endParaRPr lang="en-US"/>
          </a:p>
        </p:txBody>
      </p:sp>
    </p:spTree>
    <p:extLst>
      <p:ext uri="{BB962C8B-B14F-4D97-AF65-F5344CB8AC3E}">
        <p14:creationId xmlns:p14="http://schemas.microsoft.com/office/powerpoint/2010/main" val="143745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GUÉRISON ÉMOTIONNELLE</a:t>
            </a:r>
          </a:p>
          <a:p>
            <a:r>
              <a:rPr lang="en-US" b="1" dirty="0" smtClean="0"/>
              <a:t>Script de </a:t>
            </a:r>
            <a:r>
              <a:rPr lang="en-US" b="1" dirty="0" err="1" smtClean="0"/>
              <a:t>l’atelier</a:t>
            </a:r>
            <a:endParaRPr lang="en-US" b="1" dirty="0"/>
          </a:p>
        </p:txBody>
      </p:sp>
      <p:sp>
        <p:nvSpPr>
          <p:cNvPr id="4" name="Slide Number Placeholder 3"/>
          <p:cNvSpPr>
            <a:spLocks noGrp="1"/>
          </p:cNvSpPr>
          <p:nvPr>
            <p:ph type="sldNum" sz="quarter" idx="10"/>
          </p:nvPr>
        </p:nvSpPr>
        <p:spPr/>
        <p:txBody>
          <a:bodyPr/>
          <a:lstStyle/>
          <a:p>
            <a:fld id="{6395136D-B1A5-DE48-8A22-E5D57E853AC1}" type="slidenum">
              <a:rPr lang="en-US" smtClean="0"/>
              <a:t>1</a:t>
            </a:fld>
            <a:endParaRPr lang="en-US"/>
          </a:p>
        </p:txBody>
      </p:sp>
    </p:spTree>
    <p:extLst>
      <p:ext uri="{BB962C8B-B14F-4D97-AF65-F5344CB8AC3E}">
        <p14:creationId xmlns:p14="http://schemas.microsoft.com/office/powerpoint/2010/main" val="63974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fr-FR" sz="1200" b="1" kern="1200" dirty="0" smtClean="0">
                <a:solidFill>
                  <a:schemeClr val="tx1"/>
                </a:solidFill>
                <a:effectLst/>
                <a:latin typeface="+mn-lt"/>
                <a:ea typeface="+mn-ea"/>
                <a:cs typeface="+mn-cs"/>
              </a:rPr>
              <a:t>Les gens blessés blessent souvent d’autres personnes dans le but de se protéger.</a:t>
            </a:r>
          </a:p>
          <a:p>
            <a:pPr marL="171450" indent="-171450">
              <a:buFont typeface="Arial" charset="0"/>
              <a:buChar char="•"/>
            </a:pPr>
            <a:r>
              <a:rPr lang="fr-FR" sz="1200" b="1" kern="1200" dirty="0" smtClean="0">
                <a:solidFill>
                  <a:schemeClr val="tx1"/>
                </a:solidFill>
                <a:effectLst/>
                <a:latin typeface="+mn-lt"/>
                <a:ea typeface="+mn-ea"/>
                <a:cs typeface="+mn-cs"/>
              </a:rPr>
              <a:t>Dans le processus de guérison, nous devons notamment nous regarder en face, confesser nos péchés et nous repentir.</a:t>
            </a:r>
          </a:p>
          <a:p>
            <a:pPr marL="0" indent="0">
              <a:buFont typeface="Arial" charset="0"/>
              <a:buNone/>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Nous devons nous surveiller, car lorsque nous sommes blessés, nous avons tendance à blesser d’autres personnes. Faire l’inventaire de nos pensées, sentiments et comportements envers Dieu, les autres et nous-même peut nous aider à voir les choses que nous devons confesser et dont nous devons nous repentir.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10</a:t>
            </a:fld>
            <a:endParaRPr lang="en-US"/>
          </a:p>
        </p:txBody>
      </p:sp>
    </p:spTree>
    <p:extLst>
      <p:ext uri="{BB962C8B-B14F-4D97-AF65-F5344CB8AC3E}">
        <p14:creationId xmlns:p14="http://schemas.microsoft.com/office/powerpoint/2010/main" val="50341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fr-FR" sz="1200" b="1" kern="1200" dirty="0" smtClean="0">
                <a:solidFill>
                  <a:schemeClr val="tx1"/>
                </a:solidFill>
                <a:effectLst/>
                <a:latin typeface="+mn-lt"/>
                <a:ea typeface="+mn-ea"/>
                <a:cs typeface="+mn-cs"/>
              </a:rPr>
              <a:t>Les gens blessés font de leur mieux pour survivre.</a:t>
            </a:r>
          </a:p>
          <a:p>
            <a:pPr marL="171450" indent="-171450">
              <a:buFont typeface="Arial" charset="0"/>
              <a:buChar char="•"/>
            </a:pPr>
            <a:r>
              <a:rPr lang="fr-FR" sz="1200" b="1" kern="1200" dirty="0" smtClean="0">
                <a:solidFill>
                  <a:schemeClr val="tx1"/>
                </a:solidFill>
                <a:effectLst/>
                <a:latin typeface="+mn-lt"/>
                <a:ea typeface="+mn-ea"/>
                <a:cs typeface="+mn-cs"/>
              </a:rPr>
              <a:t>Lors de ce processus, ils construisent des structures pour se protéger et vivent ainsi de manière autosuffisante.</a:t>
            </a:r>
          </a:p>
          <a:p>
            <a:pPr marL="171450" indent="-171450">
              <a:buFont typeface="Arial" charset="0"/>
              <a:buChar char="•"/>
            </a:pPr>
            <a:r>
              <a:rPr lang="fr-FR" sz="1200" b="1" kern="1200" dirty="0" smtClean="0">
                <a:solidFill>
                  <a:schemeClr val="tx1"/>
                </a:solidFill>
                <a:effectLst/>
                <a:latin typeface="+mn-lt"/>
                <a:ea typeface="+mn-ea"/>
                <a:cs typeface="+mn-cs"/>
              </a:rPr>
              <a:t>Il s’agit d’un type d’idolâtrie qu’il faut aborder.</a:t>
            </a:r>
          </a:p>
          <a:p>
            <a:pPr marL="0" indent="0">
              <a:buFont typeface="Arial" charset="0"/>
              <a:buNone/>
            </a:pPr>
            <a:endParaRPr lang="en-US"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blessures ont pour effets secondaires la culpabilité et la honte. Beaucoup vivent longtemps, mais pas pleinement. Nous faisons de notre mieux pour survivre et nous adapter, mais nous devenons parfois autosuffisants et avons de la difficulté à faire confiance aux autres. Nous portons des masques souriants lorsqu’à l’intérieur, nous sommes blessés et malheureux. Notre incapacité à faire confiance nous rend trop indépendants, ce qui mène parfois à l’égoïsme et à l’égocentrisme. Toutefois, il faut se rendre compte qu’il s’agit d’un type d’idolâtrie dont il faut parler.</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11</a:t>
            </a:fld>
            <a:endParaRPr lang="en-US"/>
          </a:p>
        </p:txBody>
      </p:sp>
    </p:spTree>
    <p:extLst>
      <p:ext uri="{BB962C8B-B14F-4D97-AF65-F5344CB8AC3E}">
        <p14:creationId xmlns:p14="http://schemas.microsoft.com/office/powerpoint/2010/main" val="166015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Conclusion :</a:t>
            </a:r>
          </a:p>
          <a:p>
            <a:r>
              <a:rPr lang="en-US" sz="1200" kern="1200" dirty="0" smtClean="0">
                <a:solidFill>
                  <a:schemeClr val="tx1"/>
                </a:solidFill>
                <a:effectLst/>
                <a:latin typeface="+mn-lt"/>
                <a:ea typeface="+mn-ea"/>
                <a:cs typeface="+mn-cs"/>
              </a:rPr>
              <a:t> </a:t>
            </a:r>
          </a:p>
          <a:p>
            <a:r>
              <a:rPr lang="fr-FR" sz="1200" u="sng" kern="1200" dirty="0" smtClean="0">
                <a:solidFill>
                  <a:schemeClr val="tx1"/>
                </a:solidFill>
                <a:effectLst/>
                <a:latin typeface="+mn-lt"/>
                <a:ea typeface="+mn-ea"/>
                <a:cs typeface="+mn-cs"/>
              </a:rPr>
              <a:t>Activité :</a:t>
            </a:r>
            <a:r>
              <a:rPr lang="fr-FR" sz="1200" u="none" kern="1200" baseline="0" dirty="0" smtClean="0">
                <a:solidFill>
                  <a:schemeClr val="tx1"/>
                </a:solidFill>
                <a:effectLst/>
                <a:latin typeface="+mn-lt"/>
                <a:ea typeface="+mn-ea"/>
                <a:cs typeface="+mn-cs"/>
              </a:rPr>
              <a:t> </a:t>
            </a:r>
            <a:r>
              <a:rPr lang="fr-FR" sz="1200" u="none" kern="1200" dirty="0" smtClean="0">
                <a:solidFill>
                  <a:schemeClr val="tx1"/>
                </a:solidFill>
                <a:effectLst/>
                <a:latin typeface="+mn-lt"/>
                <a:ea typeface="+mn-ea"/>
                <a:cs typeface="+mn-cs"/>
              </a:rPr>
              <a:t>Prenez maintenant le temps d’écrire (pour vous-mêmes) 5 à 10 raisons pour lesquelles vous vous sentez blessées. Pensez à la façon dont ces expériences négatives, ces traumatismes ou ces pertes vous affectent. Ces expériences vous amènent-elles à blesser d’autres personnes, à exprimer de l’amertume ou à entretenir des distorsions par rapport à vous-même, à Dieu, au monde ou aux gens qui vous entourent? Soupirez-vous après la guérison?</a:t>
            </a:r>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12</a:t>
            </a:fld>
            <a:endParaRPr lang="en-US"/>
          </a:p>
        </p:txBody>
      </p:sp>
    </p:spTree>
    <p:extLst>
      <p:ext uri="{BB962C8B-B14F-4D97-AF65-F5344CB8AC3E}">
        <p14:creationId xmlns:p14="http://schemas.microsoft.com/office/powerpoint/2010/main" val="21692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Car l’Éternel... m’a envoyé pour guérir (les blessures de) ceux qui ont le cœur brisé,</a:t>
            </a:r>
          </a:p>
          <a:p>
            <a:r>
              <a:rPr lang="fr-FR" sz="1200" b="1" kern="1200" dirty="0" smtClean="0">
                <a:solidFill>
                  <a:schemeClr val="tx1"/>
                </a:solidFill>
                <a:effectLst/>
                <a:latin typeface="+mn-lt"/>
                <a:ea typeface="+mn-ea"/>
                <a:cs typeface="+mn-cs"/>
              </a:rPr>
              <a:t>Pour proclamer aux captifs (physiques et spirituels) la liberté (du confinement et de la condamnation),Et aux prisonniers la délivrance; Pour publier une année de grâce de l’Éternel, Et un jour de vengeance de notre Dieu; Pour consoler tous les affligés; Pour accorder aux affligés de Sion,</a:t>
            </a:r>
          </a:p>
          <a:p>
            <a:r>
              <a:rPr lang="fr-FR" sz="1200" b="1" kern="1200" dirty="0" smtClean="0">
                <a:solidFill>
                  <a:schemeClr val="tx1"/>
                </a:solidFill>
                <a:effectLst/>
                <a:latin typeface="+mn-lt"/>
                <a:ea typeface="+mn-ea"/>
                <a:cs typeface="+mn-cs"/>
              </a:rPr>
              <a:t>Pour leur donner un diadème au lieu de la cendre (sur leur tête en signe de deuil), Une huile de joie au lieu du deuil, Un vêtement de louange au lien d’un esprit abattu. » </a:t>
            </a:r>
            <a:r>
              <a:rPr lang="en-US" sz="1200" dirty="0" smtClean="0"/>
              <a:t>(</a:t>
            </a:r>
            <a:r>
              <a:rPr lang="en-US" sz="1200" dirty="0" err="1" smtClean="0"/>
              <a:t>Ésaïe</a:t>
            </a:r>
            <a:r>
              <a:rPr lang="en-US" sz="1200" dirty="0" smtClean="0"/>
              <a:t> 61:1-3)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La Bible nous rappelle, dans Ésaïe 53, que par les meurtrissures de Jésus, nous avons la guérison! Dans Ésaïe 61:1-3, nous pouvons lire qu’une transformation exceptionnelle peut se produire dans notre vie si nous acceptons Dieu comme guérisseur et le laissons nous toucher : si nous sommes en deuil, nous trouverons le réconfort et la consolation; si nous portons les </a:t>
            </a:r>
            <a:r>
              <a:rPr lang="fr-FR" sz="1200" kern="1200" dirty="0" smtClean="0">
                <a:solidFill>
                  <a:schemeClr val="tx1"/>
                </a:solidFill>
                <a:effectLst/>
                <a:latin typeface="+mn-lt"/>
                <a:ea typeface="+mn-ea"/>
                <a:cs typeface="+mn-cs"/>
              </a:rPr>
              <a:t>cendres </a:t>
            </a:r>
            <a:r>
              <a:rPr lang="fr-FR" sz="1200" kern="1200" dirty="0" smtClean="0">
                <a:solidFill>
                  <a:schemeClr val="tx1"/>
                </a:solidFill>
                <a:effectLst/>
                <a:latin typeface="+mn-lt"/>
                <a:ea typeface="+mn-ea"/>
                <a:cs typeface="+mn-cs"/>
              </a:rPr>
              <a:t>incolores et sans vie de nos expériences passées, nous retrouverons la beauté de la joie; si nous avons le cœur et l’esprit remplis du fardeau émotionnel de la rancune ou de l’amertume, nous l’échangerons pour des louanges et de la gratitude envers Dieu.</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395136D-B1A5-DE48-8A22-E5D57E853AC1}" type="slidenum">
              <a:rPr lang="en-US" smtClean="0"/>
              <a:t>13</a:t>
            </a:fld>
            <a:endParaRPr lang="en-US"/>
          </a:p>
        </p:txBody>
      </p:sp>
    </p:spTree>
    <p:extLst>
      <p:ext uri="{BB962C8B-B14F-4D97-AF65-F5344CB8AC3E}">
        <p14:creationId xmlns:p14="http://schemas.microsoft.com/office/powerpoint/2010/main" val="47912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Jésus Christ nous a dit ceci : « Je connais vos larmes, car j’ai pleuré, moi aussi. Je connais les douleurs intimes qu’on ne confie à aucune oreille humaine. Ne pensez pas que vous êtes délaissés et privés de consolations. Même si votre douleur ne fait vibrer les cordes d’aucun cœur sur la terre, regardez à moi et vous vivrez » (E. G. White, </a:t>
            </a:r>
            <a:r>
              <a:rPr lang="fr-FR" sz="1200" b="1" i="1" kern="1200" dirty="0" smtClean="0">
                <a:solidFill>
                  <a:schemeClr val="tx1"/>
                </a:solidFill>
                <a:effectLst/>
                <a:latin typeface="+mn-lt"/>
                <a:ea typeface="+mn-ea"/>
                <a:cs typeface="+mn-cs"/>
              </a:rPr>
              <a:t>Jésus-Christ</a:t>
            </a:r>
            <a:r>
              <a:rPr lang="fr-FR" sz="1200" b="1" kern="1200" dirty="0" smtClean="0">
                <a:solidFill>
                  <a:schemeClr val="tx1"/>
                </a:solidFill>
                <a:effectLst/>
                <a:latin typeface="+mn-lt"/>
                <a:ea typeface="+mn-ea"/>
                <a:cs typeface="+mn-cs"/>
              </a:rPr>
              <a:t>, p. 479).</a:t>
            </a:r>
          </a:p>
          <a:p>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Êtes-vous prêts à obtenir la guérison de vos blessures et de votre souffrance? Il désire vous toucher par son pouvoir de guérison, mais vous devez être prêts à devenir vulnérables et à lui ouvrir votre cœur. Croyez-vous qu’il peut comprendre vos souffrances et vous guérir? Je vous invite à venir vers Jésus. Demandons-lui aujourd’hui de nous guérir.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14</a:t>
            </a:fld>
            <a:endParaRPr lang="en-US"/>
          </a:p>
        </p:txBody>
      </p:sp>
    </p:spTree>
    <p:extLst>
      <p:ext uri="{BB962C8B-B14F-4D97-AF65-F5344CB8AC3E}">
        <p14:creationId xmlns:p14="http://schemas.microsoft.com/office/powerpoint/2010/main" val="185099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noProof="0" dirty="0" smtClean="0">
                <a:solidFill>
                  <a:schemeClr val="tx1"/>
                </a:solidFill>
                <a:effectLst/>
                <a:latin typeface="+mn-lt"/>
                <a:ea typeface="+mn-ea"/>
                <a:cs typeface="+mn-cs"/>
              </a:rPr>
              <a:t>INTRODUCTION</a:t>
            </a:r>
          </a:p>
          <a:p>
            <a:r>
              <a:rPr lang="fr-CA" sz="1200" b="1" kern="1200" noProof="0" dirty="0" smtClean="0">
                <a:solidFill>
                  <a:schemeClr val="tx1"/>
                </a:solidFill>
                <a:effectLst/>
                <a:latin typeface="+mn-lt"/>
                <a:ea typeface="+mn-ea"/>
                <a:cs typeface="+mn-cs"/>
              </a:rPr>
              <a:t> </a:t>
            </a:r>
          </a:p>
          <a:p>
            <a:r>
              <a:rPr lang="fr-CA" sz="1200" kern="1200" noProof="0" dirty="0" smtClean="0">
                <a:solidFill>
                  <a:schemeClr val="tx1"/>
                </a:solidFill>
                <a:effectLst/>
                <a:latin typeface="+mn-lt"/>
                <a:ea typeface="+mn-ea"/>
                <a:cs typeface="+mn-cs"/>
              </a:rPr>
              <a:t>Nous sommes tous blessés d’une manière ou d’une autre. Certains peuvent avoir vécu des événements douloureux et traumatisants très tôt dans leur vie, d’autres lors de leur adolescence ou à l’âge adulte. Les expériences traumatisantes, comme les mauvais traitements sexuels, physiques ou psychologiques, la négligence, la perte d’un être cher, le sentiment d’avoir été trahi, la maladie chronique physique ou mentale, l’incarcération ou la maladie mentale d’un membre de notre famille, le fait de vivre au sein d’une famille dysfonctionnelle ou violente ou d’autres circonstances difficiles, peuvent nous avoir laissé des cicatrices émotionnelles. Et certaines de ces cicatrices nous font ressentir de la honte, de la crainte et de l’amertume et nous donnent l’impression d’être inadéquats. Ces sentiments peuvent non seulement durer toute la vie, mais aussi contribuer au développement d’une maladie mentale ou physique.</a:t>
            </a:r>
          </a:p>
          <a:p>
            <a:endParaRPr lang="fr-CA" sz="1200" b="1" u="sng" kern="1200" noProof="0" dirty="0" smtClean="0">
              <a:solidFill>
                <a:schemeClr val="tx1"/>
              </a:solidFill>
              <a:effectLst/>
              <a:latin typeface="+mn-lt"/>
              <a:ea typeface="+mn-ea"/>
              <a:cs typeface="+mn-cs"/>
            </a:endParaRPr>
          </a:p>
          <a:p>
            <a:r>
              <a:rPr lang="fr-CA" sz="1200" b="1" u="sng" kern="1200" noProof="0" dirty="0" smtClean="0">
                <a:solidFill>
                  <a:schemeClr val="tx1"/>
                </a:solidFill>
                <a:effectLst/>
                <a:latin typeface="+mn-lt"/>
                <a:ea typeface="+mn-ea"/>
                <a:cs typeface="+mn-cs"/>
              </a:rPr>
              <a:t>Activité :</a:t>
            </a:r>
            <a:r>
              <a:rPr lang="fr-CA" sz="1200" kern="1200" noProof="0" dirty="0" smtClean="0">
                <a:solidFill>
                  <a:schemeClr val="tx1"/>
                </a:solidFill>
                <a:effectLst/>
                <a:latin typeface="+mn-lt"/>
                <a:ea typeface="+mn-ea"/>
                <a:cs typeface="+mn-cs"/>
              </a:rPr>
              <a:t> Pensez à une expérience qui a laissé des cicatrices dans votre cœur, votre esprit et votre âme. Si vous en êtes à l’aise, partagez cette expérience avec la personne assise à côté de vous. Sinon, vous pouvez partager l’expérience d’une personne que vous connaissez.</a:t>
            </a:r>
            <a:endParaRPr lang="fr-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2</a:t>
            </a:fld>
            <a:endParaRPr lang="en-US"/>
          </a:p>
        </p:txBody>
      </p:sp>
    </p:spTree>
    <p:extLst>
      <p:ext uri="{BB962C8B-B14F-4D97-AF65-F5344CB8AC3E}">
        <p14:creationId xmlns:p14="http://schemas.microsoft.com/office/powerpoint/2010/main" val="28493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2268538" cy="1701800"/>
          </a:xfrm>
        </p:spPr>
      </p:sp>
      <p:sp>
        <p:nvSpPr>
          <p:cNvPr id="3" name="Notes Placeholder 2"/>
          <p:cNvSpPr>
            <a:spLocks noGrp="1"/>
          </p:cNvSpPr>
          <p:nvPr>
            <p:ph type="body" idx="1"/>
          </p:nvPr>
        </p:nvSpPr>
        <p:spPr>
          <a:xfrm>
            <a:off x="685800" y="2168339"/>
            <a:ext cx="5486400" cy="3600450"/>
          </a:xfrm>
        </p:spPr>
        <p:txBody>
          <a:bodyPr/>
          <a:lstStyle/>
          <a:p>
            <a:r>
              <a:rPr lang="fr-CA" sz="1200" b="1" kern="1200" noProof="0" dirty="0" smtClean="0">
                <a:solidFill>
                  <a:schemeClr val="tx1"/>
                </a:solidFill>
                <a:effectLst/>
                <a:latin typeface="+mn-lt"/>
                <a:ea typeface="+mn-ea"/>
                <a:cs typeface="+mn-cs"/>
              </a:rPr>
              <a:t>Psaume 147:2, 3 : Dieu est le guérisseur. Notre rôle est de positionner notre cœur endolori de manière à vivre ce que Dieu choisit pour nous dans notre vie. </a:t>
            </a:r>
            <a:endParaRPr lang="fr-CA" sz="1200" kern="1200" noProof="0" dirty="0" smtClean="0">
              <a:solidFill>
                <a:schemeClr val="tx1"/>
              </a:solidFill>
              <a:effectLst/>
              <a:latin typeface="+mn-lt"/>
              <a:ea typeface="+mn-ea"/>
              <a:cs typeface="+mn-cs"/>
            </a:endParaRPr>
          </a:p>
          <a:p>
            <a:r>
              <a:rPr lang="fr-CA" sz="1200" b="1" kern="1200" noProof="0" dirty="0" smtClean="0">
                <a:solidFill>
                  <a:schemeClr val="tx1"/>
                </a:solidFill>
                <a:effectLst/>
                <a:latin typeface="+mn-lt"/>
                <a:ea typeface="+mn-ea"/>
                <a:cs typeface="+mn-cs"/>
              </a:rPr>
              <a:t> </a:t>
            </a:r>
            <a:endParaRPr lang="fr-CA" sz="1200" kern="1200" noProof="0" dirty="0" smtClean="0">
              <a:solidFill>
                <a:schemeClr val="tx1"/>
              </a:solidFill>
              <a:effectLst/>
              <a:latin typeface="+mn-lt"/>
              <a:ea typeface="+mn-ea"/>
              <a:cs typeface="+mn-cs"/>
            </a:endParaRPr>
          </a:p>
          <a:p>
            <a:r>
              <a:rPr lang="fr-CA" sz="1200" b="1" kern="1200" noProof="0" dirty="0" smtClean="0">
                <a:solidFill>
                  <a:schemeClr val="tx1"/>
                </a:solidFill>
                <a:effectLst/>
                <a:latin typeface="+mn-lt"/>
                <a:ea typeface="+mn-ea"/>
                <a:cs typeface="+mn-cs"/>
              </a:rPr>
              <a:t>2 Corinthiens 1:2-4 : Dieu y est décrit comme le Dieu de tous les réconforts, celui qui nous console dans toutes les difficultés.</a:t>
            </a:r>
            <a:endParaRPr lang="fr-CA" sz="1200" kern="1200" noProof="0" dirty="0" smtClean="0">
              <a:solidFill>
                <a:schemeClr val="tx1"/>
              </a:solidFill>
              <a:effectLst/>
              <a:latin typeface="+mn-lt"/>
              <a:ea typeface="+mn-ea"/>
              <a:cs typeface="+mn-cs"/>
            </a:endParaRPr>
          </a:p>
          <a:p>
            <a:r>
              <a:rPr lang="fr-CA" sz="1200" kern="1200" noProof="0" dirty="0" smtClean="0">
                <a:solidFill>
                  <a:schemeClr val="tx1"/>
                </a:solidFill>
                <a:effectLst/>
                <a:latin typeface="+mn-lt"/>
                <a:ea typeface="+mn-ea"/>
                <a:cs typeface="+mn-cs"/>
              </a:rPr>
              <a:t> </a:t>
            </a:r>
          </a:p>
          <a:p>
            <a:r>
              <a:rPr lang="fr-CA" sz="1200" b="1" kern="1200" noProof="0" dirty="0" smtClean="0">
                <a:solidFill>
                  <a:schemeClr val="tx1"/>
                </a:solidFill>
                <a:effectLst/>
                <a:latin typeface="+mn-lt"/>
                <a:ea typeface="+mn-ea"/>
                <a:cs typeface="+mn-cs"/>
              </a:rPr>
              <a:t>Psaume 147:3 : </a:t>
            </a:r>
            <a:r>
              <a:rPr lang="fr-CA" sz="1200" b="0" kern="1200" noProof="0" dirty="0" smtClean="0">
                <a:solidFill>
                  <a:schemeClr val="tx1"/>
                </a:solidFill>
                <a:effectLst/>
                <a:latin typeface="+mn-lt"/>
                <a:ea typeface="+mn-ea"/>
                <a:cs typeface="+mn-cs"/>
              </a:rPr>
              <a:t>« Il guérit ceux qui ont le cœur brisé, et il panse leurs blessures (soulage leur souffrance et les réconforte dans leur tristesse). »</a:t>
            </a:r>
          </a:p>
          <a:p>
            <a:r>
              <a:rPr lang="fr-CA" sz="1200" kern="1200" noProof="0" dirty="0" smtClean="0">
                <a:solidFill>
                  <a:schemeClr val="tx1"/>
                </a:solidFill>
                <a:effectLst/>
                <a:latin typeface="+mn-lt"/>
                <a:ea typeface="+mn-ea"/>
                <a:cs typeface="+mn-cs"/>
              </a:rPr>
              <a:t> </a:t>
            </a:r>
          </a:p>
          <a:p>
            <a:r>
              <a:rPr lang="fr-FR" sz="1200" b="1" kern="1200" noProof="0" dirty="0" smtClean="0">
                <a:solidFill>
                  <a:schemeClr val="tx1"/>
                </a:solidFill>
                <a:effectLst/>
                <a:latin typeface="+mn-lt"/>
                <a:ea typeface="+mn-ea"/>
                <a:cs typeface="+mn-cs"/>
              </a:rPr>
              <a:t>2 Corinthiens 1:2-4 : </a:t>
            </a:r>
            <a:r>
              <a:rPr lang="fr-FR" sz="1200" b="0" kern="1200" noProof="0" dirty="0" smtClean="0">
                <a:solidFill>
                  <a:schemeClr val="tx1"/>
                </a:solidFill>
                <a:effectLst/>
                <a:latin typeface="+mn-lt"/>
                <a:ea typeface="+mn-ea"/>
                <a:cs typeface="+mn-cs"/>
              </a:rPr>
              <a:t>« Que la grâce et la paix (calme intérieur et bien-être spirituel) vous soient données de la part de Dieu notre Père et du Seigneur Jésus Christ! Béni soit Dieu, le Père de notre Seigneur Jésus Christ, le Père des miséricordes et le Dieu de toute consolation, qui nous console </a:t>
            </a:r>
            <a:r>
              <a:rPr lang="fr-FR" sz="1200" b="0" u="sng" kern="1200" noProof="0" dirty="0" smtClean="0">
                <a:solidFill>
                  <a:schemeClr val="tx1"/>
                </a:solidFill>
                <a:effectLst/>
                <a:latin typeface="+mn-lt"/>
                <a:ea typeface="+mn-ea"/>
                <a:cs typeface="+mn-cs"/>
              </a:rPr>
              <a:t>dans toutes nos afflictions</a:t>
            </a:r>
            <a:r>
              <a:rPr lang="fr-FR" sz="1200" b="0" kern="1200" noProof="0" dirty="0" smtClean="0">
                <a:solidFill>
                  <a:schemeClr val="tx1"/>
                </a:solidFill>
                <a:effectLst/>
                <a:latin typeface="+mn-lt"/>
                <a:ea typeface="+mn-ea"/>
                <a:cs typeface="+mn-cs"/>
              </a:rPr>
              <a:t>, afin que, par la consolation dont nous sommes l’objet de la part de Dieu, nous puissions consoler ceux qui se trouvent dans quelque affliction! »</a:t>
            </a:r>
            <a:r>
              <a:rPr lang="fr-CA" sz="1200" kern="1200" noProof="0" dirty="0" smtClean="0">
                <a:solidFill>
                  <a:schemeClr val="tx1"/>
                </a:solidFill>
                <a:effectLst/>
                <a:latin typeface="+mn-lt"/>
                <a:ea typeface="+mn-ea"/>
                <a:cs typeface="+mn-cs"/>
              </a:rPr>
              <a:t> </a:t>
            </a:r>
          </a:p>
          <a:p>
            <a:r>
              <a:rPr lang="fr-CA" sz="1200" kern="1200" noProof="0" dirty="0" smtClean="0">
                <a:solidFill>
                  <a:schemeClr val="tx1"/>
                </a:solidFill>
                <a:effectLst/>
                <a:latin typeface="+mn-lt"/>
                <a:ea typeface="+mn-ea"/>
                <a:cs typeface="+mn-cs"/>
              </a:rPr>
              <a:t> </a:t>
            </a:r>
          </a:p>
          <a:p>
            <a:r>
              <a:rPr lang="fr-FR" sz="1200" kern="1200" noProof="0" dirty="0" smtClean="0">
                <a:solidFill>
                  <a:schemeClr val="tx1"/>
                </a:solidFill>
                <a:effectLst/>
                <a:latin typeface="+mn-lt"/>
                <a:ea typeface="+mn-ea"/>
                <a:cs typeface="+mn-cs"/>
              </a:rPr>
              <a:t>La bonne nouvelle, c’est que Dieu est notre guérisseur. Il a envoyé Jésus dans ce monde pour nous apporter restauration et guérison. Mais pour comprendre et vivre la guérison, il faut d’abord chercher une base et des vérités bibliques sur la guérison. Ensuite, il faut laisser ces bijoux de vérité devenir partie intégrante de notre mode de compréhension et de pensée quant à la manière de réagir à la guérison. C’est ainsi que nous pouvons laisser Dieu nous atteindre jusque dans nos pensées, croyances et sentiments les plus profonds. Explorons donc maintenant ce que dit la Bible à propos de la guérison émotionnelle.</a:t>
            </a:r>
            <a:r>
              <a:rPr lang="fr-CA" sz="1200" kern="1200" noProof="0" dirty="0" smtClean="0">
                <a:solidFill>
                  <a:schemeClr val="tx1"/>
                </a:solidFill>
                <a:effectLst/>
                <a:latin typeface="+mn-lt"/>
                <a:ea typeface="+mn-ea"/>
                <a:cs typeface="+mn-cs"/>
              </a:rPr>
              <a:t> </a:t>
            </a:r>
          </a:p>
          <a:p>
            <a:r>
              <a:rPr lang="fr-CA" sz="1200" kern="1200" noProof="0" dirty="0" smtClean="0">
                <a:solidFill>
                  <a:schemeClr val="tx1"/>
                </a:solidFill>
                <a:effectLst/>
                <a:latin typeface="+mn-lt"/>
                <a:ea typeface="+mn-ea"/>
                <a:cs typeface="+mn-cs"/>
              </a:rPr>
              <a:t> </a:t>
            </a:r>
          </a:p>
          <a:p>
            <a:r>
              <a:rPr lang="fr-FR" sz="1200" kern="1200" noProof="0" dirty="0" smtClean="0">
                <a:solidFill>
                  <a:schemeClr val="tx1"/>
                </a:solidFill>
                <a:effectLst/>
                <a:latin typeface="+mn-lt"/>
                <a:ea typeface="+mn-ea"/>
                <a:cs typeface="+mn-cs"/>
              </a:rPr>
              <a:t>Comme nous vivons dans un monde brisé et rempli de péché, nous sommes tous exposés à la souffrance. D’après le </a:t>
            </a:r>
            <a:r>
              <a:rPr lang="fr-FR" sz="1200" b="1" kern="1200" noProof="0" dirty="0" smtClean="0">
                <a:solidFill>
                  <a:schemeClr val="tx1"/>
                </a:solidFill>
                <a:effectLst/>
                <a:latin typeface="+mn-lt"/>
                <a:ea typeface="+mn-ea"/>
                <a:cs typeface="+mn-cs"/>
              </a:rPr>
              <a:t>Psaume 147</a:t>
            </a:r>
            <a:r>
              <a:rPr lang="fr-FR" sz="1200" kern="1200" noProof="0" dirty="0" smtClean="0">
                <a:solidFill>
                  <a:schemeClr val="tx1"/>
                </a:solidFill>
                <a:effectLst/>
                <a:latin typeface="+mn-lt"/>
                <a:ea typeface="+mn-ea"/>
                <a:cs typeface="+mn-cs"/>
              </a:rPr>
              <a:t>, Dieu est notre guérisseur, et nous n’avons qu’à nous rendre disponibles pour vivre ce qu’il veut que nous vivions.</a:t>
            </a:r>
            <a:r>
              <a:rPr lang="fr-CA" sz="1200" kern="1200" noProof="0" dirty="0" smtClean="0">
                <a:solidFill>
                  <a:schemeClr val="tx1"/>
                </a:solidFill>
                <a:effectLst/>
                <a:latin typeface="+mn-lt"/>
                <a:ea typeface="+mn-ea"/>
                <a:cs typeface="+mn-cs"/>
              </a:rPr>
              <a:t> </a:t>
            </a:r>
          </a:p>
          <a:p>
            <a:r>
              <a:rPr lang="fr-CA" sz="1200" kern="1200" noProof="0" dirty="0" smtClean="0">
                <a:solidFill>
                  <a:schemeClr val="tx1"/>
                </a:solidFill>
                <a:effectLst/>
                <a:latin typeface="+mn-lt"/>
                <a:ea typeface="+mn-ea"/>
                <a:cs typeface="+mn-cs"/>
              </a:rPr>
              <a:t> </a:t>
            </a:r>
          </a:p>
          <a:p>
            <a:r>
              <a:rPr lang="fr-FR" sz="1200" kern="1200" noProof="0" dirty="0" smtClean="0">
                <a:solidFill>
                  <a:schemeClr val="tx1"/>
                </a:solidFill>
                <a:effectLst/>
                <a:latin typeface="+mn-lt"/>
                <a:ea typeface="+mn-ea"/>
                <a:cs typeface="+mn-cs"/>
              </a:rPr>
              <a:t>Lorsque nous nous rendons compte qu’il prend soin de nous et que nous sommes au centre de sa volonté, nous pouvons être certains qu’il peut nous consoler dans </a:t>
            </a:r>
            <a:r>
              <a:rPr lang="fr-FR" sz="1200" b="1" kern="1200" noProof="0" dirty="0" smtClean="0">
                <a:solidFill>
                  <a:schemeClr val="tx1"/>
                </a:solidFill>
                <a:effectLst/>
                <a:latin typeface="+mn-lt"/>
                <a:ea typeface="+mn-ea"/>
                <a:cs typeface="+mn-cs"/>
              </a:rPr>
              <a:t>TOUTES</a:t>
            </a:r>
            <a:r>
              <a:rPr lang="fr-FR" sz="1200" kern="1200" noProof="0" dirty="0" smtClean="0">
                <a:solidFill>
                  <a:schemeClr val="tx1"/>
                </a:solidFill>
                <a:effectLst/>
                <a:latin typeface="+mn-lt"/>
                <a:ea typeface="+mn-ea"/>
                <a:cs typeface="+mn-cs"/>
              </a:rPr>
              <a:t> nos afflictions </a:t>
            </a:r>
            <a:r>
              <a:rPr lang="fr-FR" sz="1200" b="1" kern="1200" noProof="0" dirty="0" smtClean="0">
                <a:solidFill>
                  <a:schemeClr val="tx1"/>
                </a:solidFill>
                <a:effectLst/>
                <a:latin typeface="+mn-lt"/>
                <a:ea typeface="+mn-ea"/>
                <a:cs typeface="+mn-cs"/>
              </a:rPr>
              <a:t>(2 Corinthiens 1:2-4)</a:t>
            </a:r>
            <a:r>
              <a:rPr lang="fr-FR" sz="1200" kern="1200" noProof="0" dirty="0" smtClean="0">
                <a:solidFill>
                  <a:schemeClr val="tx1"/>
                </a:solidFill>
                <a:effectLst/>
                <a:latin typeface="+mn-lt"/>
                <a:ea typeface="+mn-ea"/>
                <a:cs typeface="+mn-cs"/>
              </a:rPr>
              <a:t>. « </a:t>
            </a:r>
            <a:r>
              <a:rPr lang="fr-FR" sz="1200" b="1" kern="1200" noProof="0" dirty="0" smtClean="0">
                <a:solidFill>
                  <a:schemeClr val="tx1"/>
                </a:solidFill>
                <a:effectLst/>
                <a:latin typeface="+mn-lt"/>
                <a:ea typeface="+mn-ea"/>
                <a:cs typeface="+mn-cs"/>
              </a:rPr>
              <a:t>TOUTES</a:t>
            </a:r>
            <a:r>
              <a:rPr lang="fr-FR" sz="1200" kern="1200" noProof="0" dirty="0" smtClean="0">
                <a:solidFill>
                  <a:schemeClr val="tx1"/>
                </a:solidFill>
                <a:effectLst/>
                <a:latin typeface="+mn-lt"/>
                <a:ea typeface="+mn-ea"/>
                <a:cs typeface="+mn-cs"/>
              </a:rPr>
              <a:t> » comprend les expériences les plus difficiles, celles lors desquelles nous nous sentons seuls, ayant l’impression que personne ne peut comprendre.</a:t>
            </a:r>
            <a:r>
              <a:rPr lang="fr-CA" sz="1200" kern="1200" noProof="0" dirty="0" smtClean="0">
                <a:solidFill>
                  <a:schemeClr val="tx1"/>
                </a:solidFill>
                <a:effectLst/>
                <a:latin typeface="+mn-lt"/>
                <a:ea typeface="+mn-ea"/>
                <a:cs typeface="+mn-cs"/>
              </a:rPr>
              <a:t> </a:t>
            </a:r>
            <a:endParaRPr lang="fr-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3</a:t>
            </a:fld>
            <a:endParaRPr lang="en-US"/>
          </a:p>
        </p:txBody>
      </p:sp>
    </p:spTree>
    <p:extLst>
      <p:ext uri="{BB962C8B-B14F-4D97-AF65-F5344CB8AC3E}">
        <p14:creationId xmlns:p14="http://schemas.microsoft.com/office/powerpoint/2010/main" val="55865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19868"/>
            <a:ext cx="5486400" cy="3600450"/>
          </a:xfrm>
        </p:spPr>
        <p:txBody>
          <a:bodyPr/>
          <a:lstStyle/>
          <a:p>
            <a:pPr marL="171450" indent="-171450">
              <a:buFont typeface="Arial" charset="0"/>
              <a:buChar char="•"/>
            </a:pPr>
            <a:r>
              <a:rPr lang="fr-FR" sz="1200" b="1" kern="1200" dirty="0" smtClean="0">
                <a:solidFill>
                  <a:schemeClr val="tx1"/>
                </a:solidFill>
                <a:effectLst/>
                <a:latin typeface="+mn-lt"/>
                <a:ea typeface="+mn-ea"/>
                <a:cs typeface="+mn-cs"/>
              </a:rPr>
              <a:t>2 Corinthiens 12:7 : Dieu n’élimine pas toujours l’épreuve ou la douleur</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charset="0"/>
              <a:buChar char="•"/>
            </a:pPr>
            <a:r>
              <a:rPr lang="fr-FR" sz="1200" b="1" kern="1200" dirty="0" smtClean="0">
                <a:solidFill>
                  <a:schemeClr val="tx1"/>
                </a:solidFill>
                <a:effectLst/>
                <a:latin typeface="+mn-lt"/>
                <a:ea typeface="+mn-ea"/>
                <a:cs typeface="+mn-cs"/>
              </a:rPr>
              <a:t>Psaume 23:4 : Dieu est avec nous au beau milieu de la souffrance et de la douleur</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charset="0"/>
              <a:buChar char="•"/>
            </a:pPr>
            <a:r>
              <a:rPr lang="fr-FR" sz="1200" b="1" kern="1200" dirty="0" smtClean="0">
                <a:solidFill>
                  <a:schemeClr val="tx1"/>
                </a:solidFill>
                <a:effectLst/>
                <a:latin typeface="+mn-lt"/>
                <a:ea typeface="+mn-ea"/>
                <a:cs typeface="+mn-cs"/>
              </a:rPr>
              <a:t>2 Corinthiens 1:4, 5 : Dieu ne nous console pas pour nous-mêmes seulement, mais afin que nous réconfortions d’autres personnes à notre tour</a:t>
            </a:r>
            <a:r>
              <a:rPr lang="en-US" sz="1200" b="1" kern="1200" dirty="0" smtClean="0">
                <a:solidFill>
                  <a:schemeClr val="tx1"/>
                </a:solidFill>
                <a:effectLst/>
                <a:latin typeface="+mn-lt"/>
                <a:ea typeface="+mn-ea"/>
                <a:cs typeface="+mn-cs"/>
              </a:rPr>
              <a:t>.</a:t>
            </a:r>
          </a:p>
          <a:p>
            <a:pPr lvl="0"/>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Corinthiens 1:5-7 : </a:t>
            </a:r>
            <a:r>
              <a:rPr lang="fr-FR" sz="1200" kern="1200" dirty="0" smtClean="0">
                <a:solidFill>
                  <a:schemeClr val="tx1"/>
                </a:solidFill>
                <a:effectLst/>
                <a:latin typeface="+mn-lt"/>
                <a:ea typeface="+mn-ea"/>
                <a:cs typeface="+mn-cs"/>
              </a:rPr>
              <a:t>« Car, de même que les souffrances de Christ abondent en nous (comme ils débordent sur ses disciples), de même notre consolation (notre réconfort, nos encouragements) abonde par Christ (c’est réellement plus que suffisant d’endurer ce qu’il faut endurer). Si nous sommes affligés, c’est pour votre consolation et pour votre salut; si nous sommes consolés, c’est pour votre consolation, qui se réalise (en vous) par la patience à supporter les mêmes souffrances que nous endurons. Et notre espérance à votre égard (nos attentes confiantes et positives pour vous) est ferme (certaine et inébranlable), parce que nous savons que, si vous avez part aux souffrances, vous avez part aussi à la consolation.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La Bible dit également que, parfois, Dieu n’élimine pas nos souffrances. Par contre, il est toujours AVEC NOUS lors de nos épreuves et souffrances, et ce, non seulement pour nous consoler puisqu’il nous aime, mais aussi parce qu’il souhaite que nous consolions les autres! Il désire nous utiliser pour réconforter d’autres personnes en partageant le réconfort qu’il nous a offert.</a:t>
            </a:r>
            <a:r>
              <a:rPr lang="en-US" sz="1200" kern="1200" dirty="0" smtClean="0">
                <a:solidFill>
                  <a:schemeClr val="tx1"/>
                </a:solidFill>
                <a:effectLst/>
                <a:latin typeface="+mn-lt"/>
                <a:ea typeface="+mn-ea"/>
                <a:cs typeface="+mn-cs"/>
              </a:rPr>
              <a:t> </a:t>
            </a:r>
          </a:p>
          <a:p>
            <a:pPr lvl="0"/>
            <a:endParaRPr lang="en-US" sz="1200" b="1"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4</a:t>
            </a:fld>
            <a:endParaRPr lang="en-US"/>
          </a:p>
        </p:txBody>
      </p:sp>
    </p:spTree>
    <p:extLst>
      <p:ext uri="{BB962C8B-B14F-4D97-AF65-F5344CB8AC3E}">
        <p14:creationId xmlns:p14="http://schemas.microsoft.com/office/powerpoint/2010/main" val="68729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457200"/>
            <a:ext cx="2554287" cy="1916113"/>
          </a:xfrm>
        </p:spPr>
      </p:sp>
      <p:sp>
        <p:nvSpPr>
          <p:cNvPr id="3" name="Notes Placeholder 2"/>
          <p:cNvSpPr>
            <a:spLocks noGrp="1"/>
          </p:cNvSpPr>
          <p:nvPr>
            <p:ph type="body" idx="1"/>
          </p:nvPr>
        </p:nvSpPr>
        <p:spPr>
          <a:xfrm>
            <a:off x="685800" y="2733119"/>
            <a:ext cx="5486400" cy="3600450"/>
          </a:xfrm>
        </p:spPr>
        <p:txBody>
          <a:bodyPr/>
          <a:lstStyle/>
          <a:p>
            <a:pPr marL="171450" lvl="0" indent="-171450">
              <a:buFont typeface="Arial" charset="0"/>
              <a:buChar char="•"/>
            </a:pPr>
            <a:r>
              <a:rPr lang="fr-FR" sz="1200" b="1" kern="1200" dirty="0" smtClean="0">
                <a:solidFill>
                  <a:schemeClr val="tx1"/>
                </a:solidFill>
                <a:effectLst/>
                <a:latin typeface="+mn-lt"/>
                <a:ea typeface="+mn-ea"/>
                <a:cs typeface="+mn-cs"/>
              </a:rPr>
              <a:t>Ésaïe 63:9 : Dieu souffre lorsque nous souffrons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457200" lvl="1" indent="0">
              <a:buFont typeface="Arial" charset="0"/>
              <a:buNone/>
            </a:pPr>
            <a:r>
              <a:rPr lang="fr-FR" sz="1200" b="1" kern="1200" dirty="0" smtClean="0">
                <a:solidFill>
                  <a:schemeClr val="tx1"/>
                </a:solidFill>
                <a:effectLst/>
                <a:latin typeface="+mn-lt"/>
                <a:ea typeface="+mn-ea"/>
                <a:cs typeface="+mn-cs"/>
              </a:rPr>
              <a:t>Et il souffre sans recours à des mécanismes pour minimiser la douleur</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457200" lvl="1" indent="0">
              <a:buFont typeface="Arial" charset="0"/>
              <a:buNone/>
            </a:pPr>
            <a:r>
              <a:rPr lang="fr-FR" sz="1200" b="1" kern="1200" dirty="0" smtClean="0">
                <a:solidFill>
                  <a:schemeClr val="tx1"/>
                </a:solidFill>
                <a:effectLst/>
                <a:latin typeface="+mn-lt"/>
                <a:ea typeface="+mn-ea"/>
                <a:cs typeface="+mn-cs"/>
              </a:rPr>
              <a:t>Voilà pourquoi il ressent toute la douleur, encore plus vivement que nous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charset="0"/>
              <a:buChar char="•"/>
            </a:pPr>
            <a:r>
              <a:rPr lang="fr-FR" sz="1200" b="1" kern="1200" dirty="0" smtClean="0">
                <a:solidFill>
                  <a:schemeClr val="tx1"/>
                </a:solidFill>
                <a:effectLst/>
                <a:latin typeface="+mn-lt"/>
                <a:ea typeface="+mn-ea"/>
                <a:cs typeface="+mn-cs"/>
              </a:rPr>
              <a:t>Proverbes 17:22 : Un esprit abattu dessèche les os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457200" lvl="1" indent="0">
              <a:buFont typeface="Arial" charset="0"/>
              <a:buNone/>
            </a:pPr>
            <a:r>
              <a:rPr lang="fr-FR" sz="1200" b="1" kern="1200" dirty="0" smtClean="0">
                <a:solidFill>
                  <a:schemeClr val="tx1"/>
                </a:solidFill>
                <a:effectLst/>
                <a:latin typeface="+mn-lt"/>
                <a:ea typeface="+mn-ea"/>
                <a:cs typeface="+mn-cs"/>
              </a:rPr>
              <a:t>La douleur émotionnelle a des conséquences physiques qui peuvent aller jusqu’à la mort (voir aussi Proverbes 18:14)</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 concept selon lequel Dieu souffre quand nous souffrons est rarement bien compris. Pensez à une expérience difficile que vous avez vécue. Dieu était-il là? Où était-il? Où l’imaginez-vous lors de votre souffrance?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Dieu était-il là quand son Fils Jésus se faisait battre en chemin vers la croix? Jésus </a:t>
            </a:r>
            <a:r>
              <a:rPr lang="fr-FR" sz="1200" kern="1200" dirty="0" err="1" smtClean="0">
                <a:solidFill>
                  <a:schemeClr val="tx1"/>
                </a:solidFill>
                <a:effectLst/>
                <a:latin typeface="+mn-lt"/>
                <a:ea typeface="+mn-ea"/>
                <a:cs typeface="+mn-cs"/>
              </a:rPr>
              <a:t>a-t-il</a:t>
            </a:r>
            <a:r>
              <a:rPr lang="fr-FR" sz="1200" kern="1200" dirty="0" smtClean="0">
                <a:solidFill>
                  <a:schemeClr val="tx1"/>
                </a:solidFill>
                <a:effectLst/>
                <a:latin typeface="+mn-lt"/>
                <a:ea typeface="+mn-ea"/>
                <a:cs typeface="+mn-cs"/>
              </a:rPr>
              <a:t> été maltraité physiquement, psychologiquement et verbalement? (Oui.) Il était également pratiquement nu devant tous ces gens présents à la croix, ce qui, aux yeux de certains, est considéré comme une forme de mauvais traitement à caractère sexuel. Où était Dieu lors de cet événement? Il était là, tout comme il est là lorsque nous sommes blessés.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À cause de la grande controverse dans laquelle nous vivons, Dieu devait laisser son Fils mourir afin que nous soyons sauvés. De la même manière, Dieu doit souvent laisser ce monde de péché, et les choix que nous faisons, avoir leurs effets, afin que l’univers soit aussi sauvé à la fin.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Mais nous, nous avons accès à toutes sortes de mécanismes de défense pour gérer notre douleur. Par contre, Jésus a tout vécu à froid, sans aucun de ces mécanismes. Et il a souffert pour vous et moi. Imaginez toute votre souffrance, puis celle de votre mère et de votre père, celle de votre mari et de vos enfants, celle de vos voisins et de vos amis et celle des milliards de personnes dans ce monde. Il l’a toute ressentie... Il ressent donc notre douleur plus pleinement que nous-mêmes afin que nous soyons guéris. (C’est par ses meurtrissures que nous sommes guéris.) Cela nous aide-t-il à nous sentir mieux?</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5</a:t>
            </a:fld>
            <a:endParaRPr lang="en-US"/>
          </a:p>
        </p:txBody>
      </p:sp>
    </p:spTree>
    <p:extLst>
      <p:ext uri="{BB962C8B-B14F-4D97-AF65-F5344CB8AC3E}">
        <p14:creationId xmlns:p14="http://schemas.microsoft.com/office/powerpoint/2010/main" val="35007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fr-FR" sz="1200" b="1" kern="1200" dirty="0" smtClean="0">
                <a:solidFill>
                  <a:schemeClr val="tx1"/>
                </a:solidFill>
                <a:effectLst/>
                <a:latin typeface="+mn-lt"/>
                <a:ea typeface="+mn-ea"/>
                <a:cs typeface="+mn-cs"/>
              </a:rPr>
              <a:t>Proverbes 15:13 : L’esprit est abattu par la tristesse du cœur</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628650" lvl="1" indent="-171450">
              <a:buFont typeface="Arial" charset="0"/>
              <a:buChar char="•"/>
            </a:pPr>
            <a:r>
              <a:rPr lang="fr-FR" sz="1200" b="1" kern="1200" dirty="0" smtClean="0">
                <a:solidFill>
                  <a:schemeClr val="tx1"/>
                </a:solidFill>
                <a:effectLst/>
                <a:latin typeface="+mn-lt"/>
                <a:ea typeface="+mn-ea"/>
                <a:cs typeface="+mn-cs"/>
              </a:rPr>
              <a:t>La tristesse est liée à la perte et à la peine que la perte nous cause</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628650" lvl="1" indent="-171450">
              <a:buFont typeface="Arial" charset="0"/>
              <a:buChar char="•"/>
            </a:pPr>
            <a:r>
              <a:rPr lang="fr-FR" sz="1200" b="1" kern="1200" dirty="0" smtClean="0">
                <a:solidFill>
                  <a:schemeClr val="tx1"/>
                </a:solidFill>
                <a:effectLst/>
                <a:latin typeface="+mn-lt"/>
                <a:ea typeface="+mn-ea"/>
                <a:cs typeface="+mn-cs"/>
              </a:rPr>
              <a:t>Il n’y a pas que la mort lorsque nous sommes âgés qui nous fait pleurer, mais toutes sortes de pertes, même lorsque nous sommes tout petits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indent="0">
              <a:buFont typeface="Arial" charset="0"/>
              <a:buNone/>
            </a:pPr>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En toute sagesse et en inspiration, Salomon a écrit que la tristesse nous rend abattus. La tristesse est un produit dérivé de la perte et du deuil.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Nous faisons tous, à un moment ou à un autre de notre vie, l’expérience de la perte. En fait, des études ont démontré qu’à l’âge de 70 ans, 90 pour cent des gens ont vécu une forme quelconque de dépression due à une perte. Et l’expérience de la perte n’est pas vécue que par les adultes. Des études ont aussi démontré que même les petits enfants vivent de la souffrance et des pertes, même s’ils ne s’en souviennent plus à l’âge adulte.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Ainsi, nous portons la souffrance de la perte de l’enfance à l’âge adulte, et beaucoup portent cette souffrance comme des plaies ouvertes, n’ayant jamais reçu la guérison émotionnelle qui soulage les blessures et la douleur. Mais comment recevoir cette guérison? Voici quelques principes et vérités concernant la guérison émotionnelle</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395136D-B1A5-DE48-8A22-E5D57E853AC1}" type="slidenum">
              <a:rPr lang="en-US" smtClean="0"/>
              <a:t>6</a:t>
            </a:fld>
            <a:endParaRPr lang="en-US"/>
          </a:p>
        </p:txBody>
      </p:sp>
    </p:spTree>
    <p:extLst>
      <p:ext uri="{BB962C8B-B14F-4D97-AF65-F5344CB8AC3E}">
        <p14:creationId xmlns:p14="http://schemas.microsoft.com/office/powerpoint/2010/main" val="74452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Les principes de la guérison émotionnelle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charset="0"/>
              <a:buChar char="•"/>
            </a:pPr>
            <a:r>
              <a:rPr lang="fr-FR" sz="1200" b="1" kern="1200" dirty="0" smtClean="0">
                <a:solidFill>
                  <a:schemeClr val="tx1"/>
                </a:solidFill>
                <a:effectLst/>
                <a:latin typeface="+mn-lt"/>
                <a:ea typeface="+mn-ea"/>
                <a:cs typeface="+mn-cs"/>
              </a:rPr>
              <a:t>Lorsqu’il guérit, Dieu n’est pas limité en matière de lieu et de temps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charset="0"/>
              <a:buChar char="•"/>
            </a:pPr>
            <a:r>
              <a:rPr lang="fr-FR" sz="1200" b="1" kern="1200" dirty="0" smtClean="0">
                <a:solidFill>
                  <a:schemeClr val="tx1"/>
                </a:solidFill>
                <a:effectLst/>
                <a:latin typeface="+mn-lt"/>
                <a:ea typeface="+mn-ea"/>
                <a:cs typeface="+mn-cs"/>
              </a:rPr>
              <a:t>Même si Dieu peut guérir instantanément et qu’il le fait parfois, la plupart du temps, la guérison se fait par étapes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charset="0"/>
              <a:buChar char="•"/>
            </a:pPr>
            <a:r>
              <a:rPr lang="fr-FR" sz="1200" b="1" kern="1200" dirty="0" smtClean="0">
                <a:solidFill>
                  <a:schemeClr val="tx1"/>
                </a:solidFill>
                <a:effectLst/>
                <a:latin typeface="+mn-lt"/>
                <a:ea typeface="+mn-ea"/>
                <a:cs typeface="+mn-cs"/>
              </a:rPr>
              <a:t>Dieu s’intéresse davantage à notre croissance à long terme qu’à notre mieux-être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indent="0">
              <a:buFont typeface="Arial" charset="0"/>
              <a:buNone/>
            </a:pP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guérison n’est pas toujours instantanée. Elle prend généralement du temps. Dieu n’a pas pour priorité notre guérison pour un simple mieux-être, mais notre guérison pour le salut. « </a:t>
            </a:r>
            <a:r>
              <a:rPr lang="fr-FR" sz="1200" kern="1200" dirty="0" err="1" smtClean="0">
                <a:solidFill>
                  <a:schemeClr val="tx1"/>
                </a:solidFill>
                <a:effectLst/>
                <a:latin typeface="+mn-lt"/>
                <a:ea typeface="+mn-ea"/>
                <a:cs typeface="+mn-cs"/>
              </a:rPr>
              <a:t>Sozo</a:t>
            </a:r>
            <a:r>
              <a:rPr lang="fr-FR" sz="1200" kern="1200" dirty="0" smtClean="0">
                <a:solidFill>
                  <a:schemeClr val="tx1"/>
                </a:solidFill>
                <a:effectLst/>
                <a:latin typeface="+mn-lt"/>
                <a:ea typeface="+mn-ea"/>
                <a:cs typeface="+mn-cs"/>
              </a:rPr>
              <a:t> » est un mot grec du Nouveau Testament qui signifie « guérir » ET « sauver ». Dieu fait les deux simultanément. À la fin, ce qui l’intéresse plus que tout, c’est notre salut. Il désire que nous dépendions de plus en plus de lui, que nous développions nos relations avec les autres et notre caractère. Il désire nous utiliser pour sa gloire.</a:t>
            </a:r>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7</a:t>
            </a:fld>
            <a:endParaRPr lang="en-US"/>
          </a:p>
        </p:txBody>
      </p:sp>
    </p:spTree>
    <p:extLst>
      <p:ext uri="{BB962C8B-B14F-4D97-AF65-F5344CB8AC3E}">
        <p14:creationId xmlns:p14="http://schemas.microsoft.com/office/powerpoint/2010/main" val="192464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Les Écritures peuvent servir d’instrument puissant de guérison :</a:t>
            </a:r>
            <a:r>
              <a:rPr lang="en-US" sz="1200" b="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171450" lvl="0" indent="-171450">
              <a:buFont typeface="Arial" charset="0"/>
              <a:buChar char="•"/>
            </a:pPr>
            <a:r>
              <a:rPr lang="fr-FR" sz="1200" b="1" kern="1200" dirty="0" smtClean="0">
                <a:solidFill>
                  <a:schemeClr val="tx1"/>
                </a:solidFill>
                <a:effectLst/>
                <a:latin typeface="+mn-lt"/>
                <a:ea typeface="+mn-ea"/>
                <a:cs typeface="+mn-cs"/>
              </a:rPr>
              <a:t>La parole de Dieu est puissante. Ésaïe 55:11 : « Ainsi en est-il de ma parole, qui sort de ma bouche : elle ne retourne point à moi sans effet, sans avoir exécuté ma volonté et accompli mes desseins. »</a:t>
            </a:r>
          </a:p>
          <a:p>
            <a:pPr marL="0" lvl="0" indent="0">
              <a:buFont typeface="Arial" charset="0"/>
              <a:buNone/>
            </a:pPr>
            <a:endParaRPr lang="fr-FR" sz="1200" b="1" kern="1200" dirty="0" smtClean="0">
              <a:solidFill>
                <a:schemeClr val="tx1"/>
              </a:solidFill>
              <a:effectLst/>
              <a:latin typeface="+mn-lt"/>
              <a:ea typeface="+mn-ea"/>
              <a:cs typeface="+mn-cs"/>
            </a:endParaRPr>
          </a:p>
          <a:p>
            <a:pPr marL="171450" lvl="0" indent="-171450">
              <a:buFont typeface="Arial" charset="0"/>
              <a:buChar char="•"/>
            </a:pPr>
            <a:r>
              <a:rPr lang="fr-FR" sz="1200" b="1" kern="1200" dirty="0" smtClean="0">
                <a:solidFill>
                  <a:schemeClr val="tx1"/>
                </a:solidFill>
                <a:effectLst/>
                <a:latin typeface="+mn-lt"/>
                <a:ea typeface="+mn-ea"/>
                <a:cs typeface="+mn-cs"/>
              </a:rPr>
              <a:t>La blessure est basée sur l’expérience. Donc, la guérison d’un traumatisme doit être basée sur l’expérience.</a:t>
            </a:r>
            <a:r>
              <a:rPr lang="en-US" sz="1200" b="1" kern="1200" dirty="0" smtClean="0">
                <a:solidFill>
                  <a:schemeClr val="tx1"/>
                </a:solidFill>
                <a:effectLst/>
                <a:latin typeface="+mn-lt"/>
                <a:ea typeface="+mn-ea"/>
                <a:cs typeface="+mn-cs"/>
              </a:rPr>
              <a:t> </a:t>
            </a:r>
          </a:p>
          <a:p>
            <a:pPr marL="0" lvl="0" indent="0">
              <a:buFont typeface="Arial" charset="0"/>
              <a:buNone/>
            </a:pP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Nous pouvons utiliser la Bible comme outil puissant de guérison, parce que la parole de Dieu a le pouvoir de guérir!</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Hébreux 4:12 : </a:t>
            </a:r>
            <a:r>
              <a:rPr lang="fr-FR" sz="1200" b="0" kern="1200" dirty="0" smtClean="0">
                <a:solidFill>
                  <a:schemeClr val="tx1"/>
                </a:solidFill>
                <a:effectLst/>
                <a:latin typeface="+mn-lt"/>
                <a:ea typeface="+mn-ea"/>
                <a:cs typeface="+mn-cs"/>
              </a:rPr>
              <a:t>« Car la parole de Dieu est vivante et efficace (opérationnelle, énergisante et puissante),</a:t>
            </a:r>
          </a:p>
          <a:p>
            <a:r>
              <a:rPr lang="fr-FR" sz="1200" b="0" kern="1200" dirty="0" smtClean="0">
                <a:solidFill>
                  <a:schemeClr val="tx1"/>
                </a:solidFill>
                <a:effectLst/>
                <a:latin typeface="+mn-lt"/>
                <a:ea typeface="+mn-ea"/>
                <a:cs typeface="+mn-cs"/>
              </a:rPr>
              <a:t>plus tranchante qu’une épée quelconque à deux tranchants, pénétrante jusqu’à partager âme et esprit (la totalité d’une personne), jointures et moelles (ce qu’il y a de plus profond en nous); elle juge les sentiments et les pensées du cœur. »</a:t>
            </a:r>
            <a:r>
              <a:rPr lang="en-US" sz="1200" b="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Étant donné que la douleur émotionnelle est basée sur l’expérience, la guérison de tout traumatisme doit aussi être ressentie par l’expérience. Lorsque nous nous lions à la parole de Dieu, il travaille dans notre cœur et dans notre âme pour nous aider à ressentir la guérison de manières tangibles.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8</a:t>
            </a:fld>
            <a:endParaRPr lang="en-US"/>
          </a:p>
        </p:txBody>
      </p:sp>
    </p:spTree>
    <p:extLst>
      <p:ext uri="{BB962C8B-B14F-4D97-AF65-F5344CB8AC3E}">
        <p14:creationId xmlns:p14="http://schemas.microsoft.com/office/powerpoint/2010/main" val="205431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fr-FR" sz="1200" b="1" kern="1200" dirty="0" smtClean="0">
                <a:solidFill>
                  <a:schemeClr val="tx1"/>
                </a:solidFill>
                <a:effectLst/>
                <a:latin typeface="+mn-lt"/>
                <a:ea typeface="+mn-ea"/>
                <a:cs typeface="+mn-cs"/>
              </a:rPr>
              <a:t>Le traumatisme mène aussi souvent aux distorsions cognitives sous forme de fausses croyances ou de mensonges (Jean 8:44) que l’on croit sur nous, sur les autres, sur Dieu et sur le monde qui nous entoure.</a:t>
            </a:r>
          </a:p>
          <a:p>
            <a:pPr marL="171450" indent="-171450">
              <a:buFont typeface="Arial" charset="0"/>
              <a:buChar char="•"/>
            </a:pPr>
            <a:r>
              <a:rPr lang="fr-FR" sz="1200" b="1" kern="1200" dirty="0" smtClean="0">
                <a:solidFill>
                  <a:schemeClr val="tx1"/>
                </a:solidFill>
                <a:effectLst/>
                <a:latin typeface="+mn-lt"/>
                <a:ea typeface="+mn-ea"/>
                <a:cs typeface="+mn-cs"/>
              </a:rPr>
              <a:t>La reconstruction de ces croyances à la lumière de la parole de Dieu apporte la liberté (Jean 8:32).</a:t>
            </a:r>
            <a:endParaRPr lang="en-US" sz="1200" kern="1200" dirty="0" smtClean="0">
              <a:solidFill>
                <a:schemeClr val="tx1"/>
              </a:solidFill>
              <a:effectLst/>
              <a:latin typeface="+mn-lt"/>
              <a:ea typeface="+mn-ea"/>
              <a:cs typeface="+mn-cs"/>
            </a:endParaRPr>
          </a:p>
          <a:p>
            <a:pPr marL="0" indent="0">
              <a:buFont typeface="Arial" charset="0"/>
              <a:buNone/>
            </a:pPr>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Nous devons connaître les distorsions cognitives possibles qui peuvent brouiller nos pensées. Ces pensées tordues proviennent des mensonges que l’ennemi de Dieu a semés dans notre cœur. Naturellement, en tant qu’êtres humains et pécheurs, nous avons tendance à laisser entrer ces distorsions dans notre esprit.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Jean 8:44 : </a:t>
            </a:r>
            <a:r>
              <a:rPr lang="fr-FR" sz="1200" b="0" kern="1200" dirty="0" smtClean="0">
                <a:solidFill>
                  <a:schemeClr val="tx1"/>
                </a:solidFill>
                <a:effectLst/>
                <a:latin typeface="+mn-lt"/>
                <a:ea typeface="+mn-ea"/>
                <a:cs typeface="+mn-cs"/>
              </a:rPr>
              <a:t>« Vous avez pour père le diable, et vous voulez accomplir les désirs (qui sont caractéristiques) de votre père. Il a été meurtrier dès le commencement, et il ne se tient pas dans la vérité, parce qu’il n’y a pas de vérité en lui. Lorsqu’il profère le mensonge, il parle de son propre fonds; car il est menteur et le père du mensonge. »</a:t>
            </a:r>
            <a:r>
              <a:rPr lang="en-US" sz="1200" b="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Cependant, les Écritures peuvent nous aider à voir plus clair et à éviter les distorsions. La reconstruction de ces croyances à la lumière de la parole de Dieu apporte la liberté.</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Jean 8:32 : </a:t>
            </a:r>
            <a:r>
              <a:rPr lang="fr-FR" sz="1200" b="0" kern="1200" dirty="0" smtClean="0">
                <a:solidFill>
                  <a:schemeClr val="tx1"/>
                </a:solidFill>
                <a:effectLst/>
                <a:latin typeface="+mn-lt"/>
                <a:ea typeface="+mn-ea"/>
                <a:cs typeface="+mn-cs"/>
              </a:rPr>
              <a:t>« Vous connaîtrez la vérité, et la vérité vous affranchira.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9</a:t>
            </a:fld>
            <a:endParaRPr lang="en-US"/>
          </a:p>
        </p:txBody>
      </p:sp>
    </p:spTree>
    <p:extLst>
      <p:ext uri="{BB962C8B-B14F-4D97-AF65-F5344CB8AC3E}">
        <p14:creationId xmlns:p14="http://schemas.microsoft.com/office/powerpoint/2010/main" val="122767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48853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47116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05319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96835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9C156-3C82-6E4E-BA32-0FD1AAB896F7}"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43744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69C156-3C82-6E4E-BA32-0FD1AAB896F7}"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20177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69C156-3C82-6E4E-BA32-0FD1AAB896F7}" type="datetimeFigureOut">
              <a:rPr lang="en-US" smtClean="0"/>
              <a:t>5/19/2016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76267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69C156-3C82-6E4E-BA32-0FD1AAB896F7}" type="datetimeFigureOut">
              <a:rPr lang="en-US" smtClean="0"/>
              <a:t>5/19/2016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210346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9C156-3C82-6E4E-BA32-0FD1AAB896F7}" type="datetimeFigureOut">
              <a:rPr lang="en-US" smtClean="0"/>
              <a:t>5/19/2016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02144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9C156-3C82-6E4E-BA32-0FD1AAB896F7}"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50972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9C156-3C82-6E4E-BA32-0FD1AAB896F7}"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62496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9C156-3C82-6E4E-BA32-0FD1AAB896F7}" type="datetimeFigureOut">
              <a:rPr lang="en-US" smtClean="0"/>
              <a:t>5/19/2016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3B15C-BAF0-6A4B-AF9E-44A07EE3F24B}" type="slidenum">
              <a:rPr lang="en-US" smtClean="0"/>
              <a:t>‹#›</a:t>
            </a:fld>
            <a:endParaRPr lang="en-US"/>
          </a:p>
        </p:txBody>
      </p:sp>
    </p:spTree>
    <p:extLst>
      <p:ext uri="{BB962C8B-B14F-4D97-AF65-F5344CB8AC3E}">
        <p14:creationId xmlns:p14="http://schemas.microsoft.com/office/powerpoint/2010/main" val="1490758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163"/>
            <a:ext cx="9144000" cy="6858000"/>
          </a:xfrm>
          <a:prstGeom prst="rect">
            <a:avLst/>
          </a:prstGeom>
        </p:spPr>
      </p:pic>
      <p:sp>
        <p:nvSpPr>
          <p:cNvPr id="2" name="Title 1"/>
          <p:cNvSpPr>
            <a:spLocks noGrp="1"/>
          </p:cNvSpPr>
          <p:nvPr>
            <p:ph type="ctrTitle"/>
          </p:nvPr>
        </p:nvSpPr>
        <p:spPr>
          <a:xfrm>
            <a:off x="685800" y="2062163"/>
            <a:ext cx="7772400" cy="2387600"/>
          </a:xfrm>
        </p:spPr>
        <p:txBody>
          <a:bodyPr>
            <a:noAutofit/>
          </a:bodyPr>
          <a:lstStyle/>
          <a:p>
            <a:r>
              <a:rPr lang="fr-CA" sz="4000" b="1" dirty="0" smtClean="0">
                <a:solidFill>
                  <a:srgbClr val="941651"/>
                </a:solidFill>
                <a:latin typeface="Century Gothic" charset="0"/>
                <a:ea typeface="Century Gothic" charset="0"/>
                <a:cs typeface="Century Gothic" charset="0"/>
              </a:rPr>
              <a:t>GUÉRISON </a:t>
            </a:r>
            <a:r>
              <a:rPr lang="fr-CA" sz="4000" b="1" dirty="0" smtClean="0">
                <a:solidFill>
                  <a:schemeClr val="bg1"/>
                </a:solidFill>
                <a:latin typeface="Century Gothic" charset="0"/>
                <a:ea typeface="Century Gothic" charset="0"/>
                <a:cs typeface="Century Gothic" charset="0"/>
              </a:rPr>
              <a:t>ÉMOTIONNELLE</a:t>
            </a:r>
            <a:r>
              <a:rPr lang="fr-CA" sz="4000" b="1" dirty="0" smtClean="0">
                <a:solidFill>
                  <a:srgbClr val="941651"/>
                </a:solidFill>
                <a:latin typeface="Century Gothic" charset="0"/>
                <a:ea typeface="Century Gothic" charset="0"/>
                <a:cs typeface="Century Gothic" charset="0"/>
              </a:rPr>
              <a:t/>
            </a:r>
            <a:br>
              <a:rPr lang="fr-CA" sz="4000" b="1" dirty="0" smtClean="0">
                <a:solidFill>
                  <a:srgbClr val="941651"/>
                </a:solidFill>
                <a:latin typeface="Century Gothic" charset="0"/>
                <a:ea typeface="Century Gothic" charset="0"/>
                <a:cs typeface="Century Gothic" charset="0"/>
              </a:rPr>
            </a:br>
            <a:r>
              <a:rPr lang="fr-CA" sz="2000" i="1" dirty="0" smtClean="0">
                <a:solidFill>
                  <a:schemeClr val="bg1"/>
                </a:solidFill>
                <a:latin typeface="Palatino Linotype" charset="0"/>
                <a:ea typeface="Palatino Linotype" charset="0"/>
                <a:cs typeface="Palatino Linotype" charset="0"/>
              </a:rPr>
              <a:t>Adapté d’</a:t>
            </a:r>
            <a:r>
              <a:rPr lang="fr-CA" sz="2000" dirty="0" err="1" smtClean="0">
                <a:solidFill>
                  <a:schemeClr val="bg1"/>
                </a:solidFill>
                <a:latin typeface="Palatino Linotype" charset="0"/>
                <a:ea typeface="Palatino Linotype" charset="0"/>
                <a:cs typeface="Palatino Linotype" charset="0"/>
              </a:rPr>
              <a:t>Adventist</a:t>
            </a:r>
            <a:r>
              <a:rPr lang="fr-CA" sz="2000" dirty="0" smtClean="0">
                <a:solidFill>
                  <a:schemeClr val="bg1"/>
                </a:solidFill>
                <a:latin typeface="Palatino Linotype" charset="0"/>
                <a:ea typeface="Palatino Linotype" charset="0"/>
                <a:cs typeface="Palatino Linotype" charset="0"/>
              </a:rPr>
              <a:t> </a:t>
            </a:r>
            <a:r>
              <a:rPr lang="fr-CA" sz="2000" dirty="0" err="1" smtClean="0">
                <a:solidFill>
                  <a:schemeClr val="bg1"/>
                </a:solidFill>
                <a:latin typeface="Palatino Linotype" charset="0"/>
                <a:ea typeface="Palatino Linotype" charset="0"/>
                <a:cs typeface="Palatino Linotype" charset="0"/>
              </a:rPr>
              <a:t>Recovery</a:t>
            </a:r>
            <a:r>
              <a:rPr lang="fr-CA" sz="2000" dirty="0" smtClean="0">
                <a:solidFill>
                  <a:schemeClr val="bg1"/>
                </a:solidFill>
                <a:latin typeface="Palatino Linotype" charset="0"/>
                <a:ea typeface="Palatino Linotype" charset="0"/>
                <a:cs typeface="Palatino Linotype" charset="0"/>
              </a:rPr>
              <a:t> </a:t>
            </a:r>
            <a:r>
              <a:rPr lang="fr-CA" sz="2000" dirty="0" err="1" smtClean="0">
                <a:solidFill>
                  <a:schemeClr val="bg1"/>
                </a:solidFill>
                <a:latin typeface="Palatino Linotype" charset="0"/>
                <a:ea typeface="Palatino Linotype" charset="0"/>
                <a:cs typeface="Palatino Linotype" charset="0"/>
              </a:rPr>
              <a:t>Ministries</a:t>
            </a:r>
            <a:r>
              <a:rPr lang="fr-CA" sz="2000" i="1" dirty="0" smtClean="0">
                <a:solidFill>
                  <a:schemeClr val="bg1"/>
                </a:solidFill>
                <a:latin typeface="Palatino Linotype" charset="0"/>
                <a:ea typeface="Palatino Linotype" charset="0"/>
                <a:cs typeface="Palatino Linotype" charset="0"/>
              </a:rPr>
              <a:t/>
            </a:r>
            <a:br>
              <a:rPr lang="fr-CA" sz="2000" i="1" dirty="0" smtClean="0">
                <a:solidFill>
                  <a:schemeClr val="bg1"/>
                </a:solidFill>
                <a:latin typeface="Palatino Linotype" charset="0"/>
                <a:ea typeface="Palatino Linotype" charset="0"/>
                <a:cs typeface="Palatino Linotype" charset="0"/>
              </a:rPr>
            </a:br>
            <a:endParaRPr lang="fr-CA" sz="2400" dirty="0">
              <a:solidFill>
                <a:schemeClr val="bg1"/>
              </a:solidFill>
            </a:endParaRPr>
          </a:p>
        </p:txBody>
      </p:sp>
      <p:pic>
        <p:nvPicPr>
          <p:cNvPr id="6" name="Picture 6"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88217" y="4171950"/>
            <a:ext cx="425766" cy="325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3790950" y="4141986"/>
            <a:ext cx="1406411" cy="307777"/>
          </a:xfrm>
          <a:prstGeom prst="rect">
            <a:avLst/>
          </a:prstGeom>
          <a:noFill/>
        </p:spPr>
        <p:txBody>
          <a:bodyPr wrap="none" rtlCol="0">
            <a:spAutoFit/>
          </a:bodyPr>
          <a:lstStyle/>
          <a:p>
            <a:r>
              <a:rPr lang="en-US" sz="1400" dirty="0" smtClean="0"/>
              <a:t>Par Katia </a:t>
            </a:r>
            <a:r>
              <a:rPr lang="en-US" sz="1400" dirty="0" err="1" smtClean="0"/>
              <a:t>Reinert</a:t>
            </a:r>
            <a:endParaRPr lang="en-US" sz="1400" dirty="0"/>
          </a:p>
        </p:txBody>
      </p:sp>
    </p:spTree>
    <p:extLst>
      <p:ext uri="{BB962C8B-B14F-4D97-AF65-F5344CB8AC3E}">
        <p14:creationId xmlns:p14="http://schemas.microsoft.com/office/powerpoint/2010/main" val="766319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311275"/>
            <a:ext cx="7886700" cy="2593975"/>
          </a:xfrm>
        </p:spPr>
        <p:txBody>
          <a:bodyPr>
            <a:normAutofit/>
          </a:bodyPr>
          <a:lstStyle/>
          <a:p>
            <a:r>
              <a:rPr lang="fr-FR" sz="2400" dirty="0"/>
              <a:t>Les gens blessés blessent souvent d’autres personnes dans le but de se protéger</a:t>
            </a:r>
            <a:r>
              <a:rPr lang="en-US" sz="2400" dirty="0" smtClean="0"/>
              <a:t>. </a:t>
            </a:r>
          </a:p>
          <a:p>
            <a:pPr marL="0" indent="0">
              <a:buNone/>
            </a:pPr>
            <a:endParaRPr lang="en-US" sz="2400" dirty="0"/>
          </a:p>
          <a:p>
            <a:pPr lvl="0"/>
            <a:r>
              <a:rPr lang="fr-FR" sz="2400" dirty="0"/>
              <a:t>Dans le processus de guérison, nous devons notamment nous regarder en face, confesser nos péchés et nous repentir</a:t>
            </a:r>
            <a:r>
              <a:rPr lang="en-US" sz="2400" dirty="0" smtClean="0"/>
              <a:t>.</a:t>
            </a:r>
            <a:endParaRPr lang="en-US" sz="2400" dirty="0"/>
          </a:p>
        </p:txBody>
      </p:sp>
    </p:spTree>
    <p:extLst>
      <p:ext uri="{BB962C8B-B14F-4D97-AF65-F5344CB8AC3E}">
        <p14:creationId xmlns:p14="http://schemas.microsoft.com/office/powerpoint/2010/main" val="262483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387475"/>
            <a:ext cx="7886700" cy="2479675"/>
          </a:xfrm>
        </p:spPr>
        <p:txBody>
          <a:bodyPr>
            <a:normAutofit/>
          </a:bodyPr>
          <a:lstStyle/>
          <a:p>
            <a:pPr lvl="0">
              <a:lnSpc>
                <a:spcPct val="100000"/>
              </a:lnSpc>
            </a:pPr>
            <a:r>
              <a:rPr lang="fr-FR" sz="2400" dirty="0"/>
              <a:t>Les gens blessés font de leur mieux pour survivre</a:t>
            </a:r>
            <a:r>
              <a:rPr lang="en-US" sz="2400" dirty="0" smtClean="0"/>
              <a:t>.  </a:t>
            </a:r>
            <a:endParaRPr lang="en-US" sz="2400" dirty="0"/>
          </a:p>
          <a:p>
            <a:pPr lvl="0">
              <a:lnSpc>
                <a:spcPct val="100000"/>
              </a:lnSpc>
            </a:pPr>
            <a:r>
              <a:rPr lang="fr-FR" sz="2400" dirty="0"/>
              <a:t>Lors de ce processus, ils construisent des structures pour se protéger et vivent ainsi de manière autosuffisante</a:t>
            </a:r>
            <a:r>
              <a:rPr lang="en-US" sz="2400" dirty="0" smtClean="0"/>
              <a:t>.  </a:t>
            </a:r>
            <a:endParaRPr lang="en-US" sz="2400" dirty="0"/>
          </a:p>
          <a:p>
            <a:pPr lvl="0">
              <a:lnSpc>
                <a:spcPct val="100000"/>
              </a:lnSpc>
            </a:pPr>
            <a:r>
              <a:rPr lang="fr-FR" sz="2400" dirty="0"/>
              <a:t>Il s’agit d’un type d’idolâtrie </a:t>
            </a:r>
            <a:r>
              <a:rPr lang="fr-FR" sz="2400" dirty="0" smtClean="0"/>
              <a:t>dont il faut parler</a:t>
            </a:r>
            <a:r>
              <a:rPr lang="en-US" sz="2400" dirty="0" smtClean="0"/>
              <a:t>.</a:t>
            </a:r>
            <a:endParaRPr lang="en-US" sz="2400" dirty="0"/>
          </a:p>
        </p:txBody>
      </p:sp>
    </p:spTree>
    <p:extLst>
      <p:ext uri="{BB962C8B-B14F-4D97-AF65-F5344CB8AC3E}">
        <p14:creationId xmlns:p14="http://schemas.microsoft.com/office/powerpoint/2010/main" val="1337005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19" y="1"/>
            <a:ext cx="9507119" cy="6858000"/>
          </a:xfrm>
          <a:prstGeom prst="rect">
            <a:avLst/>
          </a:prstGeom>
        </p:spPr>
      </p:pic>
      <p:sp>
        <p:nvSpPr>
          <p:cNvPr id="2" name="Title 1"/>
          <p:cNvSpPr>
            <a:spLocks noGrp="1"/>
          </p:cNvSpPr>
          <p:nvPr>
            <p:ph type="title"/>
          </p:nvPr>
        </p:nvSpPr>
        <p:spPr>
          <a:xfrm>
            <a:off x="628650" y="841376"/>
            <a:ext cx="7886700" cy="1325563"/>
          </a:xfrm>
        </p:spPr>
        <p:txBody>
          <a:bodyPr/>
          <a:lstStyle/>
          <a:p>
            <a:r>
              <a:rPr lang="en-US" spc="300" dirty="0" smtClean="0">
                <a:solidFill>
                  <a:schemeClr val="bg1"/>
                </a:solidFill>
                <a:latin typeface="Century Gothic" charset="0"/>
                <a:ea typeface="Century Gothic" charset="0"/>
                <a:cs typeface="Century Gothic" charset="0"/>
              </a:rPr>
              <a:t>ACTIVITÉ</a:t>
            </a:r>
            <a:endParaRPr lang="en-US" spc="300" dirty="0">
              <a:solidFill>
                <a:schemeClr val="bg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101599" y="2066207"/>
            <a:ext cx="9114970" cy="4791794"/>
          </a:xfrm>
        </p:spPr>
        <p:txBody>
          <a:bodyPr>
            <a:noAutofit/>
          </a:bodyPr>
          <a:lstStyle/>
          <a:p>
            <a:pPr marL="0" indent="0">
              <a:lnSpc>
                <a:spcPct val="100000"/>
              </a:lnSpc>
              <a:buNone/>
            </a:pPr>
            <a:r>
              <a:rPr lang="fr-CA" sz="2000" dirty="0" smtClean="0">
                <a:solidFill>
                  <a:srgbClr val="002060"/>
                </a:solidFill>
              </a:rPr>
              <a:t>ÉCRIVEZ 5 À 10 RAISONS POUR LESQUELLES VOUS VOUS SENTEZ BLESSÉE. </a:t>
            </a:r>
          </a:p>
          <a:p>
            <a:pPr marL="0" indent="0">
              <a:lnSpc>
                <a:spcPct val="100000"/>
              </a:lnSpc>
              <a:buNone/>
            </a:pPr>
            <a:r>
              <a:rPr lang="fr-CA" sz="2000" dirty="0" smtClean="0">
                <a:solidFill>
                  <a:srgbClr val="002060"/>
                </a:solidFill>
              </a:rPr>
              <a:t>RÉFLÉCHISSEZ À CE QUI SUIT :</a:t>
            </a:r>
          </a:p>
          <a:p>
            <a:pPr lvl="1">
              <a:lnSpc>
                <a:spcPct val="100000"/>
              </a:lnSpc>
              <a:buFont typeface="Arial" charset="0"/>
              <a:buChar char="•"/>
            </a:pPr>
            <a:r>
              <a:rPr lang="fr-CA" sz="1800" dirty="0" smtClean="0">
                <a:solidFill>
                  <a:srgbClr val="941651"/>
                </a:solidFill>
              </a:rPr>
              <a:t>Comment ces expériences négatives, ces pertes ou ces traumatismes vous affectent-ils?</a:t>
            </a:r>
          </a:p>
          <a:p>
            <a:pPr lvl="1">
              <a:lnSpc>
                <a:spcPct val="100000"/>
              </a:lnSpc>
              <a:buFont typeface="Arial" charset="0"/>
              <a:buChar char="•"/>
            </a:pPr>
            <a:r>
              <a:rPr lang="fr-CA" sz="1800" dirty="0" smtClean="0">
                <a:solidFill>
                  <a:srgbClr val="941651"/>
                </a:solidFill>
              </a:rPr>
              <a:t>Ces expériences affectent-elles d’autres personnes à cause de votre comportement?</a:t>
            </a:r>
          </a:p>
          <a:p>
            <a:pPr lvl="2">
              <a:lnSpc>
                <a:spcPct val="100000"/>
              </a:lnSpc>
              <a:buFont typeface="Arial" charset="0"/>
              <a:buChar char="•"/>
            </a:pPr>
            <a:r>
              <a:rPr lang="fr-CA" sz="1800" dirty="0" smtClean="0">
                <a:solidFill>
                  <a:srgbClr val="941651"/>
                </a:solidFill>
              </a:rPr>
              <a:t>Blessez-vous d’autres personnes?</a:t>
            </a:r>
          </a:p>
          <a:p>
            <a:pPr lvl="2">
              <a:lnSpc>
                <a:spcPct val="100000"/>
              </a:lnSpc>
              <a:buFont typeface="Arial" charset="0"/>
              <a:buChar char="•"/>
            </a:pPr>
            <a:r>
              <a:rPr lang="fr-CA" sz="1800" dirty="0" smtClean="0">
                <a:solidFill>
                  <a:srgbClr val="941651"/>
                </a:solidFill>
              </a:rPr>
              <a:t>Êtes-vous amère?</a:t>
            </a:r>
          </a:p>
          <a:p>
            <a:pPr lvl="1">
              <a:lnSpc>
                <a:spcPct val="100000"/>
              </a:lnSpc>
              <a:buFont typeface="Arial" charset="0"/>
              <a:buChar char="•"/>
            </a:pPr>
            <a:r>
              <a:rPr lang="fr-CA" sz="1800" dirty="0">
                <a:solidFill>
                  <a:srgbClr val="941651"/>
                </a:solidFill>
              </a:rPr>
              <a:t>Entretenez-vous des distorsions sur :</a:t>
            </a:r>
            <a:endParaRPr lang="fr-CA" sz="1800" dirty="0" smtClean="0">
              <a:solidFill>
                <a:srgbClr val="941651"/>
              </a:solidFill>
            </a:endParaRPr>
          </a:p>
          <a:p>
            <a:pPr lvl="2">
              <a:lnSpc>
                <a:spcPct val="100000"/>
              </a:lnSpc>
            </a:pPr>
            <a:r>
              <a:rPr lang="fr-CA" sz="1800" dirty="0" smtClean="0">
                <a:solidFill>
                  <a:srgbClr val="941651"/>
                </a:solidFill>
              </a:rPr>
              <a:t>vous-mêmes?</a:t>
            </a:r>
          </a:p>
          <a:p>
            <a:pPr lvl="2">
              <a:lnSpc>
                <a:spcPct val="100000"/>
              </a:lnSpc>
            </a:pPr>
            <a:r>
              <a:rPr lang="fr-CA" sz="1800" dirty="0" smtClean="0">
                <a:solidFill>
                  <a:srgbClr val="941651"/>
                </a:solidFill>
              </a:rPr>
              <a:t>Dieu?</a:t>
            </a:r>
          </a:p>
          <a:p>
            <a:pPr lvl="2">
              <a:lnSpc>
                <a:spcPct val="100000"/>
              </a:lnSpc>
            </a:pPr>
            <a:r>
              <a:rPr lang="fr-CA" sz="1800" dirty="0" smtClean="0">
                <a:solidFill>
                  <a:srgbClr val="941651"/>
                </a:solidFill>
              </a:rPr>
              <a:t>votre entourage?</a:t>
            </a:r>
          </a:p>
          <a:p>
            <a:pPr lvl="2">
              <a:lnSpc>
                <a:spcPct val="100000"/>
              </a:lnSpc>
            </a:pPr>
            <a:r>
              <a:rPr lang="fr-CA" sz="1800" dirty="0">
                <a:solidFill>
                  <a:srgbClr val="941651"/>
                </a:solidFill>
              </a:rPr>
              <a:t>l</a:t>
            </a:r>
            <a:r>
              <a:rPr lang="fr-CA" sz="1800" dirty="0" smtClean="0">
                <a:solidFill>
                  <a:srgbClr val="941651"/>
                </a:solidFill>
              </a:rPr>
              <a:t>e monde?</a:t>
            </a:r>
          </a:p>
          <a:p>
            <a:pPr lvl="1">
              <a:lnSpc>
                <a:spcPct val="100000"/>
              </a:lnSpc>
            </a:pPr>
            <a:r>
              <a:rPr lang="fr-CA" sz="1800" dirty="0">
                <a:solidFill>
                  <a:srgbClr val="941651"/>
                </a:solidFill>
              </a:rPr>
              <a:t>Soupirez-vous après la guérison?</a:t>
            </a:r>
            <a:endParaRPr lang="fr-CA" sz="1800" dirty="0" smtClean="0">
              <a:solidFill>
                <a:srgbClr val="941651"/>
              </a:solidFill>
            </a:endParaRPr>
          </a:p>
          <a:p>
            <a:pPr marL="0" indent="0">
              <a:lnSpc>
                <a:spcPct val="100000"/>
              </a:lnSpc>
              <a:buNone/>
            </a:pPr>
            <a:endParaRPr lang="en-US" sz="2400" dirty="0" smtClean="0"/>
          </a:p>
          <a:p>
            <a:pPr marL="0" indent="0" algn="ctr">
              <a:lnSpc>
                <a:spcPct val="100000"/>
              </a:lnSpc>
              <a:buNone/>
            </a:pPr>
            <a:endParaRPr lang="en-US" sz="2400" dirty="0"/>
          </a:p>
          <a:p>
            <a:pPr marL="0" indent="0" algn="ctr">
              <a:lnSpc>
                <a:spcPct val="100000"/>
              </a:lnSpc>
              <a:buNone/>
            </a:pPr>
            <a:endParaRPr lang="en-US" sz="2400" dirty="0" smtClean="0"/>
          </a:p>
        </p:txBody>
      </p:sp>
    </p:spTree>
    <p:extLst>
      <p:ext uri="{BB962C8B-B14F-4D97-AF65-F5344CB8AC3E}">
        <p14:creationId xmlns:p14="http://schemas.microsoft.com/office/powerpoint/2010/main" val="483123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232230" y="191407"/>
            <a:ext cx="8679542" cy="4351564"/>
          </a:xfrm>
        </p:spPr>
        <p:txBody>
          <a:bodyPr>
            <a:normAutofit/>
          </a:bodyPr>
          <a:lstStyle/>
          <a:p>
            <a:pPr marL="0" indent="0" algn="ctr">
              <a:lnSpc>
                <a:spcPct val="100000"/>
              </a:lnSpc>
              <a:buNone/>
            </a:pPr>
            <a:r>
              <a:rPr lang="en-US" sz="2000" dirty="0"/>
              <a:t> </a:t>
            </a:r>
          </a:p>
          <a:p>
            <a:pPr marL="0" indent="0" algn="ctr">
              <a:lnSpc>
                <a:spcPct val="100000"/>
              </a:lnSpc>
              <a:spcBef>
                <a:spcPts val="0"/>
              </a:spcBef>
              <a:buNone/>
            </a:pPr>
            <a:r>
              <a:rPr lang="fr-FR" sz="2000" dirty="0"/>
              <a:t>Car l’Éternel... m’a envoyé pour guérir (les blessures de) </a:t>
            </a:r>
            <a:endParaRPr lang="fr-FR" sz="2000" dirty="0" smtClean="0"/>
          </a:p>
          <a:p>
            <a:pPr marL="0" indent="0" algn="ctr">
              <a:lnSpc>
                <a:spcPct val="100000"/>
              </a:lnSpc>
              <a:spcBef>
                <a:spcPts val="0"/>
              </a:spcBef>
              <a:buNone/>
            </a:pPr>
            <a:r>
              <a:rPr lang="fr-FR" sz="2000" dirty="0" smtClean="0"/>
              <a:t>ceux </a:t>
            </a:r>
            <a:r>
              <a:rPr lang="fr-FR" sz="2000" dirty="0"/>
              <a:t>qui ont le cœur </a:t>
            </a:r>
            <a:r>
              <a:rPr lang="fr-FR" sz="2000" dirty="0" smtClean="0"/>
              <a:t>brisé, </a:t>
            </a:r>
          </a:p>
          <a:p>
            <a:pPr marL="0" indent="0" algn="ctr">
              <a:lnSpc>
                <a:spcPct val="100000"/>
              </a:lnSpc>
              <a:spcBef>
                <a:spcPts val="0"/>
              </a:spcBef>
              <a:buNone/>
            </a:pPr>
            <a:r>
              <a:rPr lang="fr-FR" sz="2000" dirty="0" smtClean="0"/>
              <a:t>pour </a:t>
            </a:r>
            <a:r>
              <a:rPr lang="fr-FR" sz="2000" dirty="0"/>
              <a:t>proclamer aux captifs (physiques et spirituels) la liberté (du confinement et de la condamnation</a:t>
            </a:r>
            <a:r>
              <a:rPr lang="fr-FR" sz="2000" dirty="0" smtClean="0"/>
              <a:t>), </a:t>
            </a:r>
          </a:p>
          <a:p>
            <a:pPr marL="0" indent="0" algn="ctr">
              <a:lnSpc>
                <a:spcPct val="100000"/>
              </a:lnSpc>
              <a:spcBef>
                <a:spcPts val="0"/>
              </a:spcBef>
              <a:buNone/>
            </a:pPr>
            <a:r>
              <a:rPr lang="fr-FR" sz="2000" dirty="0" smtClean="0"/>
              <a:t>et </a:t>
            </a:r>
            <a:r>
              <a:rPr lang="fr-FR" sz="2000" dirty="0"/>
              <a:t>aux prisonniers la délivrance</a:t>
            </a:r>
            <a:r>
              <a:rPr lang="fr-FR" sz="2000" dirty="0" smtClean="0"/>
              <a:t>; </a:t>
            </a:r>
          </a:p>
          <a:p>
            <a:pPr marL="0" indent="0" algn="ctr">
              <a:lnSpc>
                <a:spcPct val="100000"/>
              </a:lnSpc>
              <a:spcBef>
                <a:spcPts val="0"/>
              </a:spcBef>
              <a:buNone/>
            </a:pPr>
            <a:r>
              <a:rPr lang="fr-FR" sz="2000" dirty="0" smtClean="0"/>
              <a:t>pour </a:t>
            </a:r>
            <a:r>
              <a:rPr lang="fr-FR" sz="2000" dirty="0"/>
              <a:t>publier une année de grâce de l’Éternel</a:t>
            </a:r>
            <a:r>
              <a:rPr lang="fr-FR" sz="2000" dirty="0" smtClean="0"/>
              <a:t>, </a:t>
            </a:r>
          </a:p>
          <a:p>
            <a:pPr marL="0" indent="0" algn="ctr">
              <a:lnSpc>
                <a:spcPct val="100000"/>
              </a:lnSpc>
              <a:spcBef>
                <a:spcPts val="0"/>
              </a:spcBef>
              <a:buNone/>
            </a:pPr>
            <a:r>
              <a:rPr lang="fr-FR" sz="2000" dirty="0" smtClean="0"/>
              <a:t>et </a:t>
            </a:r>
            <a:r>
              <a:rPr lang="fr-FR" sz="2000" dirty="0"/>
              <a:t>un jour de vengeance de notre Dieu</a:t>
            </a:r>
            <a:r>
              <a:rPr lang="fr-FR" sz="2000" dirty="0" smtClean="0"/>
              <a:t>; </a:t>
            </a:r>
          </a:p>
          <a:p>
            <a:pPr marL="0" indent="0" algn="ctr">
              <a:lnSpc>
                <a:spcPct val="100000"/>
              </a:lnSpc>
              <a:spcBef>
                <a:spcPts val="0"/>
              </a:spcBef>
              <a:buNone/>
            </a:pPr>
            <a:r>
              <a:rPr lang="fr-FR" sz="2000" dirty="0" smtClean="0"/>
              <a:t>pour </a:t>
            </a:r>
            <a:r>
              <a:rPr lang="fr-FR" sz="2000" dirty="0"/>
              <a:t>consoler tous les affligés</a:t>
            </a:r>
            <a:r>
              <a:rPr lang="fr-FR" sz="2000" dirty="0" smtClean="0"/>
              <a:t>; pour </a:t>
            </a:r>
            <a:r>
              <a:rPr lang="fr-FR" sz="2000" dirty="0"/>
              <a:t>accorder aux affligés de </a:t>
            </a:r>
            <a:r>
              <a:rPr lang="fr-FR" sz="2000" dirty="0" smtClean="0"/>
              <a:t>Sion, </a:t>
            </a:r>
          </a:p>
          <a:p>
            <a:pPr marL="0" indent="0" algn="ctr">
              <a:lnSpc>
                <a:spcPct val="100000"/>
              </a:lnSpc>
              <a:spcBef>
                <a:spcPts val="0"/>
              </a:spcBef>
              <a:buNone/>
            </a:pPr>
            <a:r>
              <a:rPr lang="fr-FR" sz="2000" dirty="0" smtClean="0"/>
              <a:t>pour </a:t>
            </a:r>
            <a:r>
              <a:rPr lang="fr-FR" sz="2000" dirty="0"/>
              <a:t>leur donner un diadème au lieu de la cendre (sur leur tête en signe de deuil), </a:t>
            </a:r>
            <a:endParaRPr lang="fr-FR" sz="2000" dirty="0" smtClean="0"/>
          </a:p>
          <a:p>
            <a:pPr marL="0" indent="0" algn="ctr">
              <a:lnSpc>
                <a:spcPct val="100000"/>
              </a:lnSpc>
              <a:spcBef>
                <a:spcPts val="0"/>
              </a:spcBef>
              <a:buNone/>
            </a:pPr>
            <a:r>
              <a:rPr lang="fr-FR" sz="2000" dirty="0" smtClean="0"/>
              <a:t>une </a:t>
            </a:r>
            <a:r>
              <a:rPr lang="fr-FR" sz="2000" dirty="0"/>
              <a:t>huile de joie au lieu du deuil</a:t>
            </a:r>
            <a:r>
              <a:rPr lang="fr-FR" sz="2000" dirty="0" smtClean="0"/>
              <a:t>, </a:t>
            </a:r>
            <a:endParaRPr lang="fr-FR" sz="2000" dirty="0" smtClean="0"/>
          </a:p>
          <a:p>
            <a:pPr marL="0" indent="0" algn="ctr">
              <a:lnSpc>
                <a:spcPct val="100000"/>
              </a:lnSpc>
              <a:spcBef>
                <a:spcPts val="0"/>
              </a:spcBef>
              <a:buNone/>
            </a:pPr>
            <a:r>
              <a:rPr lang="fr-FR" sz="2000" dirty="0" smtClean="0"/>
              <a:t>un </a:t>
            </a:r>
            <a:r>
              <a:rPr lang="fr-FR" sz="2000" dirty="0"/>
              <a:t>vêtement de louange au lien d’un esprit abattu. »</a:t>
            </a:r>
            <a:r>
              <a:rPr lang="en-US" sz="2000" dirty="0" smtClean="0"/>
              <a:t> </a:t>
            </a:r>
          </a:p>
          <a:p>
            <a:pPr marL="0" indent="0" algn="ctr">
              <a:lnSpc>
                <a:spcPct val="100000"/>
              </a:lnSpc>
              <a:buNone/>
            </a:pPr>
            <a:r>
              <a:rPr lang="en-US" sz="2000" dirty="0" err="1" smtClean="0"/>
              <a:t>Ésaïe</a:t>
            </a:r>
            <a:r>
              <a:rPr lang="en-US" sz="2000" dirty="0" smtClean="0"/>
              <a:t> </a:t>
            </a:r>
            <a:r>
              <a:rPr lang="en-US" sz="2000" dirty="0"/>
              <a:t>61:1-3 </a:t>
            </a:r>
          </a:p>
        </p:txBody>
      </p:sp>
    </p:spTree>
    <p:extLst>
      <p:ext uri="{BB962C8B-B14F-4D97-AF65-F5344CB8AC3E}">
        <p14:creationId xmlns:p14="http://schemas.microsoft.com/office/powerpoint/2010/main" val="1834617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85800" y="701675"/>
            <a:ext cx="7886700" cy="4351338"/>
          </a:xfrm>
        </p:spPr>
        <p:txBody>
          <a:bodyPr/>
          <a:lstStyle/>
          <a:p>
            <a:pPr marL="0" indent="0" algn="ctr">
              <a:lnSpc>
                <a:spcPct val="100000"/>
              </a:lnSpc>
              <a:buNone/>
            </a:pPr>
            <a:r>
              <a:rPr lang="fr-FR" b="1" dirty="0">
                <a:solidFill>
                  <a:srgbClr val="941651"/>
                </a:solidFill>
              </a:rPr>
              <a:t>« Je connais vos larmes, car j’ai pleuré, moi aussi</a:t>
            </a:r>
            <a:r>
              <a:rPr lang="en-US" b="1" dirty="0" smtClean="0">
                <a:solidFill>
                  <a:srgbClr val="941651"/>
                </a:solidFill>
              </a:rPr>
              <a:t>. </a:t>
            </a:r>
          </a:p>
          <a:p>
            <a:pPr marL="0" indent="0" algn="ctr">
              <a:lnSpc>
                <a:spcPct val="100000"/>
              </a:lnSpc>
              <a:buNone/>
            </a:pPr>
            <a:r>
              <a:rPr lang="fr-FR" dirty="0">
                <a:solidFill>
                  <a:schemeClr val="tx1">
                    <a:lumMod val="85000"/>
                    <a:lumOff val="15000"/>
                  </a:schemeClr>
                </a:solidFill>
              </a:rPr>
              <a:t>Je connais les douleurs intimes qu’on ne confie à aucune oreille humaine</a:t>
            </a:r>
            <a:r>
              <a:rPr lang="fr-FR" dirty="0" smtClean="0">
                <a:solidFill>
                  <a:schemeClr val="tx1">
                    <a:lumMod val="85000"/>
                    <a:lumOff val="15000"/>
                  </a:schemeClr>
                </a:solidFill>
              </a:rPr>
              <a:t>. Ne </a:t>
            </a:r>
            <a:r>
              <a:rPr lang="fr-FR" dirty="0">
                <a:solidFill>
                  <a:schemeClr val="tx1">
                    <a:lumMod val="85000"/>
                    <a:lumOff val="15000"/>
                  </a:schemeClr>
                </a:solidFill>
              </a:rPr>
              <a:t>pensez pas que vous êtes délaissés et privés de consolations</a:t>
            </a:r>
            <a:r>
              <a:rPr lang="fr-FR" dirty="0" smtClean="0">
                <a:solidFill>
                  <a:schemeClr val="tx1">
                    <a:lumMod val="85000"/>
                    <a:lumOff val="15000"/>
                  </a:schemeClr>
                </a:solidFill>
              </a:rPr>
              <a:t>. Même </a:t>
            </a:r>
            <a:r>
              <a:rPr lang="fr-FR" dirty="0">
                <a:solidFill>
                  <a:schemeClr val="tx1">
                    <a:lumMod val="85000"/>
                    <a:lumOff val="15000"/>
                  </a:schemeClr>
                </a:solidFill>
              </a:rPr>
              <a:t>si votre douleur ne fait vibrer les cordes d’aucun cœur sur la terre, regardez à moi et vous vivrez »</a:t>
            </a:r>
            <a:r>
              <a:rPr lang="en-US" dirty="0" smtClean="0">
                <a:solidFill>
                  <a:schemeClr val="tx1">
                    <a:lumMod val="85000"/>
                    <a:lumOff val="15000"/>
                  </a:schemeClr>
                </a:solidFill>
              </a:rPr>
              <a:t>  </a:t>
            </a:r>
          </a:p>
          <a:p>
            <a:pPr marL="0" indent="0" algn="ctr">
              <a:lnSpc>
                <a:spcPct val="100000"/>
              </a:lnSpc>
              <a:buNone/>
            </a:pPr>
            <a:r>
              <a:rPr lang="en-US" sz="2000" i="1" dirty="0" err="1">
                <a:solidFill>
                  <a:schemeClr val="tx1">
                    <a:lumMod val="85000"/>
                    <a:lumOff val="15000"/>
                  </a:schemeClr>
                </a:solidFill>
              </a:rPr>
              <a:t>Jésus</a:t>
            </a:r>
            <a:r>
              <a:rPr lang="en-US" sz="2000" i="1" dirty="0">
                <a:solidFill>
                  <a:schemeClr val="tx1">
                    <a:lumMod val="85000"/>
                    <a:lumOff val="15000"/>
                  </a:schemeClr>
                </a:solidFill>
              </a:rPr>
              <a:t>-Christ, p. 479</a:t>
            </a:r>
            <a:endParaRPr lang="en-US" sz="2000" dirty="0">
              <a:solidFill>
                <a:schemeClr val="tx1">
                  <a:lumMod val="85000"/>
                  <a:lumOff val="15000"/>
                </a:schemeClr>
              </a:solidFill>
            </a:endParaRPr>
          </a:p>
        </p:txBody>
      </p:sp>
    </p:spTree>
    <p:extLst>
      <p:ext uri="{BB962C8B-B14F-4D97-AF65-F5344CB8AC3E}">
        <p14:creationId xmlns:p14="http://schemas.microsoft.com/office/powerpoint/2010/main" val="158349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19" y="1"/>
            <a:ext cx="9507119" cy="6858000"/>
          </a:xfrm>
          <a:prstGeom prst="rect">
            <a:avLst/>
          </a:prstGeom>
        </p:spPr>
      </p:pic>
      <p:sp>
        <p:nvSpPr>
          <p:cNvPr id="2" name="Title 1"/>
          <p:cNvSpPr>
            <a:spLocks noGrp="1"/>
          </p:cNvSpPr>
          <p:nvPr>
            <p:ph type="title"/>
          </p:nvPr>
        </p:nvSpPr>
        <p:spPr>
          <a:xfrm>
            <a:off x="628650" y="822326"/>
            <a:ext cx="7886700" cy="1325563"/>
          </a:xfrm>
        </p:spPr>
        <p:txBody>
          <a:bodyPr>
            <a:normAutofit/>
          </a:bodyPr>
          <a:lstStyle/>
          <a:p>
            <a:r>
              <a:rPr lang="en-US" sz="4000" spc="300" dirty="0" smtClean="0">
                <a:solidFill>
                  <a:schemeClr val="bg1"/>
                </a:solidFill>
                <a:latin typeface="Century Gothic" charset="0"/>
                <a:ea typeface="Century Gothic" charset="0"/>
                <a:cs typeface="Century Gothic" charset="0"/>
              </a:rPr>
              <a:t>ACTIVITÉ</a:t>
            </a:r>
            <a:endParaRPr lang="en-US" sz="4000" spc="300" dirty="0">
              <a:solidFill>
                <a:schemeClr val="bg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571500" y="2067414"/>
            <a:ext cx="7943850" cy="3767329"/>
          </a:xfrm>
        </p:spPr>
        <p:txBody>
          <a:bodyPr>
            <a:normAutofit/>
          </a:bodyPr>
          <a:lstStyle/>
          <a:p>
            <a:pPr marL="0" indent="0">
              <a:lnSpc>
                <a:spcPct val="100000"/>
              </a:lnSpc>
              <a:buNone/>
            </a:pPr>
            <a:r>
              <a:rPr lang="fr-CA" sz="2400" dirty="0" smtClean="0">
                <a:solidFill>
                  <a:srgbClr val="941651"/>
                </a:solidFill>
              </a:rPr>
              <a:t>Quelles expériences ont laissé des cicatrices</a:t>
            </a:r>
          </a:p>
          <a:p>
            <a:pPr lvl="2">
              <a:lnSpc>
                <a:spcPct val="100000"/>
              </a:lnSpc>
              <a:buFont typeface="Wingdings" charset="2"/>
              <a:buChar char="Ø"/>
            </a:pPr>
            <a:r>
              <a:rPr lang="fr-CA" dirty="0" smtClean="0">
                <a:solidFill>
                  <a:srgbClr val="002060"/>
                </a:solidFill>
              </a:rPr>
              <a:t>Dans votre cœur?</a:t>
            </a:r>
          </a:p>
          <a:p>
            <a:pPr lvl="2">
              <a:lnSpc>
                <a:spcPct val="100000"/>
              </a:lnSpc>
              <a:buFont typeface="Wingdings" charset="2"/>
              <a:buChar char="Ø"/>
            </a:pPr>
            <a:r>
              <a:rPr lang="fr-CA" dirty="0" smtClean="0">
                <a:solidFill>
                  <a:srgbClr val="002060"/>
                </a:solidFill>
              </a:rPr>
              <a:t>Dans votre esprit?</a:t>
            </a:r>
          </a:p>
          <a:p>
            <a:pPr lvl="2">
              <a:lnSpc>
                <a:spcPct val="100000"/>
              </a:lnSpc>
              <a:buFont typeface="Wingdings" charset="2"/>
              <a:buChar char="Ø"/>
            </a:pPr>
            <a:r>
              <a:rPr lang="fr-CA" dirty="0" smtClean="0">
                <a:solidFill>
                  <a:srgbClr val="002060"/>
                </a:solidFill>
              </a:rPr>
              <a:t>Dans votre âme?</a:t>
            </a:r>
          </a:p>
          <a:p>
            <a:pPr>
              <a:lnSpc>
                <a:spcPct val="100000"/>
              </a:lnSpc>
            </a:pPr>
            <a:r>
              <a:rPr lang="fr-FR" sz="2400" dirty="0">
                <a:solidFill>
                  <a:srgbClr val="941651"/>
                </a:solidFill>
              </a:rPr>
              <a:t>Veuillez partager cette expérience avec la personne assise à côté de </a:t>
            </a:r>
            <a:r>
              <a:rPr lang="fr-FR" sz="2400" dirty="0" smtClean="0">
                <a:solidFill>
                  <a:srgbClr val="941651"/>
                </a:solidFill>
              </a:rPr>
              <a:t>vous</a:t>
            </a:r>
            <a:r>
              <a:rPr lang="fr-CA" sz="2400" dirty="0" smtClean="0">
                <a:solidFill>
                  <a:srgbClr val="941651"/>
                </a:solidFill>
              </a:rPr>
              <a:t>…</a:t>
            </a:r>
          </a:p>
          <a:p>
            <a:pPr>
              <a:lnSpc>
                <a:spcPct val="100000"/>
              </a:lnSpc>
            </a:pPr>
            <a:r>
              <a:rPr lang="fr-FR" sz="2400" dirty="0">
                <a:solidFill>
                  <a:srgbClr val="941651"/>
                </a:solidFill>
              </a:rPr>
              <a:t>ou partager l’expérience d’une personne que vous connaissez.</a:t>
            </a:r>
            <a:endParaRPr lang="fr-CA" sz="2400" dirty="0">
              <a:solidFill>
                <a:srgbClr val="941651"/>
              </a:solidFill>
            </a:endParaRPr>
          </a:p>
        </p:txBody>
      </p:sp>
    </p:spTree>
    <p:extLst>
      <p:ext uri="{BB962C8B-B14F-4D97-AF65-F5344CB8AC3E}">
        <p14:creationId xmlns:p14="http://schemas.microsoft.com/office/powerpoint/2010/main" val="168598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275771" y="1825624"/>
            <a:ext cx="8601529" cy="4575175"/>
          </a:xfrm>
        </p:spPr>
        <p:txBody>
          <a:bodyPr>
            <a:normAutofit fontScale="85000" lnSpcReduction="10000"/>
          </a:bodyPr>
          <a:lstStyle/>
          <a:p>
            <a:pPr marL="0" indent="0">
              <a:lnSpc>
                <a:spcPct val="110000"/>
              </a:lnSpc>
              <a:buNone/>
            </a:pPr>
            <a:endParaRPr lang="en-US" dirty="0"/>
          </a:p>
          <a:p>
            <a:pPr>
              <a:lnSpc>
                <a:spcPct val="110000"/>
              </a:lnSpc>
            </a:pPr>
            <a:r>
              <a:rPr lang="fr-CA" dirty="0" smtClean="0"/>
              <a:t>Psaume 147:2, 3 : </a:t>
            </a:r>
            <a:r>
              <a:rPr lang="fr-CA" b="1" dirty="0" smtClean="0">
                <a:solidFill>
                  <a:srgbClr val="941651"/>
                </a:solidFill>
              </a:rPr>
              <a:t>DIEU EST LE GUÉRISSEUR</a:t>
            </a:r>
            <a:r>
              <a:rPr lang="fr-CA" dirty="0" smtClean="0"/>
              <a:t>. </a:t>
            </a:r>
            <a:r>
              <a:rPr lang="fr-FR" dirty="0"/>
              <a:t>Notre rôle est de positionner notre cœur endolori de manière à vivre ce que Dieu choisit pour nous dans notre vie.</a:t>
            </a:r>
            <a:r>
              <a:rPr lang="fr-CA" dirty="0" smtClean="0"/>
              <a:t> </a:t>
            </a:r>
          </a:p>
          <a:p>
            <a:pPr marL="0" indent="0">
              <a:lnSpc>
                <a:spcPct val="110000"/>
              </a:lnSpc>
              <a:buNone/>
            </a:pPr>
            <a:endParaRPr lang="fr-CA" sz="1600" dirty="0" smtClean="0"/>
          </a:p>
          <a:p>
            <a:pPr>
              <a:lnSpc>
                <a:spcPct val="110000"/>
              </a:lnSpc>
            </a:pPr>
            <a:r>
              <a:rPr lang="fr-CA" dirty="0" smtClean="0"/>
              <a:t>2 Corinthiens 1:2-4 : </a:t>
            </a:r>
            <a:r>
              <a:rPr lang="fr-FR" dirty="0"/>
              <a:t>Dieu est décrit comme le</a:t>
            </a:r>
            <a:r>
              <a:rPr lang="fr-CA" dirty="0" smtClean="0"/>
              <a:t> </a:t>
            </a:r>
            <a:r>
              <a:rPr lang="fr-CA" b="1" dirty="0" smtClean="0">
                <a:solidFill>
                  <a:srgbClr val="941651"/>
                </a:solidFill>
              </a:rPr>
              <a:t>DIEU DE TOUS LES RÉCONFORTS</a:t>
            </a:r>
            <a:r>
              <a:rPr lang="fr-FR" dirty="0" smtClean="0"/>
              <a:t>, celui </a:t>
            </a:r>
            <a:r>
              <a:rPr lang="fr-FR" dirty="0"/>
              <a:t>qui nous console dans toutes les difficultés.</a:t>
            </a:r>
            <a:endParaRPr lang="fr-CA" dirty="0" smtClean="0"/>
          </a:p>
          <a:p>
            <a:pPr marL="0" indent="0">
              <a:lnSpc>
                <a:spcPct val="110000"/>
              </a:lnSpc>
              <a:buNone/>
            </a:pPr>
            <a:endParaRPr lang="fr-CA" sz="1600" dirty="0" smtClean="0"/>
          </a:p>
          <a:p>
            <a:pPr>
              <a:lnSpc>
                <a:spcPct val="110000"/>
              </a:lnSpc>
            </a:pPr>
            <a:r>
              <a:rPr lang="fr-CA" dirty="0" smtClean="0"/>
              <a:t>Psaume 147:3 : </a:t>
            </a:r>
            <a:r>
              <a:rPr lang="fr-FR" b="1" dirty="0">
                <a:solidFill>
                  <a:srgbClr val="941651"/>
                </a:solidFill>
              </a:rPr>
              <a:t>« IL GUÉRIT CEUX QUI ONT LE COEUR </a:t>
            </a:r>
            <a:r>
              <a:rPr lang="fr-FR" b="1" dirty="0" smtClean="0">
                <a:solidFill>
                  <a:srgbClr val="941651"/>
                </a:solidFill>
              </a:rPr>
              <a:t>BRISÉ</a:t>
            </a:r>
            <a:r>
              <a:rPr lang="fr-CA" dirty="0" smtClean="0"/>
              <a:t>, </a:t>
            </a:r>
            <a:r>
              <a:rPr lang="fr-FR" dirty="0"/>
              <a:t>et il panse leurs blessures [soulage leur souffrance et les réconforte dans leur tristesse]. »</a:t>
            </a:r>
            <a:endParaRPr lang="fr-CA" dirty="0"/>
          </a:p>
        </p:txBody>
      </p:sp>
    </p:spTree>
    <p:extLst>
      <p:ext uri="{BB962C8B-B14F-4D97-AF65-F5344CB8AC3E}">
        <p14:creationId xmlns:p14="http://schemas.microsoft.com/office/powerpoint/2010/main" val="1045476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209799"/>
            <a:ext cx="7886700" cy="3967163"/>
          </a:xfrm>
        </p:spPr>
        <p:txBody>
          <a:bodyPr>
            <a:normAutofit/>
          </a:bodyPr>
          <a:lstStyle/>
          <a:p>
            <a:pPr marL="0" indent="0">
              <a:buNone/>
            </a:pPr>
            <a:endParaRPr lang="en-US" sz="2400" b="1" dirty="0"/>
          </a:p>
          <a:p>
            <a:pPr lvl="0"/>
            <a:r>
              <a:rPr lang="fr-CA" sz="2400" dirty="0" smtClean="0"/>
              <a:t>2 Corinthiens 12:7 : Dieu n’élimine pas toujours l’épreuve ou la douleur.</a:t>
            </a:r>
          </a:p>
          <a:p>
            <a:pPr marL="0" lvl="0" indent="0">
              <a:buNone/>
            </a:pPr>
            <a:endParaRPr lang="fr-CA" sz="1400" dirty="0" smtClean="0"/>
          </a:p>
          <a:p>
            <a:pPr lvl="0"/>
            <a:r>
              <a:rPr lang="fr-CA" sz="2400" dirty="0" smtClean="0"/>
              <a:t>Psaume 23:4 : </a:t>
            </a:r>
            <a:r>
              <a:rPr lang="fr-CA" sz="2400" b="1" dirty="0" smtClean="0">
                <a:solidFill>
                  <a:srgbClr val="941651"/>
                </a:solidFill>
              </a:rPr>
              <a:t>DIEU EST AVEC NOUS </a:t>
            </a:r>
            <a:r>
              <a:rPr lang="fr-CA" sz="2400" dirty="0" smtClean="0"/>
              <a:t>au beau milieu de la souffrance et de la douleur.</a:t>
            </a:r>
          </a:p>
          <a:p>
            <a:pPr marL="0" lvl="0" indent="0">
              <a:buNone/>
            </a:pPr>
            <a:endParaRPr lang="fr-CA" sz="1400" dirty="0" smtClean="0"/>
          </a:p>
          <a:p>
            <a:pPr lvl="0"/>
            <a:r>
              <a:rPr lang="fr-CA" sz="2400" dirty="0" smtClean="0"/>
              <a:t>2 Corinthiens 1:4, 5 : Dieu ne nous console pas pour nous-mêmes seulement, mais afin que nous réconfortions d’autres personnes à notre tour.</a:t>
            </a:r>
            <a:endParaRPr lang="fr-CA" sz="2400" dirty="0"/>
          </a:p>
        </p:txBody>
      </p:sp>
    </p:spTree>
    <p:extLst>
      <p:ext uri="{BB962C8B-B14F-4D97-AF65-F5344CB8AC3E}">
        <p14:creationId xmlns:p14="http://schemas.microsoft.com/office/powerpoint/2010/main" val="1340120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139824"/>
            <a:ext cx="8191500" cy="4765675"/>
          </a:xfrm>
        </p:spPr>
        <p:txBody>
          <a:bodyPr>
            <a:normAutofit/>
          </a:bodyPr>
          <a:lstStyle/>
          <a:p>
            <a:pPr lvl="0">
              <a:lnSpc>
                <a:spcPct val="110000"/>
              </a:lnSpc>
            </a:pPr>
            <a:r>
              <a:rPr lang="en-US" sz="2000" dirty="0" smtClean="0">
                <a:solidFill>
                  <a:srgbClr val="941651"/>
                </a:solidFill>
              </a:rPr>
              <a:t>ÉSAÏE 63:9 : </a:t>
            </a:r>
            <a:r>
              <a:rPr lang="fr-FR" sz="2000" b="1" dirty="0">
                <a:solidFill>
                  <a:srgbClr val="941651"/>
                </a:solidFill>
              </a:rPr>
              <a:t>DIEU SOUFFRE LORSQUE NOUS SOUFFRONS</a:t>
            </a:r>
            <a:r>
              <a:rPr lang="en-US" sz="2400" b="1" dirty="0" smtClean="0">
                <a:solidFill>
                  <a:srgbClr val="941651"/>
                </a:solidFill>
              </a:rPr>
              <a:t>.  </a:t>
            </a:r>
          </a:p>
          <a:p>
            <a:pPr lvl="1">
              <a:lnSpc>
                <a:spcPct val="110000"/>
              </a:lnSpc>
            </a:pPr>
            <a:r>
              <a:rPr lang="fr-FR" sz="2000" dirty="0"/>
              <a:t>Et il souffre sans recours à des mécanismes pour minimiser la douleur</a:t>
            </a:r>
            <a:r>
              <a:rPr lang="en-US" sz="2000" dirty="0" smtClean="0"/>
              <a:t>.</a:t>
            </a:r>
            <a:endParaRPr lang="en-US" sz="2000" dirty="0"/>
          </a:p>
          <a:p>
            <a:pPr lvl="1">
              <a:lnSpc>
                <a:spcPct val="110000"/>
              </a:lnSpc>
            </a:pPr>
            <a:r>
              <a:rPr lang="fr-FR" sz="2000" dirty="0"/>
              <a:t>Voilà pourquoi il ressent toute la douleur, encore plus vivement que nous</a:t>
            </a:r>
            <a:r>
              <a:rPr lang="en-US" sz="2000" dirty="0" smtClean="0"/>
              <a:t>.</a:t>
            </a:r>
            <a:endParaRPr lang="en-US" sz="2000" dirty="0"/>
          </a:p>
          <a:p>
            <a:pPr lvl="0">
              <a:lnSpc>
                <a:spcPct val="110000"/>
              </a:lnSpc>
            </a:pPr>
            <a:r>
              <a:rPr lang="en-US" sz="2000" dirty="0" smtClean="0">
                <a:solidFill>
                  <a:srgbClr val="941651"/>
                </a:solidFill>
              </a:rPr>
              <a:t>PROVERBES 17:22 : </a:t>
            </a:r>
            <a:r>
              <a:rPr lang="fr-FR" sz="2000" b="1" dirty="0">
                <a:solidFill>
                  <a:srgbClr val="941651"/>
                </a:solidFill>
              </a:rPr>
              <a:t>UN ESPRIT ABATTU DESSÈCHE LES OS</a:t>
            </a:r>
            <a:r>
              <a:rPr lang="en-US" sz="2000" b="1" dirty="0" smtClean="0">
                <a:solidFill>
                  <a:srgbClr val="941651"/>
                </a:solidFill>
              </a:rPr>
              <a:t>.</a:t>
            </a:r>
          </a:p>
          <a:p>
            <a:pPr lvl="1">
              <a:lnSpc>
                <a:spcPct val="110000"/>
              </a:lnSpc>
            </a:pPr>
            <a:r>
              <a:rPr lang="fr-FR" sz="2000" dirty="0"/>
              <a:t>La douleur émotionnelle a des conséquences physiques qui peuvent aller jusqu’à la mort (voir aussi Proverbes 18:14)</a:t>
            </a:r>
            <a:r>
              <a:rPr lang="en-US" sz="2000" dirty="0" smtClean="0"/>
              <a:t>. </a:t>
            </a:r>
            <a:endParaRPr lang="en-US" sz="2000" dirty="0"/>
          </a:p>
          <a:p>
            <a:pPr marL="0" indent="0">
              <a:lnSpc>
                <a:spcPct val="110000"/>
              </a:lnSpc>
              <a:buNone/>
            </a:pPr>
            <a:r>
              <a:rPr lang="en-US" sz="2400" dirty="0"/>
              <a:t> </a:t>
            </a:r>
          </a:p>
          <a:p>
            <a:pPr marL="0" indent="0">
              <a:lnSpc>
                <a:spcPct val="110000"/>
              </a:lnSpc>
              <a:buNone/>
            </a:pPr>
            <a:r>
              <a:rPr lang="en-US" sz="2400" dirty="0"/>
              <a:t> </a:t>
            </a:r>
          </a:p>
        </p:txBody>
      </p:sp>
    </p:spTree>
    <p:extLst>
      <p:ext uri="{BB962C8B-B14F-4D97-AF65-F5344CB8AC3E}">
        <p14:creationId xmlns:p14="http://schemas.microsoft.com/office/powerpoint/2010/main" val="1828112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701925"/>
            <a:ext cx="7886700" cy="2784475"/>
          </a:xfrm>
        </p:spPr>
        <p:txBody>
          <a:bodyPr/>
          <a:lstStyle/>
          <a:p>
            <a:pPr lvl="0"/>
            <a:r>
              <a:rPr lang="en-US" sz="2000" dirty="0" smtClean="0">
                <a:solidFill>
                  <a:srgbClr val="941651"/>
                </a:solidFill>
              </a:rPr>
              <a:t>PROVERBES 15:13 : </a:t>
            </a:r>
            <a:r>
              <a:rPr lang="fr-FR" sz="2000" b="1" dirty="0">
                <a:solidFill>
                  <a:srgbClr val="941651"/>
                </a:solidFill>
              </a:rPr>
              <a:t>L’ESPRIT EST ABATTU PAR LA TRISTESSE DU </a:t>
            </a:r>
            <a:r>
              <a:rPr lang="fr-FR" sz="2000" b="1" dirty="0" smtClean="0">
                <a:solidFill>
                  <a:srgbClr val="941651"/>
                </a:solidFill>
              </a:rPr>
              <a:t>CŒUR</a:t>
            </a:r>
            <a:r>
              <a:rPr lang="en-US" sz="2000" b="1" dirty="0" smtClean="0">
                <a:solidFill>
                  <a:srgbClr val="941651"/>
                </a:solidFill>
              </a:rPr>
              <a:t>.</a:t>
            </a:r>
          </a:p>
          <a:p>
            <a:pPr marL="0" lvl="0" indent="0">
              <a:buNone/>
            </a:pPr>
            <a:endParaRPr lang="en-US" sz="800" dirty="0" smtClean="0">
              <a:solidFill>
                <a:srgbClr val="941651"/>
              </a:solidFill>
            </a:endParaRPr>
          </a:p>
          <a:p>
            <a:pPr lvl="1"/>
            <a:r>
              <a:rPr lang="fr-FR" sz="2000" dirty="0"/>
              <a:t>La tristesse est liée à la perte et à la peine que la perte nous cause</a:t>
            </a:r>
            <a:r>
              <a:rPr lang="en-US" sz="2000" dirty="0" smtClean="0"/>
              <a:t>.  </a:t>
            </a:r>
            <a:endParaRPr lang="en-US" sz="2000" dirty="0"/>
          </a:p>
          <a:p>
            <a:pPr lvl="1"/>
            <a:r>
              <a:rPr lang="fr-FR" sz="2000" dirty="0"/>
              <a:t>Il n’y a pas que la mort lorsque nous sommes âgés qui nous fait pleurer, mais toutes sortes de pertes, même lorsque nous sommes tout petits</a:t>
            </a:r>
            <a:r>
              <a:rPr lang="en-US" sz="2000" dirty="0" smtClean="0"/>
              <a:t>.</a:t>
            </a:r>
            <a:endParaRPr lang="en-US" sz="2000" dirty="0"/>
          </a:p>
          <a:p>
            <a:pPr marL="0" indent="0">
              <a:buNone/>
            </a:pPr>
            <a:endParaRPr lang="en-US" dirty="0"/>
          </a:p>
        </p:txBody>
      </p:sp>
    </p:spTree>
    <p:extLst>
      <p:ext uri="{BB962C8B-B14F-4D97-AF65-F5344CB8AC3E}">
        <p14:creationId xmlns:p14="http://schemas.microsoft.com/office/powerpoint/2010/main" val="353057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24491" y="594633"/>
            <a:ext cx="9192984" cy="1325563"/>
          </a:xfrm>
        </p:spPr>
        <p:txBody>
          <a:bodyPr>
            <a:normAutofit/>
          </a:bodyPr>
          <a:lstStyle/>
          <a:p>
            <a:r>
              <a:rPr lang="en-US" sz="3400" dirty="0" smtClean="0">
                <a:solidFill>
                  <a:schemeClr val="bg1"/>
                </a:solidFill>
                <a:latin typeface="Century Gothic" charset="0"/>
                <a:ea typeface="Century Gothic" charset="0"/>
                <a:cs typeface="Century Gothic" charset="0"/>
              </a:rPr>
              <a:t>LES PRINCIPES DE LA </a:t>
            </a:r>
            <a:r>
              <a:rPr lang="en-US" sz="3400" dirty="0" smtClean="0">
                <a:solidFill>
                  <a:srgbClr val="941651"/>
                </a:solidFill>
                <a:latin typeface="Century Gothic" charset="0"/>
                <a:ea typeface="Century Gothic" charset="0"/>
                <a:cs typeface="Century Gothic" charset="0"/>
              </a:rPr>
              <a:t>GUÉRISON ÉMOTIONNELLE</a:t>
            </a:r>
            <a:endParaRPr lang="en-US" sz="3400" dirty="0">
              <a:solidFill>
                <a:srgbClr val="94165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1763486" y="2263775"/>
            <a:ext cx="7191828" cy="3309711"/>
          </a:xfrm>
        </p:spPr>
        <p:txBody>
          <a:bodyPr>
            <a:normAutofit lnSpcReduction="10000"/>
          </a:bodyPr>
          <a:lstStyle/>
          <a:p>
            <a:pPr marL="0" indent="0">
              <a:lnSpc>
                <a:spcPct val="100000"/>
              </a:lnSpc>
              <a:buNone/>
            </a:pPr>
            <a:endParaRPr lang="en-US" sz="2400" dirty="0"/>
          </a:p>
          <a:p>
            <a:pPr lvl="0">
              <a:lnSpc>
                <a:spcPct val="100000"/>
              </a:lnSpc>
            </a:pPr>
            <a:r>
              <a:rPr lang="fr-FR" sz="2400" dirty="0"/>
              <a:t>Lorsqu’il guérit, Dieu n’est pas limité en matière de lieu et de temps</a:t>
            </a:r>
            <a:r>
              <a:rPr lang="en-US" sz="2400" dirty="0" smtClean="0"/>
              <a:t>.</a:t>
            </a:r>
            <a:endParaRPr lang="en-US" sz="2400" dirty="0"/>
          </a:p>
          <a:p>
            <a:pPr lvl="0">
              <a:lnSpc>
                <a:spcPct val="100000"/>
              </a:lnSpc>
            </a:pPr>
            <a:r>
              <a:rPr lang="fr-FR" sz="2400" dirty="0"/>
              <a:t>Même si Dieu peut guérir instantanément et qu’il le fait parfois, la plupart du temps, la guérison se fait par étapes</a:t>
            </a:r>
            <a:r>
              <a:rPr lang="en-US" sz="2400" dirty="0" smtClean="0"/>
              <a:t>. </a:t>
            </a:r>
            <a:endParaRPr lang="en-US" sz="2400" dirty="0"/>
          </a:p>
          <a:p>
            <a:pPr lvl="0">
              <a:lnSpc>
                <a:spcPct val="100000"/>
              </a:lnSpc>
            </a:pPr>
            <a:r>
              <a:rPr lang="fr-FR" sz="2400" dirty="0"/>
              <a:t>Dieu s’intéresse davantage à notre croissance à long terme qu’à notre mieux-être</a:t>
            </a:r>
            <a:r>
              <a:rPr lang="en-US" sz="2400" dirty="0" smtClean="0"/>
              <a:t>.</a:t>
            </a:r>
            <a:endParaRPr lang="en-US" sz="2400" dirty="0"/>
          </a:p>
        </p:txBody>
      </p:sp>
      <p:pic>
        <p:nvPicPr>
          <p:cNvPr id="6" name="Picture 5"/>
          <p:cNvPicPr>
            <a:picLocks noChangeAspect="1"/>
          </p:cNvPicPr>
          <p:nvPr/>
        </p:nvPicPr>
        <p:blipFill rotWithShape="1">
          <a:blip r:embed="rId4"/>
          <a:srcRect l="26574" t="16945" r="22500" b="34444"/>
          <a:stretch/>
        </p:blipFill>
        <p:spPr>
          <a:xfrm>
            <a:off x="27216" y="4876800"/>
            <a:ext cx="1698171" cy="1981200"/>
          </a:xfrm>
          <a:prstGeom prst="rect">
            <a:avLst/>
          </a:prstGeom>
        </p:spPr>
      </p:pic>
    </p:spTree>
    <p:extLst>
      <p:ext uri="{BB962C8B-B14F-4D97-AF65-F5344CB8AC3E}">
        <p14:creationId xmlns:p14="http://schemas.microsoft.com/office/powerpoint/2010/main" val="196127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Content Placeholder 2"/>
          <p:cNvSpPr>
            <a:spLocks noGrp="1"/>
          </p:cNvSpPr>
          <p:nvPr>
            <p:ph idx="1"/>
          </p:nvPr>
        </p:nvSpPr>
        <p:spPr>
          <a:xfrm>
            <a:off x="628650" y="1825625"/>
            <a:ext cx="8115300" cy="4351338"/>
          </a:xfrm>
        </p:spPr>
        <p:txBody>
          <a:bodyPr>
            <a:normAutofit/>
          </a:bodyPr>
          <a:lstStyle/>
          <a:p>
            <a:pPr marL="0" indent="0">
              <a:buNone/>
            </a:pPr>
            <a:endParaRPr lang="en-US" dirty="0"/>
          </a:p>
          <a:p>
            <a:pPr marL="0" lvl="0" indent="0" algn="ctr">
              <a:buNone/>
            </a:pPr>
            <a:r>
              <a:rPr lang="en-US" dirty="0">
                <a:solidFill>
                  <a:srgbClr val="941651"/>
                </a:solidFill>
              </a:rPr>
              <a:t>LES ÉCRITURES PEUVENT SERVIR </a:t>
            </a:r>
            <a:endParaRPr lang="en-US" dirty="0" smtClean="0">
              <a:solidFill>
                <a:srgbClr val="941651"/>
              </a:solidFill>
            </a:endParaRPr>
          </a:p>
          <a:p>
            <a:pPr marL="0" lvl="0" indent="0" algn="ctr">
              <a:buNone/>
            </a:pPr>
            <a:r>
              <a:rPr lang="en-US" dirty="0">
                <a:solidFill>
                  <a:srgbClr val="941651"/>
                </a:solidFill>
              </a:rPr>
              <a:t>D’INSTRUMENT PUISSANT DE GUÉRISON : </a:t>
            </a:r>
            <a:endParaRPr lang="en-US" dirty="0" smtClean="0">
              <a:solidFill>
                <a:srgbClr val="941651"/>
              </a:solidFill>
            </a:endParaRPr>
          </a:p>
          <a:p>
            <a:pPr marL="0" lvl="0" indent="0" algn="ctr">
              <a:buNone/>
            </a:pPr>
            <a:endParaRPr lang="en-US" sz="1200" dirty="0" smtClean="0">
              <a:solidFill>
                <a:srgbClr val="941651"/>
              </a:solidFill>
            </a:endParaRPr>
          </a:p>
          <a:p>
            <a:pPr lvl="0">
              <a:lnSpc>
                <a:spcPct val="110000"/>
              </a:lnSpc>
            </a:pPr>
            <a:r>
              <a:rPr lang="fr-FR" sz="2200" dirty="0"/>
              <a:t>La parole de Dieu est puissante</a:t>
            </a:r>
            <a:r>
              <a:rPr lang="en-US" sz="2200" dirty="0" smtClean="0"/>
              <a:t>. </a:t>
            </a:r>
            <a:r>
              <a:rPr lang="fr-FR" sz="2200" dirty="0"/>
              <a:t>Ésaïe 55:11 : « Ainsi en est-il de ma parole, qui sort de ma bouche : elle ne retourne point à moi sans effet, sans avoir exécuté ma volonté et accompli mes desseins. </a:t>
            </a:r>
            <a:r>
              <a:rPr lang="fr-FR" sz="2200" dirty="0" smtClean="0"/>
              <a:t>»</a:t>
            </a:r>
            <a:endParaRPr lang="en-US" sz="2200" dirty="0"/>
          </a:p>
          <a:p>
            <a:pPr marL="0" indent="0">
              <a:lnSpc>
                <a:spcPct val="110000"/>
              </a:lnSpc>
              <a:buNone/>
            </a:pPr>
            <a:endParaRPr lang="en-US" sz="1200" dirty="0"/>
          </a:p>
          <a:p>
            <a:pPr lvl="0">
              <a:lnSpc>
                <a:spcPct val="110000"/>
              </a:lnSpc>
            </a:pPr>
            <a:r>
              <a:rPr lang="fr-FR" sz="2200" dirty="0"/>
              <a:t>La blessure est basée sur l’expérience</a:t>
            </a:r>
            <a:r>
              <a:rPr lang="en-US" sz="2200" dirty="0" smtClean="0"/>
              <a:t>. </a:t>
            </a:r>
            <a:r>
              <a:rPr lang="fr-FR" sz="2200" dirty="0"/>
              <a:t>Donc, la guérison d’un traumatisme doit être basée sur l’expérience</a:t>
            </a:r>
            <a:r>
              <a:rPr lang="en-US" sz="2200" dirty="0" smtClean="0"/>
              <a:t>.</a:t>
            </a:r>
            <a:endParaRPr lang="en-US" sz="2200" dirty="0"/>
          </a:p>
          <a:p>
            <a:pPr marL="0" indent="0">
              <a:buNone/>
            </a:pPr>
            <a:endParaRPr lang="en-US" dirty="0"/>
          </a:p>
        </p:txBody>
      </p:sp>
      <p:sp>
        <p:nvSpPr>
          <p:cNvPr id="6" name="Title 1"/>
          <p:cNvSpPr txBox="1">
            <a:spLocks/>
          </p:cNvSpPr>
          <p:nvPr/>
        </p:nvSpPr>
        <p:spPr>
          <a:xfrm>
            <a:off x="19050" y="705644"/>
            <a:ext cx="8724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Century Gothic" charset="0"/>
                <a:ea typeface="Century Gothic" charset="0"/>
                <a:cs typeface="Century Gothic" charset="0"/>
              </a:rPr>
              <a:t>LES PRINCIPES DE LA </a:t>
            </a:r>
            <a:r>
              <a:rPr lang="en-US" sz="3600" dirty="0" smtClean="0">
                <a:solidFill>
                  <a:srgbClr val="941651"/>
                </a:solidFill>
                <a:latin typeface="Century Gothic" charset="0"/>
                <a:ea typeface="Century Gothic" charset="0"/>
                <a:cs typeface="Century Gothic" charset="0"/>
              </a:rPr>
              <a:t>GUÉRISON ÉMOTIONNELLE</a:t>
            </a:r>
            <a:endParaRPr lang="en-US" sz="3600" dirty="0">
              <a:solidFill>
                <a:srgbClr val="94165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19899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949325"/>
            <a:ext cx="7886700" cy="4351338"/>
          </a:xfrm>
        </p:spPr>
        <p:txBody>
          <a:bodyPr>
            <a:normAutofit/>
          </a:bodyPr>
          <a:lstStyle/>
          <a:p>
            <a:pPr lvl="0"/>
            <a:r>
              <a:rPr lang="fr-FR" sz="2400" dirty="0"/>
              <a:t>Le traumatisme mène aussi souvent aux distorsions cognitives sous forme de fausses croyances ou de mensonges (Jean 8:44) que l’on croit sur nous, sur les autres, sur Dieu et sur le monde qui nous entoure</a:t>
            </a:r>
            <a:r>
              <a:rPr lang="en-US" sz="2400" dirty="0" smtClean="0"/>
              <a:t>. </a:t>
            </a:r>
          </a:p>
          <a:p>
            <a:pPr marL="0" lvl="0" indent="0">
              <a:buNone/>
            </a:pPr>
            <a:endParaRPr lang="en-US" sz="1400" dirty="0"/>
          </a:p>
          <a:p>
            <a:pPr lvl="0"/>
            <a:r>
              <a:rPr lang="fr-FR" sz="2400" dirty="0"/>
              <a:t>La reconstruction de ces croyances à la lumière de la parole de Dieu apporte la liberté (Jean 8:32)</a:t>
            </a:r>
            <a:r>
              <a:rPr lang="en-US" sz="2400" dirty="0" smtClean="0"/>
              <a:t>.</a:t>
            </a:r>
            <a:endParaRPr lang="en-US" sz="2400" dirty="0"/>
          </a:p>
        </p:txBody>
      </p:sp>
    </p:spTree>
    <p:extLst>
      <p:ext uri="{BB962C8B-B14F-4D97-AF65-F5344CB8AC3E}">
        <p14:creationId xmlns:p14="http://schemas.microsoft.com/office/powerpoint/2010/main" val="2071467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1805</TotalTime>
  <Words>1094</Words>
  <Application>Microsoft Office PowerPoint</Application>
  <PresentationFormat>On-screen Show (4:3)</PresentationFormat>
  <Paragraphs>199</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Century Gothic</vt:lpstr>
      <vt:lpstr>Palatino Linotype</vt:lpstr>
      <vt:lpstr>Wingdings</vt:lpstr>
      <vt:lpstr>Office Theme</vt:lpstr>
      <vt:lpstr>GUÉRISON ÉMOTIONNELLE Adapté d’Adventist Recovery Ministries </vt:lpstr>
      <vt:lpstr>ACTIVITÉ</vt:lpstr>
      <vt:lpstr>PowerPoint Presentation</vt:lpstr>
      <vt:lpstr>PowerPoint Presentation</vt:lpstr>
      <vt:lpstr>PowerPoint Presentation</vt:lpstr>
      <vt:lpstr>PowerPoint Presentation</vt:lpstr>
      <vt:lpstr>LES PRINCIPES DE LA GUÉRISON ÉMOTIONNELLE</vt:lpstr>
      <vt:lpstr>PowerPoint Presentation</vt:lpstr>
      <vt:lpstr>PowerPoint Presentation</vt:lpstr>
      <vt:lpstr>PowerPoint Presentation</vt:lpstr>
      <vt:lpstr>PowerPoint Presentation</vt:lpstr>
      <vt:lpstr>ACTIVITÉ</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HEALING By Katia Reinert Adapted from Adventist Recovery Ministries</dc:title>
  <dc:creator>Arrais, Raquel</dc:creator>
  <cp:lastModifiedBy>marie-michele robitaille</cp:lastModifiedBy>
  <cp:revision>36</cp:revision>
  <dcterms:created xsi:type="dcterms:W3CDTF">2016-04-11T16:05:23Z</dcterms:created>
  <dcterms:modified xsi:type="dcterms:W3CDTF">2016-05-20T01:30:59Z</dcterms:modified>
</cp:coreProperties>
</file>