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9" r:id="rId8"/>
    <p:sldId id="262" r:id="rId9"/>
    <p:sldId id="263" r:id="rId10"/>
    <p:sldId id="265" r:id="rId11"/>
    <p:sldId id="266" r:id="rId12"/>
    <p:sldId id="270" r:id="rId13"/>
    <p:sldId id="271" r:id="rId14"/>
    <p:sldId id="272" r:id="rId15"/>
    <p:sldId id="267" r:id="rId16"/>
    <p:sldId id="268" r:id="rId17"/>
  </p:sldIdLst>
  <p:sldSz cx="9144000" cy="6858000" type="screen4x3"/>
  <p:notesSz cx="6735763" cy="98663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1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Connecteur droit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r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fr-FR" smtClean="0"/>
              <a:t>Cliquez pour modifier le style du titre</a:t>
            </a:r>
            <a:endParaRPr kumimoji="0" lang="en-US"/>
          </a:p>
        </p:txBody>
      </p:sp>
      <p:sp>
        <p:nvSpPr>
          <p:cNvPr id="25" name="Sous-titr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sp>
        <p:nvSpPr>
          <p:cNvPr id="31" name="Espace réservé de la date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68CAAD1E-8136-4FCF-A302-656AAB0ED853}" type="datetimeFigureOut">
              <a:rPr lang="fr-FR" smtClean="0"/>
              <a:pPr/>
              <a:t>09/01/2016</a:t>
            </a:fld>
            <a:endParaRPr lang="fr-FR"/>
          </a:p>
        </p:txBody>
      </p:sp>
      <p:sp>
        <p:nvSpPr>
          <p:cNvPr id="18" name="Espace réservé du pied de page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fr-FR"/>
          </a:p>
        </p:txBody>
      </p:sp>
      <p:sp>
        <p:nvSpPr>
          <p:cNvPr id="29" name="Espace réservé du numéro de diapositive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F43C8392-CC2F-4763-AA3C-E1558FBC6690}" type="slidenum">
              <a:rPr lang="fr-FR" smtClean="0"/>
              <a:pPr/>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68CAAD1E-8136-4FCF-A302-656AAB0ED853}" type="datetimeFigureOut">
              <a:rPr lang="fr-FR" smtClean="0"/>
              <a:pPr/>
              <a:t>09/01/2016</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F43C8392-CC2F-4763-AA3C-E1558FBC6690}"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553200" y="274955"/>
            <a:ext cx="1524000" cy="5851525"/>
          </a:xfrm>
        </p:spPr>
        <p:txBody>
          <a:bodyPr vert="eaVert" ancho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42"/>
            <a:ext cx="6019800" cy="5851525"/>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a:xfrm>
            <a:off x="4242816" y="6557946"/>
            <a:ext cx="2002464" cy="226902"/>
          </a:xfrm>
        </p:spPr>
        <p:txBody>
          <a:bodyPr/>
          <a:lstStyle>
            <a:extLst/>
          </a:lstStyle>
          <a:p>
            <a:fld id="{68CAAD1E-8136-4FCF-A302-656AAB0ED853}" type="datetimeFigureOut">
              <a:rPr lang="fr-FR" smtClean="0"/>
              <a:pPr/>
              <a:t>09/01/2016</a:t>
            </a:fld>
            <a:endParaRPr lang="fr-FR"/>
          </a:p>
        </p:txBody>
      </p:sp>
      <p:sp>
        <p:nvSpPr>
          <p:cNvPr id="5" name="Espace réservé du pied de page 4"/>
          <p:cNvSpPr>
            <a:spLocks noGrp="1"/>
          </p:cNvSpPr>
          <p:nvPr>
            <p:ph type="ftr" sz="quarter" idx="11"/>
          </p:nvPr>
        </p:nvSpPr>
        <p:spPr>
          <a:xfrm>
            <a:off x="457200" y="6556248"/>
            <a:ext cx="3657600" cy="228600"/>
          </a:xfrm>
        </p:spPr>
        <p:txBody>
          <a:bodyPr/>
          <a:lstStyle>
            <a:extLst/>
          </a:lstStyle>
          <a:p>
            <a:endParaRPr lang="fr-FR"/>
          </a:p>
        </p:txBody>
      </p:sp>
      <p:sp>
        <p:nvSpPr>
          <p:cNvPr id="6" name="Espace réservé du numéro de diapositive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F43C8392-CC2F-4763-AA3C-E1558FBC6690}"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68CAAD1E-8136-4FCF-A302-656AAB0ED853}" type="datetimeFigureOut">
              <a:rPr lang="fr-FR" smtClean="0"/>
              <a:pPr/>
              <a:t>09/01/2016</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F43C8392-CC2F-4763-AA3C-E1558FBC6690}"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1">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68CAAD1E-8136-4FCF-A302-656AAB0ED853}" type="datetimeFigureOut">
              <a:rPr lang="fr-FR" smtClean="0"/>
              <a:pPr/>
              <a:t>09/01/2016</a:t>
            </a:fld>
            <a:endParaRPr lang="fr-FR"/>
          </a:p>
        </p:txBody>
      </p:sp>
      <p:sp>
        <p:nvSpPr>
          <p:cNvPr id="5" name="Espace réservé du pied de page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fr-FR"/>
          </a:p>
        </p:txBody>
      </p:sp>
      <p:sp>
        <p:nvSpPr>
          <p:cNvPr id="6" name="Espace réservé du numéro de diapositive 5"/>
          <p:cNvSpPr>
            <a:spLocks noGrp="1"/>
          </p:cNvSpPr>
          <p:nvPr>
            <p:ph type="sldNum" sz="quarter" idx="12"/>
          </p:nvPr>
        </p:nvSpPr>
        <p:spPr>
          <a:xfrm>
            <a:off x="6733952" y="6555112"/>
            <a:ext cx="588336" cy="228600"/>
          </a:xfrm>
        </p:spPr>
        <p:txBody>
          <a:bodyPr/>
          <a:lstStyle>
            <a:extLst/>
          </a:lstStyle>
          <a:p>
            <a:fld id="{F43C8392-CC2F-4763-AA3C-E1558FBC6690}" type="slidenum">
              <a:rPr lang="fr-FR" smtClean="0"/>
              <a:pPr/>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320040"/>
            <a:ext cx="7242048" cy="1143000"/>
          </a:xfrm>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68CAAD1E-8136-4FCF-A302-656AAB0ED853}" type="datetimeFigureOut">
              <a:rPr lang="fr-FR" smtClean="0"/>
              <a:pPr/>
              <a:t>09/01/2016</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F43C8392-CC2F-4763-AA3C-E1558FBC6690}"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320040"/>
            <a:ext cx="7242048" cy="1143000"/>
          </a:xfrm>
        </p:spPr>
        <p:txBody>
          <a:bodyPr anchor="b"/>
          <a:lstStyle>
            <a:lvl1pPr>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68CAAD1E-8136-4FCF-A302-656AAB0ED853}" type="datetimeFigureOut">
              <a:rPr lang="fr-FR" smtClean="0"/>
              <a:pPr/>
              <a:t>09/01/2016</a:t>
            </a:fld>
            <a:endParaRPr lang="fr-FR"/>
          </a:p>
        </p:txBody>
      </p:sp>
      <p:sp>
        <p:nvSpPr>
          <p:cNvPr id="8" name="Espace réservé du pied de page 7"/>
          <p:cNvSpPr>
            <a:spLocks noGrp="1"/>
          </p:cNvSpPr>
          <p:nvPr>
            <p:ph type="ftr" sz="quarter" idx="11"/>
          </p:nvPr>
        </p:nvSpPr>
        <p:spPr/>
        <p:txBody>
          <a:bodyPr/>
          <a:lstStyle>
            <a:extLst/>
          </a:lstStyle>
          <a:p>
            <a:endParaRPr lang="fr-FR"/>
          </a:p>
        </p:txBody>
      </p:sp>
      <p:sp>
        <p:nvSpPr>
          <p:cNvPr id="9" name="Espace réservé du numéro de diapositive 8"/>
          <p:cNvSpPr>
            <a:spLocks noGrp="1"/>
          </p:cNvSpPr>
          <p:nvPr>
            <p:ph type="sldNum" sz="quarter" idx="12"/>
          </p:nvPr>
        </p:nvSpPr>
        <p:spPr/>
        <p:txBody>
          <a:bodyPr/>
          <a:lstStyle>
            <a:extLst/>
          </a:lstStyle>
          <a:p>
            <a:fld id="{F43C8392-CC2F-4763-AA3C-E1558FBC6690}"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320040"/>
            <a:ext cx="7242048" cy="1143000"/>
          </a:xfrm>
        </p:spPr>
        <p:txBody>
          <a:bodyPr/>
          <a:lstStyle>
            <a:extLst/>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extLst/>
          </a:lstStyle>
          <a:p>
            <a:fld id="{68CAAD1E-8136-4FCF-A302-656AAB0ED853}" type="datetimeFigureOut">
              <a:rPr lang="fr-FR" smtClean="0"/>
              <a:pPr/>
              <a:t>09/01/2016</a:t>
            </a:fld>
            <a:endParaRPr lang="fr-FR"/>
          </a:p>
        </p:txBody>
      </p:sp>
      <p:sp>
        <p:nvSpPr>
          <p:cNvPr id="4" name="Espace réservé du pied de page 3"/>
          <p:cNvSpPr>
            <a:spLocks noGrp="1"/>
          </p:cNvSpPr>
          <p:nvPr>
            <p:ph type="ftr" sz="quarter" idx="11"/>
          </p:nvPr>
        </p:nvSpPr>
        <p:spPr/>
        <p:txBody>
          <a:bodyPr/>
          <a:lstStyle>
            <a:extLst/>
          </a:lstStyle>
          <a:p>
            <a:endParaRPr lang="fr-FR"/>
          </a:p>
        </p:txBody>
      </p:sp>
      <p:sp>
        <p:nvSpPr>
          <p:cNvPr id="5" name="Espace réservé du numéro de diapositive 4"/>
          <p:cNvSpPr>
            <a:spLocks noGrp="1"/>
          </p:cNvSpPr>
          <p:nvPr>
            <p:ph type="sldNum" sz="quarter" idx="12"/>
          </p:nvPr>
        </p:nvSpPr>
        <p:spPr/>
        <p:txBody>
          <a:bodyPr/>
          <a:lstStyle>
            <a:extLst/>
          </a:lstStyle>
          <a:p>
            <a:fld id="{F43C8392-CC2F-4763-AA3C-E1558FBC6690}"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lvl1pPr>
              <a:defRPr>
                <a:solidFill>
                  <a:schemeClr val="tx2"/>
                </a:solidFill>
              </a:defRPr>
            </a:lvl1pPr>
            <a:extLst/>
          </a:lstStyle>
          <a:p>
            <a:fld id="{68CAAD1E-8136-4FCF-A302-656AAB0ED853}" type="datetimeFigureOut">
              <a:rPr lang="fr-FR" smtClean="0"/>
              <a:pPr/>
              <a:t>09/01/2016</a:t>
            </a:fld>
            <a:endParaRPr lang="fr-FR"/>
          </a:p>
        </p:txBody>
      </p:sp>
      <p:sp>
        <p:nvSpPr>
          <p:cNvPr id="3" name="Espace réservé du pied de page 2"/>
          <p:cNvSpPr>
            <a:spLocks noGrp="1"/>
          </p:cNvSpPr>
          <p:nvPr>
            <p:ph type="ftr" sz="quarter" idx="11"/>
          </p:nvPr>
        </p:nvSpPr>
        <p:spPr/>
        <p:txBody>
          <a:bodyPr/>
          <a:lstStyle>
            <a:lvl1pPr>
              <a:defRPr>
                <a:solidFill>
                  <a:schemeClr val="tx2"/>
                </a:solidFill>
              </a:defRPr>
            </a:lvl1pPr>
            <a:extLst/>
          </a:lstStyle>
          <a:p>
            <a:endParaRPr lang="fr-FR"/>
          </a:p>
        </p:txBody>
      </p:sp>
      <p:sp>
        <p:nvSpPr>
          <p:cNvPr id="4" name="Espace réservé du numéro de diapositive 3"/>
          <p:cNvSpPr>
            <a:spLocks noGrp="1"/>
          </p:cNvSpPr>
          <p:nvPr>
            <p:ph type="sldNum" sz="quarter" idx="12"/>
          </p:nvPr>
        </p:nvSpPr>
        <p:spPr/>
        <p:txBody>
          <a:bodyPr/>
          <a:lstStyle>
            <a:extLst/>
          </a:lstStyle>
          <a:p>
            <a:fld id="{F43C8392-CC2F-4763-AA3C-E1558FBC6690}"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68CAAD1E-8136-4FCF-A302-656AAB0ED853}" type="datetimeFigureOut">
              <a:rPr lang="fr-FR" smtClean="0"/>
              <a:pPr/>
              <a:t>09/01/2016</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F43C8392-CC2F-4763-AA3C-E1558FBC6690}"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r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fr-FR" smtClean="0"/>
              <a:t>Cliquez pour modifier le style du titre</a:t>
            </a:r>
            <a:endParaRPr kumimoji="0" lang="en-US" dirty="0"/>
          </a:p>
        </p:txBody>
      </p:sp>
      <p:sp>
        <p:nvSpPr>
          <p:cNvPr id="4" name="Espace réservé du texte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extLst/>
          </a:lstStyle>
          <a:p>
            <a:fld id="{68CAAD1E-8136-4FCF-A302-656AAB0ED853}" type="datetimeFigureOut">
              <a:rPr lang="fr-FR" smtClean="0"/>
              <a:pPr/>
              <a:t>09/01/2016</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F43C8392-CC2F-4763-AA3C-E1558FBC6690}" type="slidenum">
              <a:rPr lang="fr-FR" smtClean="0"/>
              <a:pPr/>
              <a:t>‹N°›</a:t>
            </a:fld>
            <a:endParaRPr lang="fr-FR"/>
          </a:p>
        </p:txBody>
      </p:sp>
      <p:sp>
        <p:nvSpPr>
          <p:cNvPr id="10" name="Espace réservé pour une image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fr-FR" smtClean="0"/>
              <a:t>Cliquez sur l'icône pour ajouter une image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Espace réservé du titre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fr-FR" smtClean="0"/>
              <a:t>Cliquez pour modifier le style du titre</a:t>
            </a:r>
            <a:endParaRPr kumimoji="0" lang="en-US"/>
          </a:p>
        </p:txBody>
      </p:sp>
      <p:sp>
        <p:nvSpPr>
          <p:cNvPr id="31" name="Espace réservé du texte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27" name="Espace réservé de la date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68CAAD1E-8136-4FCF-A302-656AAB0ED853}" type="datetimeFigureOut">
              <a:rPr lang="fr-FR" smtClean="0"/>
              <a:pPr/>
              <a:t>09/01/2016</a:t>
            </a:fld>
            <a:endParaRPr lang="fr-FR"/>
          </a:p>
        </p:txBody>
      </p:sp>
      <p:sp>
        <p:nvSpPr>
          <p:cNvPr id="4" name="Espace réservé du pied de page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fr-FR"/>
          </a:p>
        </p:txBody>
      </p:sp>
      <p:sp>
        <p:nvSpPr>
          <p:cNvPr id="16" name="Espace réservé du numéro de diapositive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F43C8392-CC2F-4763-AA3C-E1558FBC6690}"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portal.unesco.org/ci/fr/files/15720/11036441535CHAPITRE-9.pdf/CHAPITRE-9.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www.radioviemeilleure.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fr.wikipedia.org/wiki/Investissement" TargetMode="External"/><Relationship Id="rId2" Type="http://schemas.openxmlformats.org/officeDocument/2006/relationships/hyperlink" Target="https://fr.wikipedia.org/wiki/Gestion_des_ressources_humaine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11560" y="1484784"/>
            <a:ext cx="8208912" cy="1872208"/>
          </a:xfrm>
          <a:solidFill>
            <a:schemeClr val="accent5">
              <a:lumMod val="40000"/>
              <a:lumOff val="60000"/>
            </a:schemeClr>
          </a:solidFill>
          <a:ln>
            <a:solidFill>
              <a:schemeClr val="bg2">
                <a:lumMod val="90000"/>
              </a:schemeClr>
            </a:solidFill>
          </a:ln>
        </p:spPr>
        <p:txBody>
          <a:bodyPr>
            <a:normAutofit fontScale="90000"/>
          </a:bodyPr>
          <a:lstStyle/>
          <a:p>
            <a:r>
              <a:rPr lang="fr-FR"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La radio vie meilleure un outil de communication efficace </a:t>
            </a:r>
            <a:endParaRPr lang="fr-FR"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pic>
        <p:nvPicPr>
          <p:cNvPr id="48130" name="Picture 2" descr="RVM"/>
          <p:cNvPicPr>
            <a:picLocks noChangeAspect="1" noChangeArrowheads="1"/>
          </p:cNvPicPr>
          <p:nvPr/>
        </p:nvPicPr>
        <p:blipFill>
          <a:blip r:embed="rId2" cstate="print"/>
          <a:srcRect/>
          <a:stretch>
            <a:fillRect/>
          </a:stretch>
        </p:blipFill>
        <p:spPr bwMode="auto">
          <a:xfrm>
            <a:off x="48284" y="332656"/>
            <a:ext cx="2003436" cy="2016224"/>
          </a:xfrm>
          <a:prstGeom prst="rect">
            <a:avLst/>
          </a:prstGeom>
          <a:noFill/>
        </p:spPr>
      </p:pic>
    </p:spTree>
  </p:cSld>
  <p:clrMapOvr>
    <a:masterClrMapping/>
  </p:clrMapOvr>
  <p:transition advTm="61000">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260648"/>
            <a:ext cx="7239000" cy="698336"/>
          </a:xfrm>
        </p:spPr>
        <p:txBody>
          <a:bodyPr/>
          <a:lstStyle/>
          <a:p>
            <a:r>
              <a:rPr lang="fr-FR" dirty="0" smtClean="0"/>
              <a:t>L’utilisation du téléphone</a:t>
            </a:r>
            <a:endParaRPr lang="fr-FR" dirty="0"/>
          </a:p>
        </p:txBody>
      </p:sp>
      <p:sp>
        <p:nvSpPr>
          <p:cNvPr id="3" name="Espace réservé du contenu 2"/>
          <p:cNvSpPr>
            <a:spLocks noGrp="1"/>
          </p:cNvSpPr>
          <p:nvPr>
            <p:ph idx="1"/>
          </p:nvPr>
        </p:nvSpPr>
        <p:spPr>
          <a:xfrm>
            <a:off x="467544" y="1196752"/>
            <a:ext cx="7239000" cy="4846320"/>
          </a:xfrm>
        </p:spPr>
        <p:txBody>
          <a:bodyPr>
            <a:normAutofit fontScale="92500"/>
          </a:bodyPr>
          <a:lstStyle/>
          <a:p>
            <a:r>
              <a:rPr lang="fr-FR" dirty="0" smtClean="0"/>
              <a:t>Les Technologies de l’Information et de la Communication (TIC) ne se limitent pas à Internet, mais couvrent également tous les services relatifs au téléphone fixe et au téléphone portable. Les téléphones portables ont offert aux utilisateurs la possibilité d’envoyer et de recevoir des </a:t>
            </a:r>
            <a:r>
              <a:rPr lang="fr-FR" dirty="0" err="1" smtClean="0"/>
              <a:t>mini-messages</a:t>
            </a:r>
            <a:r>
              <a:rPr lang="fr-FR" dirty="0" smtClean="0"/>
              <a:t>, pratique devenue vecteur d’échange pour tout type d’information. Le téléphone traditionnel constitue également un outil pour l’échange d’information. Il s’agit souvent du médium le plus puissant pour créer des liens et pour partager l’information.</a:t>
            </a:r>
            <a:endParaRPr lang="fr-F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 bouche à oreille</a:t>
            </a:r>
            <a:endParaRPr lang="fr-FR" dirty="0"/>
          </a:p>
        </p:txBody>
      </p:sp>
      <p:sp>
        <p:nvSpPr>
          <p:cNvPr id="3" name="Espace réservé du contenu 2"/>
          <p:cNvSpPr>
            <a:spLocks noGrp="1"/>
          </p:cNvSpPr>
          <p:nvPr>
            <p:ph idx="1"/>
          </p:nvPr>
        </p:nvSpPr>
        <p:spPr/>
        <p:txBody>
          <a:bodyPr>
            <a:normAutofit/>
          </a:bodyPr>
          <a:lstStyle/>
          <a:p>
            <a:r>
              <a:rPr lang="fr-FR" sz="3600" dirty="0" smtClean="0">
                <a:latin typeface="Times New Roman" pitchFamily="18" charset="0"/>
                <a:cs typeface="Times New Roman" pitchFamily="18" charset="0"/>
              </a:rPr>
              <a:t>Souvent, l’information dont nous avez besoin circule déjà à l’intérieur de notre communauté - reste à l’obtenir en face-à-face.</a:t>
            </a:r>
            <a:endParaRPr lang="fr-FR" sz="3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44624"/>
            <a:ext cx="7239000" cy="926976"/>
          </a:xfrm>
        </p:spPr>
        <p:txBody>
          <a:bodyPr>
            <a:normAutofit/>
          </a:bodyPr>
          <a:lstStyle/>
          <a:p>
            <a:pPr algn="ctr"/>
            <a:r>
              <a:rPr lang="fr-FR" sz="2800" dirty="0" smtClean="0"/>
              <a:t>CAHIER DES CHARGES des responsables des communications</a:t>
            </a:r>
            <a:endParaRPr lang="fr-FR" sz="2800" dirty="0"/>
          </a:p>
        </p:txBody>
      </p:sp>
      <p:sp>
        <p:nvSpPr>
          <p:cNvPr id="3" name="Espace réservé du contenu 2"/>
          <p:cNvSpPr>
            <a:spLocks noGrp="1"/>
          </p:cNvSpPr>
          <p:nvPr>
            <p:ph idx="1"/>
          </p:nvPr>
        </p:nvSpPr>
        <p:spPr>
          <a:xfrm>
            <a:off x="107504" y="1124744"/>
            <a:ext cx="7992888" cy="5733256"/>
          </a:xfrm>
        </p:spPr>
        <p:txBody>
          <a:bodyPr>
            <a:normAutofit fontScale="92500" lnSpcReduction="10000"/>
          </a:bodyPr>
          <a:lstStyle/>
          <a:p>
            <a:r>
              <a:rPr lang="fr-FR" sz="3000" dirty="0" smtClean="0">
                <a:latin typeface="Times New Roman" pitchFamily="18" charset="0"/>
                <a:cs typeface="Times New Roman" pitchFamily="18" charset="0"/>
              </a:rPr>
              <a:t>Envoyer les communiqués des activités des sections locales aux responsables du B.I.A.</a:t>
            </a:r>
          </a:p>
          <a:p>
            <a:r>
              <a:rPr lang="fr-FR" sz="3000" dirty="0" smtClean="0">
                <a:latin typeface="Times New Roman" pitchFamily="18" charset="0"/>
                <a:cs typeface="Times New Roman" pitchFamily="18" charset="0"/>
              </a:rPr>
              <a:t>Dans le cadre de programmes spéciaux, réaliser si possible des interviews de visiteurs non adventistes et des visiteurs adventistes spéciaux.</a:t>
            </a:r>
          </a:p>
          <a:p>
            <a:r>
              <a:rPr lang="fr-FR" sz="3000" dirty="0" smtClean="0">
                <a:latin typeface="Times New Roman" pitchFamily="18" charset="0"/>
                <a:cs typeface="Times New Roman" pitchFamily="18" charset="0"/>
              </a:rPr>
              <a:t>Etre des correspondants.</a:t>
            </a:r>
          </a:p>
          <a:p>
            <a:r>
              <a:rPr lang="fr-FR" sz="3000" dirty="0" smtClean="0">
                <a:latin typeface="Times New Roman" pitchFamily="18" charset="0"/>
                <a:cs typeface="Times New Roman" pitchFamily="18" charset="0"/>
              </a:rPr>
              <a:t>S’assurer que l’Eglise locale soit équipée de </a:t>
            </a:r>
            <a:r>
              <a:rPr lang="fr-FR" sz="3000" dirty="0" smtClean="0">
                <a:latin typeface="Times New Roman" pitchFamily="18" charset="0"/>
                <a:cs typeface="Times New Roman" pitchFamily="18" charset="0"/>
              </a:rPr>
              <a:t>matériel</a:t>
            </a:r>
          </a:p>
          <a:p>
            <a:r>
              <a:rPr lang="fr-FR" sz="3000" dirty="0" smtClean="0">
                <a:latin typeface="Times New Roman" pitchFamily="18" charset="0"/>
                <a:cs typeface="Times New Roman" pitchFamily="18" charset="0"/>
              </a:rPr>
              <a:t>Se </a:t>
            </a:r>
            <a:r>
              <a:rPr lang="fr-FR" sz="3000" dirty="0" smtClean="0">
                <a:latin typeface="Times New Roman" pitchFamily="18" charset="0"/>
                <a:cs typeface="Times New Roman" pitchFamily="18" charset="0"/>
              </a:rPr>
              <a:t>charger des enregistrements de programmes intéressants à transmettre à la radio. </a:t>
            </a:r>
          </a:p>
          <a:p>
            <a:pPr>
              <a:buNone/>
            </a:pPr>
            <a:r>
              <a:rPr lang="fr-FR" sz="3000" dirty="0" smtClean="0">
                <a:latin typeface="Times New Roman" pitchFamily="18" charset="0"/>
                <a:cs typeface="Times New Roman" pitchFamily="18" charset="0"/>
              </a:rPr>
              <a:t>(Il s’agit de programmes </a:t>
            </a:r>
            <a:r>
              <a:rPr lang="fr-FR" sz="3000" dirty="0" smtClean="0">
                <a:latin typeface="Times New Roman" pitchFamily="18" charset="0"/>
                <a:cs typeface="Times New Roman" pitchFamily="18" charset="0"/>
              </a:rPr>
              <a:t>religieux,</a:t>
            </a:r>
            <a:r>
              <a:rPr lang="fr-FR" sz="3000" dirty="0" smtClean="0">
                <a:latin typeface="Times New Roman" pitchFamily="18" charset="0"/>
                <a:cs typeface="Times New Roman" pitchFamily="18" charset="0"/>
              </a:rPr>
              <a:t> </a:t>
            </a:r>
            <a:r>
              <a:rPr lang="fr-FR" sz="3000" dirty="0" smtClean="0">
                <a:latin typeface="Times New Roman" pitchFamily="18" charset="0"/>
                <a:cs typeface="Times New Roman" pitchFamily="18" charset="0"/>
              </a:rPr>
              <a:t>d’intérêt général,</a:t>
            </a:r>
          </a:p>
          <a:p>
            <a:pPr>
              <a:buNone/>
            </a:pPr>
            <a:r>
              <a:rPr lang="fr-FR" sz="3000" dirty="0" smtClean="0">
                <a:latin typeface="Times New Roman" pitchFamily="18" charset="0"/>
                <a:cs typeface="Times New Roman" pitchFamily="18" charset="0"/>
              </a:rPr>
              <a:t>destinés </a:t>
            </a:r>
            <a:r>
              <a:rPr lang="fr-FR" sz="3000" dirty="0" smtClean="0">
                <a:latin typeface="Times New Roman" pitchFamily="18" charset="0"/>
                <a:cs typeface="Times New Roman" pitchFamily="18" charset="0"/>
              </a:rPr>
              <a:t>à informer le public </a:t>
            </a:r>
            <a:r>
              <a:rPr lang="fr-FR" sz="3000" dirty="0" smtClean="0">
                <a:latin typeface="Times New Roman" pitchFamily="18" charset="0"/>
                <a:cs typeface="Times New Roman" pitchFamily="18" charset="0"/>
              </a:rPr>
              <a:t>local d’une </a:t>
            </a:r>
            <a:r>
              <a:rPr lang="fr-FR" sz="3000" dirty="0" smtClean="0">
                <a:latin typeface="Times New Roman" pitchFamily="18" charset="0"/>
                <a:cs typeface="Times New Roman" pitchFamily="18" charset="0"/>
              </a:rPr>
              <a:t>activité </a:t>
            </a:r>
            <a:r>
              <a:rPr lang="fr-FR" sz="3000" dirty="0" smtClean="0">
                <a:latin typeface="Times New Roman" pitchFamily="18" charset="0"/>
                <a:cs typeface="Times New Roman" pitchFamily="18" charset="0"/>
              </a:rPr>
              <a:t>de</a:t>
            </a:r>
          </a:p>
          <a:p>
            <a:pPr>
              <a:buNone/>
            </a:pPr>
            <a:r>
              <a:rPr lang="fr-FR" sz="3000" dirty="0" smtClean="0">
                <a:latin typeface="Times New Roman" pitchFamily="18" charset="0"/>
                <a:cs typeface="Times New Roman" pitchFamily="18" charset="0"/>
              </a:rPr>
              <a:t>l’Eglise.)</a:t>
            </a:r>
          </a:p>
          <a:p>
            <a:pPr>
              <a:buNone/>
            </a:pPr>
            <a:endParaRPr lang="fr-FR" sz="3000" dirty="0" smtClean="0">
              <a:latin typeface="Times New Roman" pitchFamily="18" charset="0"/>
              <a:cs typeface="Times New Roman" pitchFamily="18" charset="0"/>
            </a:endParaRPr>
          </a:p>
          <a:p>
            <a:pPr>
              <a:buNone/>
            </a:pPr>
            <a:endParaRPr lang="fr-FR" sz="3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9552" y="404664"/>
            <a:ext cx="7416824" cy="2954655"/>
          </a:xfrm>
          <a:prstGeom prst="rect">
            <a:avLst/>
          </a:prstGeom>
        </p:spPr>
        <p:txBody>
          <a:bodyPr wrap="square">
            <a:spAutoFit/>
          </a:bodyPr>
          <a:lstStyle/>
          <a:p>
            <a:endParaRPr lang="fr-FR" sz="2800" dirty="0" smtClean="0">
              <a:latin typeface="Times New Roman" pitchFamily="18" charset="0"/>
              <a:cs typeface="Times New Roman" pitchFamily="18" charset="0"/>
            </a:endParaRPr>
          </a:p>
          <a:p>
            <a:pPr>
              <a:buFont typeface="Arial" charset="0"/>
              <a:buChar char="•"/>
            </a:pPr>
            <a:r>
              <a:rPr lang="fr-FR" sz="2800" dirty="0" smtClean="0">
                <a:latin typeface="Times New Roman" pitchFamily="18" charset="0"/>
                <a:cs typeface="Times New Roman" pitchFamily="18" charset="0"/>
              </a:rPr>
              <a:t>Assurer  la diffusion des promotions proposées par R.V.M (concert, campagne d’adhésion ….)</a:t>
            </a:r>
          </a:p>
          <a:p>
            <a:endParaRPr lang="fr-FR" sz="2800" dirty="0" smtClean="0">
              <a:latin typeface="Times New Roman" pitchFamily="18" charset="0"/>
              <a:cs typeface="Times New Roman" pitchFamily="18" charset="0"/>
            </a:endParaRPr>
          </a:p>
          <a:p>
            <a:pPr>
              <a:buFont typeface="Arial" charset="0"/>
              <a:buChar char="•"/>
            </a:pPr>
            <a:r>
              <a:rPr lang="fr-FR" sz="2800" dirty="0" smtClean="0">
                <a:latin typeface="Times New Roman" pitchFamily="18" charset="0"/>
                <a:cs typeface="Times New Roman" pitchFamily="18" charset="0"/>
              </a:rPr>
              <a:t>Intégrer le logo de R.V.M sur tous les supports liés à l’évangélisation.</a:t>
            </a:r>
          </a:p>
          <a:p>
            <a:pPr>
              <a:buFont typeface="Arial" charset="0"/>
              <a:buChar char="•"/>
            </a:pPr>
            <a:endParaRPr lang="fr-FR" dirty="0" smtClean="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dirty="0" smtClean="0"/>
              <a:t>La question des droits d’auteur</a:t>
            </a:r>
            <a:endParaRPr lang="fr-FR" dirty="0"/>
          </a:p>
        </p:txBody>
      </p:sp>
      <p:sp>
        <p:nvSpPr>
          <p:cNvPr id="3" name="Espace réservé du contenu 2"/>
          <p:cNvSpPr>
            <a:spLocks noGrp="1"/>
          </p:cNvSpPr>
          <p:nvPr>
            <p:ph idx="1"/>
          </p:nvPr>
        </p:nvSpPr>
        <p:spPr/>
        <p:txBody>
          <a:bodyPr>
            <a:normAutofit/>
          </a:bodyPr>
          <a:lstStyle/>
          <a:p>
            <a:r>
              <a:rPr lang="fr-FR" sz="4400" b="1" dirty="0" smtClean="0">
                <a:latin typeface="Times New Roman" pitchFamily="18" charset="0"/>
                <a:cs typeface="Times New Roman" pitchFamily="18" charset="0"/>
              </a:rPr>
              <a:t>Avant de nous transmettre </a:t>
            </a:r>
            <a:r>
              <a:rPr lang="fr-FR" sz="4400" b="1" dirty="0" smtClean="0">
                <a:latin typeface="Times New Roman" pitchFamily="18" charset="0"/>
                <a:cs typeface="Times New Roman" pitchFamily="18" charset="0"/>
              </a:rPr>
              <a:t>un contenu </a:t>
            </a:r>
            <a:r>
              <a:rPr lang="fr-FR" sz="4400" b="1" dirty="0" smtClean="0">
                <a:latin typeface="Times New Roman" pitchFamily="18" charset="0"/>
                <a:cs typeface="Times New Roman" pitchFamily="18" charset="0"/>
              </a:rPr>
              <a:t>audio, </a:t>
            </a:r>
            <a:r>
              <a:rPr lang="fr-FR" sz="4400" b="1" dirty="0" smtClean="0">
                <a:latin typeface="Times New Roman" pitchFamily="18" charset="0"/>
                <a:cs typeface="Times New Roman" pitchFamily="18" charset="0"/>
              </a:rPr>
              <a:t>assurez-vous que les producteurs ne </a:t>
            </a:r>
            <a:r>
              <a:rPr lang="fr-FR" sz="4400" b="1" dirty="0" smtClean="0">
                <a:latin typeface="Times New Roman" pitchFamily="18" charset="0"/>
                <a:cs typeface="Times New Roman" pitchFamily="18" charset="0"/>
              </a:rPr>
              <a:t>s’opposent pas à la diffusion </a:t>
            </a:r>
            <a:r>
              <a:rPr lang="fr-FR" sz="4400" b="1" smtClean="0">
                <a:latin typeface="Times New Roman" pitchFamily="18" charset="0"/>
                <a:cs typeface="Times New Roman" pitchFamily="18" charset="0"/>
              </a:rPr>
              <a:t>de leurs productions. </a:t>
            </a:r>
            <a:endParaRPr lang="fr-FR" sz="4400" b="1" dirty="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Sources</a:t>
            </a:r>
            <a:endParaRPr lang="fr-FR" dirty="0"/>
          </a:p>
        </p:txBody>
      </p:sp>
      <p:sp>
        <p:nvSpPr>
          <p:cNvPr id="3" name="Espace réservé du contenu 2"/>
          <p:cNvSpPr>
            <a:spLocks noGrp="1"/>
          </p:cNvSpPr>
          <p:nvPr>
            <p:ph idx="1"/>
          </p:nvPr>
        </p:nvSpPr>
        <p:spPr/>
        <p:txBody>
          <a:bodyPr/>
          <a:lstStyle/>
          <a:p>
            <a:r>
              <a:rPr lang="fr-FR" dirty="0" smtClean="0">
                <a:latin typeface="Times New Roman" pitchFamily="18" charset="0"/>
                <a:cs typeface="Times New Roman" pitchFamily="18" charset="0"/>
              </a:rPr>
              <a:t>http://www.radioviemeilleure.com/qui-sommes-nous/</a:t>
            </a:r>
          </a:p>
          <a:p>
            <a:r>
              <a:rPr lang="fr-FR" dirty="0" smtClean="0">
                <a:latin typeface="Times New Roman" pitchFamily="18" charset="0"/>
                <a:cs typeface="Times New Roman" pitchFamily="18" charset="0"/>
                <a:hlinkClick r:id="rId2"/>
              </a:rPr>
              <a:t>http://portal.unesco.org/ci/fr/files/15720/11036441535CHAPITRE-9.pdf/CHAPITRE-9.pdf</a:t>
            </a:r>
            <a:endParaRPr lang="fr-FR" dirty="0" smtClean="0">
              <a:latin typeface="Times New Roman" pitchFamily="18" charset="0"/>
              <a:cs typeface="Times New Roman" pitchFamily="18" charset="0"/>
            </a:endParaRPr>
          </a:p>
          <a:p>
            <a:r>
              <a:rPr lang="fr-FR" dirty="0" smtClean="0">
                <a:latin typeface="Times New Roman" pitchFamily="18" charset="0"/>
                <a:cs typeface="Times New Roman" pitchFamily="18" charset="0"/>
              </a:rPr>
              <a:t>Cahier des charges des secrétaires de communication de l’Eglise locale.</a:t>
            </a:r>
            <a:endParaRPr lang="fr-FR"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fontAlgn="base"/>
            <a:r>
              <a:rPr lang="fr-FR" dirty="0" smtClean="0"/>
              <a:t>Contactez-nous</a:t>
            </a:r>
            <a:endParaRPr lang="fr-FR" dirty="0"/>
          </a:p>
        </p:txBody>
      </p:sp>
      <p:sp>
        <p:nvSpPr>
          <p:cNvPr id="3" name="Espace réservé du contenu 2"/>
          <p:cNvSpPr>
            <a:spLocks noGrp="1"/>
          </p:cNvSpPr>
          <p:nvPr>
            <p:ph idx="1"/>
          </p:nvPr>
        </p:nvSpPr>
        <p:spPr>
          <a:xfrm>
            <a:off x="457200" y="1609416"/>
            <a:ext cx="7571184" cy="4846320"/>
          </a:xfrm>
        </p:spPr>
        <p:txBody>
          <a:bodyPr>
            <a:normAutofit/>
          </a:bodyPr>
          <a:lstStyle/>
          <a:p>
            <a:pPr algn="ctr" fontAlgn="base">
              <a:buNone/>
            </a:pPr>
            <a:r>
              <a:rPr lang="fr-FR" dirty="0" smtClean="0"/>
              <a:t>RADIO VIE MEILLEURE</a:t>
            </a:r>
          </a:p>
          <a:p>
            <a:pPr algn="ctr" fontAlgn="base">
              <a:buNone/>
            </a:pPr>
            <a:r>
              <a:rPr lang="fr-FR" i="1" dirty="0" smtClean="0"/>
              <a:t>VOTRE CORRESPONDANT PRIVILEGIE</a:t>
            </a:r>
            <a:endParaRPr lang="fr-FR" dirty="0" smtClean="0"/>
          </a:p>
          <a:p>
            <a:pPr fontAlgn="base">
              <a:buNone/>
            </a:pPr>
            <a:endParaRPr lang="fr-FR" dirty="0" smtClean="0"/>
          </a:p>
          <a:p>
            <a:pPr fontAlgn="base">
              <a:buNone/>
            </a:pPr>
            <a:r>
              <a:rPr lang="fr-FR" sz="3200" dirty="0" smtClean="0">
                <a:latin typeface="Times New Roman" pitchFamily="18" charset="0"/>
                <a:cs typeface="Times New Roman" pitchFamily="18" charset="0"/>
              </a:rPr>
              <a:t>Morne </a:t>
            </a:r>
            <a:r>
              <a:rPr lang="fr-FR" sz="3200" dirty="0" err="1" smtClean="0">
                <a:latin typeface="Times New Roman" pitchFamily="18" charset="0"/>
                <a:cs typeface="Times New Roman" pitchFamily="18" charset="0"/>
              </a:rPr>
              <a:t>Boissard</a:t>
            </a:r>
            <a:r>
              <a:rPr lang="fr-FR" sz="3200" dirty="0" smtClean="0">
                <a:latin typeface="Times New Roman" pitchFamily="18" charset="0"/>
                <a:cs typeface="Times New Roman" pitchFamily="18" charset="0"/>
              </a:rPr>
              <a:t> BP5‐ 97139 LES ABYMES</a:t>
            </a:r>
          </a:p>
          <a:p>
            <a:pPr fontAlgn="base">
              <a:buNone/>
            </a:pPr>
            <a:r>
              <a:rPr lang="fr-FR" sz="3200" dirty="0" smtClean="0">
                <a:latin typeface="Times New Roman" pitchFamily="18" charset="0"/>
                <a:cs typeface="Times New Roman" pitchFamily="18" charset="0"/>
              </a:rPr>
              <a:t>Tél. : 0590.82.19.19 – Fax. : 0590.89.34.40</a:t>
            </a:r>
          </a:p>
          <a:p>
            <a:pPr fontAlgn="base">
              <a:buNone/>
            </a:pPr>
            <a:r>
              <a:rPr lang="fr-FR" sz="3200" dirty="0" smtClean="0">
                <a:latin typeface="Times New Roman" pitchFamily="18" charset="0"/>
                <a:cs typeface="Times New Roman" pitchFamily="18" charset="0"/>
              </a:rPr>
              <a:t>Tél. Antenne : 0590.83.25.73</a:t>
            </a:r>
          </a:p>
          <a:p>
            <a:pPr fontAlgn="base">
              <a:buNone/>
            </a:pPr>
            <a:r>
              <a:rPr lang="fr-FR" sz="3200" dirty="0" smtClean="0">
                <a:latin typeface="Times New Roman" pitchFamily="18" charset="0"/>
                <a:cs typeface="Times New Roman" pitchFamily="18" charset="0"/>
              </a:rPr>
              <a:t>Site : </a:t>
            </a:r>
            <a:r>
              <a:rPr lang="fr-FR" sz="3200" dirty="0" smtClean="0">
                <a:latin typeface="Times New Roman" pitchFamily="18" charset="0"/>
                <a:cs typeface="Times New Roman" pitchFamily="18" charset="0"/>
                <a:hlinkClick r:id="rId2"/>
              </a:rPr>
              <a:t>www.radioviemeilleure.com</a:t>
            </a:r>
            <a:endParaRPr lang="fr-FR" sz="3200" dirty="0" smtClean="0">
              <a:latin typeface="Times New Roman" pitchFamily="18" charset="0"/>
              <a:cs typeface="Times New Roman" pitchFamily="18" charset="0"/>
            </a:endParaRPr>
          </a:p>
          <a:p>
            <a:pPr fontAlgn="base">
              <a:buNone/>
            </a:pPr>
            <a:r>
              <a:rPr lang="fr-FR" sz="3200" dirty="0" smtClean="0">
                <a:latin typeface="Times New Roman" pitchFamily="18" charset="0"/>
                <a:cs typeface="Times New Roman" pitchFamily="18" charset="0"/>
              </a:rPr>
              <a:t>Mail : rvm93.3@gmail.com</a:t>
            </a:r>
          </a:p>
          <a:p>
            <a:endParaRPr lang="fr-F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dirty="0" smtClean="0"/>
              <a:t>Qui sommes-nous ?</a:t>
            </a:r>
            <a:br>
              <a:rPr lang="fr-FR" dirty="0" smtClean="0"/>
            </a:br>
            <a:endParaRPr lang="fr-FR" dirty="0"/>
          </a:p>
        </p:txBody>
      </p:sp>
      <p:pic>
        <p:nvPicPr>
          <p:cNvPr id="51202" name="Picture 2" descr="http://www.radioviemeilleure.com/wp-content/uploads/2012/05/Pierrevacances-004.jpg"/>
          <p:cNvPicPr>
            <a:picLocks noChangeAspect="1" noChangeArrowheads="1"/>
          </p:cNvPicPr>
          <p:nvPr/>
        </p:nvPicPr>
        <p:blipFill>
          <a:blip r:embed="rId2" cstate="print"/>
          <a:srcRect/>
          <a:stretch>
            <a:fillRect/>
          </a:stretch>
        </p:blipFill>
        <p:spPr bwMode="auto">
          <a:xfrm>
            <a:off x="830808" y="1484784"/>
            <a:ext cx="6018578" cy="4032448"/>
          </a:xfrm>
          <a:prstGeom prst="rect">
            <a:avLst/>
          </a:prstGeom>
          <a:noFill/>
        </p:spPr>
      </p:pic>
    </p:spTree>
  </p:cSld>
  <p:clrMapOvr>
    <a:masterClrMapping/>
  </p:clrMapOvr>
  <p:transition advTm="60000">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60648"/>
            <a:ext cx="7239000" cy="1143000"/>
          </a:xfrm>
        </p:spPr>
        <p:txBody>
          <a:bodyPr/>
          <a:lstStyle/>
          <a:p>
            <a:r>
              <a:rPr lang="fr-FR" dirty="0" smtClean="0"/>
              <a:t>UNE RADIO DYNAMIQUE </a:t>
            </a:r>
            <a:endParaRPr lang="fr-FR" dirty="0"/>
          </a:p>
        </p:txBody>
      </p:sp>
      <p:sp>
        <p:nvSpPr>
          <p:cNvPr id="3" name="Espace réservé du contenu 2"/>
          <p:cNvSpPr>
            <a:spLocks noGrp="1"/>
          </p:cNvSpPr>
          <p:nvPr>
            <p:ph idx="1"/>
          </p:nvPr>
        </p:nvSpPr>
        <p:spPr>
          <a:xfrm>
            <a:off x="467544" y="1412776"/>
            <a:ext cx="7239000" cy="4846320"/>
          </a:xfrm>
        </p:spPr>
        <p:txBody>
          <a:bodyPr>
            <a:normAutofit fontScale="92500" lnSpcReduction="20000"/>
          </a:bodyPr>
          <a:lstStyle/>
          <a:p>
            <a:r>
              <a:rPr lang="fr-FR" dirty="0" smtClean="0"/>
              <a:t/>
            </a:r>
            <a:br>
              <a:rPr lang="fr-FR" dirty="0" smtClean="0"/>
            </a:br>
            <a:r>
              <a:rPr lang="fr-FR" sz="3500" dirty="0" smtClean="0">
                <a:latin typeface="Times New Roman" pitchFamily="18" charset="0"/>
                <a:cs typeface="Times New Roman" pitchFamily="18" charset="0"/>
              </a:rPr>
              <a:t>Radio Vie Meilleure  est une radio associative, créée en 1982. Elle est située au Morne </a:t>
            </a:r>
            <a:r>
              <a:rPr lang="fr-FR" sz="3500" dirty="0" err="1" smtClean="0">
                <a:latin typeface="Times New Roman" pitchFamily="18" charset="0"/>
                <a:cs typeface="Times New Roman" pitchFamily="18" charset="0"/>
              </a:rPr>
              <a:t>Boissard</a:t>
            </a:r>
            <a:r>
              <a:rPr lang="fr-FR" sz="3500" dirty="0" smtClean="0">
                <a:latin typeface="Times New Roman" pitchFamily="18" charset="0"/>
                <a:cs typeface="Times New Roman" pitchFamily="18" charset="0"/>
              </a:rPr>
              <a:t> dans la ville des Abymes dans le département de la Guadeloupe. Une équipe motivée, composée de 6 salariés et d’une trentaine de bénévoles réguliers donne vie à l’antenne toute l’année et partage avec les nombreux auditeurs des informations de qualité, rythmées par une diversité et couleur musicale  exceptionnelle.</a:t>
            </a:r>
            <a:endParaRPr lang="fr-FR" sz="35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RVM, C’EST AUSSI</a:t>
            </a:r>
            <a:endParaRPr lang="fr-FR" dirty="0"/>
          </a:p>
        </p:txBody>
      </p:sp>
      <p:sp>
        <p:nvSpPr>
          <p:cNvPr id="3" name="Espace réservé du contenu 2"/>
          <p:cNvSpPr>
            <a:spLocks noGrp="1"/>
          </p:cNvSpPr>
          <p:nvPr>
            <p:ph idx="1"/>
          </p:nvPr>
        </p:nvSpPr>
        <p:spPr>
          <a:xfrm>
            <a:off x="107504" y="1609416"/>
            <a:ext cx="7848872" cy="4846320"/>
          </a:xfrm>
        </p:spPr>
        <p:txBody>
          <a:bodyPr/>
          <a:lstStyle/>
          <a:p>
            <a:r>
              <a:rPr lang="fr-FR" dirty="0" smtClean="0">
                <a:latin typeface="Times New Roman" pitchFamily="18" charset="0"/>
                <a:cs typeface="Times New Roman" pitchFamily="18" charset="0"/>
              </a:rPr>
              <a:t>« UNE RADIO QUI DIFFUSE DES INFORMATIONS SUR LA :</a:t>
            </a:r>
          </a:p>
          <a:p>
            <a:pPr>
              <a:buNone/>
            </a:pPr>
            <a:r>
              <a:rPr lang="fr-FR" b="1" i="1" dirty="0" smtClean="0">
                <a:latin typeface="Times New Roman" pitchFamily="18" charset="0"/>
                <a:cs typeface="Times New Roman" pitchFamily="18" charset="0"/>
              </a:rPr>
              <a:t>Santé, culture, famille, environnement et sur les différentes activités de l’Eglise Adventiste.</a:t>
            </a:r>
            <a:endParaRPr lang="fr-FR"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260648"/>
            <a:ext cx="7239000" cy="1143000"/>
          </a:xfrm>
        </p:spPr>
        <p:txBody>
          <a:bodyPr>
            <a:normAutofit fontScale="90000"/>
          </a:bodyPr>
          <a:lstStyle/>
          <a:p>
            <a:pPr algn="ctr"/>
            <a:r>
              <a:rPr lang="fr-FR" dirty="0" smtClean="0"/>
              <a:t/>
            </a:r>
            <a:br>
              <a:rPr lang="fr-FR" dirty="0" smtClean="0"/>
            </a:br>
            <a:r>
              <a:rPr lang="fr-FR" dirty="0" smtClean="0"/>
              <a:t/>
            </a:r>
            <a:br>
              <a:rPr lang="fr-FR" dirty="0" smtClean="0"/>
            </a:br>
            <a:r>
              <a:rPr lang="fr-FR" dirty="0" smtClean="0"/>
              <a:t/>
            </a:r>
            <a:br>
              <a:rPr lang="fr-FR" dirty="0" smtClean="0"/>
            </a:br>
            <a:r>
              <a:rPr lang="fr-FR" dirty="0" smtClean="0"/>
              <a:t/>
            </a:r>
            <a:br>
              <a:rPr lang="fr-FR" dirty="0" smtClean="0"/>
            </a:br>
            <a:r>
              <a:rPr lang="fr-FR" dirty="0" smtClean="0"/>
              <a:t/>
            </a:r>
            <a:br>
              <a:rPr lang="fr-FR" dirty="0" smtClean="0"/>
            </a:br>
            <a:r>
              <a:rPr lang="fr-FR" dirty="0" smtClean="0"/>
              <a:t/>
            </a:r>
            <a:br>
              <a:rPr lang="fr-FR" dirty="0" smtClean="0"/>
            </a:br>
            <a:r>
              <a:rPr lang="fr-FR" dirty="0" smtClean="0"/>
              <a:t>De quoi a besoin RVM pour fonctionner ?</a:t>
            </a:r>
            <a:endParaRPr lang="fr-FR" dirty="0"/>
          </a:p>
        </p:txBody>
      </p:sp>
      <p:sp>
        <p:nvSpPr>
          <p:cNvPr id="3" name="Espace réservé du contenu 2"/>
          <p:cNvSpPr>
            <a:spLocks noGrp="1"/>
          </p:cNvSpPr>
          <p:nvPr>
            <p:ph idx="1"/>
          </p:nvPr>
        </p:nvSpPr>
        <p:spPr/>
        <p:txBody>
          <a:bodyPr>
            <a:normAutofit/>
          </a:bodyPr>
          <a:lstStyle/>
          <a:p>
            <a:pPr>
              <a:buNone/>
            </a:pPr>
            <a:r>
              <a:rPr lang="fr-FR" dirty="0" smtClean="0">
                <a:latin typeface="Times New Roman" pitchFamily="18" charset="0"/>
                <a:cs typeface="Times New Roman" pitchFamily="18" charset="0"/>
              </a:rPr>
              <a:t>Comme toute organisation, la Radio Vie Meilleure a besoin de ressources :</a:t>
            </a:r>
          </a:p>
          <a:p>
            <a:r>
              <a:rPr lang="fr-FR" b="1" dirty="0" smtClean="0">
                <a:latin typeface="Times New Roman" pitchFamily="18" charset="0"/>
                <a:cs typeface="Times New Roman" pitchFamily="18" charset="0"/>
                <a:hlinkClick r:id="rId2" tooltip="Gestion des ressources humaines"/>
              </a:rPr>
              <a:t>Ressources humaines</a:t>
            </a:r>
            <a:r>
              <a:rPr lang="fr-FR" dirty="0" smtClean="0">
                <a:latin typeface="Times New Roman" pitchFamily="18" charset="0"/>
                <a:cs typeface="Times New Roman" pitchFamily="18" charset="0"/>
              </a:rPr>
              <a:t> (RH) ou capital humain (gestionnaires et employés) ;</a:t>
            </a:r>
          </a:p>
          <a:p>
            <a:r>
              <a:rPr lang="fr-FR" u="sng" dirty="0" smtClean="0">
                <a:solidFill>
                  <a:srgbClr val="00B0F0"/>
                </a:solidFill>
                <a:latin typeface="Times New Roman" pitchFamily="18" charset="0"/>
                <a:cs typeface="Times New Roman" pitchFamily="18" charset="0"/>
              </a:rPr>
              <a:t>R</a:t>
            </a:r>
            <a:r>
              <a:rPr lang="fr-FR" b="1" u="sng" dirty="0" smtClean="0">
                <a:solidFill>
                  <a:srgbClr val="00B0F0"/>
                </a:solidFill>
                <a:latin typeface="Times New Roman" pitchFamily="18" charset="0"/>
                <a:cs typeface="Times New Roman" pitchFamily="18" charset="0"/>
              </a:rPr>
              <a:t>essources informationnelles</a:t>
            </a:r>
            <a:r>
              <a:rPr lang="fr-FR" dirty="0" smtClean="0">
                <a:latin typeface="Times New Roman" pitchFamily="18" charset="0"/>
                <a:cs typeface="Times New Roman" pitchFamily="18" charset="0"/>
              </a:rPr>
              <a:t> (information et technologies d’information) ;</a:t>
            </a:r>
          </a:p>
          <a:p>
            <a:r>
              <a:rPr lang="fr-FR" u="sng" dirty="0" smtClean="0">
                <a:solidFill>
                  <a:srgbClr val="00B0F0"/>
                </a:solidFill>
                <a:latin typeface="Times New Roman" pitchFamily="18" charset="0"/>
                <a:cs typeface="Times New Roman" pitchFamily="18" charset="0"/>
              </a:rPr>
              <a:t>R</a:t>
            </a:r>
            <a:r>
              <a:rPr lang="fr-FR" b="1" u="sng" dirty="0" smtClean="0">
                <a:solidFill>
                  <a:srgbClr val="00B0F0"/>
                </a:solidFill>
                <a:latin typeface="Times New Roman" pitchFamily="18" charset="0"/>
                <a:cs typeface="Times New Roman" pitchFamily="18" charset="0"/>
              </a:rPr>
              <a:t>essources matérielles</a:t>
            </a:r>
            <a:r>
              <a:rPr lang="fr-FR" dirty="0" smtClean="0">
                <a:latin typeface="Times New Roman" pitchFamily="18" charset="0"/>
                <a:cs typeface="Times New Roman" pitchFamily="18" charset="0"/>
              </a:rPr>
              <a:t> (équipements, outils, bâtiment) ;</a:t>
            </a:r>
          </a:p>
          <a:p>
            <a:r>
              <a:rPr lang="fr-FR" dirty="0" smtClean="0">
                <a:latin typeface="Times New Roman" pitchFamily="18" charset="0"/>
                <a:cs typeface="Times New Roman" pitchFamily="18" charset="0"/>
                <a:hlinkClick r:id="rId3" tooltip="Investissement"/>
              </a:rPr>
              <a:t>R</a:t>
            </a:r>
            <a:r>
              <a:rPr lang="fr-FR" b="1" dirty="0" smtClean="0">
                <a:latin typeface="Times New Roman" pitchFamily="18" charset="0"/>
                <a:cs typeface="Times New Roman" pitchFamily="18" charset="0"/>
                <a:hlinkClick r:id="rId3" tooltip="Investissement"/>
              </a:rPr>
              <a:t>essources financières</a:t>
            </a:r>
            <a:r>
              <a:rPr lang="fr-FR" dirty="0" smtClean="0">
                <a:latin typeface="Times New Roman" pitchFamily="18" charset="0"/>
                <a:cs typeface="Times New Roman" pitchFamily="18" charset="0"/>
              </a:rPr>
              <a:t> (budget, liquidité, </a:t>
            </a:r>
            <a:r>
              <a:rPr lang="fr-FR" dirty="0" err="1" smtClean="0">
                <a:latin typeface="Times New Roman" pitchFamily="18" charset="0"/>
                <a:cs typeface="Times New Roman" pitchFamily="18" charset="0"/>
              </a:rPr>
              <a:t>capital-action</a:t>
            </a:r>
            <a:r>
              <a:rPr lang="fr-FR" dirty="0" smtClean="0">
                <a:latin typeface="Times New Roman" pitchFamily="18" charset="0"/>
                <a:cs typeface="Times New Roman" pitchFamily="18" charset="0"/>
              </a:rPr>
              <a:t>).</a:t>
            </a:r>
          </a:p>
          <a:p>
            <a:pPr>
              <a:buNone/>
            </a:pPr>
            <a:endParaRPr lang="fr-F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dirty="0" smtClean="0"/>
              <a:t>UN Centre de veille et de ressources informationnelles</a:t>
            </a:r>
            <a:endParaRPr lang="fr-FR" dirty="0"/>
          </a:p>
        </p:txBody>
      </p:sp>
      <p:sp>
        <p:nvSpPr>
          <p:cNvPr id="3" name="Espace réservé du contenu 2"/>
          <p:cNvSpPr>
            <a:spLocks noGrp="1"/>
          </p:cNvSpPr>
          <p:nvPr>
            <p:ph idx="1"/>
          </p:nvPr>
        </p:nvSpPr>
        <p:spPr>
          <a:xfrm>
            <a:off x="457200" y="1609416"/>
            <a:ext cx="7427168" cy="4846320"/>
          </a:xfrm>
        </p:spPr>
        <p:txBody>
          <a:bodyPr>
            <a:normAutofit/>
          </a:bodyPr>
          <a:lstStyle/>
          <a:p>
            <a:r>
              <a:rPr lang="fr-FR" sz="3600" dirty="0" smtClean="0">
                <a:latin typeface="Times New Roman" pitchFamily="18" charset="0"/>
                <a:cs typeface="Times New Roman" pitchFamily="18" charset="0"/>
              </a:rPr>
              <a:t>Unique dans la division interaméricaine, la Radio Vie Meilleure assure, hebdomadairement, </a:t>
            </a:r>
            <a:r>
              <a:rPr lang="fr-FR" sz="3600" b="1" dirty="0" smtClean="0">
                <a:latin typeface="Times New Roman" pitchFamily="18" charset="0"/>
                <a:cs typeface="Times New Roman" pitchFamily="18" charset="0"/>
              </a:rPr>
              <a:t>une activité de veille, capitalisation, recherche et diffusion d'informations</a:t>
            </a:r>
            <a:r>
              <a:rPr lang="fr-FR" sz="3600" dirty="0" smtClean="0">
                <a:latin typeface="Times New Roman" pitchFamily="18" charset="0"/>
                <a:cs typeface="Times New Roman" pitchFamily="18" charset="0"/>
              </a:rPr>
              <a:t>, qui couvre l’ensemble des activités de l’Eglise Adventiste.</a:t>
            </a:r>
            <a:endParaRPr lang="fr-FR" sz="3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UNE radio au service  de l’</a:t>
            </a:r>
            <a:r>
              <a:rPr lang="fr-FR" dirty="0" err="1"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eglise</a:t>
            </a:r>
            <a:r>
              <a:rPr lang="fr-FR"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 et de la </a:t>
            </a:r>
            <a:r>
              <a:rPr lang="fr-FR" dirty="0" err="1"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societe</a:t>
            </a:r>
            <a:endParaRPr lang="fr-FR" dirty="0"/>
          </a:p>
        </p:txBody>
      </p:sp>
      <p:pic>
        <p:nvPicPr>
          <p:cNvPr id="1026" name="Picture 2" descr="http://www.adventiste-gp.org/wp-content/uploads/2013/05/DSC_0228.jpg"/>
          <p:cNvPicPr>
            <a:picLocks noChangeAspect="1" noChangeArrowheads="1"/>
          </p:cNvPicPr>
          <p:nvPr/>
        </p:nvPicPr>
        <p:blipFill>
          <a:blip r:embed="rId2" cstate="print"/>
          <a:srcRect/>
          <a:stretch>
            <a:fillRect/>
          </a:stretch>
        </p:blipFill>
        <p:spPr bwMode="auto">
          <a:xfrm>
            <a:off x="251520" y="1512168"/>
            <a:ext cx="7596386" cy="5085184"/>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b="0" dirty="0" smtClean="0"/>
              <a:t/>
            </a:r>
            <a:br>
              <a:rPr lang="fr-FR" b="0" dirty="0" smtClean="0"/>
            </a:br>
            <a:r>
              <a:rPr lang="fr-FR" b="0" dirty="0" smtClean="0"/>
              <a:t>les sources d'information</a:t>
            </a:r>
            <a:endParaRPr lang="fr-FR" dirty="0"/>
          </a:p>
        </p:txBody>
      </p:sp>
      <p:sp>
        <p:nvSpPr>
          <p:cNvPr id="3" name="Espace réservé du contenu 2"/>
          <p:cNvSpPr>
            <a:spLocks noGrp="1"/>
          </p:cNvSpPr>
          <p:nvPr>
            <p:ph idx="1"/>
          </p:nvPr>
        </p:nvSpPr>
        <p:spPr/>
        <p:txBody>
          <a:bodyPr/>
          <a:lstStyle/>
          <a:p>
            <a:pPr>
              <a:buNone/>
            </a:pPr>
            <a:r>
              <a:rPr lang="fr-FR" sz="2800" dirty="0" smtClean="0">
                <a:latin typeface="Times New Roman" pitchFamily="18" charset="0"/>
                <a:cs typeface="Times New Roman" pitchFamily="18" charset="0"/>
              </a:rPr>
              <a:t>Les sources d’information prennent des formes</a:t>
            </a:r>
          </a:p>
          <a:p>
            <a:pPr>
              <a:buNone/>
            </a:pPr>
            <a:r>
              <a:rPr lang="fr-FR" sz="2800" dirty="0" smtClean="0">
                <a:latin typeface="Times New Roman" pitchFamily="18" charset="0"/>
                <a:cs typeface="Times New Roman" pitchFamily="18" charset="0"/>
              </a:rPr>
              <a:t>très variées - elles prennent une forme écrite à</a:t>
            </a:r>
          </a:p>
          <a:p>
            <a:pPr>
              <a:buNone/>
            </a:pPr>
            <a:r>
              <a:rPr lang="fr-FR" sz="2800" dirty="0" smtClean="0">
                <a:latin typeface="Times New Roman" pitchFamily="18" charset="0"/>
                <a:cs typeface="Times New Roman" pitchFamily="18" charset="0"/>
              </a:rPr>
              <a:t>travers le courrier électronique, Internet, la radio</a:t>
            </a:r>
          </a:p>
          <a:p>
            <a:pPr>
              <a:buNone/>
            </a:pPr>
            <a:r>
              <a:rPr lang="fr-FR" sz="2800" dirty="0" smtClean="0">
                <a:latin typeface="Times New Roman" pitchFamily="18" charset="0"/>
                <a:cs typeface="Times New Roman" pitchFamily="18" charset="0"/>
              </a:rPr>
              <a:t>et la télévision ; elles prennent la forme de la</a:t>
            </a:r>
          </a:p>
          <a:p>
            <a:pPr>
              <a:buNone/>
            </a:pPr>
            <a:r>
              <a:rPr lang="fr-FR" sz="2800" dirty="0" smtClean="0">
                <a:latin typeface="Times New Roman" pitchFamily="18" charset="0"/>
                <a:cs typeface="Times New Roman" pitchFamily="18" charset="0"/>
              </a:rPr>
              <a:t>parole traditionnelle, à travers le bouche-à</a:t>
            </a:r>
          </a:p>
          <a:p>
            <a:pPr>
              <a:buNone/>
            </a:pPr>
            <a:r>
              <a:rPr lang="fr-FR" sz="2800" dirty="0" smtClean="0">
                <a:latin typeface="Times New Roman" pitchFamily="18" charset="0"/>
                <a:cs typeface="Times New Roman" pitchFamily="18" charset="0"/>
              </a:rPr>
              <a:t>oreille, le téléphone et la communication en face</a:t>
            </a:r>
          </a:p>
          <a:p>
            <a:pPr>
              <a:buNone/>
            </a:pPr>
            <a:r>
              <a:rPr lang="fr-FR" sz="2800" dirty="0" smtClean="0">
                <a:latin typeface="Times New Roman" pitchFamily="18" charset="0"/>
                <a:cs typeface="Times New Roman" pitchFamily="18" charset="0"/>
              </a:rPr>
              <a:t>à-face</a:t>
            </a:r>
            <a:r>
              <a:rPr lang="fr-FR" sz="2800" smtClean="0">
                <a:latin typeface="Times New Roman" pitchFamily="18" charset="0"/>
                <a:cs typeface="Times New Roman" pitchFamily="18" charset="0"/>
              </a:rPr>
              <a:t>. </a:t>
            </a:r>
            <a:endParaRPr lang="fr-FR"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L’information imprimable par le biais du courrier électronique et d’internet</a:t>
            </a:r>
            <a:endParaRPr lang="fr-FR" dirty="0"/>
          </a:p>
        </p:txBody>
      </p:sp>
      <p:sp>
        <p:nvSpPr>
          <p:cNvPr id="3" name="Espace réservé du contenu 2"/>
          <p:cNvSpPr>
            <a:spLocks noGrp="1"/>
          </p:cNvSpPr>
          <p:nvPr>
            <p:ph idx="1"/>
          </p:nvPr>
        </p:nvSpPr>
        <p:spPr/>
        <p:txBody>
          <a:bodyPr>
            <a:normAutofit/>
          </a:bodyPr>
          <a:lstStyle/>
          <a:p>
            <a:r>
              <a:rPr lang="fr-FR" dirty="0" smtClean="0">
                <a:latin typeface="Times New Roman" pitchFamily="18" charset="0"/>
                <a:cs typeface="Times New Roman" pitchFamily="18" charset="0"/>
              </a:rPr>
              <a:t>La recherche de portails, de documents, de pages ou de sites sur Internet peut être d’une simplicité enfantine ou parfois d’une grande difficulté</a:t>
            </a:r>
          </a:p>
          <a:p>
            <a:r>
              <a:rPr lang="fr-FR" dirty="0" smtClean="0">
                <a:latin typeface="Times New Roman" pitchFamily="18" charset="0"/>
                <a:cs typeface="Times New Roman" pitchFamily="18" charset="0"/>
              </a:rPr>
              <a:t>Il est souvent difficile de déterminer l’endroit où se procurer ces ressources</a:t>
            </a:r>
          </a:p>
          <a:p>
            <a:r>
              <a:rPr lang="fr-FR" dirty="0" smtClean="0">
                <a:latin typeface="Times New Roman" pitchFamily="18" charset="0"/>
                <a:cs typeface="Times New Roman" pitchFamily="18" charset="0"/>
              </a:rPr>
              <a:t>Souvent, les portails peuvent vous permettre de consulter une base de données réunissant les sites Web des différentes organisations.</a:t>
            </a:r>
          </a:p>
          <a:p>
            <a:r>
              <a:rPr lang="fr-FR" dirty="0" smtClean="0">
                <a:latin typeface="Times New Roman" pitchFamily="18" charset="0"/>
                <a:cs typeface="Times New Roman" pitchFamily="18" charset="0"/>
              </a:rPr>
              <a:t>L’Internet permet également d’avoir accès à des données du monde entier, sous format audio et vidéo</a:t>
            </a:r>
            <a:endParaRPr lang="fr-FR"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175</TotalTime>
  <Words>559</Words>
  <Application>Microsoft Office PowerPoint</Application>
  <PresentationFormat>Affichage à l'écran (4:3)</PresentationFormat>
  <Paragraphs>61</Paragraphs>
  <Slides>16</Slides>
  <Notes>0</Notes>
  <HiddenSlides>0</HiddenSlides>
  <MMClips>0</MMClips>
  <ScaleCrop>false</ScaleCrop>
  <HeadingPairs>
    <vt:vector size="4" baseType="variant">
      <vt:variant>
        <vt:lpstr>Thème</vt:lpstr>
      </vt:variant>
      <vt:variant>
        <vt:i4>1</vt:i4>
      </vt:variant>
      <vt:variant>
        <vt:lpstr>Titres des diapositives</vt:lpstr>
      </vt:variant>
      <vt:variant>
        <vt:i4>16</vt:i4>
      </vt:variant>
    </vt:vector>
  </HeadingPairs>
  <TitlesOfParts>
    <vt:vector size="17" baseType="lpstr">
      <vt:lpstr>Opulent</vt:lpstr>
      <vt:lpstr>La radio vie meilleure un outil de communication efficace </vt:lpstr>
      <vt:lpstr>Qui sommes-nous ? </vt:lpstr>
      <vt:lpstr>UNE RADIO DYNAMIQUE </vt:lpstr>
      <vt:lpstr>RVM, C’EST AUSSI</vt:lpstr>
      <vt:lpstr>      De quoi a besoin RVM pour fonctionner ?</vt:lpstr>
      <vt:lpstr>UN Centre de veille et de ressources informationnelles</vt:lpstr>
      <vt:lpstr>UNE radio au service  de l’eglise et de la societe</vt:lpstr>
      <vt:lpstr> les sources d'information</vt:lpstr>
      <vt:lpstr>L’information imprimable par le biais du courrier électronique et d’internet</vt:lpstr>
      <vt:lpstr>L’utilisation du téléphone</vt:lpstr>
      <vt:lpstr>Le bouche à oreille</vt:lpstr>
      <vt:lpstr>CAHIER DES CHARGES des responsables des communications</vt:lpstr>
      <vt:lpstr>Diapositive 13</vt:lpstr>
      <vt:lpstr>La question des droits d’auteur</vt:lpstr>
      <vt:lpstr>Sources</vt:lpstr>
      <vt:lpstr>Contactez-nous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radio vie meilleure un outil de communication  au service des départements.</dc:title>
  <dc:creator>pc internet</dc:creator>
  <cp:lastModifiedBy>jessy_000</cp:lastModifiedBy>
  <cp:revision>57</cp:revision>
  <dcterms:created xsi:type="dcterms:W3CDTF">2016-01-07T16:18:28Z</dcterms:created>
  <dcterms:modified xsi:type="dcterms:W3CDTF">2016-01-09T18:12:53Z</dcterms:modified>
</cp:coreProperties>
</file>