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Default Extension="tiff" ContentType="image/tiff"/>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6" r:id="rId41"/>
    <p:sldId id="296" r:id="rId42"/>
    <p:sldId id="307"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14"/>
    <p:restoredTop sz="92936"/>
  </p:normalViewPr>
  <p:slideViewPr>
    <p:cSldViewPr snapToGrid="0" snapToObjects="1">
      <p:cViewPr>
        <p:scale>
          <a:sx n="90" d="100"/>
          <a:sy n="90" d="100"/>
        </p:scale>
        <p:origin x="-776" y="-2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1376650"/>
      </p:ext>
    </p:extLst>
  </p:cSld>
  <p:clrMapOvr>
    <a:masterClrMapping/>
  </p:clrMapOvr>
  <p:extLst>
    <p:ext uri="{DCECCB84-F9BA-43D5-87BE-67443E8EF086}">
      <p15:sldGuideLst xmlns="" xmlns:p15="http://schemas.microsoft.com/office/powerpoint/2012/main" xmlns:p="http://schemas.openxmlformats.org/presentationml/2006/main" xmlns:r="http://schemas.openxmlformats.org/officeDocument/2006/relationships" xmlns:a="http://schemas.openxmlformats.org/drawingml/2006/main"/>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86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7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454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08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91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904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6709749"/>
      </p:ext>
    </p:extLst>
  </p:cSld>
  <p:clrMapOvr>
    <a:masterClrMapping/>
  </p:clrMapOvr>
  <p:extLst>
    <p:ext uri="{DCECCB84-F9BA-43D5-87BE-67443E8EF086}">
      <p15:sldGuideLst xmlns="" xmlns:p15="http://schemas.microsoft.com/office/powerpoint/2012/main" xmlns:p="http://schemas.openxmlformats.org/presentationml/2006/main" xmlns:r="http://schemas.openxmlformats.org/officeDocument/2006/relationships" xmlns:a="http://schemas.openxmlformats.org/drawingml/2006/main"/>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667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pPr/>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6571305"/>
      </p:ext>
    </p:extLst>
  </p:cSld>
  <p:clrMapOvr>
    <a:masterClrMapping/>
  </p:clrMapOvr>
  <p:extLst>
    <p:ext uri="{DCECCB84-F9BA-43D5-87BE-67443E8EF086}">
      <p15:sldGuideLst xmlns="" xmlns:p15="http://schemas.microsoft.com/office/powerpoint/2012/main" xmlns:p="http://schemas.openxmlformats.org/presentationml/2006/main" xmlns:r="http://schemas.openxmlformats.org/officeDocument/2006/relationships" xmlns:a="http://schemas.openxmlformats.org/drawingml/2006/main"/>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D5E99-E104-E541-B356-615CB7ACBD9C}" type="datetimeFigureOut">
              <a:rPr lang="en-US" smtClean="0"/>
              <a:pPr/>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86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D5E99-E104-E541-B356-615CB7ACBD9C}" type="datetimeFigureOut">
              <a:rPr lang="en-US" smtClean="0"/>
              <a:pPr/>
              <a:t>18/01/16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50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D5E99-E104-E541-B356-615CB7ACBD9C}" type="datetimeFigureOut">
              <a:rPr lang="en-US" smtClean="0"/>
              <a:pPr/>
              <a:t>18/01/16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968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D5E99-E104-E541-B356-615CB7ACBD9C}" type="datetimeFigureOut">
              <a:rPr lang="en-US" smtClean="0"/>
              <a:pPr/>
              <a:t>18/01/16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7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D5E99-E104-E541-B356-615CB7ACBD9C}" type="datetimeFigureOut">
              <a:rPr lang="en-US" smtClean="0"/>
              <a:pPr/>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01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D5E99-E104-E541-B356-615CB7ACBD9C}" type="datetimeFigureOut">
              <a:rPr lang="en-US" smtClean="0"/>
              <a:pPr/>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509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8D5E99-E104-E541-B356-615CB7ACBD9C}" type="datetimeFigureOut">
              <a:rPr lang="en-US" smtClean="0"/>
              <a:pPr/>
              <a:t>18/01/16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2A09CA4-CD02-784B-A4C2-BDA9F1B171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451247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xmlns:p="http://schemas.openxmlformats.org/presentationml/2006/main" xmlns:r="http://schemas.openxmlformats.org/officeDocument/2006/relationships" xmlns:a="http://schemas.openxmlformats.org/drawingml/2006/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jpeg"/><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8.jpe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 Id="rId3"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jpeg"/><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jpe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 Id="rId3" Type="http://schemas.openxmlformats.org/officeDocument/2006/relationships/image" Target="../media/image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 Id="rId3"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 Id="rId3"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jpeg"/><Relationship Id="rId5"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201920" y="1151606"/>
            <a:ext cx="1785246" cy="4308069"/>
          </a:xfrm>
          <a:prstGeom prst="rect">
            <a:avLst/>
          </a:prstGeom>
        </p:spPr>
      </p:pic>
      <p:sp>
        <p:nvSpPr>
          <p:cNvPr id="2" name="Title 1"/>
          <p:cNvSpPr>
            <a:spLocks noGrp="1"/>
          </p:cNvSpPr>
          <p:nvPr>
            <p:ph type="ctrTitle"/>
          </p:nvPr>
        </p:nvSpPr>
        <p:spPr>
          <a:xfrm>
            <a:off x="1076960" y="1733974"/>
            <a:ext cx="5953760" cy="1646302"/>
          </a:xfrm>
        </p:spPr>
        <p:txBody>
          <a:bodyPr/>
          <a:lstStyle/>
          <a:p>
            <a:pPr algn="l"/>
            <a:r>
              <a:rPr lang="en-US" sz="4800" b="1" dirty="0" err="1" smtClean="0">
                <a:solidFill>
                  <a:schemeClr val="accent2">
                    <a:lumMod val="50000"/>
                  </a:schemeClr>
                </a:solidFill>
                <a:ea typeface="Garamond" charset="0"/>
                <a:cs typeface="Garamond" charset="0"/>
              </a:rPr>
              <a:t>Oser</a:t>
            </a:r>
            <a:r>
              <a:rPr lang="en-US" sz="4800" b="1" dirty="0" smtClean="0">
                <a:solidFill>
                  <a:schemeClr val="accent2">
                    <a:lumMod val="50000"/>
                  </a:schemeClr>
                </a:solidFill>
                <a:ea typeface="Garamond" charset="0"/>
                <a:cs typeface="Garamond" charset="0"/>
              </a:rPr>
              <a:t> </a:t>
            </a:r>
            <a:br>
              <a:rPr lang="en-US" sz="4800" b="1" dirty="0" smtClean="0">
                <a:solidFill>
                  <a:schemeClr val="accent2">
                    <a:lumMod val="50000"/>
                  </a:schemeClr>
                </a:solidFill>
                <a:ea typeface="Garamond" charset="0"/>
                <a:cs typeface="Garamond" charset="0"/>
              </a:rPr>
            </a:br>
            <a:r>
              <a:rPr lang="en-US" sz="4800" b="1" dirty="0" smtClean="0">
                <a:solidFill>
                  <a:schemeClr val="accent2">
                    <a:lumMod val="50000"/>
                  </a:schemeClr>
                </a:solidFill>
                <a:ea typeface="Garamond" charset="0"/>
                <a:cs typeface="Garamond" charset="0"/>
              </a:rPr>
              <a:t>Demander </a:t>
            </a:r>
            <a:r>
              <a:rPr lang="en-US" sz="4800" b="1" dirty="0" err="1" smtClean="0">
                <a:solidFill>
                  <a:schemeClr val="accent2">
                    <a:lumMod val="50000"/>
                  </a:schemeClr>
                </a:solidFill>
                <a:ea typeface="Garamond" charset="0"/>
                <a:cs typeface="Garamond" charset="0"/>
              </a:rPr>
              <a:t>Davantage</a:t>
            </a:r>
            <a:r>
              <a:rPr lang="en-US" sz="4800" b="1" dirty="0" smtClean="0">
                <a:solidFill>
                  <a:schemeClr val="accent2">
                    <a:lumMod val="50000"/>
                  </a:schemeClr>
                </a:solidFill>
                <a:ea typeface="Garamond" charset="0"/>
                <a:cs typeface="Garamond" charset="0"/>
              </a:rPr>
              <a:t> </a:t>
            </a:r>
            <a:endParaRPr lang="en-US" sz="4800" b="1" dirty="0">
              <a:solidFill>
                <a:schemeClr val="accent2">
                  <a:lumMod val="50000"/>
                </a:schemeClr>
              </a:solidFill>
              <a:ea typeface="Garamond" charset="0"/>
              <a:cs typeface="Garamond" charset="0"/>
            </a:endParaRPr>
          </a:p>
        </p:txBody>
      </p:sp>
      <p:sp>
        <p:nvSpPr>
          <p:cNvPr id="3" name="Subtitle 2"/>
          <p:cNvSpPr>
            <a:spLocks noGrp="1"/>
          </p:cNvSpPr>
          <p:nvPr>
            <p:ph type="subTitle" idx="1"/>
          </p:nvPr>
        </p:nvSpPr>
        <p:spPr>
          <a:xfrm>
            <a:off x="755227" y="3522514"/>
            <a:ext cx="4995333" cy="2167086"/>
          </a:xfrm>
        </p:spPr>
        <p:txBody>
          <a:bodyPr>
            <a:normAutofit/>
          </a:bodyPr>
          <a:lstStyle/>
          <a:p>
            <a:pPr algn="ctr">
              <a:lnSpc>
                <a:spcPct val="80000"/>
              </a:lnSpc>
              <a:defRPr/>
            </a:pPr>
            <a:r>
              <a:rPr lang="fr-FR" sz="2400" b="1" dirty="0" smtClean="0">
                <a:solidFill>
                  <a:schemeClr val="accent4">
                    <a:lumMod val="50000"/>
                  </a:schemeClr>
                </a:solidFill>
              </a:rPr>
              <a:t>Quatre clés divines pour d’Abondantes Bénédictions Spirituelles</a:t>
            </a:r>
            <a:endParaRPr lang="en-US" altLang="en-US" sz="2400" b="1" dirty="0">
              <a:solidFill>
                <a:schemeClr val="accent4">
                  <a:lumMod val="50000"/>
                </a:schemeClr>
              </a:solidFill>
              <a:latin typeface="Calibri" charset="0"/>
              <a:ea typeface="Calibri" charset="0"/>
              <a:cs typeface="Calibri" charset="0"/>
              <a:sym typeface="Abadi MT Condensed Extra Bold" charset="0"/>
            </a:endParaRPr>
          </a:p>
          <a:p>
            <a:pPr algn="ctr">
              <a:lnSpc>
                <a:spcPct val="80000"/>
              </a:lnSpc>
              <a:defRPr/>
            </a:pPr>
            <a:r>
              <a:rPr lang="en-US" altLang="en-US" sz="1600" dirty="0" smtClean="0">
                <a:solidFill>
                  <a:schemeClr val="tx1"/>
                </a:solidFill>
                <a:latin typeface="Calibri" charset="0"/>
                <a:ea typeface="Calibri" charset="0"/>
                <a:cs typeface="Calibri" charset="0"/>
                <a:sym typeface="Abadi MT Condensed Extra Bold" charset="0"/>
              </a:rPr>
              <a:t> par Melody </a:t>
            </a:r>
            <a:r>
              <a:rPr lang="en-US" altLang="en-US" sz="1600" dirty="0">
                <a:solidFill>
                  <a:schemeClr val="tx1"/>
                </a:solidFill>
                <a:latin typeface="Calibri" charset="0"/>
                <a:ea typeface="Calibri" charset="0"/>
                <a:cs typeface="Calibri" charset="0"/>
                <a:sym typeface="Abadi MT Condensed Extra Bold" charset="0"/>
              </a:rPr>
              <a:t>Mason</a:t>
            </a:r>
          </a:p>
          <a:p>
            <a:pPr algn="ctr">
              <a:lnSpc>
                <a:spcPct val="80000"/>
              </a:lnSpc>
              <a:defRPr/>
            </a:pPr>
            <a:endParaRPr lang="en-US" altLang="en-US" dirty="0">
              <a:sym typeface="Abadi MT Condensed Extra Bold" charset="0"/>
            </a:endParaRPr>
          </a:p>
        </p:txBody>
      </p:sp>
      <p:sp>
        <p:nvSpPr>
          <p:cNvPr id="7" name="TextBox 6"/>
          <p:cNvSpPr txBox="1"/>
          <p:nvPr/>
        </p:nvSpPr>
        <p:spPr>
          <a:xfrm>
            <a:off x="1309498" y="5363176"/>
            <a:ext cx="3576878" cy="523220"/>
          </a:xfrm>
          <a:prstGeom prst="rect">
            <a:avLst/>
          </a:prstGeom>
          <a:noFill/>
        </p:spPr>
        <p:txBody>
          <a:bodyPr wrap="none" rtlCol="0">
            <a:spAutoFit/>
          </a:bodyPr>
          <a:lstStyle/>
          <a:p>
            <a:pPr algn="ctr"/>
            <a:r>
              <a:rPr lang="en-US" sz="1400" dirty="0">
                <a:solidFill>
                  <a:srgbClr val="002060"/>
                </a:solidFill>
                <a:latin typeface="Calibri" charset="0"/>
                <a:ea typeface="Calibri" charset="0"/>
                <a:cs typeface="Calibri" charset="0"/>
              </a:rPr>
              <a:t> </a:t>
            </a:r>
            <a:r>
              <a:rPr lang="en-US" sz="1400" dirty="0" err="1" smtClean="0">
                <a:solidFill>
                  <a:srgbClr val="002060"/>
                </a:solidFill>
                <a:latin typeface="Calibri" charset="0"/>
                <a:ea typeface="Calibri" charset="0"/>
                <a:cs typeface="Calibri" charset="0"/>
              </a:rPr>
              <a:t>Conférence</a:t>
            </a:r>
            <a:r>
              <a:rPr lang="en-US" sz="1400" dirty="0" smtClean="0">
                <a:solidFill>
                  <a:srgbClr val="002060"/>
                </a:solidFill>
                <a:latin typeface="Calibri" charset="0"/>
                <a:ea typeface="Calibri" charset="0"/>
                <a:cs typeface="Calibri" charset="0"/>
              </a:rPr>
              <a:t> </a:t>
            </a:r>
            <a:r>
              <a:rPr lang="en-US" sz="1400" dirty="0" err="1" smtClean="0">
                <a:solidFill>
                  <a:srgbClr val="002060"/>
                </a:solidFill>
                <a:latin typeface="Calibri" charset="0"/>
                <a:ea typeface="Calibri" charset="0"/>
                <a:cs typeface="Calibri" charset="0"/>
              </a:rPr>
              <a:t>générale</a:t>
            </a:r>
            <a:r>
              <a:rPr lang="en-US" sz="1400" dirty="0" smtClean="0">
                <a:solidFill>
                  <a:srgbClr val="002060"/>
                </a:solidFill>
                <a:latin typeface="Calibri" charset="0"/>
                <a:ea typeface="Calibri" charset="0"/>
                <a:cs typeface="Calibri" charset="0"/>
              </a:rPr>
              <a:t> - </a:t>
            </a:r>
            <a:r>
              <a:rPr lang="en-US" sz="1400" dirty="0" err="1" smtClean="0">
                <a:solidFill>
                  <a:srgbClr val="002060"/>
                </a:solidFill>
                <a:latin typeface="Calibri" charset="0"/>
                <a:ea typeface="Calibri" charset="0"/>
                <a:cs typeface="Calibri" charset="0"/>
              </a:rPr>
              <a:t>Ministère</a:t>
            </a:r>
            <a:r>
              <a:rPr lang="en-US" sz="1400" dirty="0" smtClean="0">
                <a:solidFill>
                  <a:srgbClr val="002060"/>
                </a:solidFill>
                <a:latin typeface="Calibri" charset="0"/>
                <a:ea typeface="Calibri" charset="0"/>
                <a:cs typeface="Calibri" charset="0"/>
              </a:rPr>
              <a:t> des femmes</a:t>
            </a:r>
            <a:r>
              <a:rPr lang="en-US" sz="1400" dirty="0">
                <a:latin typeface="Calibri" charset="0"/>
                <a:ea typeface="Calibri" charset="0"/>
                <a:cs typeface="Calibri" charset="0"/>
              </a:rPr>
              <a:t/>
            </a:r>
            <a:br>
              <a:rPr lang="en-US" sz="1400" dirty="0">
                <a:latin typeface="Calibri" charset="0"/>
                <a:ea typeface="Calibri" charset="0"/>
                <a:cs typeface="Calibri" charset="0"/>
              </a:rPr>
            </a:br>
            <a:r>
              <a:rPr lang="en-US" sz="1400" dirty="0">
                <a:latin typeface="Calibri" charset="0"/>
                <a:ea typeface="Calibri" charset="0"/>
                <a:cs typeface="Calibri" charset="0"/>
              </a:rPr>
              <a:t> </a:t>
            </a:r>
            <a:r>
              <a:rPr lang="en-US" sz="1400" dirty="0" err="1" smtClean="0">
                <a:latin typeface="Calibri" charset="0"/>
                <a:ea typeface="Calibri" charset="0"/>
                <a:cs typeface="Calibri" charset="0"/>
              </a:rPr>
              <a:t>Journée</a:t>
            </a:r>
            <a:r>
              <a:rPr lang="en-US" sz="1400" dirty="0" smtClean="0">
                <a:latin typeface="Calibri" charset="0"/>
                <a:ea typeface="Calibri" charset="0"/>
                <a:cs typeface="Calibri" charset="0"/>
              </a:rPr>
              <a:t> </a:t>
            </a:r>
            <a:r>
              <a:rPr lang="en-US" sz="1400" dirty="0" err="1" smtClean="0">
                <a:latin typeface="Calibri" charset="0"/>
                <a:ea typeface="Calibri" charset="0"/>
                <a:cs typeface="Calibri" charset="0"/>
              </a:rPr>
              <a:t>Internationale</a:t>
            </a:r>
            <a:r>
              <a:rPr lang="en-US" sz="1400" dirty="0" smtClean="0">
                <a:latin typeface="Calibri" charset="0"/>
                <a:ea typeface="Calibri" charset="0"/>
                <a:cs typeface="Calibri" charset="0"/>
              </a:rPr>
              <a:t> de </a:t>
            </a:r>
            <a:r>
              <a:rPr lang="en-US" sz="1400" dirty="0" err="1" smtClean="0">
                <a:latin typeface="Calibri" charset="0"/>
                <a:ea typeface="Calibri" charset="0"/>
                <a:cs typeface="Calibri" charset="0"/>
              </a:rPr>
              <a:t>Prière</a:t>
            </a:r>
            <a:r>
              <a:rPr lang="en-US" sz="1400" dirty="0" smtClean="0">
                <a:latin typeface="Calibri" charset="0"/>
                <a:ea typeface="Calibri" charset="0"/>
                <a:cs typeface="Calibri" charset="0"/>
              </a:rPr>
              <a:t> des Femmes</a:t>
            </a:r>
            <a:endParaRPr lang="en-US" sz="1400" dirty="0">
              <a:latin typeface="Calibri" charset="0"/>
              <a:ea typeface="Calibri" charset="0"/>
              <a:cs typeface="Calibri" charset="0"/>
            </a:endParaRPr>
          </a:p>
        </p:txBody>
      </p:sp>
      <p:pic>
        <p:nvPicPr>
          <p:cNvPr id="8" name="Picture 8" descr="WMLOGO-smal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679085" y="6048956"/>
            <a:ext cx="781050" cy="596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29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p:cNvSpPr>
          <p:nvPr/>
        </p:nvSpPr>
        <p:spPr bwMode="auto">
          <a:xfrm>
            <a:off x="467361" y="4518422"/>
            <a:ext cx="6055360" cy="23395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endParaRPr lang="en-US" altLang="en-US" sz="2400" dirty="0" smtClean="0">
              <a:solidFill>
                <a:schemeClr val="tx1"/>
              </a:solidFill>
              <a:latin typeface="Cambria" charset="0"/>
              <a:sym typeface="Cambria" charset="0"/>
            </a:endParaRPr>
          </a:p>
          <a:p>
            <a:r>
              <a:rPr lang="en-US" altLang="en-US" sz="2400" dirty="0" smtClean="0">
                <a:solidFill>
                  <a:schemeClr val="tx1"/>
                </a:solidFill>
                <a:latin typeface="Cambria" charset="0"/>
                <a:sym typeface="Cambria" charset="0"/>
              </a:rPr>
              <a:t>“</a:t>
            </a:r>
            <a:r>
              <a:rPr lang="fr-FR" sz="2400" b="1" dirty="0" smtClean="0"/>
              <a:t>Les choses de moindre importance </a:t>
            </a:r>
            <a:r>
              <a:rPr lang="fr-FR" sz="2400" dirty="0" smtClean="0"/>
              <a:t>occupent l’attention, et la puissance divine nécessaire à la croissance, à la prospérité de l’église et à bien d’autres bénédictions est négligée, alors qu’elle est offerte en abondance.” </a:t>
            </a:r>
            <a:r>
              <a:rPr lang="fr-FR" sz="2000" dirty="0" smtClean="0"/>
              <a:t>(</a:t>
            </a:r>
            <a:r>
              <a:rPr lang="fr-FR" sz="2000" i="1" dirty="0" smtClean="0"/>
              <a:t>Témoignages pour l’église, </a:t>
            </a:r>
            <a:r>
              <a:rPr lang="fr-FR" sz="2000" dirty="0" smtClean="0"/>
              <a:t>vol. 8, </a:t>
            </a:r>
          </a:p>
          <a:p>
            <a:r>
              <a:rPr lang="fr-FR" sz="2000" dirty="0" smtClean="0"/>
              <a:t>p. 21. -Traduction libre</a:t>
            </a:r>
            <a:r>
              <a:rPr lang="fr-FR" sz="2400" dirty="0" smtClean="0"/>
              <a:t>)</a:t>
            </a:r>
            <a:endParaRPr lang="fr-FR" sz="2800" dirty="0" smtClean="0"/>
          </a:p>
          <a:p>
            <a:pPr eaLnBrk="1" hangingPunct="1"/>
            <a:endParaRPr lang="en-US" altLang="en-US" sz="2531" dirty="0">
              <a:solidFill>
                <a:schemeClr val="tx1"/>
              </a:solidFill>
              <a:latin typeface="Garamond" charset="0"/>
              <a:ea typeface="Garamond" charset="0"/>
              <a:cs typeface="Garamond" charset="0"/>
              <a:sym typeface="Cambria" charset="0"/>
            </a:endParaRPr>
          </a:p>
          <a:p>
            <a:pPr eaLnBrk="1" hangingPunct="1"/>
            <a:endParaRPr lang="en-US" altLang="en-US" sz="2531" dirty="0">
              <a:solidFill>
                <a:schemeClr val="tx1"/>
              </a:solidFill>
              <a:latin typeface="Cambria" charset="0"/>
              <a:sym typeface="Cambria" charset="0"/>
            </a:endParaRPr>
          </a:p>
        </p:txBody>
      </p:sp>
      <p:sp>
        <p:nvSpPr>
          <p:cNvPr id="23554" name="Rectangle 2"/>
          <p:cNvSpPr>
            <a:spLocks/>
          </p:cNvSpPr>
          <p:nvPr/>
        </p:nvSpPr>
        <p:spPr bwMode="auto">
          <a:xfrm>
            <a:off x="178798" y="527031"/>
            <a:ext cx="3455789" cy="35629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4000" b="1" dirty="0" smtClean="0"/>
              <a:t>Les bonnes choses sont les ennemies de </a:t>
            </a:r>
            <a:r>
              <a:rPr lang="fr-FR" sz="6000" b="1" i="1" dirty="0" smtClean="0">
                <a:latin typeface="Gabriola" pitchFamily="82" charset="0"/>
              </a:rPr>
              <a:t>la meilleure des choses  </a:t>
            </a:r>
            <a:r>
              <a:rPr lang="fr-FR" sz="4800" b="1" dirty="0" smtClean="0"/>
              <a:t>!</a:t>
            </a:r>
            <a:endParaRPr lang="en-US" altLang="en-US" sz="4800" i="1" dirty="0">
              <a:solidFill>
                <a:schemeClr val="tx1"/>
              </a:solidFill>
              <a:latin typeface="Garamond" charset="0"/>
              <a:ea typeface="Garamond" charset="0"/>
              <a:cs typeface="Garamond" charset="0"/>
              <a:sym typeface="Zapfino" charset="0"/>
            </a:endParaRPr>
          </a:p>
        </p:txBody>
      </p:sp>
      <p:grpSp>
        <p:nvGrpSpPr>
          <p:cNvPr id="23555" name="Group 5"/>
          <p:cNvGrpSpPr>
            <a:grpSpLocks/>
          </p:cNvGrpSpPr>
          <p:nvPr/>
        </p:nvGrpSpPr>
        <p:grpSpPr bwMode="auto">
          <a:xfrm>
            <a:off x="3662393" y="1016000"/>
            <a:ext cx="3571527" cy="2867958"/>
            <a:chOff x="0" y="0"/>
            <a:chExt cx="4016" cy="3032"/>
          </a:xfrm>
        </p:grpSpPr>
        <p:pic>
          <p:nvPicPr>
            <p:cNvPr id="23556"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7" y="176"/>
              <a:ext cx="3663" cy="2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3557"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016" cy="30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50709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4577" name="Group 3"/>
          <p:cNvGrpSpPr>
            <a:grpSpLocks/>
          </p:cNvGrpSpPr>
          <p:nvPr/>
        </p:nvGrpSpPr>
        <p:grpSpPr bwMode="auto">
          <a:xfrm>
            <a:off x="348942" y="3905297"/>
            <a:ext cx="3105458" cy="2556449"/>
            <a:chOff x="0" y="0"/>
            <a:chExt cx="3440" cy="2632"/>
          </a:xfrm>
        </p:grpSpPr>
        <p:pic>
          <p:nvPicPr>
            <p:cNvPr id="24588"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445886">
              <a:off x="308" y="371"/>
              <a:ext cx="2822" cy="18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4589"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440" cy="26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24578" name="Group 6"/>
          <p:cNvGrpSpPr>
            <a:grpSpLocks/>
          </p:cNvGrpSpPr>
          <p:nvPr/>
        </p:nvGrpSpPr>
        <p:grpSpPr bwMode="auto">
          <a:xfrm>
            <a:off x="2226009" y="1862160"/>
            <a:ext cx="3136879" cy="4054875"/>
            <a:chOff x="0" y="0"/>
            <a:chExt cx="3000" cy="3600"/>
          </a:xfrm>
        </p:grpSpPr>
        <p:pic>
          <p:nvPicPr>
            <p:cNvPr id="24586"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410565">
              <a:off x="363" y="320"/>
              <a:ext cx="2270" cy="29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4587"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000" cy="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24579" name="Group 9"/>
          <p:cNvGrpSpPr>
            <a:grpSpLocks/>
          </p:cNvGrpSpPr>
          <p:nvPr/>
        </p:nvGrpSpPr>
        <p:grpSpPr bwMode="auto">
          <a:xfrm>
            <a:off x="5044797" y="1950720"/>
            <a:ext cx="2676803" cy="2153589"/>
            <a:chOff x="0" y="0"/>
            <a:chExt cx="2560" cy="1912"/>
          </a:xfrm>
        </p:grpSpPr>
        <p:pic>
          <p:nvPicPr>
            <p:cNvPr id="24584" name="Picture 7"/>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73130">
              <a:off x="195" y="203"/>
              <a:ext cx="2176" cy="15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4585" name="Picture 8"/>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560" cy="1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24580" name="Group 12"/>
          <p:cNvGrpSpPr>
            <a:grpSpLocks/>
          </p:cNvGrpSpPr>
          <p:nvPr/>
        </p:nvGrpSpPr>
        <p:grpSpPr bwMode="auto">
          <a:xfrm>
            <a:off x="5138204" y="4719590"/>
            <a:ext cx="2283648" cy="1955351"/>
            <a:chOff x="0" y="0"/>
            <a:chExt cx="2184" cy="1736"/>
          </a:xfrm>
        </p:grpSpPr>
        <p:pic>
          <p:nvPicPr>
            <p:cNvPr id="24582" name="Picture 10"/>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73130">
              <a:off x="193" y="198"/>
              <a:ext cx="1800" cy="13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4583" name="Picture 11"/>
            <p:cNvPicPr>
              <a:picLocks noChangeArrowheads="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184" cy="17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24581" name="Rectangle 13"/>
          <p:cNvSpPr>
            <a:spLocks/>
          </p:cNvSpPr>
          <p:nvPr/>
        </p:nvSpPr>
        <p:spPr bwMode="auto">
          <a:xfrm>
            <a:off x="-1737941" y="160734"/>
            <a:ext cx="8812486" cy="22413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lnSpc>
                <a:spcPct val="60000"/>
              </a:lnSpc>
            </a:pPr>
            <a:r>
              <a:rPr lang="en-US" altLang="en-US" sz="8000" b="1" i="1" dirty="0" err="1" smtClean="0">
                <a:solidFill>
                  <a:schemeClr val="tx1"/>
                </a:solidFill>
                <a:latin typeface="Garamond" charset="0"/>
                <a:ea typeface="Garamond" charset="0"/>
                <a:cs typeface="Garamond" charset="0"/>
                <a:sym typeface="Zapfino" charset="0"/>
              </a:rPr>
              <a:t>Priorisez</a:t>
            </a:r>
            <a:r>
              <a:rPr lang="en-US" altLang="en-US" sz="8000" b="1" i="1" dirty="0" smtClean="0">
                <a:solidFill>
                  <a:schemeClr val="tx1"/>
                </a:solidFill>
                <a:latin typeface="Garamond" charset="0"/>
                <a:ea typeface="Garamond" charset="0"/>
                <a:cs typeface="Garamond" charset="0"/>
                <a:sym typeface="Zapfino" charset="0"/>
              </a:rPr>
              <a:t>!</a:t>
            </a:r>
            <a:endParaRPr lang="en-US" altLang="en-US" sz="8000" b="1" i="1" dirty="0">
              <a:solidFill>
                <a:schemeClr val="tx1"/>
              </a:solidFill>
              <a:latin typeface="Garamond" charset="0"/>
              <a:ea typeface="Garamond" charset="0"/>
              <a:cs typeface="Garamond" charset="0"/>
              <a:sym typeface="Zapfino"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7243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5601" name="Group 3"/>
          <p:cNvGrpSpPr>
            <a:grpSpLocks/>
          </p:cNvGrpSpPr>
          <p:nvPr/>
        </p:nvGrpSpPr>
        <p:grpSpPr bwMode="auto">
          <a:xfrm>
            <a:off x="796019" y="1628553"/>
            <a:ext cx="5857875" cy="4661297"/>
            <a:chOff x="0" y="0"/>
            <a:chExt cx="5248" cy="4176"/>
          </a:xfrm>
        </p:grpSpPr>
        <p:pic>
          <p:nvPicPr>
            <p:cNvPr id="25603"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53" y="276"/>
              <a:ext cx="4744" cy="36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5604"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5248" cy="41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25602" name="Rectangle 4"/>
          <p:cNvSpPr>
            <a:spLocks/>
          </p:cNvSpPr>
          <p:nvPr/>
        </p:nvSpPr>
        <p:spPr bwMode="auto">
          <a:xfrm>
            <a:off x="335216" y="616149"/>
            <a:ext cx="6776517" cy="7322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b="1" dirty="0" smtClean="0">
                <a:solidFill>
                  <a:schemeClr val="tx1"/>
                </a:solidFill>
                <a:latin typeface="Abadi MT Condensed Extra Bold" charset="0"/>
                <a:sym typeface="Abadi MT Condensed Extra Bold" charset="0"/>
              </a:rPr>
              <a:t>Histoire de </a:t>
            </a:r>
            <a:r>
              <a:rPr lang="en-US" altLang="en-US" sz="4500" b="1" dirty="0">
                <a:solidFill>
                  <a:schemeClr val="tx1"/>
                </a:solidFill>
                <a:latin typeface="Abadi MT Condensed Extra Bold" charset="0"/>
                <a:sym typeface="Abadi MT Condensed Extra Bold" charset="0"/>
              </a:rPr>
              <a:t>John Wesley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5173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p:cNvSpPr>
          <p:nvPr/>
        </p:nvSpPr>
        <p:spPr bwMode="auto">
          <a:xfrm>
            <a:off x="202020" y="1521322"/>
            <a:ext cx="7474688" cy="36343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200" b="1" dirty="0" smtClean="0">
                <a:solidFill>
                  <a:schemeClr val="tx1"/>
                </a:solidFill>
                <a:latin typeface="Garamond" charset="0"/>
                <a:ea typeface="Garamond" charset="0"/>
                <a:cs typeface="Garamond" charset="0"/>
                <a:sym typeface="Cambria" charset="0"/>
              </a:rPr>
              <a:t>“</a:t>
            </a:r>
            <a:r>
              <a:rPr lang="fr-FR" sz="3600" b="1" dirty="0" smtClean="0">
                <a:solidFill>
                  <a:schemeClr val="tx1"/>
                </a:solidFill>
              </a:rPr>
              <a:t>Les ténèbres du mal enveloppent ceux qui négligent la prière. Les tentations insidieuses de l’ennemi les font tomber dans le péché; et tout cela parce qu’ils ne profitent pas du privilège de la prière.” </a:t>
            </a:r>
          </a:p>
          <a:p>
            <a:r>
              <a:rPr lang="fr-FR" sz="3600" b="1" dirty="0" smtClean="0">
                <a:solidFill>
                  <a:schemeClr val="tx1"/>
                </a:solidFill>
              </a:rPr>
              <a:t>(</a:t>
            </a:r>
            <a:r>
              <a:rPr lang="fr-FR" sz="3600" b="1" i="1" dirty="0" smtClean="0">
                <a:solidFill>
                  <a:schemeClr val="tx1"/>
                </a:solidFill>
              </a:rPr>
              <a:t>Vers Jésus p .144</a:t>
            </a:r>
            <a:r>
              <a:rPr lang="fr-FR" sz="3600" b="1" dirty="0" smtClean="0">
                <a:solidFill>
                  <a:schemeClr val="tx1"/>
                </a:solidFill>
              </a:rPr>
              <a:t>)</a:t>
            </a:r>
            <a:endParaRPr lang="fr-FR" sz="3200" b="1" dirty="0" smtClean="0">
              <a:solidFill>
                <a:schemeClr val="tx1"/>
              </a:solidFill>
            </a:endParaRPr>
          </a:p>
          <a:p>
            <a:pPr eaLnBrk="1" hangingPunct="1"/>
            <a:endParaRPr lang="en-US" altLang="en-US" sz="3200" dirty="0">
              <a:solidFill>
                <a:schemeClr val="tx1"/>
              </a:solidFill>
              <a:latin typeface="Garamond"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5241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7649" name="Group 3"/>
          <p:cNvGrpSpPr>
            <a:grpSpLocks/>
          </p:cNvGrpSpPr>
          <p:nvPr/>
        </p:nvGrpSpPr>
        <p:grpSpPr bwMode="auto">
          <a:xfrm>
            <a:off x="2570208" y="718841"/>
            <a:ext cx="4704352" cy="3858741"/>
            <a:chOff x="0" y="0"/>
            <a:chExt cx="4808" cy="3752"/>
          </a:xfrm>
        </p:grpSpPr>
        <p:pic>
          <p:nvPicPr>
            <p:cNvPr id="27655"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73130">
              <a:off x="216" y="225"/>
              <a:ext cx="4382" cy="33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7656"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808" cy="3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27650" name="Group 6"/>
          <p:cNvGrpSpPr>
            <a:grpSpLocks/>
          </p:cNvGrpSpPr>
          <p:nvPr/>
        </p:nvGrpSpPr>
        <p:grpSpPr bwMode="auto">
          <a:xfrm>
            <a:off x="223520" y="3230880"/>
            <a:ext cx="3600168" cy="3106966"/>
            <a:chOff x="0" y="0"/>
            <a:chExt cx="3791" cy="3063"/>
          </a:xfrm>
        </p:grpSpPr>
        <p:pic>
          <p:nvPicPr>
            <p:cNvPr id="27653"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94778">
              <a:off x="254" y="276"/>
              <a:ext cx="3288" cy="25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7654"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792" cy="30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27651" name="Rectangle 7"/>
          <p:cNvSpPr>
            <a:spLocks/>
          </p:cNvSpPr>
          <p:nvPr/>
        </p:nvSpPr>
        <p:spPr bwMode="auto">
          <a:xfrm>
            <a:off x="-447040" y="489098"/>
            <a:ext cx="3690735" cy="16341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000" dirty="0" err="1" smtClean="0">
                <a:solidFill>
                  <a:schemeClr val="tx1"/>
                </a:solidFill>
                <a:latin typeface="Abadi MT Condensed Extra Bold" charset="0"/>
                <a:sym typeface="Abadi MT Condensed Extra Bold" charset="0"/>
              </a:rPr>
              <a:t>N’oubliez</a:t>
            </a:r>
            <a:endParaRPr lang="en-US" altLang="en-US" sz="4000" dirty="0" smtClean="0">
              <a:solidFill>
                <a:schemeClr val="tx1"/>
              </a:solidFill>
              <a:latin typeface="Abadi MT Condensed Extra Bold" charset="0"/>
              <a:sym typeface="Abadi MT Condensed Extra Bold" charset="0"/>
            </a:endParaRPr>
          </a:p>
          <a:p>
            <a:pPr eaLnBrk="1" hangingPunct="1"/>
            <a:r>
              <a:rPr lang="en-US" altLang="en-US" sz="4000" dirty="0" smtClean="0">
                <a:solidFill>
                  <a:schemeClr val="tx1"/>
                </a:solidFill>
                <a:latin typeface="Abadi MT Condensed Extra Bold" charset="0"/>
                <a:sym typeface="Abadi MT Condensed Extra Bold" charset="0"/>
              </a:rPr>
              <a:t>pas</a:t>
            </a:r>
            <a:endParaRPr lang="en-US" altLang="en-US" sz="4000" dirty="0">
              <a:solidFill>
                <a:schemeClr val="tx1"/>
              </a:solidFill>
              <a:latin typeface="Abadi MT Condensed Extra Bold" charset="0"/>
              <a:sym typeface="Abadi MT Condensed Extra Bold" charset="0"/>
            </a:endParaRPr>
          </a:p>
          <a:p>
            <a:pPr eaLnBrk="1" hangingPunct="1"/>
            <a:r>
              <a:rPr lang="en-US" altLang="en-US" sz="5400" dirty="0">
                <a:solidFill>
                  <a:schemeClr val="tx1"/>
                </a:solidFill>
                <a:latin typeface="Abadi MT Condensed Extra Bold" charset="0"/>
                <a:sym typeface="Abadi MT Condensed Extra Bold" charset="0"/>
              </a:rPr>
              <a:t>DANIEL!</a:t>
            </a:r>
          </a:p>
        </p:txBody>
      </p:sp>
      <p:sp>
        <p:nvSpPr>
          <p:cNvPr id="27652" name="Rectangle 8"/>
          <p:cNvSpPr>
            <a:spLocks/>
          </p:cNvSpPr>
          <p:nvPr/>
        </p:nvSpPr>
        <p:spPr bwMode="auto">
          <a:xfrm>
            <a:off x="3656863" y="4948688"/>
            <a:ext cx="4071938" cy="11965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sz="2800" b="1" dirty="0" smtClean="0">
                <a:solidFill>
                  <a:schemeClr val="tx1"/>
                </a:solidFill>
                <a:latin typeface="Garamond" pitchFamily="18" charset="0"/>
                <a:sym typeface="Cambria" charset="0"/>
              </a:rPr>
              <a:t>Il</a:t>
            </a:r>
            <a:r>
              <a:rPr lang="fr-FR" sz="2800" b="1" dirty="0" smtClean="0">
                <a:solidFill>
                  <a:schemeClr val="tx1"/>
                </a:solidFill>
                <a:latin typeface="Garamond" pitchFamily="18" charset="0"/>
              </a:rPr>
              <a:t> était prêt à aller dans la fosse aux lions plutôt que de manquer son rendez-vous avec Dieu ! </a:t>
            </a:r>
            <a:endParaRPr lang="en-US" altLang="en-US" sz="2800" b="1" dirty="0">
              <a:solidFill>
                <a:schemeClr val="tx1"/>
              </a:solidFill>
              <a:latin typeface="Garamond" pitchFamily="18"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084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p:cNvSpPr>
          <p:nvPr/>
        </p:nvSpPr>
        <p:spPr bwMode="auto">
          <a:xfrm>
            <a:off x="-325601" y="869275"/>
            <a:ext cx="4241602" cy="29646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b="1" i="1" dirty="0" err="1" smtClean="0">
                <a:solidFill>
                  <a:schemeClr val="tx1"/>
                </a:solidFill>
                <a:latin typeface="Garamond" charset="0"/>
                <a:ea typeface="Garamond" charset="0"/>
                <a:cs typeface="Garamond" charset="0"/>
                <a:sym typeface="Zapfino" charset="0"/>
              </a:rPr>
              <a:t>Clé</a:t>
            </a:r>
            <a:r>
              <a:rPr lang="en-US" altLang="en-US" sz="9600" b="1" i="1" dirty="0" smtClean="0">
                <a:solidFill>
                  <a:schemeClr val="tx1"/>
                </a:solidFill>
                <a:latin typeface="Garamond" charset="0"/>
                <a:ea typeface="Garamond" charset="0"/>
                <a:cs typeface="Garamond" charset="0"/>
                <a:sym typeface="Zapfino" charset="0"/>
              </a:rPr>
              <a:t> </a:t>
            </a:r>
            <a:r>
              <a:rPr lang="en-US" altLang="en-US" sz="9600" b="1" i="1" dirty="0">
                <a:solidFill>
                  <a:schemeClr val="tx1"/>
                </a:solidFill>
                <a:latin typeface="Garamond" charset="0"/>
                <a:ea typeface="Garamond" charset="0"/>
                <a:cs typeface="Garamond" charset="0"/>
                <a:sym typeface="Zapfino" charset="0"/>
              </a:rPr>
              <a:t>2</a:t>
            </a:r>
          </a:p>
        </p:txBody>
      </p:sp>
      <p:sp>
        <p:nvSpPr>
          <p:cNvPr id="28674" name="Rectangle 2"/>
          <p:cNvSpPr>
            <a:spLocks/>
          </p:cNvSpPr>
          <p:nvPr/>
        </p:nvSpPr>
        <p:spPr bwMode="auto">
          <a:xfrm>
            <a:off x="638806" y="2762549"/>
            <a:ext cx="7634883" cy="4420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a:r>
              <a:rPr lang="fr-FR" sz="3600" b="1" dirty="0" smtClean="0">
                <a:solidFill>
                  <a:schemeClr val="tx1"/>
                </a:solidFill>
              </a:rPr>
              <a:t>2. SE DÉFAIRE  des formes extérieures, des masques et des brèches !</a:t>
            </a:r>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28675" name="Group 5"/>
          <p:cNvGrpSpPr>
            <a:grpSpLocks/>
          </p:cNvGrpSpPr>
          <p:nvPr/>
        </p:nvGrpSpPr>
        <p:grpSpPr bwMode="auto">
          <a:xfrm>
            <a:off x="3357063" y="869275"/>
            <a:ext cx="3653337" cy="3114482"/>
            <a:chOff x="0" y="0"/>
            <a:chExt cx="3663" cy="3016"/>
          </a:xfrm>
        </p:grpSpPr>
        <p:pic>
          <p:nvPicPr>
            <p:cNvPr id="28676"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8677"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11165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697" name="Group 3"/>
          <p:cNvGrpSpPr>
            <a:grpSpLocks/>
          </p:cNvGrpSpPr>
          <p:nvPr/>
        </p:nvGrpSpPr>
        <p:grpSpPr bwMode="auto">
          <a:xfrm>
            <a:off x="256858" y="1320800"/>
            <a:ext cx="6103302" cy="5063242"/>
            <a:chOff x="0" y="0"/>
            <a:chExt cx="6192" cy="4912"/>
          </a:xfrm>
        </p:grpSpPr>
        <p:pic>
          <p:nvPicPr>
            <p:cNvPr id="29701" name="Picture 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67" y="294"/>
              <a:ext cx="5664" cy="4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9702"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6192" cy="4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29698" name="Group 6"/>
          <p:cNvGrpSpPr>
            <a:grpSpLocks/>
          </p:cNvGrpSpPr>
          <p:nvPr/>
        </p:nvGrpSpPr>
        <p:grpSpPr bwMode="auto">
          <a:xfrm>
            <a:off x="4275779" y="650240"/>
            <a:ext cx="3080061" cy="2605749"/>
            <a:chOff x="0" y="0"/>
            <a:chExt cx="2992" cy="2424"/>
          </a:xfrm>
        </p:grpSpPr>
        <p:pic>
          <p:nvPicPr>
            <p:cNvPr id="29699"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80000">
              <a:off x="233" y="252"/>
              <a:ext cx="2528" cy="19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9700"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992" cy="24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393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0721" name="Group 3"/>
          <p:cNvGrpSpPr>
            <a:grpSpLocks/>
          </p:cNvGrpSpPr>
          <p:nvPr/>
        </p:nvGrpSpPr>
        <p:grpSpPr bwMode="auto">
          <a:xfrm>
            <a:off x="233289" y="206246"/>
            <a:ext cx="5080992" cy="4054078"/>
            <a:chOff x="0" y="0"/>
            <a:chExt cx="4552" cy="3632"/>
          </a:xfrm>
        </p:grpSpPr>
        <p:pic>
          <p:nvPicPr>
            <p:cNvPr id="30725"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43" y="263"/>
              <a:ext cx="4072" cy="310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0726"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552" cy="36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30722" name="Group 6"/>
          <p:cNvGrpSpPr>
            <a:grpSpLocks/>
          </p:cNvGrpSpPr>
          <p:nvPr/>
        </p:nvGrpSpPr>
        <p:grpSpPr bwMode="auto">
          <a:xfrm>
            <a:off x="3106974" y="2840642"/>
            <a:ext cx="4077578" cy="3356362"/>
            <a:chOff x="0" y="0"/>
            <a:chExt cx="3840" cy="3071"/>
          </a:xfrm>
        </p:grpSpPr>
        <p:pic>
          <p:nvPicPr>
            <p:cNvPr id="30723"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8">
              <a:off x="233" y="249"/>
              <a:ext cx="3376" cy="25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0724"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840" cy="30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46767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p:cNvSpPr>
          <p:nvPr/>
        </p:nvSpPr>
        <p:spPr bwMode="auto">
          <a:xfrm>
            <a:off x="544576" y="-614451"/>
            <a:ext cx="5220993" cy="78483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endParaRPr lang="en-US" altLang="en-US" sz="6600" dirty="0">
              <a:solidFill>
                <a:schemeClr val="tx1"/>
              </a:solidFill>
              <a:latin typeface="Abadi MT Condensed Extra Bold" charset="0"/>
              <a:sym typeface="Abadi MT Condensed Extra Bold" charset="0"/>
            </a:endParaRPr>
          </a:p>
          <a:p>
            <a:pPr eaLnBrk="1" hangingPunct="1"/>
            <a:r>
              <a:rPr lang="en-US" altLang="en-US" sz="4800" dirty="0" err="1" smtClean="0">
                <a:solidFill>
                  <a:schemeClr val="tx1"/>
                </a:solidFill>
                <a:latin typeface="Abadi MT Condensed Extra Bold" charset="0"/>
                <a:sym typeface="Abadi MT Condensed Extra Bold" charset="0"/>
              </a:rPr>
              <a:t>Sommes</a:t>
            </a:r>
            <a:r>
              <a:rPr lang="en-US" altLang="en-US" sz="4800" dirty="0" smtClean="0">
                <a:solidFill>
                  <a:schemeClr val="tx1"/>
                </a:solidFill>
                <a:latin typeface="Abadi MT Condensed Extra Bold" charset="0"/>
                <a:sym typeface="Abadi MT Condensed Extra Bold" charset="0"/>
              </a:rPr>
              <a:t>-nous </a:t>
            </a:r>
            <a:r>
              <a:rPr lang="en-US" altLang="en-US" sz="4800" dirty="0" err="1" smtClean="0">
                <a:solidFill>
                  <a:schemeClr val="tx1"/>
                </a:solidFill>
                <a:latin typeface="Abadi MT Condensed Extra Bold" charset="0"/>
                <a:sym typeface="Abadi MT Condensed Extra Bold" charset="0"/>
              </a:rPr>
              <a:t>comme</a:t>
            </a:r>
            <a:r>
              <a:rPr lang="en-US" altLang="en-US" sz="4800" dirty="0" smtClean="0">
                <a:solidFill>
                  <a:schemeClr val="tx1"/>
                </a:solidFill>
                <a:latin typeface="Abadi MT Condensed Extra Bold" charset="0"/>
                <a:sym typeface="Abadi MT Condensed Extra Bold" charset="0"/>
              </a:rPr>
              <a:t> </a:t>
            </a:r>
          </a:p>
          <a:p>
            <a:pPr eaLnBrk="1" hangingPunct="1"/>
            <a:r>
              <a:rPr lang="en-US" altLang="en-US" sz="4800" dirty="0" smtClean="0">
                <a:solidFill>
                  <a:schemeClr val="tx1"/>
                </a:solidFill>
                <a:latin typeface="Abadi MT Condensed Extra Bold" charset="0"/>
                <a:sym typeface="Abadi MT Condensed Extra Bold" charset="0"/>
              </a:rPr>
              <a:t>les singes?</a:t>
            </a:r>
            <a:endParaRPr lang="en-US" altLang="en-US" sz="66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smtClean="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smtClean="0">
              <a:solidFill>
                <a:schemeClr val="tx1"/>
              </a:solidFill>
              <a:latin typeface="Abadi MT Condensed Extra Bold" charset="0"/>
              <a:sym typeface="Abadi MT Condensed Extra Bold" charset="0"/>
            </a:endParaRPr>
          </a:p>
          <a:p>
            <a:pPr eaLnBrk="1" hangingPunct="1"/>
            <a:r>
              <a:rPr lang="en-US" altLang="en-US" sz="3600" b="1" i="1" dirty="0" err="1" smtClean="0">
                <a:solidFill>
                  <a:schemeClr val="tx1"/>
                </a:solidFill>
                <a:latin typeface="Abadi MT Condensed Extra Bold" charset="0"/>
                <a:sym typeface="Abadi MT Condensed Extra Bold" charset="0"/>
              </a:rPr>
              <a:t>L’apparence</a:t>
            </a:r>
            <a:r>
              <a:rPr lang="en-US" altLang="en-US" sz="3600" b="1" i="1" dirty="0" smtClean="0">
                <a:solidFill>
                  <a:schemeClr val="tx1"/>
                </a:solidFill>
                <a:latin typeface="Abadi MT Condensed Extra Bold" charset="0"/>
                <a:sym typeface="Abadi MT Condensed Extra Bold" charset="0"/>
              </a:rPr>
              <a:t> sans le</a:t>
            </a:r>
            <a:r>
              <a:rPr lang="en-US" altLang="en-US" sz="5400" b="1" i="1" dirty="0" smtClean="0">
                <a:solidFill>
                  <a:schemeClr val="tx1"/>
                </a:solidFill>
                <a:latin typeface="Abadi MT Condensed Extra Bold" charset="0"/>
                <a:sym typeface="Abadi MT Condensed Extra Bold" charset="0"/>
              </a:rPr>
              <a:t> </a:t>
            </a:r>
            <a:r>
              <a:rPr lang="en-US" altLang="en-US" sz="6000" dirty="0" err="1" smtClean="0">
                <a:solidFill>
                  <a:schemeClr val="tx1"/>
                </a:solidFill>
                <a:latin typeface="Abadi MT Condensed Extra Bold" charset="0"/>
                <a:sym typeface="Abadi MT Condensed Extra Bold" charset="0"/>
              </a:rPr>
              <a:t>Feu</a:t>
            </a:r>
            <a:r>
              <a:rPr lang="en-US" altLang="en-US" sz="6000" dirty="0" smtClean="0">
                <a:solidFill>
                  <a:schemeClr val="tx1"/>
                </a:solidFill>
                <a:latin typeface="Abadi MT Condensed Extra Bold" charset="0"/>
                <a:sym typeface="Abadi MT Condensed Extra Bold" charset="0"/>
              </a:rPr>
              <a:t> !</a:t>
            </a:r>
            <a:endParaRPr lang="en-US" altLang="en-US" sz="66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Chalkduster" charset="0"/>
              <a:sym typeface="Chalkduster" charset="0"/>
            </a:endParaRPr>
          </a:p>
        </p:txBody>
      </p:sp>
      <p:grpSp>
        <p:nvGrpSpPr>
          <p:cNvPr id="31746" name="Group 4"/>
          <p:cNvGrpSpPr>
            <a:grpSpLocks/>
          </p:cNvGrpSpPr>
          <p:nvPr/>
        </p:nvGrpSpPr>
        <p:grpSpPr bwMode="auto">
          <a:xfrm>
            <a:off x="154801" y="2264041"/>
            <a:ext cx="3819027" cy="3100672"/>
            <a:chOff x="0" y="0"/>
            <a:chExt cx="3640" cy="2919"/>
          </a:xfrm>
        </p:grpSpPr>
        <p:pic>
          <p:nvPicPr>
            <p:cNvPr id="317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0" y="245"/>
              <a:ext cx="3184" cy="24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1751"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40" cy="29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31747" name="Group 7"/>
          <p:cNvGrpSpPr>
            <a:grpSpLocks/>
          </p:cNvGrpSpPr>
          <p:nvPr/>
        </p:nvGrpSpPr>
        <p:grpSpPr bwMode="auto">
          <a:xfrm>
            <a:off x="3683146" y="2255520"/>
            <a:ext cx="3667944" cy="2981742"/>
            <a:chOff x="0" y="0"/>
            <a:chExt cx="3495" cy="2807"/>
          </a:xfrm>
        </p:grpSpPr>
        <p:pic>
          <p:nvPicPr>
            <p:cNvPr id="31748" name="Picture 5"/>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8">
              <a:off x="228" y="241"/>
              <a:ext cx="2988" cy="2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1749" name="Picture 6"/>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496" cy="28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61554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
          <p:cNvSpPr>
            <a:spLocks/>
          </p:cNvSpPr>
          <p:nvPr/>
        </p:nvSpPr>
        <p:spPr bwMode="auto">
          <a:xfrm>
            <a:off x="487680" y="1071564"/>
            <a:ext cx="6644640" cy="47059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200" dirty="0" smtClean="0">
                <a:solidFill>
                  <a:schemeClr val="tx1"/>
                </a:solidFill>
                <a:latin typeface="Garamond" charset="0"/>
                <a:ea typeface="Garamond" charset="0"/>
                <a:cs typeface="Garamond" charset="0"/>
                <a:sym typeface="Cambria" charset="0"/>
              </a:rPr>
              <a:t>“</a:t>
            </a:r>
            <a:r>
              <a:rPr lang="fr-FR" sz="3200" dirty="0" smtClean="0">
                <a:solidFill>
                  <a:schemeClr val="tx1"/>
                </a:solidFill>
              </a:rPr>
              <a:t> Même pas un sur 20 dont les noms sont inscrits dans les registres des églises n’est prêt pour le retour de Christ. En fait, si ces personnes venaient à mourir, plusieurs se trouveraient dans la même situation qu’un simple pêcheur, c’est à dire sans espérance et sans Dieu. </a:t>
            </a:r>
            <a:r>
              <a:rPr lang="en-US" altLang="en-US" sz="3200" dirty="0" smtClean="0">
                <a:solidFill>
                  <a:schemeClr val="tx1"/>
                </a:solidFill>
                <a:latin typeface="Garamond" charset="0"/>
                <a:ea typeface="Garamond" charset="0"/>
                <a:cs typeface="Garamond" charset="0"/>
                <a:sym typeface="Cambria" charset="0"/>
              </a:rPr>
              <a:t>“</a:t>
            </a:r>
            <a:r>
              <a:rPr lang="fr-FR" sz="3200" dirty="0" smtClean="0">
                <a:solidFill>
                  <a:schemeClr val="tx1"/>
                </a:solidFill>
              </a:rPr>
              <a:t> (</a:t>
            </a:r>
            <a:r>
              <a:rPr lang="fr-FR" sz="3200" i="1" dirty="0" smtClean="0">
                <a:solidFill>
                  <a:schemeClr val="tx1"/>
                </a:solidFill>
              </a:rPr>
              <a:t>Christian Service</a:t>
            </a:r>
            <a:r>
              <a:rPr lang="fr-FR" sz="3200" dirty="0" smtClean="0">
                <a:solidFill>
                  <a:schemeClr val="tx1"/>
                </a:solidFill>
              </a:rPr>
              <a:t>, p. 41</a:t>
            </a:r>
          </a:p>
          <a:p>
            <a:r>
              <a:rPr lang="fr-FR" sz="3200" dirty="0" smtClean="0">
                <a:solidFill>
                  <a:schemeClr val="tx1"/>
                </a:solidFill>
              </a:rPr>
              <a:t> – Traduction libre)</a:t>
            </a:r>
          </a:p>
          <a:p>
            <a:pPr eaLnBrk="1" hangingPunct="1"/>
            <a:endParaRPr lang="en-US" altLang="en-US" sz="3200" dirty="0">
              <a:solidFill>
                <a:schemeClr val="tx1"/>
              </a:solidFill>
              <a:latin typeface="Garamond"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7443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361" name="Group 3"/>
          <p:cNvGrpSpPr>
            <a:grpSpLocks/>
          </p:cNvGrpSpPr>
          <p:nvPr/>
        </p:nvGrpSpPr>
        <p:grpSpPr bwMode="auto">
          <a:xfrm>
            <a:off x="416401" y="528320"/>
            <a:ext cx="6573679" cy="5104438"/>
            <a:chOff x="0" y="0"/>
            <a:chExt cx="6192" cy="4912"/>
          </a:xfrm>
        </p:grpSpPr>
        <p:pic>
          <p:nvPicPr>
            <p:cNvPr id="15362"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67" y="294"/>
              <a:ext cx="5664" cy="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63"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6192" cy="4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7554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p:cNvSpPr>
          <p:nvPr/>
        </p:nvSpPr>
        <p:spPr bwMode="auto">
          <a:xfrm>
            <a:off x="-609599" y="1524873"/>
            <a:ext cx="9133954" cy="30360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000" b="1" dirty="0" smtClean="0">
                <a:solidFill>
                  <a:schemeClr val="tx1"/>
                </a:solidFill>
                <a:latin typeface="Abadi MT Condensed Extra Bold" charset="0"/>
                <a:sym typeface="Abadi MT Condensed Extra Bold" charset="0"/>
              </a:rPr>
              <a:t>La</a:t>
            </a:r>
            <a:r>
              <a:rPr lang="en-US" altLang="en-US" sz="4400" b="1" dirty="0" smtClean="0">
                <a:solidFill>
                  <a:schemeClr val="tx1"/>
                </a:solidFill>
                <a:latin typeface="Abadi MT Condensed Extra Bold" charset="0"/>
                <a:sym typeface="Abadi MT Condensed Extra Bold" charset="0"/>
              </a:rPr>
              <a:t> </a:t>
            </a:r>
          </a:p>
          <a:p>
            <a:pPr eaLnBrk="1" hangingPunct="1"/>
            <a:r>
              <a:rPr lang="en-US" altLang="en-US" sz="8800" b="1" dirty="0" smtClean="0">
                <a:solidFill>
                  <a:schemeClr val="accent2">
                    <a:lumMod val="50000"/>
                  </a:schemeClr>
                </a:solidFill>
                <a:latin typeface="Abadi MT Condensed Extra Bold" charset="0"/>
                <a:sym typeface="Abadi MT Condensed Extra Bold" charset="0"/>
              </a:rPr>
              <a:t>Religion la</a:t>
            </a:r>
          </a:p>
          <a:p>
            <a:pPr eaLnBrk="1" hangingPunct="1"/>
            <a:r>
              <a:rPr lang="en-US" altLang="en-US" sz="8800" b="1" dirty="0" smtClean="0">
                <a:solidFill>
                  <a:schemeClr val="accent2">
                    <a:lumMod val="50000"/>
                  </a:schemeClr>
                </a:solidFill>
                <a:latin typeface="Abadi MT Condensed Extra Bold" charset="0"/>
                <a:sym typeface="Abadi MT Condensed Extra Bold" charset="0"/>
              </a:rPr>
              <a:t>Plus </a:t>
            </a:r>
            <a:r>
              <a:rPr lang="en-US" altLang="en-US" sz="8800" b="1" dirty="0" err="1" smtClean="0">
                <a:solidFill>
                  <a:schemeClr val="accent2">
                    <a:lumMod val="50000"/>
                  </a:schemeClr>
                </a:solidFill>
                <a:latin typeface="Abadi MT Condensed Extra Bold" charset="0"/>
                <a:sym typeface="Abadi MT Condensed Extra Bold" charset="0"/>
              </a:rPr>
              <a:t>populaire</a:t>
            </a:r>
            <a:r>
              <a:rPr lang="en-US" altLang="en-US" sz="4400" b="1" dirty="0" smtClean="0">
                <a:solidFill>
                  <a:schemeClr val="accent2">
                    <a:lumMod val="50000"/>
                  </a:schemeClr>
                </a:solidFill>
                <a:latin typeface="Abadi MT Condensed Extra Bold" charset="0"/>
                <a:sym typeface="Abadi MT Condensed Extra Bold" charset="0"/>
              </a:rPr>
              <a:t> </a:t>
            </a:r>
            <a:endParaRPr lang="en-US" altLang="en-US" sz="4400" b="1" dirty="0">
              <a:solidFill>
                <a:schemeClr val="accent2">
                  <a:lumMod val="50000"/>
                </a:schemeClr>
              </a:solidFill>
              <a:latin typeface="Abadi MT Condensed Extra Bold" charset="0"/>
              <a:sym typeface="Abadi MT Condensed Extra Bold" charset="0"/>
            </a:endParaRPr>
          </a:p>
          <a:p>
            <a:pPr eaLnBrk="1" hangingPunct="1"/>
            <a:r>
              <a:rPr lang="en-US" altLang="en-US" sz="6000" b="1" dirty="0" smtClean="0">
                <a:solidFill>
                  <a:schemeClr val="tx1"/>
                </a:solidFill>
                <a:latin typeface="Abadi MT Condensed Extra Bold" charset="0"/>
                <a:sym typeface="Abadi MT Condensed Extra Bold" charset="0"/>
              </a:rPr>
              <a:t>à la fin des temps???</a:t>
            </a:r>
            <a:endParaRPr lang="en-US" altLang="en-US" sz="6000" b="1" dirty="0">
              <a:solidFill>
                <a:schemeClr val="tx1"/>
              </a:solidFill>
              <a:latin typeface="Abadi MT Condensed Extra Bold" charset="0"/>
              <a:sym typeface="Abadi MT Condensed Extra Bol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40997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p:cNvSpPr>
          <p:nvPr/>
        </p:nvSpPr>
        <p:spPr bwMode="auto">
          <a:xfrm>
            <a:off x="533177" y="2317898"/>
            <a:ext cx="6654431" cy="40630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600" dirty="0" smtClean="0">
                <a:solidFill>
                  <a:schemeClr val="tx1"/>
                </a:solidFill>
                <a:latin typeface="Garamond" charset="0"/>
                <a:ea typeface="Garamond" charset="0"/>
                <a:cs typeface="Garamond" charset="0"/>
                <a:sym typeface="Cambria" charset="0"/>
              </a:rPr>
              <a:t>“</a:t>
            </a:r>
            <a:r>
              <a:rPr lang="en-US" sz="2800" dirty="0">
                <a:latin typeface="Garamond" charset="0"/>
                <a:ea typeface="Garamond" charset="0"/>
                <a:cs typeface="Garamond" charset="0"/>
              </a:rPr>
              <a:t> </a:t>
            </a:r>
            <a:r>
              <a:rPr lang="fr-FR" sz="2800" dirty="0" smtClean="0"/>
              <a:t> </a:t>
            </a:r>
            <a:r>
              <a:rPr lang="fr-FR" sz="2800" dirty="0" smtClean="0">
                <a:solidFill>
                  <a:schemeClr val="tx1"/>
                </a:solidFill>
              </a:rPr>
              <a:t>Sache que, dans les derniers jours, il y aura des temps difficiles.  Car les hommes seront égoïstes, amis de l'argent, fanfarons, hautains, blasphémateurs, rebelles à leurs parents, ingrats, irréligieux… ayant l'apparence de la piété, mais reniant ce qui en fait la force.</a:t>
            </a:r>
            <a:r>
              <a:rPr lang="en-US" sz="2800" dirty="0" smtClean="0">
                <a:solidFill>
                  <a:schemeClr val="tx1"/>
                </a:solidFill>
                <a:latin typeface="Garamond" charset="0"/>
                <a:ea typeface="Garamond" charset="0"/>
                <a:cs typeface="Garamond" charset="0"/>
              </a:rPr>
              <a:t>”</a:t>
            </a:r>
            <a:endParaRPr lang="en-US" sz="2800" dirty="0">
              <a:solidFill>
                <a:schemeClr val="tx1"/>
              </a:solidFill>
              <a:latin typeface="Garamond" charset="0"/>
              <a:ea typeface="Garamond" charset="0"/>
              <a:cs typeface="Garamond" charset="0"/>
            </a:endParaRPr>
          </a:p>
          <a:p>
            <a:pPr eaLnBrk="1" hangingPunct="1"/>
            <a:endParaRPr lang="en-US" altLang="en-US" sz="2800" b="1" dirty="0" smtClean="0">
              <a:solidFill>
                <a:schemeClr val="tx1"/>
              </a:solidFill>
              <a:latin typeface="Garamond" charset="0"/>
              <a:ea typeface="Garamond" charset="0"/>
              <a:cs typeface="Garamond" charset="0"/>
              <a:sym typeface="Cambria" charset="0"/>
            </a:endParaRPr>
          </a:p>
          <a:p>
            <a:pPr eaLnBrk="1" hangingPunct="1"/>
            <a:r>
              <a:rPr lang="en-US" altLang="en-US" sz="2800" b="1" dirty="0" smtClean="0">
                <a:solidFill>
                  <a:schemeClr val="tx1"/>
                </a:solidFill>
                <a:latin typeface="Garamond" charset="0"/>
                <a:ea typeface="Garamond" charset="0"/>
                <a:cs typeface="Garamond" charset="0"/>
                <a:sym typeface="Cambria" charset="0"/>
              </a:rPr>
              <a:t>II </a:t>
            </a:r>
            <a:r>
              <a:rPr lang="en-US" altLang="en-US" sz="2800" b="1" dirty="0">
                <a:solidFill>
                  <a:schemeClr val="tx1"/>
                </a:solidFill>
                <a:latin typeface="Garamond" charset="0"/>
                <a:ea typeface="Garamond" charset="0"/>
                <a:cs typeface="Garamond" charset="0"/>
                <a:sym typeface="Cambria" charset="0"/>
              </a:rPr>
              <a:t>Tim </a:t>
            </a:r>
            <a:r>
              <a:rPr lang="en-US" altLang="en-US" sz="2800" b="1" dirty="0" smtClean="0">
                <a:solidFill>
                  <a:schemeClr val="tx1"/>
                </a:solidFill>
                <a:latin typeface="Garamond" charset="0"/>
                <a:ea typeface="Garamond" charset="0"/>
                <a:cs typeface="Garamond" charset="0"/>
                <a:sym typeface="Cambria" charset="0"/>
              </a:rPr>
              <a:t>3:1-5 </a:t>
            </a:r>
            <a:endParaRPr lang="en-US" altLang="en-US" sz="2800" b="1" dirty="0">
              <a:solidFill>
                <a:schemeClr val="tx1"/>
              </a:solidFill>
              <a:latin typeface="Garamond" charset="0"/>
              <a:ea typeface="Garamond" charset="0"/>
              <a:cs typeface="Garamond" charset="0"/>
              <a:sym typeface="Cambria" charset="0"/>
            </a:endParaRPr>
          </a:p>
        </p:txBody>
      </p:sp>
      <p:sp>
        <p:nvSpPr>
          <p:cNvPr id="34818" name="Rectangle 2"/>
          <p:cNvSpPr>
            <a:spLocks/>
          </p:cNvSpPr>
          <p:nvPr/>
        </p:nvSpPr>
        <p:spPr bwMode="auto">
          <a:xfrm>
            <a:off x="374891" y="346205"/>
            <a:ext cx="6256521" cy="17543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5400" b="1" dirty="0" smtClean="0">
                <a:solidFill>
                  <a:schemeClr val="tx1"/>
                </a:solidFill>
              </a:rPr>
              <a:t>La religion de la </a:t>
            </a:r>
          </a:p>
          <a:p>
            <a:r>
              <a:rPr lang="fr-FR" sz="5400" b="1" dirty="0" smtClean="0">
                <a:solidFill>
                  <a:schemeClr val="tx1"/>
                </a:solidFill>
              </a:rPr>
              <a:t>forme extérieure </a:t>
            </a:r>
            <a:r>
              <a:rPr lang="en-US" altLang="en-US" sz="6000" dirty="0" smtClean="0">
                <a:solidFill>
                  <a:schemeClr val="tx1"/>
                </a:solidFill>
                <a:latin typeface="Abadi MT Condensed Extra Bold" charset="0"/>
                <a:sym typeface="Abadi MT Condensed Extra Bold" charset="0"/>
              </a:rPr>
              <a:t>...</a:t>
            </a:r>
            <a:endParaRPr lang="en-US" altLang="en-US" sz="5062" dirty="0">
              <a:solidFill>
                <a:schemeClr val="tx1"/>
              </a:solidFill>
              <a:latin typeface="Abadi MT Condensed Extra Bold" charset="0"/>
              <a:sym typeface="Abadi MT Condensed Extra Bol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2016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p:cNvSpPr>
          <p:nvPr/>
        </p:nvSpPr>
        <p:spPr bwMode="auto">
          <a:xfrm>
            <a:off x="358737" y="972423"/>
            <a:ext cx="7891184" cy="49649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a:r>
              <a:rPr lang="en-US" altLang="en-US" sz="2812" dirty="0" smtClean="0">
                <a:solidFill>
                  <a:schemeClr val="tx1"/>
                </a:solidFill>
                <a:latin typeface="Garamond" charset="0"/>
                <a:ea typeface="Garamond" charset="0"/>
                <a:cs typeface="Garamond" charset="0"/>
                <a:sym typeface="Cambria" charset="0"/>
              </a:rPr>
              <a:t>“</a:t>
            </a:r>
            <a:r>
              <a:rPr lang="fr-FR" sz="2800" dirty="0" smtClean="0">
                <a:solidFill>
                  <a:schemeClr val="tx1"/>
                </a:solidFill>
              </a:rPr>
              <a:t>Si Dieu devait retirer le </a:t>
            </a:r>
          </a:p>
          <a:p>
            <a:pPr algn="l"/>
            <a:r>
              <a:rPr lang="fr-FR" sz="2800" dirty="0" smtClean="0">
                <a:solidFill>
                  <a:schemeClr val="tx1"/>
                </a:solidFill>
              </a:rPr>
              <a:t>Saint-Esprit de notre </a:t>
            </a:r>
          </a:p>
          <a:p>
            <a:pPr algn="l"/>
            <a:r>
              <a:rPr lang="fr-FR" sz="2800" dirty="0" smtClean="0">
                <a:solidFill>
                  <a:schemeClr val="tx1"/>
                </a:solidFill>
              </a:rPr>
              <a:t>communauté aujourd’hui, </a:t>
            </a:r>
          </a:p>
          <a:p>
            <a:pPr algn="l"/>
            <a:r>
              <a:rPr lang="fr-FR" sz="2800" dirty="0" smtClean="0">
                <a:solidFill>
                  <a:schemeClr val="tx1"/>
                </a:solidFill>
              </a:rPr>
              <a:t>près de quatre-vingt quinze </a:t>
            </a:r>
          </a:p>
          <a:p>
            <a:pPr algn="l"/>
            <a:r>
              <a:rPr lang="fr-FR" sz="2800" dirty="0" smtClean="0">
                <a:solidFill>
                  <a:schemeClr val="tx1"/>
                </a:solidFill>
              </a:rPr>
              <a:t>pour cent de nos activités </a:t>
            </a:r>
          </a:p>
          <a:p>
            <a:pPr algn="l"/>
            <a:r>
              <a:rPr lang="fr-FR" sz="2800" dirty="0" smtClean="0">
                <a:solidFill>
                  <a:schemeClr val="tx1"/>
                </a:solidFill>
              </a:rPr>
              <a:t>continueraient et nous ne remarquerions même pas la différence. Pourtant si Dieu avait  retiré le Saint-Esprit de la première communauté chrétienne, près de quatre-vingt quinze pour cent de leurs activités auraient cessé immédiatement.” </a:t>
            </a:r>
            <a:endParaRPr lang="en-US" altLang="en-US" sz="2531" dirty="0">
              <a:solidFill>
                <a:schemeClr val="tx1"/>
              </a:solidFill>
              <a:latin typeface="Garamond" charset="0"/>
              <a:ea typeface="Garamond" charset="0"/>
              <a:cs typeface="Garamond" charset="0"/>
              <a:sym typeface="Cambria" charset="0"/>
            </a:endParaRPr>
          </a:p>
          <a:p>
            <a:pPr algn="l"/>
            <a:r>
              <a:rPr lang="fr-FR" sz="2400" i="1" dirty="0" smtClean="0">
                <a:solidFill>
                  <a:schemeClr val="tx1"/>
                </a:solidFill>
              </a:rPr>
              <a:t>-Carl Bates, ancien président de la Convention Baptiste du Sud</a:t>
            </a:r>
            <a:endParaRPr lang="en-US" altLang="en-US" sz="2109" i="1" dirty="0">
              <a:solidFill>
                <a:schemeClr val="tx1"/>
              </a:solidFill>
              <a:latin typeface="Garamond" charset="0"/>
              <a:ea typeface="Garamond" charset="0"/>
              <a:cs typeface="Garamond" charset="0"/>
              <a:sym typeface="Cambria Bold" charset="0"/>
            </a:endParaRPr>
          </a:p>
        </p:txBody>
      </p:sp>
      <p:grpSp>
        <p:nvGrpSpPr>
          <p:cNvPr id="35842" name="Group 4"/>
          <p:cNvGrpSpPr>
            <a:grpSpLocks/>
          </p:cNvGrpSpPr>
          <p:nvPr/>
        </p:nvGrpSpPr>
        <p:grpSpPr bwMode="auto">
          <a:xfrm>
            <a:off x="5095089" y="202019"/>
            <a:ext cx="3154832" cy="2595310"/>
            <a:chOff x="0" y="0"/>
            <a:chExt cx="3128" cy="2520"/>
          </a:xfrm>
        </p:grpSpPr>
        <p:pic>
          <p:nvPicPr>
            <p:cNvPr id="35843"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22" y="238"/>
              <a:ext cx="2688" cy="20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5844"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128" cy="2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21337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6865" name="Group 3"/>
          <p:cNvGrpSpPr>
            <a:grpSpLocks/>
          </p:cNvGrpSpPr>
          <p:nvPr/>
        </p:nvGrpSpPr>
        <p:grpSpPr bwMode="auto">
          <a:xfrm>
            <a:off x="521003" y="1620252"/>
            <a:ext cx="6537524" cy="4773403"/>
            <a:chOff x="0" y="0"/>
            <a:chExt cx="6120" cy="4248"/>
          </a:xfrm>
        </p:grpSpPr>
        <p:pic>
          <p:nvPicPr>
            <p:cNvPr id="36869"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5768" cy="38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6870"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6120" cy="42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36866" name="Rectangle 4"/>
          <p:cNvSpPr>
            <a:spLocks/>
          </p:cNvSpPr>
          <p:nvPr/>
        </p:nvSpPr>
        <p:spPr bwMode="auto">
          <a:xfrm>
            <a:off x="1223778" y="619557"/>
            <a:ext cx="4473982" cy="7789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dirty="0" err="1" smtClean="0">
                <a:solidFill>
                  <a:schemeClr val="tx1"/>
                </a:solidFill>
                <a:latin typeface="Abadi MT Condensed Extra Bold" charset="0"/>
                <a:sym typeface="Abadi MT Condensed Extra Bold" charset="0"/>
              </a:rPr>
              <a:t>Que</a:t>
            </a:r>
            <a:r>
              <a:rPr lang="en-US" altLang="en-US" sz="5062" dirty="0" smtClean="0">
                <a:solidFill>
                  <a:schemeClr val="tx1"/>
                </a:solidFill>
                <a:latin typeface="Abadi MT Condensed Extra Bold" charset="0"/>
                <a:sym typeface="Abadi MT Condensed Extra Bold" charset="0"/>
              </a:rPr>
              <a:t> </a:t>
            </a:r>
            <a:r>
              <a:rPr lang="en-US" altLang="en-US" sz="5062" dirty="0" err="1" smtClean="0">
                <a:solidFill>
                  <a:schemeClr val="tx1"/>
                </a:solidFill>
                <a:latin typeface="Abadi MT Condensed Extra Bold" charset="0"/>
                <a:sym typeface="Abadi MT Condensed Extra Bold" charset="0"/>
              </a:rPr>
              <a:t>voit</a:t>
            </a:r>
            <a:r>
              <a:rPr lang="en-US" altLang="en-US" sz="5062" dirty="0" smtClean="0">
                <a:solidFill>
                  <a:schemeClr val="tx1"/>
                </a:solidFill>
                <a:latin typeface="Abadi MT Condensed Extra Bold" charset="0"/>
                <a:sym typeface="Abadi MT Condensed Extra Bold" charset="0"/>
              </a:rPr>
              <a:t> </a:t>
            </a:r>
            <a:r>
              <a:rPr lang="en-US" altLang="en-US" sz="5062" dirty="0" err="1" smtClean="0">
                <a:solidFill>
                  <a:schemeClr val="tx1"/>
                </a:solidFill>
                <a:latin typeface="Abadi MT Condensed Extra Bold" charset="0"/>
                <a:sym typeface="Abadi MT Condensed Extra Bold" charset="0"/>
              </a:rPr>
              <a:t>Dieu</a:t>
            </a:r>
            <a:r>
              <a:rPr lang="en-US" altLang="en-US" sz="5062" dirty="0" smtClean="0">
                <a:solidFill>
                  <a:schemeClr val="tx1"/>
                </a:solidFill>
                <a:latin typeface="Abadi MT Condensed Extra Bold" charset="0"/>
                <a:sym typeface="Abadi MT Condensed Extra Bold" charset="0"/>
              </a:rPr>
              <a:t> ?</a:t>
            </a:r>
            <a:endParaRPr lang="en-US" altLang="en-US" sz="5062" dirty="0">
              <a:solidFill>
                <a:schemeClr val="tx1"/>
              </a:solidFill>
              <a:latin typeface="Abadi MT Condensed Extra Bold" charset="0"/>
              <a:sym typeface="Abadi MT Condensed Extra Bol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31329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
          <p:cNvSpPr>
            <a:spLocks/>
          </p:cNvSpPr>
          <p:nvPr/>
        </p:nvSpPr>
        <p:spPr bwMode="auto">
          <a:xfrm>
            <a:off x="487678" y="617241"/>
            <a:ext cx="6933847" cy="57417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2800" dirty="0" smtClean="0"/>
              <a:t>“</a:t>
            </a:r>
            <a:r>
              <a:rPr lang="fr-FR" sz="2800" b="1" dirty="0" smtClean="0">
                <a:solidFill>
                  <a:schemeClr val="tx1"/>
                </a:solidFill>
              </a:rPr>
              <a:t>Il ne doit  exister  aucune simulation dans la vie de ceux qui ont un message aussi sacré et solennel que celui que nous sommes appelés à propager. Le monde observe les Adventistes du septième jour, car il connait certains aspects de leur profession de foi et de leurs valeurs ; et quand il voit certains qui ne vivent pas leur foi, il les pointe avec mépris.” </a:t>
            </a:r>
          </a:p>
          <a:p>
            <a:endParaRPr lang="fr-FR" sz="2400" dirty="0" smtClean="0"/>
          </a:p>
          <a:p>
            <a:r>
              <a:rPr lang="fr-FR" sz="2400" dirty="0" smtClean="0">
                <a:solidFill>
                  <a:schemeClr val="tx1"/>
                </a:solidFill>
              </a:rPr>
              <a:t>(</a:t>
            </a:r>
            <a:r>
              <a:rPr lang="fr-FR" sz="2400" i="1" dirty="0" smtClean="0">
                <a:solidFill>
                  <a:schemeClr val="tx1"/>
                </a:solidFill>
              </a:rPr>
              <a:t>Christian Service</a:t>
            </a:r>
            <a:r>
              <a:rPr lang="fr-FR" sz="2400" dirty="0" smtClean="0">
                <a:solidFill>
                  <a:schemeClr val="tx1"/>
                </a:solidFill>
              </a:rPr>
              <a:t>, p. 277 -Traduction libre)</a:t>
            </a:r>
          </a:p>
          <a:p>
            <a:pPr eaLnBrk="1" hangingPunct="1"/>
            <a:endParaRPr lang="en-US" altLang="en-US" sz="2800" dirty="0">
              <a:solidFill>
                <a:schemeClr val="tx1"/>
              </a:solidFill>
              <a:latin typeface="Garamond"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74689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8913" name="Group 3"/>
          <p:cNvGrpSpPr>
            <a:grpSpLocks/>
          </p:cNvGrpSpPr>
          <p:nvPr/>
        </p:nvGrpSpPr>
        <p:grpSpPr bwMode="auto">
          <a:xfrm>
            <a:off x="0" y="3001169"/>
            <a:ext cx="4525798" cy="3601649"/>
            <a:chOff x="0" y="0"/>
            <a:chExt cx="4552" cy="3631"/>
          </a:xfrm>
        </p:grpSpPr>
        <p:pic>
          <p:nvPicPr>
            <p:cNvPr id="38918"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43" y="263"/>
              <a:ext cx="4072" cy="31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8919"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552" cy="36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38914" name="Group 6"/>
          <p:cNvGrpSpPr>
            <a:grpSpLocks/>
          </p:cNvGrpSpPr>
          <p:nvPr/>
        </p:nvGrpSpPr>
        <p:grpSpPr bwMode="auto">
          <a:xfrm>
            <a:off x="4525798" y="2597579"/>
            <a:ext cx="4313254" cy="3335388"/>
            <a:chOff x="0" y="0"/>
            <a:chExt cx="3488" cy="2647"/>
          </a:xfrm>
        </p:grpSpPr>
        <p:pic>
          <p:nvPicPr>
            <p:cNvPr id="38916" name="Picture 4"/>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8">
              <a:off x="225" y="242"/>
              <a:ext cx="3040" cy="21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38917"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488" cy="26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38915" name="Rectangle 7"/>
          <p:cNvSpPr>
            <a:spLocks/>
          </p:cNvSpPr>
          <p:nvPr/>
        </p:nvSpPr>
        <p:spPr bwMode="auto">
          <a:xfrm>
            <a:off x="-524729" y="412592"/>
            <a:ext cx="9363781" cy="110728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endParaRPr lang="fr-FR" sz="4400" b="1" dirty="0" smtClean="0"/>
          </a:p>
          <a:p>
            <a:r>
              <a:rPr lang="fr-FR" sz="4400" b="1" dirty="0" smtClean="0"/>
              <a:t>Une brèche </a:t>
            </a:r>
          </a:p>
          <a:p>
            <a:r>
              <a:rPr lang="fr-FR" sz="4400" b="1" dirty="0" smtClean="0"/>
              <a:t>– un trou dans un mur</a:t>
            </a:r>
            <a:endParaRPr lang="fr-FR" sz="4400" dirty="0" smtClean="0"/>
          </a:p>
          <a:p>
            <a:r>
              <a:rPr lang="fr-FR" sz="2800" dirty="0" smtClean="0">
                <a:solidFill>
                  <a:schemeClr val="tx1"/>
                </a:solidFill>
              </a:rPr>
              <a:t>Elle permet à l’ennemi de s‘introduire </a:t>
            </a:r>
          </a:p>
          <a:p>
            <a:r>
              <a:rPr lang="fr-FR" sz="2800" dirty="0" smtClean="0">
                <a:solidFill>
                  <a:schemeClr val="tx1"/>
                </a:solidFill>
              </a:rPr>
              <a:t>dans notre vie !</a:t>
            </a:r>
            <a:endParaRPr lang="en-US" altLang="en-US" sz="2800" dirty="0">
              <a:solidFill>
                <a:schemeClr val="tx1"/>
              </a:solidFill>
              <a:latin typeface="Garamond"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3462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p:cNvSpPr>
          <p:nvPr/>
        </p:nvSpPr>
        <p:spPr bwMode="auto">
          <a:xfrm>
            <a:off x="345440" y="598289"/>
            <a:ext cx="7082315" cy="58221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2400" dirty="0" smtClean="0"/>
              <a:t>“</a:t>
            </a:r>
            <a:r>
              <a:rPr lang="fr-FR" sz="4400" dirty="0" smtClean="0">
                <a:solidFill>
                  <a:schemeClr val="tx1"/>
                </a:solidFill>
              </a:rPr>
              <a:t>Ce que Satan redoute le plus, c’est que le peuple de Dieu prépare le chemin </a:t>
            </a:r>
            <a:r>
              <a:rPr lang="fr-FR" sz="2800" dirty="0" smtClean="0">
                <a:solidFill>
                  <a:schemeClr val="tx1"/>
                </a:solidFill>
              </a:rPr>
              <a:t>en faisant disparaître tous les obstacles, afin que le Seigneur puisse déverser son Esprit sur une Eglise languissante et une assemblée impénitente.” </a:t>
            </a:r>
            <a:endParaRPr lang="fr-FR" sz="2400" dirty="0" smtClean="0">
              <a:solidFill>
                <a:schemeClr val="tx1"/>
              </a:solidFill>
            </a:endParaRPr>
          </a:p>
          <a:p>
            <a:endParaRPr lang="fr-FR" sz="2400" dirty="0" smtClean="0"/>
          </a:p>
          <a:p>
            <a:r>
              <a:rPr lang="fr-FR" sz="2400" dirty="0" smtClean="0">
                <a:solidFill>
                  <a:schemeClr val="tx1"/>
                </a:solidFill>
              </a:rPr>
              <a:t>(</a:t>
            </a:r>
            <a:r>
              <a:rPr lang="fr-FR" sz="2400" i="1" dirty="0" smtClean="0">
                <a:solidFill>
                  <a:schemeClr val="tx1"/>
                </a:solidFill>
              </a:rPr>
              <a:t>Messages choisis – Vol.1</a:t>
            </a:r>
            <a:r>
              <a:rPr lang="fr-FR" sz="2400" dirty="0" smtClean="0">
                <a:solidFill>
                  <a:schemeClr val="tx1"/>
                </a:solidFill>
              </a:rPr>
              <a:t> p.144)</a:t>
            </a:r>
          </a:p>
          <a:p>
            <a:pPr eaLnBrk="1" hangingPunct="1"/>
            <a:endParaRPr lang="en-US" altLang="en-US" sz="2400" dirty="0">
              <a:solidFill>
                <a:schemeClr val="tx1"/>
              </a:solidFill>
              <a:latin typeface="Cambria"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288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p:cNvSpPr>
          <p:nvPr/>
        </p:nvSpPr>
        <p:spPr bwMode="auto">
          <a:xfrm>
            <a:off x="506346" y="5527477"/>
            <a:ext cx="5433809" cy="13305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u="sng" dirty="0" smtClean="0">
                <a:solidFill>
                  <a:schemeClr val="tx1"/>
                </a:solidFill>
                <a:latin typeface="Garamond" charset="0"/>
                <a:ea typeface="Garamond" charset="0"/>
                <a:cs typeface="Garamond" charset="0"/>
                <a:sym typeface="Cambria" charset="0"/>
              </a:rPr>
              <a:t>II Cor. </a:t>
            </a:r>
            <a:r>
              <a:rPr lang="en-US" altLang="en-US" sz="3200" u="sng" dirty="0">
                <a:solidFill>
                  <a:schemeClr val="tx1"/>
                </a:solidFill>
                <a:latin typeface="Garamond" charset="0"/>
                <a:ea typeface="Garamond" charset="0"/>
                <a:cs typeface="Garamond" charset="0"/>
                <a:sym typeface="Cambria" charset="0"/>
              </a:rPr>
              <a:t>13:5</a:t>
            </a:r>
          </a:p>
          <a:p>
            <a:pPr eaLnBrk="1" hangingPunct="1"/>
            <a:endParaRPr lang="en-US" altLang="en-US" sz="3200" dirty="0">
              <a:solidFill>
                <a:schemeClr val="tx1"/>
              </a:solidFill>
              <a:latin typeface="Garamond" charset="0"/>
              <a:ea typeface="Garamond" charset="0"/>
              <a:cs typeface="Garamond" charset="0"/>
              <a:sym typeface="Cambria" charset="0"/>
            </a:endParaRPr>
          </a:p>
        </p:txBody>
      </p:sp>
      <p:sp>
        <p:nvSpPr>
          <p:cNvPr id="40962" name="Rectangle 2"/>
          <p:cNvSpPr>
            <a:spLocks/>
          </p:cNvSpPr>
          <p:nvPr/>
        </p:nvSpPr>
        <p:spPr bwMode="auto">
          <a:xfrm>
            <a:off x="-979377" y="1169581"/>
            <a:ext cx="6644120" cy="368796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400" dirty="0" err="1" smtClean="0">
                <a:solidFill>
                  <a:schemeClr val="tx1"/>
                </a:solidFill>
                <a:latin typeface="Abadi MT Condensed Extra Bold" charset="0"/>
                <a:sym typeface="Abadi MT Condensed Extra Bold" charset="0"/>
              </a:rPr>
              <a:t>Prenez</a:t>
            </a:r>
            <a:r>
              <a:rPr lang="en-US" altLang="en-US" sz="4400" dirty="0" smtClean="0">
                <a:solidFill>
                  <a:schemeClr val="tx1"/>
                </a:solidFill>
                <a:latin typeface="Abadi MT Condensed Extra Bold" charset="0"/>
                <a:sym typeface="Abadi MT Condensed Extra Bold" charset="0"/>
              </a:rPr>
              <a:t> le temps</a:t>
            </a:r>
          </a:p>
          <a:p>
            <a:pPr eaLnBrk="1" hangingPunct="1"/>
            <a:r>
              <a:rPr lang="en-US" altLang="en-US" sz="4400" dirty="0" smtClean="0">
                <a:solidFill>
                  <a:schemeClr val="tx1"/>
                </a:solidFill>
                <a:latin typeface="Abadi MT Condensed Extra Bold" charset="0"/>
                <a:sym typeface="Abadi MT Condensed Extra Bold" charset="0"/>
              </a:rPr>
              <a:t>de </a:t>
            </a:r>
            <a:r>
              <a:rPr lang="en-US" altLang="en-US" sz="4400" dirty="0" err="1" smtClean="0">
                <a:solidFill>
                  <a:schemeClr val="tx1"/>
                </a:solidFill>
                <a:latin typeface="Abadi MT Condensed Extra Bold" charset="0"/>
                <a:sym typeface="Abadi MT Condensed Extra Bold" charset="0"/>
              </a:rPr>
              <a:t>vous</a:t>
            </a:r>
            <a:endParaRPr lang="en-US" altLang="en-US" sz="4400" dirty="0" smtClean="0">
              <a:solidFill>
                <a:schemeClr val="tx1"/>
              </a:solidFill>
              <a:latin typeface="Abadi MT Condensed Extra Bold" charset="0"/>
              <a:sym typeface="Abadi MT Condensed Extra Bold" charset="0"/>
            </a:endParaRPr>
          </a:p>
          <a:p>
            <a:pPr eaLnBrk="1" hangingPunct="1"/>
            <a:r>
              <a:rPr lang="en-US" altLang="en-US" sz="5400" b="1" dirty="0" smtClean="0">
                <a:solidFill>
                  <a:schemeClr val="tx1"/>
                </a:solidFill>
                <a:latin typeface="Abadi MT Condensed Extra Bold" charset="0"/>
                <a:sym typeface="Abadi MT Condensed Extra Bold" charset="0"/>
              </a:rPr>
              <a:t>EXAMINER</a:t>
            </a:r>
          </a:p>
          <a:p>
            <a:pPr eaLnBrk="1" hangingPunct="1"/>
            <a:r>
              <a:rPr lang="en-US" altLang="en-US" sz="4400" dirty="0" smtClean="0">
                <a:solidFill>
                  <a:schemeClr val="tx1"/>
                </a:solidFill>
                <a:latin typeface="Abadi MT Condensed Extra Bold" charset="0"/>
                <a:sym typeface="Abadi MT Condensed Extra Bold" charset="0"/>
              </a:rPr>
              <a:t> </a:t>
            </a:r>
            <a:endParaRPr lang="en-US" altLang="en-US" sz="4400" dirty="0">
              <a:solidFill>
                <a:schemeClr val="tx1"/>
              </a:solidFill>
              <a:latin typeface="Abadi MT Condensed Extra Bold" charset="0"/>
              <a:sym typeface="Abadi MT Condensed Extra Bold" charset="0"/>
            </a:endParaRPr>
          </a:p>
          <a:p>
            <a:pPr eaLnBrk="1" hangingPunct="1"/>
            <a:r>
              <a:rPr lang="en-US" altLang="en-US" sz="8800" dirty="0" smtClean="0">
                <a:solidFill>
                  <a:schemeClr val="tx1"/>
                </a:solidFill>
                <a:latin typeface="Chalkduster" charset="0"/>
                <a:sym typeface="Chalkduster" charset="0"/>
              </a:rPr>
              <a:t> </a:t>
            </a:r>
            <a:endParaRPr lang="en-US" altLang="en-US" sz="8800" dirty="0">
              <a:solidFill>
                <a:schemeClr val="tx1"/>
              </a:solidFill>
              <a:latin typeface="Chalkduster" charset="0"/>
              <a:sym typeface="Chalkduster" charset="0"/>
            </a:endParaRPr>
          </a:p>
        </p:txBody>
      </p:sp>
      <p:grpSp>
        <p:nvGrpSpPr>
          <p:cNvPr id="40963" name="Group 5"/>
          <p:cNvGrpSpPr>
            <a:grpSpLocks/>
          </p:cNvGrpSpPr>
          <p:nvPr/>
        </p:nvGrpSpPr>
        <p:grpSpPr bwMode="auto">
          <a:xfrm>
            <a:off x="4561367" y="552893"/>
            <a:ext cx="3551275" cy="3062177"/>
            <a:chOff x="0" y="0"/>
            <a:chExt cx="3288" cy="2496"/>
          </a:xfrm>
        </p:grpSpPr>
        <p:pic>
          <p:nvPicPr>
            <p:cNvPr id="40964"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3" y="266"/>
              <a:ext cx="2806" cy="19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0965"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288" cy="24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7" name="Rectangle 6"/>
          <p:cNvSpPr/>
          <p:nvPr/>
        </p:nvSpPr>
        <p:spPr>
          <a:xfrm>
            <a:off x="797442" y="4072712"/>
            <a:ext cx="6166884" cy="1569660"/>
          </a:xfrm>
          <a:prstGeom prst="rect">
            <a:avLst/>
          </a:prstGeom>
        </p:spPr>
        <p:txBody>
          <a:bodyPr wrap="square">
            <a:spAutoFit/>
          </a:bodyPr>
          <a:lstStyle/>
          <a:p>
            <a:r>
              <a:rPr lang="fr-FR" sz="3200" b="1" dirty="0" smtClean="0">
                <a:latin typeface="Garamond" pitchFamily="18" charset="0"/>
              </a:rPr>
              <a:t>Examinez-vous vous mêmes, pour savoir si vous êtes dans la foi ; éprouvez-vous vous-mêmes…</a:t>
            </a:r>
            <a:endParaRPr lang="fr-FR" sz="3200" b="1" dirty="0">
              <a:latin typeface="Garamond"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6727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p:cNvSpPr>
          <p:nvPr/>
        </p:nvSpPr>
        <p:spPr bwMode="auto">
          <a:xfrm>
            <a:off x="-366241" y="991195"/>
            <a:ext cx="4241602" cy="29646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b="1" i="1" dirty="0" err="1" smtClean="0">
                <a:solidFill>
                  <a:schemeClr val="tx1"/>
                </a:solidFill>
                <a:latin typeface="Garamond" charset="0"/>
                <a:ea typeface="Garamond" charset="0"/>
                <a:cs typeface="Garamond" charset="0"/>
                <a:sym typeface="Zapfino" charset="0"/>
              </a:rPr>
              <a:t>Clé</a:t>
            </a:r>
            <a:r>
              <a:rPr lang="en-US" altLang="en-US" sz="9600" b="1" i="1" dirty="0" smtClean="0">
                <a:solidFill>
                  <a:schemeClr val="tx1"/>
                </a:solidFill>
                <a:latin typeface="Garamond" charset="0"/>
                <a:ea typeface="Garamond" charset="0"/>
                <a:cs typeface="Garamond" charset="0"/>
                <a:sym typeface="Zapfino" charset="0"/>
              </a:rPr>
              <a:t> </a:t>
            </a:r>
            <a:r>
              <a:rPr lang="en-US" altLang="en-US" sz="9600" b="1" i="1" dirty="0">
                <a:solidFill>
                  <a:schemeClr val="tx1"/>
                </a:solidFill>
                <a:latin typeface="Garamond" charset="0"/>
                <a:ea typeface="Garamond" charset="0"/>
                <a:cs typeface="Garamond" charset="0"/>
                <a:sym typeface="Zapfino" charset="0"/>
              </a:rPr>
              <a:t>3</a:t>
            </a:r>
          </a:p>
        </p:txBody>
      </p:sp>
      <p:sp>
        <p:nvSpPr>
          <p:cNvPr id="41986" name="Rectangle 2"/>
          <p:cNvSpPr>
            <a:spLocks/>
          </p:cNvSpPr>
          <p:nvPr/>
        </p:nvSpPr>
        <p:spPr bwMode="auto">
          <a:xfrm>
            <a:off x="792480" y="3067349"/>
            <a:ext cx="7603128" cy="4420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a:r>
              <a:rPr lang="fr-FR" sz="4000" b="1" dirty="0" smtClean="0">
                <a:solidFill>
                  <a:schemeClr val="tx1"/>
                </a:solidFill>
              </a:rPr>
              <a:t>3. DEMANDER  sans cesse ! </a:t>
            </a:r>
            <a:endParaRPr lang="en-US" altLang="en-US" sz="4000" b="1" dirty="0">
              <a:solidFill>
                <a:schemeClr val="tx1"/>
              </a:solidFill>
              <a:latin typeface="Garamond" charset="0"/>
              <a:ea typeface="Garamond" charset="0"/>
              <a:cs typeface="Garamond"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1987" name="Group 5"/>
          <p:cNvGrpSpPr>
            <a:grpSpLocks/>
          </p:cNvGrpSpPr>
          <p:nvPr/>
        </p:nvGrpSpPr>
        <p:grpSpPr bwMode="auto">
          <a:xfrm>
            <a:off x="3318327" y="991195"/>
            <a:ext cx="3753033" cy="3165574"/>
            <a:chOff x="0" y="0"/>
            <a:chExt cx="3663" cy="3016"/>
          </a:xfrm>
        </p:grpSpPr>
        <p:pic>
          <p:nvPicPr>
            <p:cNvPr id="41988"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1989"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635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3009" name="Group 3"/>
          <p:cNvGrpSpPr>
            <a:grpSpLocks/>
          </p:cNvGrpSpPr>
          <p:nvPr/>
        </p:nvGrpSpPr>
        <p:grpSpPr bwMode="auto">
          <a:xfrm>
            <a:off x="3834621" y="995679"/>
            <a:ext cx="3297699" cy="4729063"/>
            <a:chOff x="0" y="0"/>
            <a:chExt cx="3280" cy="4712"/>
          </a:xfrm>
        </p:grpSpPr>
        <p:pic>
          <p:nvPicPr>
            <p:cNvPr id="43011"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69487">
              <a:off x="347" y="284"/>
              <a:ext cx="2592" cy="4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3012"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280" cy="4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43010" name="Rectangle 4"/>
          <p:cNvSpPr>
            <a:spLocks/>
          </p:cNvSpPr>
          <p:nvPr/>
        </p:nvSpPr>
        <p:spPr bwMode="auto">
          <a:xfrm>
            <a:off x="-425769" y="1786270"/>
            <a:ext cx="5728107" cy="52060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5400" b="1" dirty="0" smtClean="0">
                <a:solidFill>
                  <a:schemeClr val="tx1"/>
                </a:solidFill>
                <a:latin typeface="Garamond" pitchFamily="18" charset="0"/>
              </a:rPr>
              <a:t>La supplication  d’une mère</a:t>
            </a:r>
          </a:p>
          <a:p>
            <a:r>
              <a:rPr lang="fr-FR" sz="5400" b="1" dirty="0" smtClean="0">
                <a:solidFill>
                  <a:schemeClr val="tx1"/>
                </a:solidFill>
                <a:latin typeface="Garamond" pitchFamily="18" charset="0"/>
              </a:rPr>
              <a:t>pour </a:t>
            </a:r>
          </a:p>
          <a:p>
            <a:r>
              <a:rPr lang="fr-FR" sz="5400" b="1" dirty="0" smtClean="0">
                <a:solidFill>
                  <a:schemeClr val="tx1"/>
                </a:solidFill>
                <a:latin typeface="Garamond" pitchFamily="18" charset="0"/>
              </a:rPr>
              <a:t>son enfant</a:t>
            </a:r>
            <a:endParaRPr lang="fr-FR" sz="5400" dirty="0" smtClean="0">
              <a:solidFill>
                <a:schemeClr val="tx1"/>
              </a:solidFill>
              <a:latin typeface="Garamond" pitchFamily="18" charset="0"/>
            </a:endParaRPr>
          </a:p>
          <a:p>
            <a:pPr eaLnBrk="1" hangingPunct="1"/>
            <a:endParaRPr lang="en-US" altLang="en-US" sz="6000" i="1" dirty="0">
              <a:solidFill>
                <a:schemeClr val="tx1"/>
              </a:solidFill>
              <a:latin typeface="Garamond" charset="0"/>
              <a:ea typeface="Garamond" charset="0"/>
              <a:cs typeface="Garamond" charset="0"/>
              <a:sym typeface="Zapfino" charset="0"/>
            </a:endParaRPr>
          </a:p>
          <a:p>
            <a:pPr eaLnBrk="1" hangingPunct="1"/>
            <a:r>
              <a:rPr lang="en-US" altLang="en-US" sz="3200" b="1" i="1" dirty="0" smtClean="0">
                <a:solidFill>
                  <a:schemeClr val="tx1"/>
                </a:solidFill>
                <a:latin typeface="Garamond" charset="0"/>
                <a:ea typeface="Garamond" charset="0"/>
                <a:cs typeface="Garamond" charset="0"/>
                <a:sym typeface="Hoefler Text" charset="0"/>
              </a:rPr>
              <a:t>Matt </a:t>
            </a:r>
            <a:r>
              <a:rPr lang="en-US" altLang="en-US" sz="3200" b="1" i="1" dirty="0">
                <a:solidFill>
                  <a:schemeClr val="tx1"/>
                </a:solidFill>
                <a:latin typeface="Garamond" charset="0"/>
                <a:ea typeface="Garamond" charset="0"/>
                <a:cs typeface="Garamond" charset="0"/>
                <a:sym typeface="Hoefler Text" charset="0"/>
              </a:rPr>
              <a:t>15</a:t>
            </a:r>
            <a:r>
              <a:rPr lang="en-US" altLang="en-US" sz="3200" b="1" i="1" dirty="0" smtClean="0">
                <a:solidFill>
                  <a:schemeClr val="tx1"/>
                </a:solidFill>
                <a:latin typeface="Garamond" charset="0"/>
                <a:ea typeface="Garamond" charset="0"/>
                <a:cs typeface="Garamond" charset="0"/>
                <a:sym typeface="Hoefler Text" charset="0"/>
              </a:rPr>
              <a:t>: 21-28</a:t>
            </a:r>
            <a:endParaRPr lang="en-US" altLang="en-US" sz="3200" b="1" i="1" dirty="0">
              <a:solidFill>
                <a:schemeClr val="tx1"/>
              </a:solidFill>
              <a:latin typeface="Garamond" charset="0"/>
              <a:ea typeface="Garamond" charset="0"/>
              <a:cs typeface="Garamond" charset="0"/>
              <a:sym typeface="Hoefler Text" charset="0"/>
            </a:endParaRPr>
          </a:p>
          <a:p>
            <a:pPr eaLnBrk="1" hangingPunct="1"/>
            <a:endParaRPr lang="en-US" altLang="en-US" sz="6000" i="1" dirty="0">
              <a:solidFill>
                <a:schemeClr val="tx1"/>
              </a:solidFill>
              <a:latin typeface="Garamond" charset="0"/>
              <a:ea typeface="Garamond" charset="0"/>
              <a:cs typeface="Garamon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0982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
          <p:cNvSpPr>
            <a:spLocks/>
          </p:cNvSpPr>
          <p:nvPr/>
        </p:nvSpPr>
        <p:spPr bwMode="auto">
          <a:xfrm>
            <a:off x="372140" y="772595"/>
            <a:ext cx="7124948" cy="576642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3600" dirty="0" smtClean="0"/>
              <a:t>Cherchez-vous </a:t>
            </a:r>
            <a:r>
              <a:rPr lang="fr-FR" sz="3600" i="1" dirty="0" smtClean="0"/>
              <a:t>vraiment</a:t>
            </a:r>
            <a:r>
              <a:rPr lang="fr-FR" sz="3600" dirty="0" smtClean="0"/>
              <a:t> de plus riches bénédictions spirituelles ?</a:t>
            </a:r>
          </a:p>
          <a:p>
            <a:r>
              <a:rPr lang="fr-FR" sz="3600" dirty="0" smtClean="0"/>
              <a:t>  </a:t>
            </a:r>
          </a:p>
          <a:p>
            <a:r>
              <a:rPr lang="fr-FR" sz="3600" dirty="0" smtClean="0"/>
              <a:t>Ressentez-vous </a:t>
            </a:r>
            <a:r>
              <a:rPr lang="fr-FR" sz="3600" i="1" dirty="0" smtClean="0"/>
              <a:t>vraiment</a:t>
            </a:r>
            <a:r>
              <a:rPr lang="fr-FR" sz="3600" dirty="0" smtClean="0"/>
              <a:t> le besoin de voir Dieu apporter des réponses à vos prières ? </a:t>
            </a:r>
          </a:p>
          <a:p>
            <a:pPr eaLnBrk="1" hangingPunct="1"/>
            <a:endParaRPr lang="en-US" altLang="en-US" sz="3234"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7722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p:cNvSpPr>
          <p:nvPr/>
        </p:nvSpPr>
        <p:spPr bwMode="auto">
          <a:xfrm>
            <a:off x="487680" y="1192114"/>
            <a:ext cx="7172960" cy="409872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5400" dirty="0" smtClean="0">
                <a:solidFill>
                  <a:schemeClr val="tx1"/>
                </a:solidFill>
              </a:rPr>
              <a:t>Aurions-nous réussi ce test de la foi </a:t>
            </a:r>
            <a:r>
              <a:rPr lang="en-US" altLang="en-US" sz="5062" dirty="0" smtClean="0">
                <a:solidFill>
                  <a:schemeClr val="tx1"/>
                </a:solidFill>
                <a:latin typeface="Abadi MT Condensed Extra Bold" charset="0"/>
                <a:sym typeface="Abadi MT Condensed Extra Bold" charset="0"/>
              </a:rPr>
              <a:t>? </a:t>
            </a:r>
            <a:endParaRPr lang="en-US" altLang="en-US" sz="5062" dirty="0">
              <a:solidFill>
                <a:schemeClr val="tx1"/>
              </a:solidFill>
              <a:latin typeface="Abadi MT Condensed Extra Bold" charset="0"/>
              <a:sym typeface="Abadi MT Condensed Extra Bold" charset="0"/>
            </a:endParaRPr>
          </a:p>
          <a:p>
            <a:pPr eaLnBrk="1" hangingPunct="1"/>
            <a:endParaRPr lang="en-US" altLang="en-US" sz="3375" dirty="0">
              <a:solidFill>
                <a:schemeClr val="tx1"/>
              </a:solidFill>
              <a:latin typeface="Cambria" charset="0"/>
              <a:sym typeface="Cambria" charset="0"/>
            </a:endParaRPr>
          </a:p>
          <a:p>
            <a:r>
              <a:rPr lang="fr-FR" sz="3600" b="1" dirty="0" smtClean="0">
                <a:latin typeface="Garamond" pitchFamily="18" charset="0"/>
              </a:rPr>
              <a:t>Aujourd’hui, quand il nous semble que Dieu ignore nos pleurs, quand nous pensons qu’Il ne répond qu’aux besoins des autres –lorsque nous sommes les </a:t>
            </a:r>
            <a:r>
              <a:rPr lang="fr-FR" sz="3600" b="1" i="1" dirty="0" smtClean="0">
                <a:latin typeface="Garamond" pitchFamily="18" charset="0"/>
              </a:rPr>
              <a:t>exclus</a:t>
            </a:r>
            <a:r>
              <a:rPr lang="fr-FR" sz="3600" b="1" dirty="0" smtClean="0">
                <a:latin typeface="Garamond" pitchFamily="18" charset="0"/>
              </a:rPr>
              <a:t> qu’Il ne peut pas aider ? </a:t>
            </a:r>
            <a:endParaRPr lang="en-US" altLang="en-US" sz="3375" b="1" dirty="0">
              <a:solidFill>
                <a:schemeClr val="tx1"/>
              </a:solidFill>
              <a:latin typeface="Garamond" pitchFamily="18"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002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1"/>
          <p:cNvSpPr>
            <a:spLocks/>
          </p:cNvSpPr>
          <p:nvPr/>
        </p:nvSpPr>
        <p:spPr bwMode="auto">
          <a:xfrm>
            <a:off x="568959" y="3830837"/>
            <a:ext cx="7628743" cy="2214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3200" dirty="0" smtClean="0">
                <a:solidFill>
                  <a:schemeClr val="tx1"/>
                </a:solidFill>
              </a:rPr>
              <a:t>“Et Dieu ne fera-t-il pas justice à ses élus, qui crient à lui jour et nuit, et tardera-t-il à leur égard ?  Je vous le dis, il leur fera promptement justice. Mais, quand le Fils de l'homme viendra, </a:t>
            </a:r>
            <a:r>
              <a:rPr lang="fr-FR" sz="3200" i="1" dirty="0" smtClean="0">
                <a:solidFill>
                  <a:schemeClr val="tx1"/>
                </a:solidFill>
              </a:rPr>
              <a:t>trouvera-t-il la foi sur la terre</a:t>
            </a:r>
            <a:r>
              <a:rPr lang="fr-FR" sz="3200" dirty="0" smtClean="0">
                <a:solidFill>
                  <a:schemeClr val="tx1"/>
                </a:solidFill>
              </a:rPr>
              <a:t> ?</a:t>
            </a:r>
            <a:r>
              <a:rPr lang="fr-FR" sz="3200" i="1" dirty="0" smtClean="0">
                <a:solidFill>
                  <a:schemeClr val="tx1"/>
                </a:solidFill>
              </a:rPr>
              <a:t> ”</a:t>
            </a:r>
            <a:r>
              <a:rPr lang="fr-FR" sz="3200" dirty="0" smtClean="0">
                <a:solidFill>
                  <a:schemeClr val="tx1"/>
                </a:solidFill>
              </a:rPr>
              <a:t> </a:t>
            </a:r>
          </a:p>
          <a:p>
            <a:r>
              <a:rPr lang="fr-FR" sz="3200" dirty="0" smtClean="0">
                <a:solidFill>
                  <a:schemeClr val="tx1"/>
                </a:solidFill>
              </a:rPr>
              <a:t>(Luc 18 : 7,8).</a:t>
            </a:r>
          </a:p>
          <a:p>
            <a:pPr eaLnBrk="1" hangingPunct="1"/>
            <a:endParaRPr lang="en-US" altLang="en-US" sz="2812" dirty="0">
              <a:solidFill>
                <a:schemeClr val="tx1"/>
              </a:solidFill>
              <a:latin typeface="Garamond" charset="0"/>
              <a:ea typeface="Garamond" charset="0"/>
              <a:cs typeface="Garamond" charset="0"/>
              <a:sym typeface="Cambria" charset="0"/>
            </a:endParaRPr>
          </a:p>
        </p:txBody>
      </p:sp>
      <p:grpSp>
        <p:nvGrpSpPr>
          <p:cNvPr id="45058" name="Group 4"/>
          <p:cNvGrpSpPr>
            <a:grpSpLocks/>
          </p:cNvGrpSpPr>
          <p:nvPr/>
        </p:nvGrpSpPr>
        <p:grpSpPr bwMode="auto">
          <a:xfrm>
            <a:off x="1825289" y="0"/>
            <a:ext cx="4080867" cy="3062883"/>
            <a:chOff x="0" y="0"/>
            <a:chExt cx="3656" cy="2744"/>
          </a:xfrm>
        </p:grpSpPr>
        <p:pic>
          <p:nvPicPr>
            <p:cNvPr id="45059" name="Picture 2"/>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7" y="277"/>
              <a:ext cx="3168" cy="21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5060"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56" cy="27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5043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
          <p:cNvSpPr>
            <a:spLocks/>
          </p:cNvSpPr>
          <p:nvPr/>
        </p:nvSpPr>
        <p:spPr bwMode="auto">
          <a:xfrm>
            <a:off x="-284961" y="991195"/>
            <a:ext cx="4241602" cy="29646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b="1" i="1" dirty="0" err="1" smtClean="0">
                <a:solidFill>
                  <a:schemeClr val="tx1"/>
                </a:solidFill>
                <a:latin typeface="Garamond" charset="0"/>
                <a:ea typeface="Garamond" charset="0"/>
                <a:cs typeface="Garamond" charset="0"/>
                <a:sym typeface="Zapfino" charset="0"/>
              </a:rPr>
              <a:t>Clé</a:t>
            </a:r>
            <a:r>
              <a:rPr lang="en-US" altLang="en-US" sz="9600" b="1" i="1" dirty="0" smtClean="0">
                <a:solidFill>
                  <a:schemeClr val="tx1"/>
                </a:solidFill>
                <a:latin typeface="Garamond" charset="0"/>
                <a:ea typeface="Garamond" charset="0"/>
                <a:cs typeface="Garamond" charset="0"/>
                <a:sym typeface="Zapfino" charset="0"/>
              </a:rPr>
              <a:t> 4</a:t>
            </a:r>
            <a:endParaRPr lang="en-US" altLang="en-US" sz="9600" b="1" i="1" dirty="0">
              <a:solidFill>
                <a:schemeClr val="tx1"/>
              </a:solidFill>
              <a:latin typeface="Garamond" charset="0"/>
              <a:ea typeface="Garamond" charset="0"/>
              <a:cs typeface="Garamond" charset="0"/>
              <a:sym typeface="Zapfino" charset="0"/>
            </a:endParaRPr>
          </a:p>
        </p:txBody>
      </p:sp>
      <p:sp>
        <p:nvSpPr>
          <p:cNvPr id="46082" name="Rectangle 2"/>
          <p:cNvSpPr>
            <a:spLocks/>
          </p:cNvSpPr>
          <p:nvPr/>
        </p:nvSpPr>
        <p:spPr bwMode="auto">
          <a:xfrm>
            <a:off x="699767" y="2965749"/>
            <a:ext cx="6534154" cy="4420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a:r>
              <a:rPr lang="fr-FR" sz="4000" b="1" dirty="0" smtClean="0">
                <a:solidFill>
                  <a:schemeClr val="tx1"/>
                </a:solidFill>
              </a:rPr>
              <a:t>4.</a:t>
            </a:r>
            <a:r>
              <a:rPr lang="en-US" altLang="en-US" sz="4000" dirty="0" smtClean="0">
                <a:solidFill>
                  <a:schemeClr val="tx1"/>
                </a:solidFill>
                <a:latin typeface="Abadi MT Condensed Extra Bold" charset="0"/>
                <a:sym typeface="Abadi MT Condensed Extra Bold" charset="0"/>
              </a:rPr>
              <a:t> </a:t>
            </a:r>
            <a:r>
              <a:rPr lang="fr-FR" sz="3600" b="1" dirty="0" smtClean="0">
                <a:solidFill>
                  <a:schemeClr val="tx1"/>
                </a:solidFill>
              </a:rPr>
              <a:t>SE REPOSER sur la FOI EN DIEU et non sur les SENTIMENTS ! </a:t>
            </a:r>
            <a:endParaRPr lang="fr-FR" sz="3600" dirty="0" smtClean="0">
              <a:solidFill>
                <a:schemeClr val="tx1"/>
              </a:solidFill>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6083" name="Group 5"/>
          <p:cNvGrpSpPr>
            <a:grpSpLocks/>
          </p:cNvGrpSpPr>
          <p:nvPr/>
        </p:nvGrpSpPr>
        <p:grpSpPr bwMode="auto">
          <a:xfrm>
            <a:off x="3478983" y="991195"/>
            <a:ext cx="3673657" cy="2992561"/>
            <a:chOff x="0" y="0"/>
            <a:chExt cx="3663" cy="3016"/>
          </a:xfrm>
        </p:grpSpPr>
        <p:pic>
          <p:nvPicPr>
            <p:cNvPr id="46084"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6085"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0574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1403498" y="148856"/>
            <a:ext cx="4784651" cy="3753293"/>
            <a:chOff x="0" y="0"/>
            <a:chExt cx="3656" cy="2744"/>
          </a:xfrm>
        </p:grpSpPr>
        <p:pic>
          <p:nvPicPr>
            <p:cNvPr id="47107"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7" y="277"/>
              <a:ext cx="3168" cy="21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7108"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56" cy="27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47106" name="Rectangle 4"/>
          <p:cNvSpPr>
            <a:spLocks/>
          </p:cNvSpPr>
          <p:nvPr/>
        </p:nvSpPr>
        <p:spPr bwMode="auto">
          <a:xfrm>
            <a:off x="-69810" y="4080867"/>
            <a:ext cx="7974211" cy="223242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endParaRPr lang="fr-FR" sz="4400" dirty="0" smtClean="0">
              <a:solidFill>
                <a:schemeClr val="tx1"/>
              </a:solidFill>
            </a:endParaRPr>
          </a:p>
          <a:p>
            <a:r>
              <a:rPr lang="fr-FR" sz="4400" dirty="0" smtClean="0">
                <a:solidFill>
                  <a:schemeClr val="tx1"/>
                </a:solidFill>
              </a:rPr>
              <a:t>“</a:t>
            </a:r>
            <a:r>
              <a:rPr lang="fr-FR" sz="4400" i="1" dirty="0" smtClean="0">
                <a:solidFill>
                  <a:schemeClr val="tx1"/>
                </a:solidFill>
              </a:rPr>
              <a:t>Ainsi la foi vient de ce</a:t>
            </a:r>
            <a:r>
              <a:rPr lang="fr-FR" sz="4400" dirty="0" smtClean="0">
                <a:solidFill>
                  <a:schemeClr val="tx1"/>
                </a:solidFill>
              </a:rPr>
              <a:t> </a:t>
            </a:r>
            <a:r>
              <a:rPr lang="fr-FR" sz="4400" i="1" dirty="0" smtClean="0">
                <a:solidFill>
                  <a:schemeClr val="tx1"/>
                </a:solidFill>
              </a:rPr>
              <a:t>qu'on entend, et ce qu'on entend vient de la parole de Christ.</a:t>
            </a:r>
            <a:r>
              <a:rPr lang="fr-FR" sz="4400" dirty="0" smtClean="0">
                <a:solidFill>
                  <a:schemeClr val="tx1"/>
                </a:solidFill>
              </a:rPr>
              <a:t> ” (Rom. 10:17).</a:t>
            </a:r>
          </a:p>
          <a:p>
            <a:r>
              <a:rPr lang="fr-FR" sz="4400" dirty="0" smtClean="0">
                <a:solidFill>
                  <a:schemeClr val="tx1"/>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43999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p:cNvSpPr>
          <p:nvPr/>
        </p:nvSpPr>
        <p:spPr bwMode="auto">
          <a:xfrm>
            <a:off x="233916" y="-620613"/>
            <a:ext cx="8288966" cy="91886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eaLnBrk="1" hangingPunct="1"/>
            <a:endParaRPr lang="en-US" altLang="en-US" sz="3375" dirty="0">
              <a:solidFill>
                <a:srgbClr val="D90B00"/>
              </a:solidFill>
              <a:latin typeface="Abadi MT Condensed Extra Bold" charset="0"/>
              <a:sym typeface="Abadi MT Condensed Extra Bold" charset="0"/>
            </a:endParaRPr>
          </a:p>
          <a:p>
            <a:pPr eaLnBrk="1" hangingPunct="1"/>
            <a:r>
              <a:rPr lang="en-US" altLang="en-US" sz="5400" dirty="0" smtClean="0">
                <a:solidFill>
                  <a:schemeClr val="tx1"/>
                </a:solidFill>
                <a:latin typeface="Garamond" charset="0"/>
                <a:ea typeface="Garamond" charset="0"/>
                <a:cs typeface="Garamond" charset="0"/>
                <a:sym typeface="Cambria" charset="0"/>
              </a:rPr>
              <a:t>La</a:t>
            </a:r>
            <a:r>
              <a:rPr lang="en-US" altLang="en-US" sz="7200" dirty="0" smtClean="0">
                <a:solidFill>
                  <a:schemeClr val="tx1"/>
                </a:solidFill>
                <a:latin typeface="Garamond" charset="0"/>
                <a:ea typeface="Garamond" charset="0"/>
                <a:cs typeface="Garamond" charset="0"/>
                <a:sym typeface="Cambria" charset="0"/>
              </a:rPr>
              <a:t> </a:t>
            </a:r>
            <a:r>
              <a:rPr lang="en-US" altLang="en-US" sz="9600" dirty="0" err="1" smtClean="0">
                <a:solidFill>
                  <a:schemeClr val="tx1"/>
                </a:solidFill>
                <a:latin typeface="Abadi MT Condensed Extra Bold" charset="0"/>
                <a:sym typeface="Abadi MT Condensed Extra Bold" charset="0"/>
              </a:rPr>
              <a:t>Bataille</a:t>
            </a:r>
            <a:r>
              <a:rPr lang="en-US" altLang="en-US" sz="6750" dirty="0" smtClean="0">
                <a:solidFill>
                  <a:schemeClr val="tx1"/>
                </a:solidFill>
                <a:latin typeface="Cambria" charset="0"/>
                <a:sym typeface="Cambria" charset="0"/>
              </a:rPr>
              <a:t> </a:t>
            </a:r>
            <a:endParaRPr lang="en-US" altLang="en-US" sz="3600" dirty="0">
              <a:solidFill>
                <a:schemeClr val="tx1"/>
              </a:solidFill>
              <a:latin typeface="Garamond" charset="0"/>
              <a:ea typeface="Garamond" charset="0"/>
              <a:cs typeface="Garamond"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r>
              <a:rPr lang="en-US" altLang="en-US" sz="7200" dirty="0" err="1" smtClean="0">
                <a:solidFill>
                  <a:schemeClr val="tx1"/>
                </a:solidFill>
                <a:latin typeface="Abadi MT Condensed Extra Bold" charset="0"/>
                <a:sym typeface="Abadi MT Condensed Extra Bold" charset="0"/>
              </a:rPr>
              <a:t>Faits</a:t>
            </a:r>
            <a:r>
              <a:rPr lang="en-US" altLang="en-US" sz="6000" dirty="0" smtClean="0">
                <a:solidFill>
                  <a:schemeClr val="tx1"/>
                </a:solidFill>
                <a:latin typeface="Cambria" charset="0"/>
                <a:sym typeface="Cambria" charset="0"/>
              </a:rPr>
              <a:t> </a:t>
            </a:r>
            <a:r>
              <a:rPr lang="en-US" altLang="en-US" sz="3600" b="1" dirty="0" err="1" smtClean="0">
                <a:solidFill>
                  <a:schemeClr val="tx1"/>
                </a:solidFill>
                <a:latin typeface="Garamond" charset="0"/>
                <a:sym typeface="Cambria" charset="0"/>
              </a:rPr>
              <a:t>contre</a:t>
            </a:r>
            <a:r>
              <a:rPr lang="en-US" altLang="en-US" sz="6600" dirty="0" err="1" smtClean="0">
                <a:solidFill>
                  <a:schemeClr val="tx1"/>
                </a:solidFill>
                <a:latin typeface="Chalkduster" charset="0"/>
                <a:sym typeface="Chalkduster" charset="0"/>
              </a:rPr>
              <a:t>Sentiments</a:t>
            </a:r>
            <a:r>
              <a:rPr lang="en-US" altLang="en-US" sz="6600" dirty="0" smtClean="0">
                <a:solidFill>
                  <a:schemeClr val="tx1"/>
                </a:solidFill>
                <a:latin typeface="Chalkduster" charset="0"/>
                <a:sym typeface="Chalkduster" charset="0"/>
              </a:rPr>
              <a:t>!</a:t>
            </a:r>
            <a:endParaRPr lang="en-US" altLang="en-US" sz="6600" dirty="0">
              <a:solidFill>
                <a:schemeClr val="tx1"/>
              </a:solidFill>
              <a:latin typeface="Chalkduster" charset="0"/>
              <a:sym typeface="Chalkduster" charset="0"/>
            </a:endParaRPr>
          </a:p>
          <a:p>
            <a:pPr algn="l" eaLnBrk="1" hangingPunct="1">
              <a:lnSpc>
                <a:spcPct val="90000"/>
              </a:lnSpc>
            </a:pPr>
            <a:endParaRPr lang="en-US" altLang="en-US" sz="10125"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8130" name="Group 4"/>
          <p:cNvGrpSpPr>
            <a:grpSpLocks/>
          </p:cNvGrpSpPr>
          <p:nvPr/>
        </p:nvGrpSpPr>
        <p:grpSpPr bwMode="auto">
          <a:xfrm>
            <a:off x="1612523" y="1878583"/>
            <a:ext cx="4054078" cy="3098602"/>
            <a:chOff x="0" y="0"/>
            <a:chExt cx="3631" cy="2776"/>
          </a:xfrm>
        </p:grpSpPr>
        <p:pic>
          <p:nvPicPr>
            <p:cNvPr id="48131" name="Picture 2"/>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8" y="276"/>
              <a:ext cx="3136" cy="2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8132"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32" cy="27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2171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1"/>
          <p:cNvSpPr>
            <a:spLocks/>
          </p:cNvSpPr>
          <p:nvPr/>
        </p:nvSpPr>
        <p:spPr bwMode="auto">
          <a:xfrm>
            <a:off x="-269637" y="3808512"/>
            <a:ext cx="8411766" cy="26967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endParaRPr lang="fr-FR" sz="3200" dirty="0" smtClean="0"/>
          </a:p>
          <a:p>
            <a:r>
              <a:rPr lang="fr-FR" sz="3200" dirty="0" smtClean="0">
                <a:solidFill>
                  <a:schemeClr val="tx1"/>
                </a:solidFill>
              </a:rPr>
              <a:t>Le type de foi dont nous avons besoin aujourd’hui ne peut être basé que sur la </a:t>
            </a:r>
            <a:r>
              <a:rPr lang="fr-FR" sz="4800" dirty="0" smtClean="0">
                <a:solidFill>
                  <a:schemeClr val="tx1"/>
                </a:solidFill>
              </a:rPr>
              <a:t>Parole de Dieu seule ! </a:t>
            </a:r>
            <a:endParaRPr lang="fr-FR" sz="3200" dirty="0" smtClean="0">
              <a:solidFill>
                <a:schemeClr val="tx1"/>
              </a:solidFill>
            </a:endParaRPr>
          </a:p>
          <a:p>
            <a:pPr algn="l" eaLnBrk="1" hangingPunct="1"/>
            <a:endParaRPr lang="en-US" altLang="en-US" sz="700" dirty="0">
              <a:solidFill>
                <a:schemeClr val="tx1"/>
              </a:solidFill>
              <a:latin typeface="Cambria" charset="0"/>
              <a:sym typeface="Cambria" charset="0"/>
            </a:endParaRPr>
          </a:p>
          <a:p>
            <a:pPr eaLnBrk="1" hangingPunct="1"/>
            <a:endParaRPr lang="en-US" altLang="en-US" sz="2800" dirty="0">
              <a:solidFill>
                <a:schemeClr val="tx1"/>
              </a:solidFill>
            </a:endParaRPr>
          </a:p>
        </p:txBody>
      </p:sp>
      <p:grpSp>
        <p:nvGrpSpPr>
          <p:cNvPr id="49154" name="Group 4"/>
          <p:cNvGrpSpPr>
            <a:grpSpLocks/>
          </p:cNvGrpSpPr>
          <p:nvPr/>
        </p:nvGrpSpPr>
        <p:grpSpPr bwMode="auto">
          <a:xfrm>
            <a:off x="691116" y="159488"/>
            <a:ext cx="5029200" cy="3987209"/>
            <a:chOff x="0" y="0"/>
            <a:chExt cx="3415" cy="2752"/>
          </a:xfrm>
        </p:grpSpPr>
        <p:pic>
          <p:nvPicPr>
            <p:cNvPr id="49155" name="Picture 2"/>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8" y="269"/>
              <a:ext cx="2917" cy="22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49156"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416" cy="2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8314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p:cNvSpPr>
          <p:nvPr/>
        </p:nvSpPr>
        <p:spPr bwMode="auto">
          <a:xfrm>
            <a:off x="452804" y="1254622"/>
            <a:ext cx="7234536" cy="39765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4400" dirty="0" smtClean="0">
                <a:solidFill>
                  <a:schemeClr val="tx1"/>
                </a:solidFill>
              </a:rPr>
              <a:t>“</a:t>
            </a:r>
            <a:r>
              <a:rPr lang="fr-FR" sz="4800" dirty="0" smtClean="0">
                <a:solidFill>
                  <a:schemeClr val="tx1"/>
                </a:solidFill>
              </a:rPr>
              <a:t>Parler et agissez comme si votre foi était invincible. Le Seigneur est omnipotent ; Il possède le monde. Regardez vers le ciel avec les yeux </a:t>
            </a:r>
            <a:r>
              <a:rPr lang="fr-FR" sz="4800" dirty="0" smtClean="0"/>
              <a:t>de la foi.”</a:t>
            </a:r>
            <a:r>
              <a:rPr lang="fr-FR" sz="4800" i="1" dirty="0" smtClean="0"/>
              <a:t> </a:t>
            </a:r>
            <a:r>
              <a:rPr lang="fr-FR" sz="3600" i="1" dirty="0" smtClean="0">
                <a:solidFill>
                  <a:schemeClr val="tx1"/>
                </a:solidFill>
              </a:rPr>
              <a:t>(</a:t>
            </a:r>
            <a:r>
              <a:rPr lang="fr-FR" sz="3600" i="1" dirty="0" err="1" smtClean="0">
                <a:solidFill>
                  <a:schemeClr val="tx1"/>
                </a:solidFill>
              </a:rPr>
              <a:t>Christ’s</a:t>
            </a:r>
            <a:r>
              <a:rPr lang="fr-FR" sz="3600" i="1" dirty="0" smtClean="0">
                <a:solidFill>
                  <a:schemeClr val="tx1"/>
                </a:solidFill>
              </a:rPr>
              <a:t> Object </a:t>
            </a:r>
            <a:r>
              <a:rPr lang="fr-FR" sz="3600" i="1" dirty="0" err="1" smtClean="0">
                <a:solidFill>
                  <a:schemeClr val="tx1"/>
                </a:solidFill>
              </a:rPr>
              <a:t>Lessons</a:t>
            </a:r>
            <a:r>
              <a:rPr lang="fr-FR" sz="3600" dirty="0" smtClean="0">
                <a:solidFill>
                  <a:schemeClr val="tx1"/>
                </a:solidFill>
              </a:rPr>
              <a:t>, p. 146.  -Traduction libre)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84864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1201" name="Group 3"/>
          <p:cNvGrpSpPr>
            <a:grpSpLocks/>
          </p:cNvGrpSpPr>
          <p:nvPr/>
        </p:nvGrpSpPr>
        <p:grpSpPr bwMode="auto">
          <a:xfrm>
            <a:off x="5034375" y="355084"/>
            <a:ext cx="3514202" cy="3089660"/>
            <a:chOff x="0" y="0"/>
            <a:chExt cx="3312" cy="2480"/>
          </a:xfrm>
        </p:grpSpPr>
        <p:pic>
          <p:nvPicPr>
            <p:cNvPr id="51206"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201986">
              <a:off x="242" y="267"/>
              <a:ext cx="2830" cy="195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1207"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312" cy="24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51202" name="Group 6"/>
          <p:cNvGrpSpPr>
            <a:grpSpLocks/>
          </p:cNvGrpSpPr>
          <p:nvPr/>
        </p:nvGrpSpPr>
        <p:grpSpPr bwMode="auto">
          <a:xfrm>
            <a:off x="586066" y="3224735"/>
            <a:ext cx="5352331" cy="3633265"/>
            <a:chOff x="0" y="0"/>
            <a:chExt cx="4984" cy="3296"/>
          </a:xfrm>
        </p:grpSpPr>
        <p:pic>
          <p:nvPicPr>
            <p:cNvPr id="51204" name="Picture 4"/>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4632" cy="29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1205"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984" cy="32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51203" name="Rectangle 7"/>
          <p:cNvSpPr>
            <a:spLocks/>
          </p:cNvSpPr>
          <p:nvPr/>
        </p:nvSpPr>
        <p:spPr bwMode="auto">
          <a:xfrm>
            <a:off x="-1248803" y="1000126"/>
            <a:ext cx="7633767" cy="1285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b="1" dirty="0" err="1" smtClean="0">
                <a:solidFill>
                  <a:schemeClr val="tx1"/>
                </a:solidFill>
                <a:latin typeface="Chalkduster" charset="0"/>
                <a:sym typeface="Chalkduster" charset="0"/>
              </a:rPr>
              <a:t>L’histoire</a:t>
            </a:r>
            <a:r>
              <a:rPr lang="en-US" altLang="en-US" sz="4500" b="1" dirty="0" smtClean="0">
                <a:solidFill>
                  <a:schemeClr val="tx1"/>
                </a:solidFill>
                <a:latin typeface="Chalkduster" charset="0"/>
                <a:sym typeface="Chalkduster" charset="0"/>
              </a:rPr>
              <a:t> de YEN</a:t>
            </a:r>
            <a:endParaRPr lang="en-US" altLang="en-US" sz="4500" b="1" dirty="0">
              <a:solidFill>
                <a:schemeClr val="tx1"/>
              </a:solidFill>
              <a:latin typeface="Chalkduster" charset="0"/>
              <a:sym typeface="Chalkduster" charset="0"/>
            </a:endParaRPr>
          </a:p>
          <a:p>
            <a:pPr eaLnBrk="1" hangingPunct="1"/>
            <a:r>
              <a:rPr lang="en-US" altLang="en-US" sz="3234" b="1" dirty="0">
                <a:solidFill>
                  <a:schemeClr val="tx1"/>
                </a:solidFill>
                <a:latin typeface="Garamond" charset="0"/>
                <a:ea typeface="Garamond" charset="0"/>
                <a:cs typeface="Garamond" charset="0"/>
                <a:sym typeface="Cambria" charset="0"/>
              </a:rPr>
              <a:t>Miracle </a:t>
            </a:r>
            <a:r>
              <a:rPr lang="en-US" altLang="en-US" sz="3234" b="1" dirty="0" smtClean="0">
                <a:solidFill>
                  <a:schemeClr val="tx1"/>
                </a:solidFill>
                <a:latin typeface="Garamond" charset="0"/>
                <a:ea typeface="Garamond" charset="0"/>
                <a:cs typeface="Garamond" charset="0"/>
                <a:sym typeface="Cambria" charset="0"/>
              </a:rPr>
              <a:t>au </a:t>
            </a:r>
            <a:r>
              <a:rPr lang="en-US" altLang="en-US" sz="3234" b="1" dirty="0">
                <a:solidFill>
                  <a:schemeClr val="tx1"/>
                </a:solidFill>
                <a:latin typeface="Garamond" charset="0"/>
                <a:ea typeface="Garamond" charset="0"/>
                <a:cs typeface="Garamond" charset="0"/>
                <a:sym typeface="Cambria" charset="0"/>
              </a:rPr>
              <a:t>Vietnam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0681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p:cNvSpPr>
          <p:nvPr/>
        </p:nvSpPr>
        <p:spPr bwMode="auto">
          <a:xfrm>
            <a:off x="-3775" y="833556"/>
            <a:ext cx="7474148" cy="53220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4000" dirty="0" smtClean="0">
                <a:solidFill>
                  <a:schemeClr val="tx1"/>
                </a:solidFill>
              </a:rPr>
              <a:t>“Il n’y a </a:t>
            </a:r>
            <a:r>
              <a:rPr lang="fr-FR" sz="4000" b="1" dirty="0" smtClean="0">
                <a:solidFill>
                  <a:schemeClr val="tx1"/>
                </a:solidFill>
              </a:rPr>
              <a:t>AUCUN DANGER</a:t>
            </a:r>
            <a:r>
              <a:rPr lang="fr-FR" sz="4000" dirty="0" smtClean="0">
                <a:solidFill>
                  <a:schemeClr val="tx1"/>
                </a:solidFill>
              </a:rPr>
              <a:t> : </a:t>
            </a:r>
          </a:p>
          <a:p>
            <a:r>
              <a:rPr lang="fr-FR" sz="4000" dirty="0" smtClean="0">
                <a:solidFill>
                  <a:schemeClr val="tx1"/>
                </a:solidFill>
              </a:rPr>
              <a:t>le Seigneur ne négligera pas </a:t>
            </a:r>
          </a:p>
          <a:p>
            <a:r>
              <a:rPr lang="fr-FR" sz="4000" dirty="0" smtClean="0">
                <a:solidFill>
                  <a:schemeClr val="tx1"/>
                </a:solidFill>
              </a:rPr>
              <a:t>les prières de Son peuple. Le danger vient des tentations qui décourageront les croyants et affaibliront leur persévérance dans la prière!” </a:t>
            </a:r>
          </a:p>
          <a:p>
            <a:endParaRPr lang="fr-FR" sz="3600" dirty="0" smtClean="0">
              <a:solidFill>
                <a:schemeClr val="tx1"/>
              </a:solidFill>
            </a:endParaRPr>
          </a:p>
          <a:p>
            <a:r>
              <a:rPr lang="fr-FR" sz="3600" dirty="0" smtClean="0">
                <a:solidFill>
                  <a:schemeClr val="tx1"/>
                </a:solidFill>
              </a:rPr>
              <a:t>(</a:t>
            </a:r>
            <a:r>
              <a:rPr lang="fr-FR" sz="3600" i="1" dirty="0" err="1" smtClean="0">
                <a:solidFill>
                  <a:schemeClr val="tx1"/>
                </a:solidFill>
              </a:rPr>
              <a:t>Christ’s</a:t>
            </a:r>
            <a:r>
              <a:rPr lang="fr-FR" sz="3600" i="1" dirty="0" smtClean="0">
                <a:solidFill>
                  <a:schemeClr val="tx1"/>
                </a:solidFill>
              </a:rPr>
              <a:t> Object </a:t>
            </a:r>
            <a:r>
              <a:rPr lang="fr-FR" sz="3600" i="1" dirty="0" err="1" smtClean="0">
                <a:solidFill>
                  <a:schemeClr val="tx1"/>
                </a:solidFill>
              </a:rPr>
              <a:t>Lessons</a:t>
            </a:r>
            <a:r>
              <a:rPr lang="fr-FR" sz="3600" dirty="0" smtClean="0">
                <a:solidFill>
                  <a:schemeClr val="tx1"/>
                </a:solidFill>
              </a:rPr>
              <a:t>, p. 175. – Traduction libre)</a:t>
            </a:r>
          </a:p>
          <a:p>
            <a:r>
              <a:rPr lang="fr-FR" sz="4000" dirty="0" smtClean="0">
                <a:solidFill>
                  <a:schemeClr val="tx1"/>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47548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p:cNvSpPr>
          <p:nvPr/>
        </p:nvSpPr>
        <p:spPr bwMode="auto">
          <a:xfrm>
            <a:off x="497590" y="1062178"/>
            <a:ext cx="6215444" cy="46523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endParaRPr lang="en-US" altLang="en-US" sz="2800" dirty="0">
              <a:solidFill>
                <a:schemeClr val="tx1"/>
              </a:solidFill>
              <a:latin typeface="Garamond" charset="0"/>
              <a:ea typeface="Garamond" charset="0"/>
              <a:cs typeface="Garamond" charset="0"/>
              <a:sym typeface="Cambria" charset="0"/>
            </a:endParaRPr>
          </a:p>
        </p:txBody>
      </p:sp>
      <p:sp>
        <p:nvSpPr>
          <p:cNvPr id="3" name="Rectangle 2"/>
          <p:cNvSpPr/>
          <p:nvPr/>
        </p:nvSpPr>
        <p:spPr>
          <a:xfrm>
            <a:off x="754911" y="510363"/>
            <a:ext cx="6453964" cy="6001643"/>
          </a:xfrm>
          <a:prstGeom prst="rect">
            <a:avLst/>
          </a:prstGeom>
        </p:spPr>
        <p:txBody>
          <a:bodyPr wrap="square">
            <a:spAutoFit/>
          </a:bodyPr>
          <a:lstStyle/>
          <a:p>
            <a:r>
              <a:rPr lang="fr-FR" sz="3200" dirty="0" smtClean="0"/>
              <a:t>“</a:t>
            </a:r>
            <a:r>
              <a:rPr lang="fr-FR" sz="3200" dirty="0" smtClean="0">
                <a:latin typeface="Garamond" pitchFamily="18" charset="0"/>
              </a:rPr>
              <a:t>La foi prend Dieu au mot, avec ou sans les sentiments. Elle est l’assurance des choses que l’on espère, la démonstration de celles que l’on ne voit pas.  Si nous pouvons croire en l’humanité, ne pouvons-nous croire en la Parole de Dieu ? Lorsque nous allons vers Lui en quête de grâce ou de sagesse, nous ne devons pas rechercher en nous un sentiment spécial afin d’être assuré qu’Il a accompli Sa parole. Les sentiments ne sont pas un critère. </a:t>
            </a:r>
            <a:endParaRPr lang="fr-FR" sz="3200" dirty="0">
              <a:latin typeface="Garamond"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0793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p:cNvSpPr>
          <p:nvPr/>
        </p:nvSpPr>
        <p:spPr bwMode="auto">
          <a:xfrm>
            <a:off x="274081" y="1243867"/>
            <a:ext cx="7370727" cy="40362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marL="355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1pPr>
            <a:lvl2pPr marL="37931725" indent="-37474525"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9pPr>
          </a:lstStyle>
          <a:p>
            <a:endParaRPr lang="en-US" altLang="en-US" sz="2800" dirty="0" smtClean="0">
              <a:solidFill>
                <a:schemeClr val="tx1"/>
              </a:solidFill>
              <a:latin typeface="Garamond" charset="0"/>
              <a:ea typeface="Garamond" charset="0"/>
              <a:cs typeface="Garamond" charset="0"/>
              <a:sym typeface="Cambria" charset="0"/>
            </a:endParaRPr>
          </a:p>
          <a:p>
            <a:endParaRPr lang="en-US" altLang="en-US" sz="2800" dirty="0" smtClean="0">
              <a:solidFill>
                <a:schemeClr val="tx1"/>
              </a:solidFill>
              <a:latin typeface="Garamond" charset="0"/>
              <a:ea typeface="Garamond" charset="0"/>
              <a:cs typeface="Garamond" charset="0"/>
              <a:sym typeface="Cambria" charset="0"/>
            </a:endParaRPr>
          </a:p>
          <a:p>
            <a:endParaRPr lang="en-US" altLang="en-US" sz="2800" dirty="0" smtClean="0">
              <a:solidFill>
                <a:schemeClr val="tx1"/>
              </a:solidFill>
              <a:latin typeface="Garamond" charset="0"/>
              <a:ea typeface="Garamond" charset="0"/>
              <a:cs typeface="Garamond" charset="0"/>
              <a:sym typeface="Cambria" charset="0"/>
            </a:endParaRPr>
          </a:p>
          <a:p>
            <a:endParaRPr lang="en-US" altLang="en-US" sz="2800" dirty="0" smtClean="0">
              <a:solidFill>
                <a:schemeClr val="tx1"/>
              </a:solidFill>
              <a:latin typeface="Garamond" charset="0"/>
              <a:ea typeface="Garamond" charset="0"/>
              <a:cs typeface="Garamond" charset="0"/>
              <a:sym typeface="Cambria" charset="0"/>
            </a:endParaRPr>
          </a:p>
          <a:p>
            <a:r>
              <a:rPr lang="en-US" altLang="en-US" sz="2800" dirty="0" smtClean="0">
                <a:solidFill>
                  <a:schemeClr val="tx1"/>
                </a:solidFill>
                <a:latin typeface="Garamond" charset="0"/>
                <a:ea typeface="Garamond" charset="0"/>
                <a:cs typeface="Garamond" charset="0"/>
                <a:sym typeface="Cambria" charset="0"/>
              </a:rPr>
              <a:t>“</a:t>
            </a:r>
            <a:r>
              <a:rPr lang="fr-FR" sz="2800" dirty="0" smtClean="0"/>
              <a:t>Beaucoup de chrétiens de profession n’ont aucune idée de la vigueur spirituelle qu’ils pourraient avoir s’ils avaient autant d’ambition, de zèle et de persévérance pour acquérir la connaissance des choses de Dieu qu’ils en ont pour s’intéresser aux mesquineries de cette vie périssable. </a:t>
            </a:r>
            <a:r>
              <a:rPr lang="fr-FR" sz="2800" i="1" dirty="0" smtClean="0"/>
              <a:t>Beaucoup se contentent d’être des nains spirituels…</a:t>
            </a:r>
            <a:r>
              <a:rPr lang="fr-FR" sz="2800" dirty="0" smtClean="0"/>
              <a:t>  beaucoup seront perdus alors qu’ils espèrent et désirent être chrétiens. Leurs efforts ne sont pas sérieux et alors ils seront pesés dans la balance et trouvés légers.”</a:t>
            </a:r>
            <a:r>
              <a:rPr lang="fr-FR" sz="2800" i="1" dirty="0" smtClean="0"/>
              <a:t>(Conseils à l’église</a:t>
            </a:r>
            <a:r>
              <a:rPr lang="fr-FR" sz="2800" dirty="0" smtClean="0"/>
              <a:t>, p.149)</a:t>
            </a:r>
          </a:p>
          <a:p>
            <a:r>
              <a:rPr lang="fr-FR" sz="2800" dirty="0" smtClean="0"/>
              <a:t> </a:t>
            </a:r>
          </a:p>
          <a:p>
            <a:pPr eaLnBrk="1" hangingPunct="1"/>
            <a:endParaRPr lang="en-US" altLang="en-US" sz="2800" dirty="0">
              <a:solidFill>
                <a:schemeClr val="tx1"/>
              </a:solidFill>
              <a:latin typeface="Garamond" charset="0"/>
              <a:ea typeface="Garamond" charset="0"/>
              <a:cs typeface="Garamond" charset="0"/>
              <a:sym typeface="Cambria" charset="0"/>
            </a:endParaRPr>
          </a:p>
          <a:p>
            <a:pPr eaLnBrk="1" hangingPunct="1"/>
            <a:endParaRPr lang="en-US" altLang="en-US" sz="2800" dirty="0">
              <a:solidFill>
                <a:schemeClr val="tx1"/>
              </a:solidFill>
              <a:latin typeface="Garamond" charset="0"/>
              <a:ea typeface="Garamond" charset="0"/>
              <a:cs typeface="Garamon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7786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39" y="1048216"/>
            <a:ext cx="6702766" cy="4525788"/>
          </a:xfrm>
        </p:spPr>
        <p:txBody>
          <a:bodyPr>
            <a:noAutofit/>
          </a:bodyPr>
          <a:lstStyle/>
          <a:p>
            <a:pPr marL="0" indent="0" algn="ctr">
              <a:buNone/>
            </a:pPr>
            <a:r>
              <a:rPr lang="fr-FR" sz="3600" dirty="0" smtClean="0">
                <a:solidFill>
                  <a:schemeClr val="tx1"/>
                </a:solidFill>
                <a:latin typeface="Garamond" pitchFamily="18" charset="0"/>
              </a:rPr>
              <a:t>Lorsque des  chrétiens se sont reposés sur leurs sentiments, il s’en est suivi </a:t>
            </a:r>
            <a:r>
              <a:rPr lang="fr-FR" sz="3600" b="1" dirty="0" smtClean="0">
                <a:solidFill>
                  <a:schemeClr val="tx1"/>
                </a:solidFill>
                <a:latin typeface="Garamond" pitchFamily="18" charset="0"/>
              </a:rPr>
              <a:t>de graves conséquences</a:t>
            </a:r>
            <a:r>
              <a:rPr lang="fr-FR" sz="3600" dirty="0" smtClean="0">
                <a:solidFill>
                  <a:schemeClr val="tx1"/>
                </a:solidFill>
                <a:latin typeface="Garamond" pitchFamily="18" charset="0"/>
              </a:rPr>
              <a:t>. Comment puis-je savoir que Dieu entend mes prières ? Je le sais à cause de Sa promesse. Il dit qu’Il entendra les pleurs des faibles et je crois en Sa parole. Il n’a jamais dit à la ‘</a:t>
            </a:r>
            <a:r>
              <a:rPr lang="fr-FR" sz="3600" i="1" dirty="0" smtClean="0">
                <a:solidFill>
                  <a:schemeClr val="tx1"/>
                </a:solidFill>
                <a:latin typeface="Garamond" pitchFamily="18" charset="0"/>
              </a:rPr>
              <a:t>postérité</a:t>
            </a:r>
            <a:r>
              <a:rPr lang="fr-FR" sz="3600" dirty="0" smtClean="0">
                <a:solidFill>
                  <a:schemeClr val="tx1"/>
                </a:solidFill>
                <a:latin typeface="Garamond" pitchFamily="18" charset="0"/>
              </a:rPr>
              <a:t> </a:t>
            </a:r>
            <a:r>
              <a:rPr lang="fr-FR" sz="3600" i="1" dirty="0" smtClean="0">
                <a:solidFill>
                  <a:schemeClr val="tx1"/>
                </a:solidFill>
                <a:latin typeface="Garamond" pitchFamily="18" charset="0"/>
              </a:rPr>
              <a:t>de Jacob, cherchez-MOI vainement</a:t>
            </a:r>
            <a:r>
              <a:rPr lang="fr-FR" sz="3600" dirty="0" smtClean="0">
                <a:solidFill>
                  <a:schemeClr val="tx1"/>
                </a:solidFill>
                <a:latin typeface="Garamond" pitchFamily="18" charset="0"/>
              </a:rPr>
              <a:t>.’ </a:t>
            </a:r>
            <a:endParaRPr lang="en-US" altLang="en-US" sz="3600" dirty="0">
              <a:solidFill>
                <a:schemeClr val="tx1"/>
              </a:solidFill>
              <a:latin typeface="Garamond" pitchFamily="18" charset="0"/>
              <a:ea typeface="Garamond" charset="0"/>
              <a:cs typeface="Garamond" charset="0"/>
              <a:sym typeface="Cambri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315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1"/>
          <p:cNvSpPr>
            <a:spLocks/>
          </p:cNvSpPr>
          <p:nvPr/>
        </p:nvSpPr>
        <p:spPr bwMode="auto">
          <a:xfrm>
            <a:off x="202019" y="1047869"/>
            <a:ext cx="6974958" cy="4697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3600" dirty="0" smtClean="0">
                <a:solidFill>
                  <a:schemeClr val="tx1"/>
                </a:solidFill>
                <a:latin typeface="Garamond" pitchFamily="18" charset="0"/>
              </a:rPr>
              <a:t>Si nous marchons dans la lumière, nous pouvons nous approcher du trône de grâce avec une sainte audace. Nous pouvons faire nôtres les promesses de Dieu par une foi vivante et présenter nos requêtes. Bien que faibles, pêcheurs, et indignes, ‘</a:t>
            </a:r>
            <a:r>
              <a:rPr lang="fr-FR" sz="3600" i="1" dirty="0" smtClean="0">
                <a:solidFill>
                  <a:schemeClr val="tx1"/>
                </a:solidFill>
                <a:latin typeface="Garamond" pitchFamily="18" charset="0"/>
              </a:rPr>
              <a:t>l’Esprit nous aide dans nos infirmités</a:t>
            </a:r>
            <a:r>
              <a:rPr lang="fr-FR" sz="3200" dirty="0" smtClean="0">
                <a:solidFill>
                  <a:schemeClr val="tx1"/>
                </a:solidFill>
                <a:latin typeface="Garamond" pitchFamily="18" charset="0"/>
              </a:rPr>
              <a:t>.’</a:t>
            </a:r>
            <a:endParaRPr lang="en-US" altLang="en-US" sz="3200" dirty="0">
              <a:solidFill>
                <a:schemeClr val="tx1"/>
              </a:solidFill>
              <a:latin typeface="Garamond"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2475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76446" y="999460"/>
            <a:ext cx="7006856" cy="4625163"/>
          </a:xfrm>
        </p:spPr>
        <p:txBody>
          <a:bodyPr>
            <a:noAutofit/>
          </a:bodyPr>
          <a:lstStyle/>
          <a:p>
            <a:pPr>
              <a:buNone/>
            </a:pPr>
            <a:r>
              <a:rPr lang="fr-FR" sz="3600" dirty="0" smtClean="0">
                <a:solidFill>
                  <a:schemeClr val="tx1"/>
                </a:solidFill>
                <a:latin typeface="Garamond" pitchFamily="18" charset="0"/>
              </a:rPr>
              <a:t>Lorsque nous avons présenté notre requête une première fois, nous ne devons pas abandonner mais dire, comme Jacob, lorsqu’il lutta toute la nuit  avec l’ange, ‘</a:t>
            </a:r>
            <a:r>
              <a:rPr lang="fr-FR" sz="3600" i="1" dirty="0" smtClean="0">
                <a:solidFill>
                  <a:schemeClr val="tx1"/>
                </a:solidFill>
                <a:latin typeface="Garamond" pitchFamily="18" charset="0"/>
              </a:rPr>
              <a:t>Je ne te laisserai point aller, que tu ne m'aies béni</a:t>
            </a:r>
            <a:r>
              <a:rPr lang="fr-FR" sz="3600" dirty="0" smtClean="0">
                <a:solidFill>
                  <a:schemeClr val="tx1"/>
                </a:solidFill>
                <a:latin typeface="Garamond" pitchFamily="18" charset="0"/>
              </a:rPr>
              <a:t>,’ et comme lui nous aurons la victoire.” </a:t>
            </a:r>
          </a:p>
          <a:p>
            <a:pPr>
              <a:buNone/>
            </a:pPr>
            <a:r>
              <a:rPr lang="fr-FR" sz="3600" dirty="0" smtClean="0">
                <a:solidFill>
                  <a:schemeClr val="tx1"/>
                </a:solidFill>
                <a:latin typeface="Garamond" pitchFamily="18" charset="0"/>
              </a:rPr>
              <a:t> </a:t>
            </a:r>
          </a:p>
          <a:p>
            <a:pPr>
              <a:buNone/>
            </a:pPr>
            <a:r>
              <a:rPr lang="fr-FR" sz="3600" dirty="0" smtClean="0">
                <a:solidFill>
                  <a:schemeClr val="tx1"/>
                </a:solidFill>
                <a:latin typeface="Garamond" pitchFamily="18" charset="0"/>
              </a:rPr>
              <a:t>(</a:t>
            </a:r>
            <a:r>
              <a:rPr lang="fr-FR" sz="3600" i="1" dirty="0" smtClean="0">
                <a:solidFill>
                  <a:schemeClr val="tx1"/>
                </a:solidFill>
                <a:latin typeface="Garamond" pitchFamily="18" charset="0"/>
              </a:rPr>
              <a:t>Bible Echo</a:t>
            </a:r>
            <a:r>
              <a:rPr lang="fr-FR" sz="3600" dirty="0" smtClean="0">
                <a:solidFill>
                  <a:schemeClr val="tx1"/>
                </a:solidFill>
                <a:latin typeface="Garamond" pitchFamily="18" charset="0"/>
              </a:rPr>
              <a:t>, </a:t>
            </a:r>
            <a:r>
              <a:rPr lang="fr-FR" sz="3600" dirty="0" err="1" smtClean="0">
                <a:solidFill>
                  <a:schemeClr val="tx1"/>
                </a:solidFill>
                <a:latin typeface="Garamond" pitchFamily="18" charset="0"/>
              </a:rPr>
              <a:t>September</a:t>
            </a:r>
            <a:r>
              <a:rPr lang="fr-FR" sz="3600" dirty="0" smtClean="0">
                <a:solidFill>
                  <a:schemeClr val="tx1"/>
                </a:solidFill>
                <a:latin typeface="Garamond" pitchFamily="18" charset="0"/>
              </a:rPr>
              <a:t> 24, 1894, par. 4 -Traduction libre) </a:t>
            </a:r>
          </a:p>
          <a:p>
            <a:endParaRPr lang="fr-FR" sz="1600"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1"/>
          <p:cNvSpPr>
            <a:spLocks/>
          </p:cNvSpPr>
          <p:nvPr/>
        </p:nvSpPr>
        <p:spPr bwMode="auto">
          <a:xfrm>
            <a:off x="539021" y="571500"/>
            <a:ext cx="6359370" cy="66258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2800" b="1" dirty="0" smtClean="0">
                <a:solidFill>
                  <a:schemeClr val="tx1"/>
                </a:solidFill>
                <a:latin typeface="Garamond" pitchFamily="18" charset="0"/>
              </a:rPr>
              <a:t>“L’ennemi empêche beaucoup d’entre vous de prier en vous disant que vous n’en RESSENTEZ pas le besoin, et que vous feriez mieux d’attendre  l’esprit de l’intercession afin que vous ne  vous moquiez pas de Dieu par vos prières. Mais vous devez dire à Satan, </a:t>
            </a:r>
            <a:r>
              <a:rPr lang="fr-FR" sz="2800" b="1" i="1" dirty="0" smtClean="0">
                <a:solidFill>
                  <a:schemeClr val="tx1"/>
                </a:solidFill>
                <a:latin typeface="Garamond" pitchFamily="18" charset="0"/>
              </a:rPr>
              <a:t>‘</a:t>
            </a:r>
            <a:r>
              <a:rPr lang="fr-FR" sz="2800" b="1" i="1" dirty="0" err="1" smtClean="0">
                <a:solidFill>
                  <a:schemeClr val="tx1"/>
                </a:solidFill>
                <a:latin typeface="Garamond" pitchFamily="18" charset="0"/>
              </a:rPr>
              <a:t>ll</a:t>
            </a:r>
            <a:r>
              <a:rPr lang="fr-FR" sz="2800" b="1" i="1" dirty="0" smtClean="0">
                <a:solidFill>
                  <a:schemeClr val="tx1"/>
                </a:solidFill>
                <a:latin typeface="Garamond" pitchFamily="18" charset="0"/>
              </a:rPr>
              <a:t> est écrit qu’il faut toujours</a:t>
            </a:r>
            <a:r>
              <a:rPr lang="fr-FR" sz="2800" b="1" dirty="0" smtClean="0">
                <a:solidFill>
                  <a:schemeClr val="tx1"/>
                </a:solidFill>
                <a:latin typeface="Garamond" pitchFamily="18" charset="0"/>
              </a:rPr>
              <a:t> </a:t>
            </a:r>
            <a:r>
              <a:rPr lang="fr-FR" sz="2800" b="1" i="1" dirty="0" smtClean="0">
                <a:solidFill>
                  <a:schemeClr val="tx1"/>
                </a:solidFill>
                <a:latin typeface="Garamond" pitchFamily="18" charset="0"/>
              </a:rPr>
              <a:t>prier, et ne point se relâcher</a:t>
            </a:r>
            <a:r>
              <a:rPr lang="fr-FR" sz="2800" b="1" dirty="0" smtClean="0">
                <a:solidFill>
                  <a:schemeClr val="tx1"/>
                </a:solidFill>
                <a:latin typeface="Garamond" pitchFamily="18" charset="0"/>
              </a:rPr>
              <a:t>.’ (Luc 18.1) Nous devons prier jusqu’à ce que nous ressentions le poids de nos besoins  au plus profond de notre âme, et si nous persévérons, </a:t>
            </a:r>
          </a:p>
          <a:p>
            <a:r>
              <a:rPr lang="fr-FR" sz="2800" b="1" dirty="0" smtClean="0">
                <a:solidFill>
                  <a:schemeClr val="tx1"/>
                </a:solidFill>
                <a:latin typeface="Garamond" pitchFamily="18" charset="0"/>
              </a:rPr>
              <a:t>cela se réalisera.”</a:t>
            </a:r>
          </a:p>
          <a:p>
            <a:r>
              <a:rPr lang="fr-FR" sz="2800" b="1" i="1" dirty="0" smtClean="0">
                <a:solidFill>
                  <a:schemeClr val="tx1"/>
                </a:solidFill>
                <a:latin typeface="Garamond" pitchFamily="18" charset="0"/>
              </a:rPr>
              <a:t>(</a:t>
            </a:r>
            <a:r>
              <a:rPr lang="fr-FR" sz="2800" b="1" i="1" dirty="0" err="1" smtClean="0">
                <a:solidFill>
                  <a:schemeClr val="tx1"/>
                </a:solidFill>
                <a:latin typeface="Garamond" pitchFamily="18" charset="0"/>
              </a:rPr>
              <a:t>Prayer</a:t>
            </a:r>
            <a:r>
              <a:rPr lang="fr-FR" sz="2800" b="1" dirty="0" smtClean="0">
                <a:solidFill>
                  <a:schemeClr val="tx1"/>
                </a:solidFill>
                <a:latin typeface="Garamond" pitchFamily="18" charset="0"/>
              </a:rPr>
              <a:t>, p. 268. – Traduction libre)</a:t>
            </a:r>
          </a:p>
          <a:p>
            <a:r>
              <a:rPr lang="fr-FR" sz="2800" b="1" dirty="0" smtClean="0">
                <a:solidFill>
                  <a:schemeClr val="tx1"/>
                </a:solidFill>
                <a:latin typeface="Garamond" pitchFamily="18" charset="0"/>
              </a:rPr>
              <a:t> </a:t>
            </a:r>
          </a:p>
          <a:p>
            <a:pPr eaLnBrk="1" hangingPunct="1"/>
            <a:endParaRPr lang="en-US" altLang="en-US" sz="2812" dirty="0">
              <a:solidFill>
                <a:schemeClr val="tx1"/>
              </a:solidFill>
            </a:endParaRPr>
          </a:p>
          <a:p>
            <a:pPr eaLnBrk="1" hangingPunct="1"/>
            <a:endParaRPr lang="en-US" altLang="en-US" sz="2812"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83077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1"/>
          <p:cNvSpPr>
            <a:spLocks/>
          </p:cNvSpPr>
          <p:nvPr/>
        </p:nvSpPr>
        <p:spPr bwMode="auto">
          <a:xfrm>
            <a:off x="-326131" y="379513"/>
            <a:ext cx="8152805" cy="10626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000" b="1" dirty="0" err="1" smtClean="0">
                <a:solidFill>
                  <a:schemeClr val="tx1"/>
                </a:solidFill>
                <a:latin typeface="Abadi MT Condensed Extra Bold" charset="0"/>
                <a:sym typeface="Abadi MT Condensed Extra Bold" charset="0"/>
              </a:rPr>
              <a:t>Alexandre</a:t>
            </a:r>
            <a:r>
              <a:rPr lang="en-US" altLang="en-US" sz="6000" b="1" dirty="0" smtClean="0">
                <a:solidFill>
                  <a:schemeClr val="tx1"/>
                </a:solidFill>
                <a:latin typeface="Abadi MT Condensed Extra Bold" charset="0"/>
                <a:sym typeface="Abadi MT Condensed Extra Bold" charset="0"/>
              </a:rPr>
              <a:t> le Grand</a:t>
            </a:r>
            <a:endParaRPr lang="en-US" altLang="en-US" sz="6000" b="1" dirty="0">
              <a:solidFill>
                <a:schemeClr val="tx1"/>
              </a:solidFill>
              <a:latin typeface="Abadi MT Condensed Extra Bold" charset="0"/>
              <a:sym typeface="Abadi MT Condensed Extra Bold" charset="0"/>
            </a:endParaRPr>
          </a:p>
        </p:txBody>
      </p:sp>
      <p:grpSp>
        <p:nvGrpSpPr>
          <p:cNvPr id="56322" name="Group 4"/>
          <p:cNvGrpSpPr>
            <a:grpSpLocks/>
          </p:cNvGrpSpPr>
          <p:nvPr/>
        </p:nvGrpSpPr>
        <p:grpSpPr bwMode="auto">
          <a:xfrm>
            <a:off x="1356759" y="1541979"/>
            <a:ext cx="5373650" cy="5110480"/>
            <a:chOff x="0" y="0"/>
            <a:chExt cx="4952" cy="4376"/>
          </a:xfrm>
        </p:grpSpPr>
        <p:pic>
          <p:nvPicPr>
            <p:cNvPr id="56323" name="Picture 2"/>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4600" cy="40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6324"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952" cy="43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63397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7345" name="Group 3"/>
          <p:cNvGrpSpPr>
            <a:grpSpLocks/>
          </p:cNvGrpSpPr>
          <p:nvPr/>
        </p:nvGrpSpPr>
        <p:grpSpPr bwMode="auto">
          <a:xfrm>
            <a:off x="625238" y="1233378"/>
            <a:ext cx="6211497" cy="5465134"/>
            <a:chOff x="0" y="0"/>
            <a:chExt cx="4952" cy="4376"/>
          </a:xfrm>
        </p:grpSpPr>
        <p:pic>
          <p:nvPicPr>
            <p:cNvPr id="57350" name="Picture 1"/>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4600" cy="40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7351"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952" cy="43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57346" name="Rectangle 4"/>
          <p:cNvSpPr>
            <a:spLocks/>
          </p:cNvSpPr>
          <p:nvPr/>
        </p:nvSpPr>
        <p:spPr bwMode="auto">
          <a:xfrm>
            <a:off x="846002" y="402381"/>
            <a:ext cx="5948039"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400" b="1" i="1" dirty="0" smtClean="0">
                <a:solidFill>
                  <a:schemeClr val="tx1"/>
                </a:solidFill>
                <a:latin typeface="Garamond" charset="0"/>
                <a:ea typeface="Garamond" charset="0"/>
                <a:cs typeface="Garamond" charset="0"/>
                <a:sym typeface="Zapfino" charset="0"/>
              </a:rPr>
              <a:t>“Je </a:t>
            </a:r>
            <a:r>
              <a:rPr lang="en-US" altLang="en-US" sz="5400" b="1" i="1" dirty="0" err="1" smtClean="0">
                <a:solidFill>
                  <a:schemeClr val="tx1"/>
                </a:solidFill>
                <a:latin typeface="Garamond" charset="0"/>
                <a:ea typeface="Garamond" charset="0"/>
                <a:cs typeface="Garamond" charset="0"/>
                <a:sym typeface="Zapfino" charset="0"/>
              </a:rPr>
              <a:t>veux</a:t>
            </a:r>
            <a:r>
              <a:rPr lang="en-US" altLang="en-US" sz="5400" b="1" i="1" dirty="0" smtClean="0">
                <a:solidFill>
                  <a:schemeClr val="tx1"/>
                </a:solidFill>
                <a:latin typeface="Garamond" charset="0"/>
                <a:ea typeface="Garamond" charset="0"/>
                <a:cs typeface="Garamond" charset="0"/>
                <a:sym typeface="Zapfino" charset="0"/>
              </a:rPr>
              <a:t> un </a:t>
            </a:r>
            <a:r>
              <a:rPr lang="en-US" altLang="en-US" sz="5400" b="1" i="1" dirty="0" err="1" smtClean="0">
                <a:solidFill>
                  <a:schemeClr val="tx1"/>
                </a:solidFill>
                <a:latin typeface="Garamond" charset="0"/>
                <a:ea typeface="Garamond" charset="0"/>
                <a:cs typeface="Garamond" charset="0"/>
                <a:sym typeface="Zapfino" charset="0"/>
              </a:rPr>
              <a:t>palais</a:t>
            </a:r>
            <a:r>
              <a:rPr lang="en-US" altLang="en-US" sz="5400" b="1" i="1" dirty="0" smtClean="0">
                <a:solidFill>
                  <a:schemeClr val="tx1"/>
                </a:solidFill>
                <a:latin typeface="Garamond" charset="0"/>
                <a:ea typeface="Garamond" charset="0"/>
                <a:cs typeface="Garamond" charset="0"/>
                <a:sym typeface="Zapfino" charset="0"/>
              </a:rPr>
              <a:t> !”</a:t>
            </a:r>
            <a:endParaRPr lang="en-US" altLang="en-US" sz="5400" b="1" i="1" dirty="0">
              <a:solidFill>
                <a:schemeClr val="tx1"/>
              </a:solidFill>
              <a:latin typeface="Garamond" charset="0"/>
              <a:ea typeface="Garamond" charset="0"/>
              <a:cs typeface="Garamond" charset="0"/>
              <a:sym typeface="Zapfino"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09290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8369" name="Group 3"/>
          <p:cNvGrpSpPr>
            <a:grpSpLocks/>
          </p:cNvGrpSpPr>
          <p:nvPr/>
        </p:nvGrpSpPr>
        <p:grpSpPr bwMode="auto">
          <a:xfrm>
            <a:off x="334408" y="469469"/>
            <a:ext cx="5000625" cy="3991570"/>
            <a:chOff x="0" y="0"/>
            <a:chExt cx="4480" cy="3576"/>
          </a:xfrm>
        </p:grpSpPr>
        <p:pic>
          <p:nvPicPr>
            <p:cNvPr id="58374"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42" y="262"/>
              <a:ext cx="3998" cy="30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8375"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480" cy="35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58370" name="Group 6"/>
          <p:cNvGrpSpPr>
            <a:grpSpLocks/>
          </p:cNvGrpSpPr>
          <p:nvPr/>
        </p:nvGrpSpPr>
        <p:grpSpPr bwMode="auto">
          <a:xfrm>
            <a:off x="3742027" y="3413760"/>
            <a:ext cx="3451254" cy="2953972"/>
            <a:chOff x="0" y="0"/>
            <a:chExt cx="3816" cy="3056"/>
          </a:xfrm>
        </p:grpSpPr>
        <p:pic>
          <p:nvPicPr>
            <p:cNvPr id="58372"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28635">
              <a:off x="229" y="248"/>
              <a:ext cx="3360" cy="25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8373"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816" cy="30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58371" name="Rectangle 7"/>
          <p:cNvSpPr>
            <a:spLocks/>
          </p:cNvSpPr>
          <p:nvPr/>
        </p:nvSpPr>
        <p:spPr bwMode="auto">
          <a:xfrm>
            <a:off x="1858096" y="5309881"/>
            <a:ext cx="1523302" cy="49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34" b="1" dirty="0">
                <a:solidFill>
                  <a:schemeClr val="tx1"/>
                </a:solidFill>
                <a:latin typeface="Garamond" charset="0"/>
                <a:ea typeface="Garamond" charset="0"/>
                <a:cs typeface="Garamond" charset="0"/>
                <a:sym typeface="Cambria" charset="0"/>
              </a:rPr>
              <a:t>Jer. 32:17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0858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1"/>
          <p:cNvSpPr>
            <a:spLocks/>
          </p:cNvSpPr>
          <p:nvPr/>
        </p:nvSpPr>
        <p:spPr bwMode="auto">
          <a:xfrm>
            <a:off x="590476" y="187523"/>
            <a:ext cx="6155764" cy="30283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2800" b="1" dirty="0" smtClean="0">
                <a:solidFill>
                  <a:schemeClr val="tx1"/>
                </a:solidFill>
              </a:rPr>
              <a:t>“</a:t>
            </a:r>
            <a:r>
              <a:rPr lang="fr-FR" sz="2800" b="1" i="1" dirty="0" smtClean="0">
                <a:solidFill>
                  <a:schemeClr val="tx1"/>
                </a:solidFill>
              </a:rPr>
              <a:t>Or, à celui qui peut faire, par la puissance qui agit en nous, infiniment au delà de tout ce que nous demandons ou pensons.</a:t>
            </a:r>
            <a:r>
              <a:rPr lang="fr-FR" sz="2800" b="1" dirty="0" smtClean="0">
                <a:solidFill>
                  <a:schemeClr val="tx1"/>
                </a:solidFill>
              </a:rPr>
              <a:t> “</a:t>
            </a:r>
          </a:p>
          <a:p>
            <a:endParaRPr lang="fr-FR" sz="2800" dirty="0" smtClean="0">
              <a:solidFill>
                <a:schemeClr val="tx1"/>
              </a:solidFill>
            </a:endParaRPr>
          </a:p>
          <a:p>
            <a:r>
              <a:rPr lang="fr-FR" sz="2800" dirty="0" smtClean="0">
                <a:solidFill>
                  <a:schemeClr val="tx1"/>
                </a:solidFill>
              </a:rPr>
              <a:t>(Ephésiens 3:20). </a:t>
            </a:r>
          </a:p>
          <a:p>
            <a:pPr eaLnBrk="1" hangingPunct="1"/>
            <a:endParaRPr lang="en-US" altLang="en-US" sz="2800" dirty="0">
              <a:solidFill>
                <a:schemeClr val="tx1"/>
              </a:solidFill>
              <a:latin typeface="Garamond" charset="0"/>
              <a:ea typeface="Garamond" charset="0"/>
              <a:cs typeface="Garamond" charset="0"/>
              <a:sym typeface="Hoefler Text" charset="0"/>
            </a:endParaRPr>
          </a:p>
        </p:txBody>
      </p:sp>
      <p:grpSp>
        <p:nvGrpSpPr>
          <p:cNvPr id="59394" name="Group 4"/>
          <p:cNvGrpSpPr>
            <a:grpSpLocks/>
          </p:cNvGrpSpPr>
          <p:nvPr/>
        </p:nvGrpSpPr>
        <p:grpSpPr bwMode="auto">
          <a:xfrm>
            <a:off x="244549" y="3215899"/>
            <a:ext cx="4449371" cy="3366353"/>
            <a:chOff x="0" y="0"/>
            <a:chExt cx="3952" cy="2848"/>
          </a:xfrm>
        </p:grpSpPr>
        <p:pic>
          <p:nvPicPr>
            <p:cNvPr id="59398" name="Picture 2"/>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28" y="251"/>
              <a:ext cx="3496" cy="23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9399"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952" cy="28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grpSp>
        <p:nvGrpSpPr>
          <p:cNvPr id="59395" name="Group 7"/>
          <p:cNvGrpSpPr>
            <a:grpSpLocks/>
          </p:cNvGrpSpPr>
          <p:nvPr/>
        </p:nvGrpSpPr>
        <p:grpSpPr bwMode="auto">
          <a:xfrm>
            <a:off x="4026988" y="2838894"/>
            <a:ext cx="4287671" cy="3484528"/>
            <a:chOff x="0" y="0"/>
            <a:chExt cx="3712" cy="3128"/>
          </a:xfrm>
        </p:grpSpPr>
        <p:pic>
          <p:nvPicPr>
            <p:cNvPr id="59396" name="Picture 5"/>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600479">
              <a:off x="375" y="448"/>
              <a:ext cx="2960" cy="22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9397" name="Picture 6"/>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712" cy="31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4521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1"/>
          <p:cNvSpPr>
            <a:spLocks/>
          </p:cNvSpPr>
          <p:nvPr/>
        </p:nvSpPr>
        <p:spPr bwMode="auto">
          <a:xfrm>
            <a:off x="-575159" y="4742121"/>
            <a:ext cx="8947547" cy="16966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600" dirty="0">
                <a:solidFill>
                  <a:schemeClr val="tx1"/>
                </a:solidFill>
                <a:latin typeface="Abadi MT Condensed Extra Bold" charset="0"/>
                <a:sym typeface="Abadi MT Condensed Extra Bold" charset="0"/>
              </a:rPr>
              <a:t> </a:t>
            </a:r>
            <a:r>
              <a:rPr lang="en-US" altLang="en-US" sz="3600" dirty="0" err="1" smtClean="0">
                <a:solidFill>
                  <a:schemeClr val="tx1"/>
                </a:solidFill>
                <a:latin typeface="Abadi MT Condensed Extra Bold" charset="0"/>
                <a:sym typeface="Abadi MT Condensed Extra Bold" charset="0"/>
              </a:rPr>
              <a:t>Pourquoi</a:t>
            </a:r>
            <a:r>
              <a:rPr lang="en-US" altLang="en-US" sz="3600" dirty="0" smtClean="0">
                <a:solidFill>
                  <a:schemeClr val="tx1"/>
                </a:solidFill>
                <a:latin typeface="Abadi MT Condensed Extra Bold" charset="0"/>
                <a:sym typeface="Abadi MT Condensed Extra Bold" charset="0"/>
              </a:rPr>
              <a:t> vivre </a:t>
            </a:r>
            <a:r>
              <a:rPr lang="en-US" altLang="en-US" sz="3600" dirty="0" err="1" smtClean="0">
                <a:solidFill>
                  <a:schemeClr val="tx1"/>
                </a:solidFill>
                <a:latin typeface="Abadi MT Condensed Extra Bold" charset="0"/>
                <a:sym typeface="Abadi MT Condensed Extra Bold" charset="0"/>
              </a:rPr>
              <a:t>dans</a:t>
            </a:r>
            <a:r>
              <a:rPr lang="en-US" altLang="en-US" sz="3600" dirty="0" smtClean="0">
                <a:solidFill>
                  <a:schemeClr val="tx1"/>
                </a:solidFill>
                <a:latin typeface="Abadi MT Condensed Extra Bold" charset="0"/>
                <a:sym typeface="Abadi MT Condensed Extra Bold" charset="0"/>
              </a:rPr>
              <a:t> un </a:t>
            </a:r>
            <a:endParaRPr lang="en-US" altLang="en-US" sz="3600" dirty="0">
              <a:solidFill>
                <a:schemeClr val="tx1"/>
              </a:solidFill>
              <a:latin typeface="Abadi MT Condensed Extra Bold" charset="0"/>
              <a:sym typeface="Abadi MT Condensed Extra Bold" charset="0"/>
            </a:endParaRPr>
          </a:p>
          <a:p>
            <a:pPr eaLnBrk="1" hangingPunct="1"/>
            <a:r>
              <a:rPr lang="en-US" altLang="en-US" sz="6000" dirty="0" smtClean="0">
                <a:solidFill>
                  <a:schemeClr val="tx1"/>
                </a:solidFill>
                <a:latin typeface="Abadi MT Condensed Extra Bold" charset="0"/>
                <a:sym typeface="Abadi MT Condensed Extra Bold" charset="0"/>
              </a:rPr>
              <a:t> </a:t>
            </a:r>
            <a:r>
              <a:rPr lang="en-US" altLang="en-US" sz="6000" dirty="0" err="1" smtClean="0">
                <a:solidFill>
                  <a:schemeClr val="tx1"/>
                </a:solidFill>
                <a:latin typeface="Abadi MT Condensed Extra Bold" charset="0"/>
                <a:sym typeface="Abadi MT Condensed Extra Bold" charset="0"/>
              </a:rPr>
              <a:t>Désert</a:t>
            </a:r>
            <a:r>
              <a:rPr lang="en-US" altLang="en-US" sz="6000" dirty="0" smtClean="0">
                <a:solidFill>
                  <a:schemeClr val="tx1"/>
                </a:solidFill>
                <a:latin typeface="Abadi MT Condensed Extra Bold" charset="0"/>
                <a:sym typeface="Abadi MT Condensed Extra Bold" charset="0"/>
              </a:rPr>
              <a:t> </a:t>
            </a:r>
            <a:r>
              <a:rPr lang="en-US" altLang="en-US" sz="6000" dirty="0" err="1" smtClean="0">
                <a:solidFill>
                  <a:schemeClr val="tx1"/>
                </a:solidFill>
                <a:latin typeface="Abadi MT Condensed Extra Bold" charset="0"/>
                <a:sym typeface="Abadi MT Condensed Extra Bold" charset="0"/>
              </a:rPr>
              <a:t>Spirituel</a:t>
            </a:r>
            <a:r>
              <a:rPr lang="en-US" altLang="en-US" sz="6000" dirty="0" smtClean="0">
                <a:solidFill>
                  <a:schemeClr val="tx1"/>
                </a:solidFill>
                <a:latin typeface="Abadi MT Condensed Extra Bold" charset="0"/>
                <a:sym typeface="Abadi MT Condensed Extra Bold" charset="0"/>
              </a:rPr>
              <a:t> ? </a:t>
            </a:r>
            <a:endParaRPr lang="en-US" altLang="en-US" sz="6000" dirty="0">
              <a:solidFill>
                <a:schemeClr val="tx1"/>
              </a:solidFill>
              <a:latin typeface="Abadi MT Condensed Extra Bold" charset="0"/>
              <a:sym typeface="Abadi MT Condensed Extra Bold" charset="0"/>
            </a:endParaRPr>
          </a:p>
        </p:txBody>
      </p:sp>
      <p:grpSp>
        <p:nvGrpSpPr>
          <p:cNvPr id="60418" name="Group 4"/>
          <p:cNvGrpSpPr>
            <a:grpSpLocks/>
          </p:cNvGrpSpPr>
          <p:nvPr/>
        </p:nvGrpSpPr>
        <p:grpSpPr bwMode="auto">
          <a:xfrm>
            <a:off x="414671" y="404038"/>
            <a:ext cx="6645348" cy="4338084"/>
            <a:chOff x="0" y="0"/>
            <a:chExt cx="4944" cy="3040"/>
          </a:xfrm>
        </p:grpSpPr>
        <p:pic>
          <p:nvPicPr>
            <p:cNvPr id="60419"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7" y="176"/>
              <a:ext cx="4591" cy="26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60420"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944" cy="30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87992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1"/>
          <p:cNvSpPr>
            <a:spLocks/>
          </p:cNvSpPr>
          <p:nvPr/>
        </p:nvSpPr>
        <p:spPr bwMode="auto">
          <a:xfrm>
            <a:off x="1" y="2153920"/>
            <a:ext cx="5913119" cy="4257596"/>
          </a:xfrm>
          <a:prstGeom prst="rect">
            <a:avLst/>
          </a:prstGeom>
          <a:noFill/>
          <a:ln w="12700" cap="flat">
            <a:noFill/>
            <a:miter lim="800000"/>
            <a:headEnd type="none" w="med" len="med"/>
            <a:tailEnd type="none" w="med" len="med"/>
          </a:ln>
        </p:spPr>
        <p:txBody>
          <a:bodyPr lIns="0" tIns="0" rIns="0" bIns="0" anchor="ctr"/>
          <a:lstStyle>
            <a:lvl1pPr eaLnBrk="0" hangingPunct="0">
              <a:defRPr sz="4600">
                <a:solidFill>
                  <a:srgbClr val="2D4141"/>
                </a:solidFill>
                <a:latin typeface="Futura Condensed" charset="0"/>
                <a:ea typeface="ヒラギノ角ゴ ProN W3" charset="-128"/>
                <a:sym typeface="Futura Condensed" charset="0"/>
              </a:defRPr>
            </a:lvl1pPr>
            <a:lvl2pPr marL="37931725" indent="-37474525" eaLnBrk="0" hangingPunct="0">
              <a:defRPr sz="4600">
                <a:solidFill>
                  <a:srgbClr val="2D4141"/>
                </a:solidFill>
                <a:latin typeface="Futura Condensed" charset="0"/>
                <a:ea typeface="ヒラギノ角ゴ ProN W3" charset="-128"/>
                <a:sym typeface="Futura Condensed" charset="0"/>
              </a:defRPr>
            </a:lvl2pPr>
            <a:lvl3pPr eaLnBrk="0" hangingPunct="0">
              <a:defRPr sz="4600">
                <a:solidFill>
                  <a:srgbClr val="2D4141"/>
                </a:solidFill>
                <a:latin typeface="Futura Condensed" charset="0"/>
                <a:ea typeface="ヒラギノ角ゴ ProN W3" charset="-128"/>
                <a:sym typeface="Futura Condensed" charset="0"/>
              </a:defRPr>
            </a:lvl3pPr>
            <a:lvl4pPr eaLnBrk="0" hangingPunct="0">
              <a:defRPr sz="4600">
                <a:solidFill>
                  <a:srgbClr val="2D4141"/>
                </a:solidFill>
                <a:latin typeface="Futura Condensed" charset="0"/>
                <a:ea typeface="ヒラギノ角ゴ ProN W3" charset="-128"/>
                <a:sym typeface="Futura Condensed" charset="0"/>
              </a:defRPr>
            </a:lvl4pPr>
            <a:lvl5pPr eaLnBrk="0" hangingPunct="0">
              <a:defRPr sz="4600">
                <a:solidFill>
                  <a:srgbClr val="2D4141"/>
                </a:solidFill>
                <a:latin typeface="Futura Condensed" charset="0"/>
                <a:ea typeface="ヒラギノ角ゴ ProN W3" charset="-128"/>
                <a:sym typeface="Futura Condensed" charset="0"/>
              </a:defRPr>
            </a:lvl5pPr>
            <a:lvl6pPr marL="4572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9144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13716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18288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lnSpc>
                <a:spcPct val="60000"/>
              </a:lnSpc>
              <a:defRPr/>
            </a:pPr>
            <a:endParaRPr lang="en-US" altLang="en-US" sz="6047" dirty="0">
              <a:solidFill>
                <a:schemeClr val="tx1"/>
              </a:solidFill>
              <a:effectLst>
                <a:outerShdw blurRad="38100" dist="38100" dir="2700000" algn="tl">
                  <a:srgbClr val="000000"/>
                </a:outerShdw>
              </a:effectLst>
              <a:latin typeface="Zapfino" charset="0"/>
              <a:sym typeface="Zapfino" charset="0"/>
            </a:endParaRPr>
          </a:p>
        </p:txBody>
      </p:sp>
      <p:grpSp>
        <p:nvGrpSpPr>
          <p:cNvPr id="61442" name="Group 4"/>
          <p:cNvGrpSpPr>
            <a:grpSpLocks/>
          </p:cNvGrpSpPr>
          <p:nvPr/>
        </p:nvGrpSpPr>
        <p:grpSpPr bwMode="auto">
          <a:xfrm>
            <a:off x="4233882" y="215429"/>
            <a:ext cx="5091361" cy="4155930"/>
            <a:chOff x="0" y="0"/>
            <a:chExt cx="4048" cy="3280"/>
          </a:xfrm>
        </p:grpSpPr>
        <p:pic>
          <p:nvPicPr>
            <p:cNvPr id="6144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410565">
              <a:off x="348" y="438"/>
              <a:ext cx="3320" cy="24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61447"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048" cy="32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61443" name="Rectangle 5"/>
          <p:cNvSpPr>
            <a:spLocks/>
          </p:cNvSpPr>
          <p:nvPr/>
        </p:nvSpPr>
        <p:spPr bwMode="auto">
          <a:xfrm rot="-299999">
            <a:off x="4241603" y="540246"/>
            <a:ext cx="3509367" cy="3303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1687" b="1">
                <a:solidFill>
                  <a:schemeClr val="tx1"/>
                </a:solidFill>
                <a:latin typeface="Hoefler Text" charset="0"/>
                <a:sym typeface="Hoefler Text" charset="0"/>
              </a:rPr>
              <a:t> </a:t>
            </a:r>
          </a:p>
        </p:txBody>
      </p:sp>
      <p:sp>
        <p:nvSpPr>
          <p:cNvPr id="61444" name="Rectangle 6"/>
          <p:cNvSpPr>
            <a:spLocks/>
          </p:cNvSpPr>
          <p:nvPr/>
        </p:nvSpPr>
        <p:spPr bwMode="auto">
          <a:xfrm rot="-420000">
            <a:off x="4777384" y="2991445"/>
            <a:ext cx="3509367" cy="571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1687" b="1" dirty="0">
                <a:solidFill>
                  <a:schemeClr val="tx1"/>
                </a:solidFill>
                <a:latin typeface="Hoefler Text" charset="0"/>
                <a:sym typeface="Hoefler Text" charset="0"/>
              </a:rPr>
              <a:t> </a:t>
            </a:r>
          </a:p>
          <a:p>
            <a:pPr eaLnBrk="1" hangingPunct="1"/>
            <a:r>
              <a:rPr lang="en-US" altLang="en-US" sz="1600" b="1" dirty="0" err="1" smtClean="0">
                <a:solidFill>
                  <a:srgbClr val="FFFF00"/>
                </a:solidFill>
                <a:latin typeface="Handwriting - Dakota" charset="0"/>
                <a:sym typeface="Handwriting - Dakota" charset="0"/>
              </a:rPr>
              <a:t>Journée</a:t>
            </a:r>
            <a:r>
              <a:rPr lang="en-US" altLang="en-US" sz="1600" b="1" dirty="0" smtClean="0">
                <a:solidFill>
                  <a:srgbClr val="FFFF00"/>
                </a:solidFill>
                <a:latin typeface="Handwriting - Dakota" charset="0"/>
                <a:sym typeface="Handwriting - Dakota" charset="0"/>
              </a:rPr>
              <a:t> </a:t>
            </a:r>
            <a:r>
              <a:rPr lang="en-US" altLang="en-US" sz="1600" b="1" dirty="0" err="1" smtClean="0">
                <a:solidFill>
                  <a:srgbClr val="FFFF00"/>
                </a:solidFill>
                <a:latin typeface="Handwriting - Dakota" charset="0"/>
                <a:sym typeface="Handwriting - Dakota" charset="0"/>
              </a:rPr>
              <a:t>Internationale</a:t>
            </a:r>
            <a:r>
              <a:rPr lang="en-US" altLang="en-US" sz="1600" b="1" dirty="0" smtClean="0">
                <a:solidFill>
                  <a:srgbClr val="FFFF00"/>
                </a:solidFill>
                <a:latin typeface="Handwriting - Dakota" charset="0"/>
                <a:sym typeface="Handwriting - Dakota" charset="0"/>
              </a:rPr>
              <a:t> de </a:t>
            </a:r>
            <a:r>
              <a:rPr lang="en-US" altLang="en-US" sz="1600" b="1" dirty="0" err="1" smtClean="0">
                <a:solidFill>
                  <a:srgbClr val="FFFF00"/>
                </a:solidFill>
                <a:latin typeface="Handwriting - Dakota" charset="0"/>
                <a:sym typeface="Handwriting - Dakota" charset="0"/>
              </a:rPr>
              <a:t>Prière</a:t>
            </a:r>
            <a:endParaRPr lang="en-US" altLang="en-US" sz="1600" b="1" dirty="0">
              <a:solidFill>
                <a:srgbClr val="FFFF00"/>
              </a:solidFill>
              <a:latin typeface="Handwriting - Dakota" charset="0"/>
              <a:sym typeface="Handwriting - Dakota" charset="0"/>
            </a:endParaRPr>
          </a:p>
        </p:txBody>
      </p:sp>
      <p:sp>
        <p:nvSpPr>
          <p:cNvPr id="62471" name="Rectangle 7"/>
          <p:cNvSpPr>
            <a:spLocks/>
          </p:cNvSpPr>
          <p:nvPr/>
        </p:nvSpPr>
        <p:spPr bwMode="auto">
          <a:xfrm>
            <a:off x="159488" y="5541187"/>
            <a:ext cx="7145079" cy="605256"/>
          </a:xfrm>
          <a:prstGeom prst="rect">
            <a:avLst/>
          </a:prstGeom>
          <a:noFill/>
          <a:ln w="12700" cap="flat">
            <a:noFill/>
            <a:miter lim="800000"/>
            <a:headEnd type="none" w="med" len="med"/>
            <a:tailEnd type="none" w="med" len="med"/>
          </a:ln>
        </p:spPr>
        <p:txBody>
          <a:bodyPr lIns="0" tIns="0" rIns="0" bIns="0" anchor="ctr"/>
          <a:lstStyle>
            <a:lvl1pPr eaLnBrk="0" hangingPunct="0">
              <a:defRPr sz="4600">
                <a:solidFill>
                  <a:srgbClr val="2D4141"/>
                </a:solidFill>
                <a:latin typeface="Futura Condensed" charset="0"/>
                <a:ea typeface="ヒラギノ角ゴ ProN W3" charset="-128"/>
                <a:sym typeface="Futura Condensed" charset="0"/>
              </a:defRPr>
            </a:lvl1pPr>
            <a:lvl2pPr marL="37931725" indent="-37474525" eaLnBrk="0" hangingPunct="0">
              <a:defRPr sz="4600">
                <a:solidFill>
                  <a:srgbClr val="2D4141"/>
                </a:solidFill>
                <a:latin typeface="Futura Condensed" charset="0"/>
                <a:ea typeface="ヒラギノ角ゴ ProN W3" charset="-128"/>
                <a:sym typeface="Futura Condensed" charset="0"/>
              </a:defRPr>
            </a:lvl2pPr>
            <a:lvl3pPr eaLnBrk="0" hangingPunct="0">
              <a:defRPr sz="4600">
                <a:solidFill>
                  <a:srgbClr val="2D4141"/>
                </a:solidFill>
                <a:latin typeface="Futura Condensed" charset="0"/>
                <a:ea typeface="ヒラギノ角ゴ ProN W3" charset="-128"/>
                <a:sym typeface="Futura Condensed" charset="0"/>
              </a:defRPr>
            </a:lvl3pPr>
            <a:lvl4pPr eaLnBrk="0" hangingPunct="0">
              <a:defRPr sz="4600">
                <a:solidFill>
                  <a:srgbClr val="2D4141"/>
                </a:solidFill>
                <a:latin typeface="Futura Condensed" charset="0"/>
                <a:ea typeface="ヒラギノ角ゴ ProN W3" charset="-128"/>
                <a:sym typeface="Futura Condensed" charset="0"/>
              </a:defRPr>
            </a:lvl4pPr>
            <a:lvl5pPr eaLnBrk="0" hangingPunct="0">
              <a:defRPr sz="4600">
                <a:solidFill>
                  <a:srgbClr val="2D4141"/>
                </a:solidFill>
                <a:latin typeface="Futura Condensed" charset="0"/>
                <a:ea typeface="ヒラギノ角ゴ ProN W3" charset="-128"/>
                <a:sym typeface="Futura Condensed" charset="0"/>
              </a:defRPr>
            </a:lvl5pPr>
            <a:lvl6pPr marL="4572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9144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13716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18288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ctr" eaLnBrk="1" hangingPunct="1">
              <a:lnSpc>
                <a:spcPct val="80000"/>
              </a:lnSpc>
              <a:defRPr/>
            </a:pPr>
            <a:r>
              <a:rPr lang="fr-FR" sz="2800" i="1" dirty="0" smtClean="0">
                <a:solidFill>
                  <a:schemeClr val="tx1"/>
                </a:solidFill>
              </a:rPr>
              <a:t>“Invoque-moi, et je te répondrai ; je t'annoncerai de grandes choses, des choses cachées, que tu ne connais pas.” </a:t>
            </a:r>
          </a:p>
          <a:p>
            <a:pPr algn="ctr" eaLnBrk="1" hangingPunct="1">
              <a:lnSpc>
                <a:spcPct val="80000"/>
              </a:lnSpc>
              <a:defRPr/>
            </a:pPr>
            <a:endParaRPr lang="fr-FR" sz="2400" i="1" dirty="0" smtClean="0"/>
          </a:p>
          <a:p>
            <a:pPr algn="ctr" eaLnBrk="1" hangingPunct="1">
              <a:lnSpc>
                <a:spcPct val="80000"/>
              </a:lnSpc>
              <a:defRPr/>
            </a:pPr>
            <a:r>
              <a:rPr lang="fr-FR" sz="2400" i="1" dirty="0" smtClean="0">
                <a:solidFill>
                  <a:schemeClr val="tx1"/>
                </a:solidFill>
              </a:rPr>
              <a:t>(Jérémie 33:3)</a:t>
            </a:r>
            <a:endParaRPr lang="fr-FR" sz="2400" dirty="0" smtClean="0">
              <a:solidFill>
                <a:schemeClr val="tx1"/>
              </a:solidFill>
            </a:endParaRPr>
          </a:p>
          <a:p>
            <a:pPr algn="ctr" eaLnBrk="1" hangingPunct="1">
              <a:lnSpc>
                <a:spcPct val="80000"/>
              </a:lnSpc>
              <a:defRPr/>
            </a:pPr>
            <a:endParaRPr lang="en-US" altLang="en-US" sz="1687" dirty="0">
              <a:solidFill>
                <a:schemeClr val="tx1"/>
              </a:solidFill>
              <a:effectLst>
                <a:outerShdw blurRad="38100" dist="38100" dir="2700000" algn="tl">
                  <a:srgbClr val="000000"/>
                </a:outerShdw>
              </a:effectLst>
              <a:latin typeface="Garamond" charset="0"/>
              <a:ea typeface="Garamond" charset="0"/>
              <a:cs typeface="Garamond" charset="0"/>
              <a:sym typeface="Abadi MT Condensed Extra Bold" charset="0"/>
            </a:endParaRPr>
          </a:p>
        </p:txBody>
      </p:sp>
      <p:sp>
        <p:nvSpPr>
          <p:cNvPr id="2" name="TextBox 1"/>
          <p:cNvSpPr txBox="1"/>
          <p:nvPr/>
        </p:nvSpPr>
        <p:spPr>
          <a:xfrm>
            <a:off x="159488" y="955039"/>
            <a:ext cx="4596150" cy="3416320"/>
          </a:xfrm>
          <a:prstGeom prst="rect">
            <a:avLst/>
          </a:prstGeom>
          <a:noFill/>
        </p:spPr>
        <p:txBody>
          <a:bodyPr wrap="square" rtlCol="0">
            <a:spAutoFit/>
          </a:bodyPr>
          <a:lstStyle/>
          <a:p>
            <a:r>
              <a:rPr lang="en-US" sz="7200" b="1" i="1" dirty="0" err="1" smtClean="0">
                <a:latin typeface="Garamond" charset="0"/>
                <a:ea typeface="Garamond" charset="0"/>
                <a:cs typeface="Garamond" charset="0"/>
              </a:rPr>
              <a:t>Osons</a:t>
            </a:r>
            <a:r>
              <a:rPr lang="en-US" sz="7200" b="1" i="1" dirty="0" smtClean="0">
                <a:latin typeface="Garamond" charset="0"/>
                <a:ea typeface="Garamond" charset="0"/>
                <a:cs typeface="Garamond" charset="0"/>
              </a:rPr>
              <a:t> Demander </a:t>
            </a:r>
            <a:r>
              <a:rPr lang="en-US" sz="7200" b="1" i="1" dirty="0" err="1" smtClean="0">
                <a:latin typeface="Garamond" charset="0"/>
                <a:ea typeface="Garamond" charset="0"/>
                <a:cs typeface="Garamond" charset="0"/>
              </a:rPr>
              <a:t>Davantage</a:t>
            </a:r>
            <a:endParaRPr lang="en-US" sz="7200" b="1" i="1" dirty="0">
              <a:latin typeface="Garamond" charset="0"/>
              <a:ea typeface="Garamond" charset="0"/>
              <a:cs typeface="Garamon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4741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p:cNvSpPr>
          <p:nvPr/>
        </p:nvSpPr>
        <p:spPr bwMode="auto">
          <a:xfrm>
            <a:off x="260731" y="388264"/>
            <a:ext cx="6719788" cy="5539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3600" dirty="0" smtClean="0"/>
              <a:t>Pourquoi être un nain spirituel…</a:t>
            </a:r>
            <a:r>
              <a:rPr lang="fr-FR" sz="3600" b="1" dirty="0" smtClean="0"/>
              <a:t> </a:t>
            </a:r>
            <a:endParaRPr lang="en-US" altLang="en-US" sz="3375" dirty="0">
              <a:solidFill>
                <a:schemeClr val="tx1"/>
              </a:solidFill>
              <a:latin typeface="Abadi MT Condensed Extra Bold" charset="0"/>
              <a:sym typeface="Abadi MT Condensed Extra Bold" charset="0"/>
            </a:endParaRPr>
          </a:p>
        </p:txBody>
      </p:sp>
      <p:grpSp>
        <p:nvGrpSpPr>
          <p:cNvPr id="18434" name="Group 4"/>
          <p:cNvGrpSpPr>
            <a:grpSpLocks/>
          </p:cNvGrpSpPr>
          <p:nvPr/>
        </p:nvGrpSpPr>
        <p:grpSpPr bwMode="auto">
          <a:xfrm>
            <a:off x="3086325" y="1039193"/>
            <a:ext cx="3509367" cy="4214813"/>
            <a:chOff x="0" y="0"/>
            <a:chExt cx="3144" cy="3776"/>
          </a:xfrm>
        </p:grpSpPr>
        <p:pic>
          <p:nvPicPr>
            <p:cNvPr id="1843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410565">
              <a:off x="373" y="327"/>
              <a:ext cx="2398" cy="31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8437"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144" cy="37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18435" name="Rectangle 5"/>
          <p:cNvSpPr>
            <a:spLocks/>
          </p:cNvSpPr>
          <p:nvPr/>
        </p:nvSpPr>
        <p:spPr bwMode="auto">
          <a:xfrm>
            <a:off x="0" y="5134115"/>
            <a:ext cx="8399721" cy="15180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600" dirty="0" smtClean="0">
                <a:solidFill>
                  <a:schemeClr val="tx1"/>
                </a:solidFill>
                <a:latin typeface="Abadi MT Condensed Extra Bold" charset="0"/>
                <a:sym typeface="Abadi MT Condensed Extra Bold" charset="0"/>
              </a:rPr>
              <a:t>…</a:t>
            </a:r>
            <a:r>
              <a:rPr lang="fr-FR" sz="3600" dirty="0" smtClean="0">
                <a:solidFill>
                  <a:schemeClr val="tx1"/>
                </a:solidFill>
              </a:rPr>
              <a:t>quand tu peux être un </a:t>
            </a:r>
            <a:r>
              <a:rPr lang="en-US" altLang="en-US" sz="3600" dirty="0" smtClean="0">
                <a:solidFill>
                  <a:schemeClr val="tx1"/>
                </a:solidFill>
                <a:latin typeface="Abadi MT Condensed Extra Bold" charset="0"/>
                <a:sym typeface="Abadi MT Condensed Extra Bold" charset="0"/>
              </a:rPr>
              <a:t> </a:t>
            </a:r>
            <a:r>
              <a:rPr lang="en-US" altLang="en-US" sz="6000" b="1" i="1" dirty="0" err="1" smtClean="0">
                <a:solidFill>
                  <a:schemeClr val="tx1"/>
                </a:solidFill>
                <a:latin typeface="Garamond" charset="0"/>
                <a:ea typeface="Garamond" charset="0"/>
                <a:cs typeface="Garamond" charset="0"/>
                <a:sym typeface="Zapfino" charset="0"/>
              </a:rPr>
              <a:t>Géant</a:t>
            </a:r>
            <a:r>
              <a:rPr lang="en-US" altLang="en-US" sz="3600" i="1" dirty="0" smtClean="0">
                <a:solidFill>
                  <a:schemeClr val="tx1"/>
                </a:solidFill>
                <a:latin typeface="Garamond" charset="0"/>
                <a:ea typeface="Garamond" charset="0"/>
                <a:cs typeface="Garamond" charset="0"/>
                <a:sym typeface="Zapfino" charset="0"/>
              </a:rPr>
              <a:t> </a:t>
            </a:r>
            <a:r>
              <a:rPr lang="en-US" altLang="en-US" sz="3600" dirty="0" err="1" smtClean="0">
                <a:solidFill>
                  <a:schemeClr val="tx1"/>
                </a:solidFill>
                <a:latin typeface="Futura Condensed"/>
                <a:ea typeface="Garamond" charset="0"/>
                <a:cs typeface="Garamond" charset="0"/>
                <a:sym typeface="Zapfino" charset="0"/>
              </a:rPr>
              <a:t>spirituel</a:t>
            </a:r>
            <a:r>
              <a:rPr lang="en-US" altLang="en-US" sz="3600" i="1" dirty="0" smtClean="0">
                <a:solidFill>
                  <a:schemeClr val="tx1"/>
                </a:solidFill>
                <a:latin typeface="Garamond" charset="0"/>
                <a:ea typeface="Garamond" charset="0"/>
                <a:cs typeface="Garamond" charset="0"/>
                <a:sym typeface="Zapfino" charset="0"/>
              </a:rPr>
              <a:t> </a:t>
            </a:r>
            <a:r>
              <a:rPr lang="en-US" altLang="en-US" sz="3600" dirty="0" smtClean="0">
                <a:solidFill>
                  <a:schemeClr val="tx1"/>
                </a:solidFill>
                <a:latin typeface="Garamond" charset="0"/>
                <a:ea typeface="Garamond" charset="0"/>
                <a:cs typeface="Garamond" charset="0"/>
                <a:sym typeface="Zapfino" charset="0"/>
              </a:rPr>
              <a:t>!</a:t>
            </a:r>
            <a:endParaRPr lang="en-US" altLang="en-US" sz="3600" dirty="0">
              <a:solidFill>
                <a:schemeClr val="tx1"/>
              </a:solidFill>
              <a:latin typeface="Garamond" charset="0"/>
              <a:ea typeface="Garamond" charset="0"/>
              <a:cs typeface="Garamond" charset="0"/>
              <a:sym typeface="Zapfino"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44906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1"/>
          <p:cNvSpPr>
            <a:spLocks/>
          </p:cNvSpPr>
          <p:nvPr/>
        </p:nvSpPr>
        <p:spPr bwMode="auto">
          <a:xfrm>
            <a:off x="468988" y="3560207"/>
            <a:ext cx="7679331" cy="28664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endParaRPr lang="en-US" altLang="en-US" sz="3234" dirty="0">
              <a:solidFill>
                <a:schemeClr val="tx1"/>
              </a:solidFill>
            </a:endParaRPr>
          </a:p>
        </p:txBody>
      </p:sp>
      <p:grpSp>
        <p:nvGrpSpPr>
          <p:cNvPr id="62466" name="Group 4"/>
          <p:cNvGrpSpPr>
            <a:grpSpLocks/>
          </p:cNvGrpSpPr>
          <p:nvPr/>
        </p:nvGrpSpPr>
        <p:grpSpPr bwMode="auto">
          <a:xfrm>
            <a:off x="3605363" y="447040"/>
            <a:ext cx="3323758" cy="2670538"/>
            <a:chOff x="0" y="0"/>
            <a:chExt cx="3191" cy="2528"/>
          </a:xfrm>
        </p:grpSpPr>
        <p:pic>
          <p:nvPicPr>
            <p:cNvPr id="62471" name="Picture 2"/>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22" y="237"/>
              <a:ext cx="2752" cy="20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62472"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192" cy="25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62467" name="Rectangle 5"/>
          <p:cNvSpPr>
            <a:spLocks/>
          </p:cNvSpPr>
          <p:nvPr/>
        </p:nvSpPr>
        <p:spPr bwMode="auto">
          <a:xfrm>
            <a:off x="427866" y="1416518"/>
            <a:ext cx="3114635" cy="1015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600" b="1" i="1" dirty="0" err="1" smtClean="0">
                <a:solidFill>
                  <a:srgbClr val="002060"/>
                </a:solidFill>
                <a:latin typeface="Garamond" charset="0"/>
                <a:ea typeface="Garamond" charset="0"/>
                <a:cs typeface="Garamond" charset="0"/>
                <a:sym typeface="Chalkduster" charset="0"/>
              </a:rPr>
              <a:t>Révision</a:t>
            </a:r>
            <a:endParaRPr lang="en-US" altLang="en-US" sz="6600" b="1" i="1" dirty="0">
              <a:solidFill>
                <a:srgbClr val="002060"/>
              </a:solidFill>
              <a:latin typeface="Garamond" charset="0"/>
              <a:ea typeface="Garamond" charset="0"/>
              <a:cs typeface="Garamond" charset="0"/>
              <a:sym typeface="Chalkduster" charset="0"/>
            </a:endParaRPr>
          </a:p>
        </p:txBody>
      </p:sp>
      <p:sp>
        <p:nvSpPr>
          <p:cNvPr id="2050" name="Rectangle 2"/>
          <p:cNvSpPr>
            <a:spLocks noChangeArrowheads="1"/>
          </p:cNvSpPr>
          <p:nvPr/>
        </p:nvSpPr>
        <p:spPr bwMode="auto">
          <a:xfrm>
            <a:off x="110221" y="3225068"/>
            <a:ext cx="7368363"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Calibri" pitchFamily="34" charset="0"/>
                <a:ea typeface="Cambria" pitchFamily="18" charset="0"/>
                <a:cs typeface="Times New Roman" pitchFamily="18" charset="0"/>
              </a:rPr>
              <a:t>Clé Numéro 1: </a:t>
            </a:r>
            <a:r>
              <a:rPr kumimoji="0" lang="fr-FR" sz="2800" b="0" i="0" u="none" strike="noStrike" cap="none" normalizeH="0" baseline="0" dirty="0" smtClean="0">
                <a:ln>
                  <a:noFill/>
                </a:ln>
                <a:effectLst/>
                <a:latin typeface="Calibri" pitchFamily="34" charset="0"/>
                <a:ea typeface="Cambria" pitchFamily="18" charset="0"/>
                <a:cs typeface="Times New Roman" pitchFamily="18" charset="0"/>
              </a:rPr>
              <a:t>PRIVILEGIER votre rencontre quotidienne avec Dieu !</a:t>
            </a:r>
            <a:endParaRPr kumimoji="0" lang="fr-FR"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Calibri" pitchFamily="34" charset="0"/>
                <a:ea typeface="Cambria" pitchFamily="18" charset="0"/>
                <a:cs typeface="Times New Roman" pitchFamily="18" charset="0"/>
              </a:rPr>
              <a:t>Clé Numéro  2: </a:t>
            </a:r>
            <a:r>
              <a:rPr kumimoji="0" lang="fr-FR" sz="2800" b="0" i="0" u="none" strike="noStrike" cap="none" normalizeH="0" baseline="0" dirty="0" smtClean="0">
                <a:ln>
                  <a:noFill/>
                </a:ln>
                <a:effectLst/>
                <a:latin typeface="Calibri" pitchFamily="34" charset="0"/>
                <a:ea typeface="Cambria" pitchFamily="18" charset="0"/>
                <a:cs typeface="Times New Roman" pitchFamily="18" charset="0"/>
              </a:rPr>
              <a:t>SE DEFAIRE  des formes extérieures, des masques et des brèches !</a:t>
            </a:r>
            <a:endParaRPr kumimoji="0" lang="fr-FR"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Calibri" pitchFamily="34" charset="0"/>
                <a:ea typeface="Cambria" pitchFamily="18" charset="0"/>
                <a:cs typeface="Arial" pitchFamily="34" charset="0"/>
              </a:rPr>
              <a:t>Clé Numéro 3: </a:t>
            </a:r>
            <a:r>
              <a:rPr kumimoji="0" lang="fr-FR" sz="2800" b="0" i="0" u="none" strike="noStrike" cap="none" normalizeH="0" baseline="0" dirty="0" smtClean="0">
                <a:ln>
                  <a:noFill/>
                </a:ln>
                <a:effectLst/>
                <a:latin typeface="Calibri" pitchFamily="34" charset="0"/>
                <a:ea typeface="Cambria" pitchFamily="18" charset="0"/>
                <a:cs typeface="Arial" pitchFamily="34" charset="0"/>
              </a:rPr>
              <a:t>DEMANDER  sans cesse !</a:t>
            </a:r>
            <a:endParaRPr kumimoji="0" lang="fr-FR"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Calibri" pitchFamily="34" charset="0"/>
                <a:ea typeface="Cambria" pitchFamily="18" charset="0"/>
                <a:cs typeface="Arial" pitchFamily="34" charset="0"/>
              </a:rPr>
              <a:t>Clé Numéro 4: </a:t>
            </a:r>
            <a:r>
              <a:rPr kumimoji="0" lang="fr-FR" sz="2800" b="0" i="0" u="none" strike="noStrike" cap="none" normalizeH="0" baseline="0" dirty="0" smtClean="0">
                <a:ln>
                  <a:noFill/>
                </a:ln>
                <a:effectLst/>
                <a:latin typeface="Calibri" pitchFamily="34" charset="0"/>
                <a:ea typeface="Cambria" pitchFamily="18" charset="0"/>
                <a:cs typeface="Arial" pitchFamily="34" charset="0"/>
              </a:rPr>
              <a:t>SE REPOSER sur la FOI EN DIEU et non sur les </a:t>
            </a:r>
            <a:r>
              <a:rPr lang="fr-FR" sz="2800" dirty="0" smtClean="0">
                <a:latin typeface="Calibri" pitchFamily="34" charset="0"/>
                <a:ea typeface="Cambria" pitchFamily="18" charset="0"/>
                <a:cs typeface="Arial" pitchFamily="34" charset="0"/>
              </a:rPr>
              <a:t>SENTIMENTS</a:t>
            </a:r>
            <a:r>
              <a:rPr kumimoji="0" lang="fr-FR" sz="2800" b="0" i="0" u="none" strike="noStrike" cap="none" normalizeH="0" baseline="0" dirty="0" smtClean="0">
                <a:ln>
                  <a:noFill/>
                </a:ln>
                <a:effectLst/>
                <a:latin typeface="Calibri" pitchFamily="34" charset="0"/>
                <a:ea typeface="Cambria" pitchFamily="18" charset="0"/>
                <a:cs typeface="Arial" pitchFamily="34" charset="0"/>
              </a:rPr>
              <a:t> ! </a:t>
            </a:r>
            <a:endParaRPr kumimoji="0" lang="fr-FR" sz="40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77553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3489" name="Group 3"/>
          <p:cNvGrpSpPr>
            <a:grpSpLocks/>
          </p:cNvGrpSpPr>
          <p:nvPr/>
        </p:nvGrpSpPr>
        <p:grpSpPr bwMode="auto">
          <a:xfrm>
            <a:off x="324540" y="2359784"/>
            <a:ext cx="4670663" cy="3151584"/>
            <a:chOff x="0" y="0"/>
            <a:chExt cx="4664" cy="3168"/>
          </a:xfrm>
        </p:grpSpPr>
        <p:pic>
          <p:nvPicPr>
            <p:cNvPr id="63495" name="Picture 1"/>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4312" cy="28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63496"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664" cy="31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63490" name="Rectangle 4"/>
          <p:cNvSpPr>
            <a:spLocks/>
          </p:cNvSpPr>
          <p:nvPr/>
        </p:nvSpPr>
        <p:spPr bwMode="auto">
          <a:xfrm>
            <a:off x="380566" y="287790"/>
            <a:ext cx="6492162" cy="103874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750" dirty="0" err="1" smtClean="0">
                <a:solidFill>
                  <a:schemeClr val="tx1"/>
                </a:solidFill>
                <a:latin typeface="Abadi MT Condensed Extra Bold" charset="0"/>
                <a:sym typeface="Abadi MT Condensed Extra Bold" charset="0"/>
              </a:rPr>
              <a:t>Rejoignez</a:t>
            </a:r>
            <a:r>
              <a:rPr lang="en-US" altLang="en-US" sz="6750" dirty="0" smtClean="0">
                <a:solidFill>
                  <a:schemeClr val="tx1"/>
                </a:solidFill>
                <a:latin typeface="Abadi MT Condensed Extra Bold" charset="0"/>
                <a:sym typeface="Abadi MT Condensed Extra Bold" charset="0"/>
              </a:rPr>
              <a:t>-nous !</a:t>
            </a:r>
            <a:endParaRPr lang="en-US" altLang="en-US" sz="6750" dirty="0">
              <a:solidFill>
                <a:schemeClr val="tx1"/>
              </a:solidFill>
              <a:latin typeface="Abadi MT Condensed Extra Bold" charset="0"/>
              <a:sym typeface="Abadi MT Condensed Extra Bold" charset="0"/>
            </a:endParaRPr>
          </a:p>
        </p:txBody>
      </p:sp>
      <p:sp>
        <p:nvSpPr>
          <p:cNvPr id="63491" name="Rectangle 5"/>
          <p:cNvSpPr>
            <a:spLocks/>
          </p:cNvSpPr>
          <p:nvPr/>
        </p:nvSpPr>
        <p:spPr bwMode="auto">
          <a:xfrm>
            <a:off x="120307" y="5674817"/>
            <a:ext cx="8340328" cy="1071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b="1" i="1" dirty="0" smtClean="0">
                <a:solidFill>
                  <a:schemeClr val="tx1"/>
                </a:solidFill>
                <a:latin typeface="Garamond" charset="0"/>
                <a:ea typeface="Garamond" charset="0"/>
                <a:cs typeface="Garamond" charset="0"/>
                <a:sym typeface="Zapfino" charset="0"/>
              </a:rPr>
              <a:t>Pour le </a:t>
            </a:r>
            <a:r>
              <a:rPr lang="en-US" altLang="en-US" sz="3200" b="1" i="1" dirty="0" err="1" smtClean="0">
                <a:solidFill>
                  <a:schemeClr val="tx1"/>
                </a:solidFill>
                <a:latin typeface="Garamond" charset="0"/>
                <a:ea typeface="Garamond" charset="0"/>
                <a:cs typeface="Garamond" charset="0"/>
                <a:sym typeface="Zapfino" charset="0"/>
              </a:rPr>
              <a:t>Programme</a:t>
            </a:r>
            <a:r>
              <a:rPr lang="en-US" altLang="en-US" sz="3200" b="1" i="1" dirty="0" smtClean="0">
                <a:solidFill>
                  <a:schemeClr val="tx1"/>
                </a:solidFill>
                <a:latin typeface="Garamond" charset="0"/>
                <a:ea typeface="Garamond" charset="0"/>
                <a:cs typeface="Garamond" charset="0"/>
                <a:sym typeface="Zapfino" charset="0"/>
              </a:rPr>
              <a:t> </a:t>
            </a:r>
            <a:r>
              <a:rPr lang="en-US" altLang="en-US" sz="3200" b="1" i="1" dirty="0" err="1" smtClean="0">
                <a:solidFill>
                  <a:schemeClr val="tx1"/>
                </a:solidFill>
                <a:latin typeface="Garamond" charset="0"/>
                <a:ea typeface="Garamond" charset="0"/>
                <a:cs typeface="Garamond" charset="0"/>
                <a:sym typeface="Zapfino" charset="0"/>
              </a:rPr>
              <a:t>Spécial</a:t>
            </a:r>
            <a:r>
              <a:rPr lang="en-US" altLang="en-US" sz="3200" b="1" i="1" dirty="0" smtClean="0">
                <a:solidFill>
                  <a:schemeClr val="tx1"/>
                </a:solidFill>
                <a:latin typeface="Garamond" charset="0"/>
                <a:ea typeface="Garamond" charset="0"/>
                <a:cs typeface="Garamond" charset="0"/>
                <a:sym typeface="Zapfino" charset="0"/>
              </a:rPr>
              <a:t> de </a:t>
            </a:r>
            <a:r>
              <a:rPr lang="en-US" altLang="en-US" sz="3200" b="1" i="1" dirty="0" err="1" smtClean="0">
                <a:solidFill>
                  <a:schemeClr val="tx1"/>
                </a:solidFill>
                <a:latin typeface="Garamond" charset="0"/>
                <a:ea typeface="Garamond" charset="0"/>
                <a:cs typeface="Garamond" charset="0"/>
                <a:sym typeface="Zapfino" charset="0"/>
              </a:rPr>
              <a:t>cet</a:t>
            </a:r>
            <a:r>
              <a:rPr lang="en-US" altLang="en-US" sz="3200" b="1" i="1" dirty="0" smtClean="0">
                <a:solidFill>
                  <a:schemeClr val="tx1"/>
                </a:solidFill>
                <a:latin typeface="Garamond" charset="0"/>
                <a:ea typeface="Garamond" charset="0"/>
                <a:cs typeface="Garamond" charset="0"/>
                <a:sym typeface="Zapfino" charset="0"/>
              </a:rPr>
              <a:t> après-midi !</a:t>
            </a:r>
            <a:endParaRPr lang="en-US" altLang="en-US" sz="3200" b="1" i="1" dirty="0">
              <a:solidFill>
                <a:schemeClr val="tx1"/>
              </a:solidFill>
              <a:latin typeface="Garamond" charset="0"/>
              <a:ea typeface="Garamond" charset="0"/>
              <a:cs typeface="Garamond" charset="0"/>
              <a:sym typeface="Zapfino" charset="0"/>
            </a:endParaRPr>
          </a:p>
        </p:txBody>
      </p:sp>
      <p:grpSp>
        <p:nvGrpSpPr>
          <p:cNvPr id="63492" name="Group 8"/>
          <p:cNvGrpSpPr>
            <a:grpSpLocks/>
          </p:cNvGrpSpPr>
          <p:nvPr/>
        </p:nvGrpSpPr>
        <p:grpSpPr bwMode="auto">
          <a:xfrm>
            <a:off x="4134322" y="1326536"/>
            <a:ext cx="3179762" cy="2241585"/>
            <a:chOff x="0" y="0"/>
            <a:chExt cx="3584" cy="2400"/>
          </a:xfrm>
        </p:grpSpPr>
        <p:pic>
          <p:nvPicPr>
            <p:cNvPr id="63493" name="Picture 6"/>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6" y="176"/>
              <a:ext cx="3232" cy="2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63494" name="Picture 7"/>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584" cy="2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5378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457" name="Group 3"/>
          <p:cNvGrpSpPr>
            <a:grpSpLocks/>
          </p:cNvGrpSpPr>
          <p:nvPr/>
        </p:nvGrpSpPr>
        <p:grpSpPr bwMode="auto">
          <a:xfrm>
            <a:off x="2165986" y="1417588"/>
            <a:ext cx="4491633" cy="3598664"/>
            <a:chOff x="0" y="0"/>
            <a:chExt cx="4023" cy="3223"/>
          </a:xfrm>
        </p:grpSpPr>
        <p:pic>
          <p:nvPicPr>
            <p:cNvPr id="19460" name="Picture 1"/>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5" y="252"/>
              <a:ext cx="3560" cy="27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9461"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024" cy="32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19458" name="Rectangle 4"/>
          <p:cNvSpPr>
            <a:spLocks/>
          </p:cNvSpPr>
          <p:nvPr/>
        </p:nvSpPr>
        <p:spPr bwMode="auto">
          <a:xfrm>
            <a:off x="368613" y="418639"/>
            <a:ext cx="3787896" cy="7789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b="1" dirty="0" err="1" smtClean="0">
                <a:solidFill>
                  <a:schemeClr val="tx1"/>
                </a:solidFill>
                <a:latin typeface="Abadi MT Condensed Extra Bold" charset="0"/>
                <a:sym typeface="Abadi MT Condensed Extra Bold" charset="0"/>
              </a:rPr>
              <a:t>Clés</a:t>
            </a:r>
            <a:r>
              <a:rPr lang="en-US" altLang="en-US" sz="5062" b="1" dirty="0" smtClean="0">
                <a:solidFill>
                  <a:schemeClr val="tx1"/>
                </a:solidFill>
                <a:latin typeface="Abadi MT Condensed Extra Bold" charset="0"/>
                <a:sym typeface="Abadi MT Condensed Extra Bold" charset="0"/>
              </a:rPr>
              <a:t> divines</a:t>
            </a:r>
            <a:endParaRPr lang="en-US" altLang="en-US" sz="5062" b="1" dirty="0">
              <a:solidFill>
                <a:schemeClr val="tx1"/>
              </a:solidFill>
              <a:latin typeface="Abadi MT Condensed Extra Bold" charset="0"/>
              <a:sym typeface="Abadi MT Condensed Extra Bold" charset="0"/>
            </a:endParaRPr>
          </a:p>
        </p:txBody>
      </p:sp>
      <p:sp>
        <p:nvSpPr>
          <p:cNvPr id="19459" name="Rectangle 5"/>
          <p:cNvSpPr>
            <a:spLocks/>
          </p:cNvSpPr>
          <p:nvPr/>
        </p:nvSpPr>
        <p:spPr bwMode="auto">
          <a:xfrm>
            <a:off x="0" y="5017369"/>
            <a:ext cx="7608094" cy="15180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375" dirty="0" smtClean="0">
                <a:solidFill>
                  <a:schemeClr val="tx1"/>
                </a:solidFill>
                <a:latin typeface="Abadi MT Condensed Extra Bold" charset="0"/>
                <a:sym typeface="Abadi MT Condensed Extra Bold" charset="0"/>
              </a:rPr>
              <a:t>...pour </a:t>
            </a:r>
            <a:r>
              <a:rPr lang="en-US" altLang="en-US" sz="3375" dirty="0" err="1" smtClean="0">
                <a:solidFill>
                  <a:schemeClr val="tx1"/>
                </a:solidFill>
                <a:latin typeface="Abadi MT Condensed Extra Bold" charset="0"/>
                <a:sym typeface="Abadi MT Condensed Extra Bold" charset="0"/>
              </a:rPr>
              <a:t>d’abondantes</a:t>
            </a:r>
            <a:r>
              <a:rPr lang="en-US" altLang="en-US" sz="3375" dirty="0" smtClean="0">
                <a:solidFill>
                  <a:schemeClr val="tx1"/>
                </a:solidFill>
                <a:latin typeface="Abadi MT Condensed Extra Bold" charset="0"/>
                <a:sym typeface="Abadi MT Condensed Extra Bold" charset="0"/>
              </a:rPr>
              <a:t> </a:t>
            </a:r>
            <a:r>
              <a:rPr lang="fr-FR" sz="5400" i="1" dirty="0" smtClean="0">
                <a:solidFill>
                  <a:schemeClr val="tx1"/>
                </a:solidFill>
                <a:latin typeface="Gabriola" pitchFamily="82" charset="0"/>
              </a:rPr>
              <a:t>bénédictions spirituelles</a:t>
            </a:r>
            <a:r>
              <a:rPr lang="en-US" altLang="en-US" sz="5400" i="1" dirty="0" smtClean="0">
                <a:solidFill>
                  <a:schemeClr val="tx1"/>
                </a:solidFill>
                <a:latin typeface="Garamond" charset="0"/>
                <a:ea typeface="Garamond" charset="0"/>
                <a:cs typeface="Garamond" charset="0"/>
                <a:sym typeface="Zapfino" charset="0"/>
              </a:rPr>
              <a:t>!</a:t>
            </a:r>
            <a:endParaRPr lang="en-US" altLang="en-US" sz="5400" i="1" dirty="0">
              <a:solidFill>
                <a:schemeClr val="tx1"/>
              </a:solidFill>
              <a:latin typeface="Garamond" charset="0"/>
              <a:ea typeface="Garamond" charset="0"/>
              <a:cs typeface="Garamond" charset="0"/>
              <a:sym typeface="Zapfino"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17200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p:cNvSpPr>
          <p:nvPr/>
        </p:nvSpPr>
        <p:spPr bwMode="auto">
          <a:xfrm>
            <a:off x="-386561" y="991195"/>
            <a:ext cx="4241602" cy="29646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b="1" i="1" dirty="0" err="1" smtClean="0">
                <a:solidFill>
                  <a:schemeClr val="tx1"/>
                </a:solidFill>
                <a:latin typeface="Garamond" charset="0"/>
                <a:ea typeface="Garamond" charset="0"/>
                <a:cs typeface="Garamond" charset="0"/>
                <a:sym typeface="Zapfino" charset="0"/>
              </a:rPr>
              <a:t>Clé</a:t>
            </a:r>
            <a:r>
              <a:rPr lang="en-US" altLang="en-US" sz="9600" b="1" i="1" dirty="0" smtClean="0">
                <a:solidFill>
                  <a:schemeClr val="tx1"/>
                </a:solidFill>
                <a:latin typeface="Garamond" charset="0"/>
                <a:ea typeface="Garamond" charset="0"/>
                <a:cs typeface="Garamond" charset="0"/>
                <a:sym typeface="Zapfino" charset="0"/>
              </a:rPr>
              <a:t> </a:t>
            </a:r>
            <a:r>
              <a:rPr lang="en-US" altLang="en-US" sz="9600" b="1" i="1" dirty="0">
                <a:solidFill>
                  <a:schemeClr val="tx1"/>
                </a:solidFill>
                <a:latin typeface="Garamond" charset="0"/>
                <a:ea typeface="Garamond" charset="0"/>
                <a:cs typeface="Garamond" charset="0"/>
                <a:sym typeface="Zapfino" charset="0"/>
              </a:rPr>
              <a:t>1</a:t>
            </a:r>
          </a:p>
        </p:txBody>
      </p:sp>
      <p:sp>
        <p:nvSpPr>
          <p:cNvPr id="20482" name="Rectangle 2"/>
          <p:cNvSpPr>
            <a:spLocks/>
          </p:cNvSpPr>
          <p:nvPr/>
        </p:nvSpPr>
        <p:spPr bwMode="auto">
          <a:xfrm>
            <a:off x="435606" y="2823509"/>
            <a:ext cx="7634883" cy="4420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a:r>
              <a:rPr lang="fr-FR" sz="3600" b="1" dirty="0" smtClean="0">
                <a:solidFill>
                  <a:schemeClr val="tx1"/>
                </a:solidFill>
              </a:rPr>
              <a:t>1. PRIVILEGIEZ votre rencontre quotidienne avec Dieu !</a:t>
            </a:r>
            <a:endParaRPr lang="en-US" altLang="en-US" sz="3600" dirty="0">
              <a:solidFill>
                <a:schemeClr val="tx1"/>
              </a:solidFill>
              <a:latin typeface="Garamond" charset="0"/>
              <a:ea typeface="Garamond" charset="0"/>
              <a:cs typeface="Garamond"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20483" name="Group 5"/>
          <p:cNvGrpSpPr>
            <a:grpSpLocks/>
          </p:cNvGrpSpPr>
          <p:nvPr/>
        </p:nvGrpSpPr>
        <p:grpSpPr bwMode="auto">
          <a:xfrm>
            <a:off x="3184481" y="867725"/>
            <a:ext cx="3775258" cy="3211597"/>
            <a:chOff x="0" y="0"/>
            <a:chExt cx="3663" cy="3016"/>
          </a:xfrm>
        </p:grpSpPr>
        <p:pic>
          <p:nvPicPr>
            <p:cNvPr id="20484"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0485"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690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p:cNvSpPr>
          <p:nvPr/>
        </p:nvSpPr>
        <p:spPr bwMode="auto">
          <a:xfrm>
            <a:off x="1" y="495599"/>
            <a:ext cx="7793664" cy="18663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7734" dirty="0" smtClean="0">
                <a:solidFill>
                  <a:schemeClr val="tx1"/>
                </a:solidFill>
                <a:latin typeface="Abadi MT Condensed Extra Bold" charset="0"/>
                <a:sym typeface="Abadi MT Condensed Extra Bold" charset="0"/>
              </a:rPr>
              <a:t>PRENEZ-VOUS</a:t>
            </a:r>
            <a:endParaRPr lang="en-US" altLang="en-US" sz="7734" dirty="0">
              <a:solidFill>
                <a:schemeClr val="tx1"/>
              </a:solidFill>
              <a:latin typeface="Abadi MT Condensed Extra Bold" charset="0"/>
              <a:sym typeface="Abadi MT Condensed Extra Bold" charset="0"/>
            </a:endParaRPr>
          </a:p>
          <a:p>
            <a:pPr eaLnBrk="1" hangingPunct="1"/>
            <a:r>
              <a:rPr lang="en-US" altLang="en-US" sz="4500" dirty="0" smtClean="0">
                <a:solidFill>
                  <a:schemeClr val="tx1"/>
                </a:solidFill>
                <a:latin typeface="Abadi MT Condensed Extra Bold" charset="0"/>
                <a:sym typeface="Abadi MT Condensed Extra Bold" charset="0"/>
              </a:rPr>
              <a:t>le temps de manger ? </a:t>
            </a:r>
            <a:endParaRPr lang="en-US" altLang="en-US" sz="4500" dirty="0">
              <a:solidFill>
                <a:schemeClr val="tx1"/>
              </a:solidFill>
              <a:latin typeface="Abadi MT Condensed Extra Bold" charset="0"/>
              <a:sym typeface="Abadi MT Condensed Extra Bold" charset="0"/>
            </a:endParaRPr>
          </a:p>
        </p:txBody>
      </p:sp>
      <p:grpSp>
        <p:nvGrpSpPr>
          <p:cNvPr id="21506" name="Group 4"/>
          <p:cNvGrpSpPr>
            <a:grpSpLocks/>
          </p:cNvGrpSpPr>
          <p:nvPr/>
        </p:nvGrpSpPr>
        <p:grpSpPr bwMode="auto">
          <a:xfrm>
            <a:off x="939682" y="2540000"/>
            <a:ext cx="5440799" cy="3792444"/>
            <a:chOff x="0" y="0"/>
            <a:chExt cx="5456" cy="3919"/>
          </a:xfrm>
        </p:grpSpPr>
        <p:pic>
          <p:nvPicPr>
            <p:cNvPr id="21507"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632374">
              <a:off x="415" y="605"/>
              <a:ext cx="4628" cy="2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1508" name="Picture 3"/>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5456" cy="39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24776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1193895" y="450449"/>
            <a:ext cx="4768453" cy="3812977"/>
            <a:chOff x="0" y="0"/>
            <a:chExt cx="4272" cy="3416"/>
          </a:xfrm>
        </p:grpSpPr>
        <p:pic>
          <p:nvPicPr>
            <p:cNvPr id="22532" name="Picture 4"/>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137436">
              <a:off x="239" y="257"/>
              <a:ext cx="3800" cy="290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22533" name="Picture 5"/>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4272" cy="34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grpSp>
      <p:sp>
        <p:nvSpPr>
          <p:cNvPr id="22531" name="Rectangle 7"/>
          <p:cNvSpPr>
            <a:spLocks/>
          </p:cNvSpPr>
          <p:nvPr/>
        </p:nvSpPr>
        <p:spPr bwMode="auto">
          <a:xfrm>
            <a:off x="745677" y="4614530"/>
            <a:ext cx="6777633" cy="13930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fr-FR" sz="4400" b="1" dirty="0" smtClean="0">
                <a:solidFill>
                  <a:schemeClr val="tx1"/>
                </a:solidFill>
              </a:rPr>
              <a:t>Qu’en est-il de la nourriture spirituelle ?</a:t>
            </a:r>
            <a:endParaRPr lang="en-US" altLang="en-US" sz="4500" dirty="0">
              <a:solidFill>
                <a:schemeClr val="tx1"/>
              </a:solidFill>
              <a:latin typeface="Abadi MT Condensed Extra Bold" charset="0"/>
              <a:sym typeface="Abadi MT Condensed Extra Bold"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8829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xmlns:a="http://schemas.openxmlformats.org/drawingml/2006/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876</TotalTime>
  <Words>1693</Words>
  <Application>Microsoft Office PowerPoint</Application>
  <PresentationFormat>Présentation à l'écran (4:3)</PresentationFormat>
  <Paragraphs>173</Paragraphs>
  <Slides>51</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51</vt:i4>
      </vt:variant>
    </vt:vector>
  </HeadingPairs>
  <TitlesOfParts>
    <vt:vector size="52" baseType="lpstr">
      <vt:lpstr>Facet</vt:lpstr>
      <vt:lpstr>Oser  Demander Davantage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Daring to Ask for More</dc:title>
  <dc:creator>Arrais, Raquel</dc:creator>
  <cp:lastModifiedBy>Ti Clo</cp:lastModifiedBy>
  <cp:revision>101</cp:revision>
  <dcterms:created xsi:type="dcterms:W3CDTF">2016-01-18T18:19:33Z</dcterms:created>
  <dcterms:modified xsi:type="dcterms:W3CDTF">2016-01-18T18:21:44Z</dcterms:modified>
</cp:coreProperties>
</file>