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71" r:id="rId2"/>
    <p:sldId id="257" r:id="rId3"/>
    <p:sldId id="258" r:id="rId4"/>
    <p:sldId id="259" r:id="rId5"/>
    <p:sldId id="260" r:id="rId6"/>
    <p:sldId id="261" r:id="rId7"/>
    <p:sldId id="262" r:id="rId8"/>
    <p:sldId id="263" r:id="rId9"/>
    <p:sldId id="264" r:id="rId10"/>
    <p:sldId id="265" r:id="rId11"/>
    <p:sldId id="266" r:id="rId12"/>
    <p:sldId id="267" r:id="rId13"/>
    <p:sldId id="268" r:id="rId14"/>
    <p:sldId id="272" r:id="rId15"/>
    <p:sldId id="269" r:id="rId16"/>
    <p:sldId id="270"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634" autoAdjust="0"/>
  </p:normalViewPr>
  <p:slideViewPr>
    <p:cSldViewPr snapToGrid="0" snapToObjects="1">
      <p:cViewPr varScale="1">
        <p:scale>
          <a:sx n="101" d="100"/>
          <a:sy n="101" d="100"/>
        </p:scale>
        <p:origin x="48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AF806E-BF9C-B049-99B0-36D6A5764864}" type="datetimeFigureOut">
              <a:rPr lang="en-US" smtClean="0"/>
              <a:t>5/14/2015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BD691F-5EF2-DA48-A621-AD86CC98C8D5}" type="slidenum">
              <a:rPr lang="en-US" smtClean="0"/>
              <a:t>‹#›</a:t>
            </a:fld>
            <a:endParaRPr lang="en-US"/>
          </a:p>
        </p:txBody>
      </p:sp>
    </p:spTree>
    <p:extLst>
      <p:ext uri="{BB962C8B-B14F-4D97-AF65-F5344CB8AC3E}">
        <p14:creationId xmlns:p14="http://schemas.microsoft.com/office/powerpoint/2010/main" val="143163962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BD691F-5EF2-DA48-A621-AD86CC98C8D5}" type="slidenum">
              <a:rPr lang="en-US" smtClean="0"/>
              <a:t>4</a:t>
            </a:fld>
            <a:endParaRPr lang="en-US"/>
          </a:p>
        </p:txBody>
      </p:sp>
    </p:spTree>
    <p:extLst>
      <p:ext uri="{BB962C8B-B14F-4D97-AF65-F5344CB8AC3E}">
        <p14:creationId xmlns:p14="http://schemas.microsoft.com/office/powerpoint/2010/main" val="2332246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8E1503-3BAC-514A-8A1E-01CDFB51193E}"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16B1D-F860-FD4A-BD72-A9A3EDBED449}" type="slidenum">
              <a:rPr lang="en-US" smtClean="0"/>
              <a:t>‹#›</a:t>
            </a:fld>
            <a:endParaRPr lang="en-US"/>
          </a:p>
        </p:txBody>
      </p:sp>
    </p:spTree>
    <p:extLst>
      <p:ext uri="{BB962C8B-B14F-4D97-AF65-F5344CB8AC3E}">
        <p14:creationId xmlns:p14="http://schemas.microsoft.com/office/powerpoint/2010/main" val="3150398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E1503-3BAC-514A-8A1E-01CDFB51193E}"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16B1D-F860-FD4A-BD72-A9A3EDBED449}" type="slidenum">
              <a:rPr lang="en-US" smtClean="0"/>
              <a:t>‹#›</a:t>
            </a:fld>
            <a:endParaRPr lang="en-US"/>
          </a:p>
        </p:txBody>
      </p:sp>
    </p:spTree>
    <p:extLst>
      <p:ext uri="{BB962C8B-B14F-4D97-AF65-F5344CB8AC3E}">
        <p14:creationId xmlns:p14="http://schemas.microsoft.com/office/powerpoint/2010/main" val="1231708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E1503-3BAC-514A-8A1E-01CDFB51193E}"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16B1D-F860-FD4A-BD72-A9A3EDBED449}" type="slidenum">
              <a:rPr lang="en-US" smtClean="0"/>
              <a:t>‹#›</a:t>
            </a:fld>
            <a:endParaRPr lang="en-US"/>
          </a:p>
        </p:txBody>
      </p:sp>
    </p:spTree>
    <p:extLst>
      <p:ext uri="{BB962C8B-B14F-4D97-AF65-F5344CB8AC3E}">
        <p14:creationId xmlns:p14="http://schemas.microsoft.com/office/powerpoint/2010/main" val="1489881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E1503-3BAC-514A-8A1E-01CDFB51193E}"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16B1D-F860-FD4A-BD72-A9A3EDBED449}" type="slidenum">
              <a:rPr lang="en-US" smtClean="0"/>
              <a:t>‹#›</a:t>
            </a:fld>
            <a:endParaRPr lang="en-US"/>
          </a:p>
        </p:txBody>
      </p:sp>
    </p:spTree>
    <p:extLst>
      <p:ext uri="{BB962C8B-B14F-4D97-AF65-F5344CB8AC3E}">
        <p14:creationId xmlns:p14="http://schemas.microsoft.com/office/powerpoint/2010/main" val="840879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E1503-3BAC-514A-8A1E-01CDFB51193E}"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16B1D-F860-FD4A-BD72-A9A3EDBED449}" type="slidenum">
              <a:rPr lang="en-US" smtClean="0"/>
              <a:t>‹#›</a:t>
            </a:fld>
            <a:endParaRPr lang="en-US"/>
          </a:p>
        </p:txBody>
      </p:sp>
    </p:spTree>
    <p:extLst>
      <p:ext uri="{BB962C8B-B14F-4D97-AF65-F5344CB8AC3E}">
        <p14:creationId xmlns:p14="http://schemas.microsoft.com/office/powerpoint/2010/main" val="2880979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8E1503-3BAC-514A-8A1E-01CDFB51193E}" type="datetimeFigureOut">
              <a:rPr lang="en-US" smtClean="0"/>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16B1D-F860-FD4A-BD72-A9A3EDBED449}" type="slidenum">
              <a:rPr lang="en-US" smtClean="0"/>
              <a:t>‹#›</a:t>
            </a:fld>
            <a:endParaRPr lang="en-US"/>
          </a:p>
        </p:txBody>
      </p:sp>
    </p:spTree>
    <p:extLst>
      <p:ext uri="{BB962C8B-B14F-4D97-AF65-F5344CB8AC3E}">
        <p14:creationId xmlns:p14="http://schemas.microsoft.com/office/powerpoint/2010/main" val="492191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8E1503-3BAC-514A-8A1E-01CDFB51193E}" type="datetimeFigureOut">
              <a:rPr lang="en-US" smtClean="0"/>
              <a:t>5/14/2015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E16B1D-F860-FD4A-BD72-A9A3EDBED449}" type="slidenum">
              <a:rPr lang="en-US" smtClean="0"/>
              <a:t>‹#›</a:t>
            </a:fld>
            <a:endParaRPr lang="en-US"/>
          </a:p>
        </p:txBody>
      </p:sp>
    </p:spTree>
    <p:extLst>
      <p:ext uri="{BB962C8B-B14F-4D97-AF65-F5344CB8AC3E}">
        <p14:creationId xmlns:p14="http://schemas.microsoft.com/office/powerpoint/2010/main" val="626160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E1503-3BAC-514A-8A1E-01CDFB51193E}" type="datetimeFigureOut">
              <a:rPr lang="en-US" smtClean="0"/>
              <a:t>5/14/2015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E16B1D-F860-FD4A-BD72-A9A3EDBED449}" type="slidenum">
              <a:rPr lang="en-US" smtClean="0"/>
              <a:t>‹#›</a:t>
            </a:fld>
            <a:endParaRPr lang="en-US"/>
          </a:p>
        </p:txBody>
      </p:sp>
    </p:spTree>
    <p:extLst>
      <p:ext uri="{BB962C8B-B14F-4D97-AF65-F5344CB8AC3E}">
        <p14:creationId xmlns:p14="http://schemas.microsoft.com/office/powerpoint/2010/main" val="1591912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E1503-3BAC-514A-8A1E-01CDFB51193E}" type="datetimeFigureOut">
              <a:rPr lang="en-US" smtClean="0"/>
              <a:t>5/14/2015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E16B1D-F860-FD4A-BD72-A9A3EDBED449}" type="slidenum">
              <a:rPr lang="en-US" smtClean="0"/>
              <a:t>‹#›</a:t>
            </a:fld>
            <a:endParaRPr lang="en-US"/>
          </a:p>
        </p:txBody>
      </p:sp>
    </p:spTree>
    <p:extLst>
      <p:ext uri="{BB962C8B-B14F-4D97-AF65-F5344CB8AC3E}">
        <p14:creationId xmlns:p14="http://schemas.microsoft.com/office/powerpoint/2010/main" val="2397791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E1503-3BAC-514A-8A1E-01CDFB51193E}" type="datetimeFigureOut">
              <a:rPr lang="en-US" smtClean="0"/>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16B1D-F860-FD4A-BD72-A9A3EDBED449}" type="slidenum">
              <a:rPr lang="en-US" smtClean="0"/>
              <a:t>‹#›</a:t>
            </a:fld>
            <a:endParaRPr lang="en-US"/>
          </a:p>
        </p:txBody>
      </p:sp>
    </p:spTree>
    <p:extLst>
      <p:ext uri="{BB962C8B-B14F-4D97-AF65-F5344CB8AC3E}">
        <p14:creationId xmlns:p14="http://schemas.microsoft.com/office/powerpoint/2010/main" val="4238264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E1503-3BAC-514A-8A1E-01CDFB51193E}" type="datetimeFigureOut">
              <a:rPr lang="en-US" smtClean="0"/>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16B1D-F860-FD4A-BD72-A9A3EDBED449}" type="slidenum">
              <a:rPr lang="en-US" smtClean="0"/>
              <a:t>‹#›</a:t>
            </a:fld>
            <a:endParaRPr lang="en-US"/>
          </a:p>
        </p:txBody>
      </p:sp>
    </p:spTree>
    <p:extLst>
      <p:ext uri="{BB962C8B-B14F-4D97-AF65-F5344CB8AC3E}">
        <p14:creationId xmlns:p14="http://schemas.microsoft.com/office/powerpoint/2010/main" val="4104936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8E1503-3BAC-514A-8A1E-01CDFB51193E}" type="datetimeFigureOut">
              <a:rPr lang="en-US" smtClean="0"/>
              <a:t>5/14/2015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E16B1D-F860-FD4A-BD72-A9A3EDBED449}" type="slidenum">
              <a:rPr lang="en-US" smtClean="0"/>
              <a:t>‹#›</a:t>
            </a:fld>
            <a:endParaRPr lang="en-US"/>
          </a:p>
        </p:txBody>
      </p:sp>
    </p:spTree>
    <p:extLst>
      <p:ext uri="{BB962C8B-B14F-4D97-AF65-F5344CB8AC3E}">
        <p14:creationId xmlns:p14="http://schemas.microsoft.com/office/powerpoint/2010/main" val="2418948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ditNowSermon_PP_0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83" y="0"/>
            <a:ext cx="9507119" cy="6858000"/>
          </a:xfrm>
          <a:prstGeom prst="rect">
            <a:avLst/>
          </a:prstGeom>
        </p:spPr>
      </p:pic>
      <p:sp>
        <p:nvSpPr>
          <p:cNvPr id="2" name="Title 1"/>
          <p:cNvSpPr>
            <a:spLocks noGrp="1"/>
          </p:cNvSpPr>
          <p:nvPr>
            <p:ph type="title"/>
          </p:nvPr>
        </p:nvSpPr>
        <p:spPr>
          <a:xfrm>
            <a:off x="0" y="274638"/>
            <a:ext cx="9445036" cy="1599882"/>
          </a:xfrm>
        </p:spPr>
        <p:txBody>
          <a:bodyPr>
            <a:noAutofit/>
          </a:bodyPr>
          <a:lstStyle/>
          <a:p>
            <a:r>
              <a:rPr lang="en-US" sz="3600" b="1" dirty="0" smtClean="0">
                <a:solidFill>
                  <a:schemeClr val="bg1"/>
                </a:solidFill>
                <a:latin typeface="Trajan Pro"/>
                <a:ea typeface="PMingLiU-ExtB"/>
                <a:cs typeface="Trajan Pro"/>
              </a:rPr>
              <a:t/>
            </a:r>
            <a:br>
              <a:rPr lang="en-US" sz="3600" b="1" dirty="0" smtClean="0">
                <a:solidFill>
                  <a:schemeClr val="bg1"/>
                </a:solidFill>
                <a:latin typeface="Trajan Pro"/>
                <a:ea typeface="PMingLiU-ExtB"/>
                <a:cs typeface="Trajan Pro"/>
              </a:rPr>
            </a:br>
            <a:r>
              <a:rPr lang="fr-FR" sz="4800" b="1" dirty="0">
                <a:solidFill>
                  <a:srgbClr val="FFFFFF"/>
                </a:solidFill>
                <a:latin typeface="Arial"/>
                <a:ea typeface="Times New Roman"/>
              </a:rPr>
              <a:t>L'amour au foyer</a:t>
            </a:r>
            <a:r>
              <a:rPr lang="fr-FR" sz="1200" dirty="0">
                <a:latin typeface="Times New Roman"/>
                <a:ea typeface="Times New Roman"/>
              </a:rPr>
              <a:t> </a:t>
            </a:r>
            <a:r>
              <a:rPr lang="en-US" sz="4800" b="1" dirty="0" smtClean="0">
                <a:solidFill>
                  <a:schemeClr val="bg1"/>
                </a:solidFill>
                <a:latin typeface="Trajan Pro"/>
                <a:ea typeface="PMingLiU-ExtB"/>
                <a:cs typeface="Trajan Pro"/>
              </a:rPr>
              <a:t/>
            </a:r>
            <a:br>
              <a:rPr lang="en-US" sz="4800" b="1" dirty="0" smtClean="0">
                <a:solidFill>
                  <a:schemeClr val="bg1"/>
                </a:solidFill>
                <a:latin typeface="Trajan Pro"/>
                <a:ea typeface="PMingLiU-ExtB"/>
                <a:cs typeface="Trajan Pro"/>
              </a:rPr>
            </a:br>
            <a:r>
              <a:rPr lang="en-US" sz="3600" b="1" dirty="0" err="1">
                <a:solidFill>
                  <a:srgbClr val="000090"/>
                </a:solidFill>
                <a:latin typeface="Trajan Pro"/>
                <a:ea typeface="PMingLiU-ExtB"/>
                <a:cs typeface="Trajan Pro"/>
              </a:rPr>
              <a:t>Journée</a:t>
            </a:r>
            <a:r>
              <a:rPr lang="en-US" sz="3600" b="1" dirty="0">
                <a:solidFill>
                  <a:srgbClr val="000090"/>
                </a:solidFill>
                <a:latin typeface="Trajan Pro"/>
                <a:ea typeface="PMingLiU-ExtB"/>
                <a:cs typeface="Trajan Pro"/>
              </a:rPr>
              <a:t> </a:t>
            </a:r>
            <a:r>
              <a:rPr lang="en-US" sz="3600" b="1" dirty="0" err="1" smtClean="0">
                <a:solidFill>
                  <a:srgbClr val="000090"/>
                </a:solidFill>
                <a:latin typeface="Trajan Pro"/>
                <a:ea typeface="PMingLiU-ExtB"/>
                <a:cs typeface="Trajan Pro"/>
              </a:rPr>
              <a:t>d’emphase</a:t>
            </a:r>
            <a:r>
              <a:rPr lang="en-US" sz="3600" b="1" dirty="0">
                <a:solidFill>
                  <a:srgbClr val="000090"/>
                </a:solidFill>
                <a:latin typeface="Trajan Pro"/>
                <a:ea typeface="PMingLiU-ExtB"/>
                <a:cs typeface="Trajan Pro"/>
              </a:rPr>
              <a:t> </a:t>
            </a:r>
            <a:r>
              <a:rPr lang="en-US" sz="3600" b="1" i="1" dirty="0" err="1" smtClean="0">
                <a:latin typeface="Trajan Pro"/>
                <a:ea typeface="PMingLiU-ExtB"/>
                <a:cs typeface="Trajan Pro"/>
              </a:rPr>
              <a:t>end</a:t>
            </a:r>
            <a:r>
              <a:rPr lang="en-US" sz="3600" b="1" i="1" dirty="0" err="1" smtClean="0">
                <a:solidFill>
                  <a:schemeClr val="bg1"/>
                </a:solidFill>
                <a:latin typeface="Trajan Pro"/>
                <a:ea typeface="PMingLiU-ExtB"/>
                <a:cs typeface="Trajan Pro"/>
              </a:rPr>
              <a:t>it</a:t>
            </a:r>
            <a:r>
              <a:rPr lang="en-US" sz="3600" b="1" i="1" dirty="0" err="1" smtClean="0">
                <a:latin typeface="Trajan Pro"/>
                <a:ea typeface="PMingLiU-ExtB"/>
                <a:cs typeface="Trajan Pro"/>
              </a:rPr>
              <a:t>now</a:t>
            </a:r>
            <a:r>
              <a:rPr lang="en-US" sz="3600" b="1" dirty="0" smtClean="0">
                <a:latin typeface="Trajan Pro"/>
                <a:ea typeface="PMingLiU-ExtB"/>
                <a:cs typeface="Trajan Pro"/>
              </a:rPr>
              <a:t> </a:t>
            </a:r>
            <a:r>
              <a:rPr lang="en-US" sz="3600" b="1" dirty="0" smtClean="0">
                <a:latin typeface="Trajan Pro"/>
                <a:ea typeface="PMingLiU-ExtB"/>
                <a:cs typeface="Trajan Pro"/>
              </a:rPr>
              <a:t>(</a:t>
            </a:r>
            <a:r>
              <a:rPr lang="fr-FR" sz="3600" b="1" dirty="0" smtClean="0">
                <a:latin typeface="Trajan Pro"/>
                <a:ea typeface="PMingLiU-ExtB"/>
                <a:cs typeface="Trajan Pro"/>
              </a:rPr>
              <a:t>ça suffit</a:t>
            </a:r>
            <a:r>
              <a:rPr lang="en-US" sz="3600" b="1" dirty="0" smtClean="0">
                <a:latin typeface="Trajan Pro"/>
                <a:ea typeface="PMingLiU-ExtB"/>
                <a:cs typeface="Trajan Pro"/>
              </a:rPr>
              <a:t>) </a:t>
            </a:r>
            <a:r>
              <a:rPr lang="en-US" sz="3600" b="1" dirty="0" smtClean="0">
                <a:latin typeface="Trajan Pro"/>
                <a:ea typeface="PMingLiU-ExtB"/>
                <a:cs typeface="Trajan Pro"/>
              </a:rPr>
              <a:t/>
            </a:r>
            <a:br>
              <a:rPr lang="en-US" sz="3600" b="1" dirty="0" smtClean="0">
                <a:latin typeface="Trajan Pro"/>
                <a:ea typeface="PMingLiU-ExtB"/>
                <a:cs typeface="Trajan Pro"/>
              </a:rPr>
            </a:br>
            <a:r>
              <a:rPr lang="en-US" sz="3600" b="1" dirty="0" smtClean="0">
                <a:solidFill>
                  <a:srgbClr val="000090"/>
                </a:solidFill>
                <a:latin typeface="Trajan Pro"/>
                <a:ea typeface="PMingLiU-ExtB"/>
                <a:cs typeface="Trajan Pro"/>
              </a:rPr>
              <a:t/>
            </a:r>
            <a:br>
              <a:rPr lang="en-US" sz="3600" b="1" dirty="0" smtClean="0">
                <a:solidFill>
                  <a:srgbClr val="000090"/>
                </a:solidFill>
                <a:latin typeface="Trajan Pro"/>
                <a:ea typeface="PMingLiU-ExtB"/>
                <a:cs typeface="Trajan Pro"/>
              </a:rPr>
            </a:br>
            <a:endParaRPr lang="en-US" sz="1800" b="1" dirty="0">
              <a:solidFill>
                <a:srgbClr val="000090"/>
              </a:solidFill>
              <a:latin typeface="Trajan Pro"/>
              <a:ea typeface="PMingLiU-ExtB"/>
              <a:cs typeface="Trajan Pro"/>
            </a:endParaRPr>
          </a:p>
        </p:txBody>
      </p:sp>
      <p:sp>
        <p:nvSpPr>
          <p:cNvPr id="5" name="Rectangle 4"/>
          <p:cNvSpPr/>
          <p:nvPr/>
        </p:nvSpPr>
        <p:spPr>
          <a:xfrm>
            <a:off x="1770575" y="5283940"/>
            <a:ext cx="5899497" cy="1015663"/>
          </a:xfrm>
          <a:prstGeom prst="rect">
            <a:avLst/>
          </a:prstGeom>
        </p:spPr>
        <p:txBody>
          <a:bodyPr wrap="square">
            <a:spAutoFit/>
          </a:bodyPr>
          <a:lstStyle/>
          <a:p>
            <a:pPr algn="ctr">
              <a:lnSpc>
                <a:spcPts val="1800"/>
              </a:lnSpc>
              <a:spcAft>
                <a:spcPts val="0"/>
              </a:spcAft>
            </a:pPr>
            <a:r>
              <a:rPr lang="fr-FR" dirty="0">
                <a:solidFill>
                  <a:srgbClr val="FFFFFF"/>
                </a:solidFill>
                <a:latin typeface="Arial"/>
                <a:ea typeface="Times New Roman"/>
                <a:cs typeface="Times New Roman"/>
              </a:rPr>
              <a:t>Écrit par</a:t>
            </a:r>
            <a:r>
              <a:rPr lang="fr-FR" sz="1200" dirty="0">
                <a:latin typeface="Times New Roman"/>
                <a:ea typeface="Times New Roman"/>
                <a:cs typeface="Times New Roman"/>
              </a:rPr>
              <a:t> </a:t>
            </a:r>
            <a:endParaRPr lang="fr-FR" sz="1100" dirty="0">
              <a:ea typeface="Times New Roman"/>
              <a:cs typeface="Times New Roman"/>
            </a:endParaRPr>
          </a:p>
          <a:p>
            <a:pPr algn="ctr">
              <a:lnSpc>
                <a:spcPts val="1800"/>
              </a:lnSpc>
              <a:spcAft>
                <a:spcPts val="0"/>
              </a:spcAft>
            </a:pPr>
            <a:r>
              <a:rPr lang="fr-FR" dirty="0" smtClean="0">
                <a:solidFill>
                  <a:srgbClr val="FFFFFF"/>
                </a:solidFill>
                <a:latin typeface="Arial"/>
                <a:ea typeface="Times New Roman"/>
                <a:cs typeface="Times New Roman"/>
              </a:rPr>
              <a:t>Dr. </a:t>
            </a:r>
            <a:r>
              <a:rPr lang="fr-FR" dirty="0">
                <a:solidFill>
                  <a:srgbClr val="FFFFFF"/>
                </a:solidFill>
                <a:latin typeface="Arial"/>
                <a:ea typeface="Times New Roman"/>
                <a:cs typeface="Times New Roman"/>
              </a:rPr>
              <a:t>Julian </a:t>
            </a:r>
            <a:r>
              <a:rPr lang="fr-FR" dirty="0" err="1">
                <a:solidFill>
                  <a:srgbClr val="FFFFFF"/>
                </a:solidFill>
                <a:latin typeface="Arial"/>
                <a:ea typeface="Times New Roman"/>
                <a:cs typeface="Times New Roman"/>
              </a:rPr>
              <a:t>Melgosa</a:t>
            </a:r>
            <a:r>
              <a:rPr lang="fr-FR" sz="1200" dirty="0">
                <a:latin typeface="Times New Roman"/>
                <a:ea typeface="Times New Roman"/>
                <a:cs typeface="Times New Roman"/>
              </a:rPr>
              <a:t> </a:t>
            </a:r>
            <a:endParaRPr lang="fr-FR" sz="1100" dirty="0">
              <a:ea typeface="Times New Roman"/>
              <a:cs typeface="Times New Roman"/>
            </a:endParaRPr>
          </a:p>
          <a:p>
            <a:pPr algn="ctr">
              <a:lnSpc>
                <a:spcPts val="1800"/>
              </a:lnSpc>
              <a:spcAft>
                <a:spcPts val="0"/>
              </a:spcAft>
            </a:pPr>
            <a:r>
              <a:rPr lang="fr-FR" dirty="0">
                <a:solidFill>
                  <a:srgbClr val="FFFFFF"/>
                </a:solidFill>
                <a:latin typeface="Arial"/>
                <a:ea typeface="Times New Roman"/>
                <a:cs typeface="Times New Roman"/>
              </a:rPr>
              <a:t>Conférence </a:t>
            </a:r>
            <a:r>
              <a:rPr lang="fr-FR" dirty="0" smtClean="0">
                <a:solidFill>
                  <a:srgbClr val="FFFFFF"/>
                </a:solidFill>
                <a:latin typeface="Arial"/>
                <a:ea typeface="Times New Roman"/>
                <a:cs typeface="Times New Roman"/>
              </a:rPr>
              <a:t>Générale des Adventistes </a:t>
            </a:r>
            <a:r>
              <a:rPr lang="fr-FR" dirty="0">
                <a:solidFill>
                  <a:srgbClr val="FFFFFF"/>
                </a:solidFill>
                <a:latin typeface="Arial"/>
                <a:ea typeface="Times New Roman"/>
                <a:cs typeface="Times New Roman"/>
              </a:rPr>
              <a:t>du </a:t>
            </a:r>
            <a:r>
              <a:rPr lang="fr-FR" dirty="0" smtClean="0">
                <a:solidFill>
                  <a:srgbClr val="FFFFFF"/>
                </a:solidFill>
                <a:latin typeface="Arial"/>
                <a:ea typeface="Times New Roman"/>
                <a:cs typeface="Times New Roman"/>
              </a:rPr>
              <a:t>Septième Jour</a:t>
            </a:r>
            <a:r>
              <a:rPr lang="fr-FR" sz="1200" dirty="0" smtClean="0">
                <a:latin typeface="Times New Roman"/>
                <a:ea typeface="Times New Roman"/>
                <a:cs typeface="Times New Roman"/>
              </a:rPr>
              <a:t> </a:t>
            </a:r>
            <a:endParaRPr lang="fr-FR" sz="1100" dirty="0">
              <a:ea typeface="Times New Roman"/>
              <a:cs typeface="Times New Roman"/>
            </a:endParaRPr>
          </a:p>
          <a:p>
            <a:pPr algn="ctr">
              <a:lnSpc>
                <a:spcPts val="1800"/>
              </a:lnSpc>
              <a:spcAft>
                <a:spcPts val="0"/>
              </a:spcAft>
            </a:pPr>
            <a:r>
              <a:rPr lang="fr-FR" dirty="0">
                <a:solidFill>
                  <a:srgbClr val="FFFFFF"/>
                </a:solidFill>
                <a:latin typeface="Arial"/>
                <a:ea typeface="Times New Roman"/>
                <a:cs typeface="Times New Roman"/>
              </a:rPr>
              <a:t>DÉPARTEMENT DES MINISTÈRES DE LA FEMME</a:t>
            </a:r>
            <a:r>
              <a:rPr lang="fr-FR" sz="1200" dirty="0">
                <a:latin typeface="Times New Roman"/>
                <a:ea typeface="Times New Roman"/>
                <a:cs typeface="Times New Roman"/>
              </a:rPr>
              <a:t> </a:t>
            </a:r>
            <a:r>
              <a:rPr lang="en-US" dirty="0" smtClean="0">
                <a:solidFill>
                  <a:schemeClr val="bg1"/>
                </a:solidFill>
                <a:latin typeface="Abadi MT Condensed Light"/>
                <a:cs typeface="Abadi MT Condensed Light"/>
              </a:rPr>
              <a:t> </a:t>
            </a:r>
            <a:endParaRPr lang="en-US" dirty="0">
              <a:solidFill>
                <a:schemeClr val="bg1"/>
              </a:solidFill>
              <a:latin typeface="Abadi MT Condensed Light"/>
              <a:cs typeface="Abadi MT Condensed Light"/>
            </a:endParaRPr>
          </a:p>
        </p:txBody>
      </p:sp>
      <p:pic>
        <p:nvPicPr>
          <p:cNvPr id="6" name="Picture 6" descr="WMLOGO-small"/>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4349881" y="4334472"/>
            <a:ext cx="762000"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44534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ditNowSermon_PP_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369029" y="336175"/>
            <a:ext cx="5488471" cy="1631863"/>
          </a:xfrm>
        </p:spPr>
        <p:txBody>
          <a:bodyPr>
            <a:noAutofit/>
          </a:bodyPr>
          <a:lstStyle/>
          <a:p>
            <a:r>
              <a:rPr lang="fr-FR" sz="2800" b="1" dirty="0" smtClean="0">
                <a:solidFill>
                  <a:schemeClr val="bg1"/>
                </a:solidFill>
                <a:latin typeface="Abadi MT Condensed Extra Bold"/>
              </a:rPr>
              <a:t>LES COMPORTEMENTS ABUSIFS PEUVENT ÊTRE RECONNUS EN SE POSANT CES QUESTIONS</a:t>
            </a:r>
            <a:r>
              <a:rPr lang="en-US" sz="2800" b="1" dirty="0" smtClean="0">
                <a:solidFill>
                  <a:schemeClr val="bg1"/>
                </a:solidFill>
                <a:latin typeface="Abadi MT Condensed Extra Bold"/>
                <a:cs typeface="Abadi MT Condensed Extra Bold"/>
              </a:rPr>
              <a:t>:  </a:t>
            </a:r>
            <a:br>
              <a:rPr lang="en-US" sz="2800" b="1" dirty="0" smtClean="0">
                <a:solidFill>
                  <a:schemeClr val="bg1"/>
                </a:solidFill>
                <a:latin typeface="Abadi MT Condensed Extra Bold"/>
                <a:cs typeface="Abadi MT Condensed Extra Bold"/>
              </a:rPr>
            </a:br>
            <a:endParaRPr lang="en-US" sz="2800" b="1" dirty="0">
              <a:solidFill>
                <a:schemeClr val="bg1"/>
              </a:solidFill>
              <a:latin typeface="Abadi MT Condensed Extra Bold"/>
              <a:cs typeface="Abadi MT Condensed Extra Bold"/>
            </a:endParaRPr>
          </a:p>
        </p:txBody>
      </p:sp>
      <p:sp>
        <p:nvSpPr>
          <p:cNvPr id="3" name="Content Placeholder 2"/>
          <p:cNvSpPr>
            <a:spLocks noGrp="1"/>
          </p:cNvSpPr>
          <p:nvPr>
            <p:ph idx="1"/>
          </p:nvPr>
        </p:nvSpPr>
        <p:spPr>
          <a:xfrm>
            <a:off x="194310" y="2418349"/>
            <a:ext cx="8530917" cy="3847532"/>
          </a:xfrm>
        </p:spPr>
        <p:txBody>
          <a:bodyPr>
            <a:normAutofit fontScale="62500" lnSpcReduction="20000"/>
          </a:bodyPr>
          <a:lstStyle/>
          <a:p>
            <a:pPr marL="914400" algn="ctr">
              <a:lnSpc>
                <a:spcPts val="3200"/>
              </a:lnSpc>
              <a:spcAft>
                <a:spcPts val="0"/>
              </a:spcAft>
            </a:pPr>
            <a:r>
              <a:rPr lang="fr-FR" sz="4000" dirty="0">
                <a:latin typeface="Abadi MT Condensed Extra Bold"/>
                <a:ea typeface="Times New Roman"/>
                <a:cs typeface="Times New Roman"/>
              </a:rPr>
              <a:t>Puis-je traiter mon patron, un voisin ou un collègue de la même manière que je traite ma femme? </a:t>
            </a:r>
            <a:endParaRPr lang="fr-FR" sz="4000" dirty="0" smtClean="0">
              <a:latin typeface="Abadi MT Condensed Extra Bold"/>
              <a:ea typeface="Times New Roman"/>
              <a:cs typeface="Times New Roman"/>
            </a:endParaRPr>
          </a:p>
          <a:p>
            <a:pPr marL="914400" algn="ctr">
              <a:lnSpc>
                <a:spcPts val="3200"/>
              </a:lnSpc>
              <a:spcAft>
                <a:spcPts val="0"/>
              </a:spcAft>
            </a:pPr>
            <a:r>
              <a:rPr lang="fr-FR" sz="4000" dirty="0" smtClean="0">
                <a:latin typeface="Abadi MT Condensed Extra Bold"/>
                <a:ea typeface="Times New Roman"/>
                <a:cs typeface="Times New Roman"/>
              </a:rPr>
              <a:t>Est-ce </a:t>
            </a:r>
            <a:r>
              <a:rPr lang="fr-FR" sz="4000" dirty="0">
                <a:latin typeface="Abadi MT Condensed Extra Bold"/>
                <a:ea typeface="Times New Roman"/>
                <a:cs typeface="Times New Roman"/>
              </a:rPr>
              <a:t>que je traite ma femme ou mes enfants de la même manière en public comme je le fais à la maison? </a:t>
            </a:r>
            <a:endParaRPr lang="fr-FR" sz="4000" dirty="0" smtClean="0">
              <a:latin typeface="Abadi MT Condensed Extra Bold"/>
              <a:ea typeface="Times New Roman"/>
              <a:cs typeface="Times New Roman"/>
            </a:endParaRPr>
          </a:p>
          <a:p>
            <a:pPr marL="914400" algn="ctr">
              <a:lnSpc>
                <a:spcPts val="3200"/>
              </a:lnSpc>
              <a:spcAft>
                <a:spcPts val="0"/>
              </a:spcAft>
            </a:pPr>
            <a:r>
              <a:rPr lang="fr-FR" sz="4000" dirty="0" smtClean="0">
                <a:latin typeface="Abadi MT Condensed Extra Bold"/>
                <a:ea typeface="Times New Roman"/>
                <a:cs typeface="Times New Roman"/>
              </a:rPr>
              <a:t>Si </a:t>
            </a:r>
            <a:r>
              <a:rPr lang="fr-FR" sz="4000" dirty="0">
                <a:latin typeface="Abadi MT Condensed Extra Bold"/>
                <a:ea typeface="Times New Roman"/>
                <a:cs typeface="Times New Roman"/>
              </a:rPr>
              <a:t>quelqu'un traité ma fille, ma sœur, ou ma mère de la même façon que je traite ma femme, pourrais-je l’accepter? </a:t>
            </a:r>
            <a:endParaRPr lang="en-US" sz="4000" dirty="0">
              <a:latin typeface="Abadi MT Condensed Extra Bold"/>
              <a:cs typeface="Abadi MT Condensed Extra Bold"/>
            </a:endParaRPr>
          </a:p>
          <a:p>
            <a:endParaRPr lang="en-US" dirty="0">
              <a:latin typeface="Abadi MT Condensed Extra Bold"/>
              <a:cs typeface="Abadi MT Condensed Extra Bold"/>
            </a:endParaRPr>
          </a:p>
        </p:txBody>
      </p:sp>
    </p:spTree>
    <p:extLst>
      <p:ext uri="{BB962C8B-B14F-4D97-AF65-F5344CB8AC3E}">
        <p14:creationId xmlns:p14="http://schemas.microsoft.com/office/powerpoint/2010/main" val="36486481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ditNowSermon_PP_04.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622" y="0"/>
            <a:ext cx="9144000" cy="6858000"/>
          </a:xfrm>
          <a:prstGeom prst="rect">
            <a:avLst/>
          </a:prstGeom>
        </p:spPr>
      </p:pic>
      <p:sp>
        <p:nvSpPr>
          <p:cNvPr id="2" name="Title 1"/>
          <p:cNvSpPr>
            <a:spLocks noGrp="1"/>
          </p:cNvSpPr>
          <p:nvPr>
            <p:ph type="title"/>
          </p:nvPr>
        </p:nvSpPr>
        <p:spPr>
          <a:xfrm>
            <a:off x="2043249" y="460115"/>
            <a:ext cx="6661958" cy="1143000"/>
          </a:xfrm>
        </p:spPr>
        <p:txBody>
          <a:bodyPr>
            <a:noAutofit/>
          </a:bodyPr>
          <a:lstStyle/>
          <a:p>
            <a:r>
              <a:rPr lang="en-US" sz="3600" b="1" dirty="0" smtClean="0">
                <a:solidFill>
                  <a:srgbClr val="FFFFFF"/>
                </a:solidFill>
                <a:latin typeface="Abadi MT Condensed Extra Bold"/>
                <a:cs typeface="Abadi MT Condensed Extra Bold"/>
              </a:rPr>
              <a:t/>
            </a:r>
            <a:br>
              <a:rPr lang="en-US" sz="3600" b="1" dirty="0" smtClean="0">
                <a:solidFill>
                  <a:srgbClr val="FFFFFF"/>
                </a:solidFill>
                <a:latin typeface="Abadi MT Condensed Extra Bold"/>
                <a:cs typeface="Abadi MT Condensed Extra Bold"/>
              </a:rPr>
            </a:br>
            <a:r>
              <a:rPr lang="en-US" sz="3600" b="1" dirty="0" smtClean="0">
                <a:solidFill>
                  <a:srgbClr val="FFFFFF"/>
                </a:solidFill>
                <a:latin typeface="Abadi MT Condensed Extra Bold"/>
                <a:cs typeface="Abadi MT Condensed Extra Bold"/>
              </a:rPr>
              <a:t>6. </a:t>
            </a:r>
            <a:r>
              <a:rPr lang="fr-FR" sz="3200" b="1" dirty="0" smtClean="0">
                <a:solidFill>
                  <a:schemeClr val="bg1"/>
                </a:solidFill>
                <a:latin typeface="Abadi MT Condensed Extra Bold"/>
              </a:rPr>
              <a:t>L'ÉGLISE DEVRAIT ÊTRE UN LIEU CONVIVIAL DE SOUTIEN ET DE COMPASSION </a:t>
            </a:r>
            <a:r>
              <a:rPr lang="en-US" sz="3600" dirty="0" smtClean="0">
                <a:solidFill>
                  <a:srgbClr val="FFFFFF"/>
                </a:solidFill>
                <a:latin typeface="Abadi MT Condensed Extra Bold"/>
                <a:cs typeface="Abadi MT Condensed Extra Bold"/>
              </a:rPr>
              <a:t/>
            </a:r>
            <a:br>
              <a:rPr lang="en-US" sz="3600" dirty="0" smtClean="0">
                <a:solidFill>
                  <a:srgbClr val="FFFFFF"/>
                </a:solidFill>
                <a:latin typeface="Abadi MT Condensed Extra Bold"/>
                <a:cs typeface="Abadi MT Condensed Extra Bold"/>
              </a:rPr>
            </a:br>
            <a:endParaRPr lang="en-US" sz="3600" dirty="0">
              <a:solidFill>
                <a:srgbClr val="FFFFFF"/>
              </a:solidFill>
              <a:latin typeface="Abadi MT Condensed Extra Bold"/>
              <a:cs typeface="Abadi MT Condensed Extra Bold"/>
            </a:endParaRPr>
          </a:p>
        </p:txBody>
      </p:sp>
      <p:sp>
        <p:nvSpPr>
          <p:cNvPr id="3" name="Content Placeholder 2"/>
          <p:cNvSpPr>
            <a:spLocks noGrp="1"/>
          </p:cNvSpPr>
          <p:nvPr>
            <p:ph idx="1"/>
          </p:nvPr>
        </p:nvSpPr>
        <p:spPr>
          <a:xfrm>
            <a:off x="2200275" y="1976718"/>
            <a:ext cx="6943725" cy="5338482"/>
          </a:xfrm>
        </p:spPr>
        <p:txBody>
          <a:bodyPr>
            <a:noAutofit/>
          </a:bodyPr>
          <a:lstStyle/>
          <a:p>
            <a:pPr marL="0" indent="0" algn="ctr">
              <a:buNone/>
            </a:pPr>
            <a:r>
              <a:rPr lang="fr-FR" sz="2800" dirty="0" smtClean="0">
                <a:latin typeface="Abadi MT Condensed Extra Bold"/>
              </a:rPr>
              <a:t>« Par amour fraternel, soyez pleins d'affection les uns pour les autres; par honneur, usez de prévenances réciproques. Ayez du zèle, et non de la paresse. Soyez fervents d'esprit. Servez le Seigneur. Réjouissez-vous en espérance. Soyez patients dans l'affliction. Persévérez dans la prière.</a:t>
            </a:r>
          </a:p>
          <a:p>
            <a:pPr marL="0" indent="0" algn="ctr">
              <a:buNone/>
            </a:pPr>
            <a:r>
              <a:rPr lang="fr-FR" sz="2800" dirty="0" smtClean="0">
                <a:latin typeface="Abadi MT Condensed Extra Bold"/>
              </a:rPr>
              <a:t>Pourvoyez aux besoins des saints. Exercez l'hospitalité</a:t>
            </a:r>
            <a:r>
              <a:rPr lang="fr-FR" sz="2800" dirty="0" smtClean="0">
                <a:latin typeface="Abadi MT Condensed Extra Bold"/>
                <a:cs typeface="Abadi MT Condensed Extra Bold"/>
              </a:rPr>
              <a:t>. » </a:t>
            </a:r>
          </a:p>
          <a:p>
            <a:pPr marL="0" indent="0" algn="ctr">
              <a:buNone/>
            </a:pPr>
            <a:r>
              <a:rPr lang="fr-FR" sz="2800" dirty="0" smtClean="0">
                <a:latin typeface="Abadi MT Condensed Extra Bold"/>
                <a:cs typeface="Abadi MT Condensed Extra Bold"/>
              </a:rPr>
              <a:t>Romains12:10-13 (LSG)</a:t>
            </a:r>
          </a:p>
          <a:p>
            <a:pPr marL="0" indent="0" algn="ctr">
              <a:buNone/>
            </a:pPr>
            <a:endParaRPr lang="fr-FR" dirty="0">
              <a:latin typeface="Abadi MT Condensed Extra Bold"/>
              <a:cs typeface="Abadi MT Condensed Extra Bold"/>
            </a:endParaRPr>
          </a:p>
        </p:txBody>
      </p:sp>
    </p:spTree>
    <p:extLst>
      <p:ext uri="{BB962C8B-B14F-4D97-AF65-F5344CB8AC3E}">
        <p14:creationId xmlns:p14="http://schemas.microsoft.com/office/powerpoint/2010/main" val="2535972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ditNowSermon_PP_06.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309096" cy="6858001"/>
          </a:xfrm>
          <a:prstGeom prst="rect">
            <a:avLst/>
          </a:prstGeom>
        </p:spPr>
      </p:pic>
      <p:sp>
        <p:nvSpPr>
          <p:cNvPr id="3" name="Content Placeholder 2"/>
          <p:cNvSpPr>
            <a:spLocks noGrp="1"/>
          </p:cNvSpPr>
          <p:nvPr>
            <p:ph idx="1"/>
          </p:nvPr>
        </p:nvSpPr>
        <p:spPr>
          <a:xfrm>
            <a:off x="586056" y="2612476"/>
            <a:ext cx="8229600" cy="3442650"/>
          </a:xfrm>
        </p:spPr>
        <p:txBody>
          <a:bodyPr>
            <a:normAutofit lnSpcReduction="10000"/>
          </a:bodyPr>
          <a:lstStyle/>
          <a:p>
            <a:pPr marL="0" indent="0" algn="ctr">
              <a:buNone/>
            </a:pPr>
            <a:r>
              <a:rPr lang="fr-FR" sz="4000" b="1" dirty="0">
                <a:solidFill>
                  <a:srgbClr val="FFFFFF"/>
                </a:solidFill>
                <a:latin typeface="Arial"/>
                <a:ea typeface="Times New Roman"/>
              </a:rPr>
              <a:t>Pour les femmes et les enfants victimes de violence, le soutien des frères et sœurs de l'église, leur amour fraternel, est important pour la survie et la guérison</a:t>
            </a:r>
            <a:r>
              <a:rPr lang="en-US" sz="4000" b="1" dirty="0" smtClean="0">
                <a:solidFill>
                  <a:srgbClr val="FFFFFF"/>
                </a:solidFill>
                <a:latin typeface="Abadi MT Condensed Extra Bold"/>
                <a:cs typeface="Abadi MT Condensed Extra Bold"/>
              </a:rPr>
              <a:t>. </a:t>
            </a:r>
            <a:endParaRPr lang="en-US" sz="4000" b="1" dirty="0">
              <a:solidFill>
                <a:srgbClr val="FFFFFF"/>
              </a:solidFill>
              <a:latin typeface="Abadi MT Condensed Extra Bold"/>
              <a:cs typeface="Abadi MT Condensed Extra Bold"/>
            </a:endParaRPr>
          </a:p>
          <a:p>
            <a:pPr marL="0" indent="0" algn="ctr">
              <a:buNone/>
            </a:pPr>
            <a:endParaRPr lang="en-US" sz="4000" b="1" dirty="0">
              <a:solidFill>
                <a:srgbClr val="FFFFFF"/>
              </a:solidFill>
              <a:latin typeface="Abadi MT Condensed Extra Bold"/>
              <a:cs typeface="Abadi MT Condensed Extra Bold"/>
            </a:endParaRPr>
          </a:p>
        </p:txBody>
      </p:sp>
    </p:spTree>
    <p:extLst>
      <p:ext uri="{BB962C8B-B14F-4D97-AF65-F5344CB8AC3E}">
        <p14:creationId xmlns:p14="http://schemas.microsoft.com/office/powerpoint/2010/main" val="39047192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ditNowSermon_PP_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81080" y="1000762"/>
            <a:ext cx="5801401" cy="612885"/>
          </a:xfrm>
        </p:spPr>
        <p:txBody>
          <a:bodyPr>
            <a:noAutofit/>
          </a:bodyPr>
          <a:lstStyle/>
          <a:p>
            <a:pPr>
              <a:lnSpc>
                <a:spcPts val="3900"/>
              </a:lnSpc>
            </a:pPr>
            <a:r>
              <a:rPr lang="fr-FR" sz="4000" b="1" dirty="0">
                <a:solidFill>
                  <a:srgbClr val="FFFFFF"/>
                </a:solidFill>
                <a:latin typeface="Abadi MT Condensed Extra Bold"/>
                <a:ea typeface="Times New Roman"/>
                <a:cs typeface="Times New Roman"/>
              </a:rPr>
              <a:t>LES ÉGLISES PEUVENT </a:t>
            </a:r>
            <a:r>
              <a:rPr lang="fr-FR" sz="4000" b="1" dirty="0" smtClean="0">
                <a:solidFill>
                  <a:srgbClr val="FFFFFF"/>
                </a:solidFill>
                <a:latin typeface="Abadi MT Condensed Extra Bold"/>
                <a:ea typeface="Times New Roman"/>
                <a:cs typeface="Times New Roman"/>
              </a:rPr>
              <a:t>DEVENIR ...</a:t>
            </a:r>
            <a:r>
              <a:rPr lang="fr-FR" sz="4000" dirty="0" smtClean="0">
                <a:latin typeface="Abadi MT Condensed Extra Bold"/>
                <a:ea typeface="Times New Roman"/>
                <a:cs typeface="Times New Roman"/>
              </a:rPr>
              <a:t> </a:t>
            </a:r>
            <a:r>
              <a:rPr lang="en-US" sz="4000" b="1" dirty="0" smtClean="0">
                <a:solidFill>
                  <a:srgbClr val="FFFFFF"/>
                </a:solidFill>
                <a:latin typeface="Abadi MT Condensed Extra Bold"/>
                <a:cs typeface="Abadi MT Condensed Extra Bold"/>
              </a:rPr>
              <a:t/>
            </a:r>
            <a:br>
              <a:rPr lang="en-US" sz="4000" b="1" dirty="0" smtClean="0">
                <a:solidFill>
                  <a:srgbClr val="FFFFFF"/>
                </a:solidFill>
                <a:latin typeface="Abadi MT Condensed Extra Bold"/>
                <a:cs typeface="Abadi MT Condensed Extra Bold"/>
              </a:rPr>
            </a:br>
            <a:endParaRPr lang="en-US" sz="4000" b="1" dirty="0">
              <a:solidFill>
                <a:srgbClr val="FFFFFF"/>
              </a:solidFill>
              <a:latin typeface="Abadi MT Condensed Extra Bold"/>
              <a:cs typeface="Abadi MT Condensed Extra Bold"/>
            </a:endParaRPr>
          </a:p>
        </p:txBody>
      </p:sp>
      <p:sp>
        <p:nvSpPr>
          <p:cNvPr id="3" name="Content Placeholder 2"/>
          <p:cNvSpPr>
            <a:spLocks noGrp="1"/>
          </p:cNvSpPr>
          <p:nvPr>
            <p:ph idx="1"/>
          </p:nvPr>
        </p:nvSpPr>
        <p:spPr>
          <a:xfrm>
            <a:off x="236304" y="2299590"/>
            <a:ext cx="8229600" cy="4525963"/>
          </a:xfrm>
        </p:spPr>
        <p:txBody>
          <a:bodyPr>
            <a:normAutofit lnSpcReduction="10000"/>
          </a:bodyPr>
          <a:lstStyle/>
          <a:p>
            <a:r>
              <a:rPr lang="fr-FR" dirty="0"/>
              <a:t>Des endroits où des individus engagés, dévoués et discrets sont disposés à écouter, encourager et aider les victimes de violence domestique.</a:t>
            </a:r>
            <a:r>
              <a:rPr lang="fr-FR" sz="1400" dirty="0"/>
              <a:t> </a:t>
            </a:r>
            <a:endParaRPr lang="fr-FR" sz="1200" dirty="0"/>
          </a:p>
          <a:p>
            <a:r>
              <a:rPr lang="fr-FR" dirty="0" smtClean="0"/>
              <a:t>Le </a:t>
            </a:r>
            <a:r>
              <a:rPr lang="fr-FR" dirty="0"/>
              <a:t>seul endroit où aller dans des endroits sans centres parrainés par des ONG ou des gouvernements.</a:t>
            </a:r>
            <a:r>
              <a:rPr lang="fr-FR" sz="1100" dirty="0"/>
              <a:t> </a:t>
            </a:r>
            <a:endParaRPr lang="fr-FR" sz="1050" dirty="0"/>
          </a:p>
          <a:p>
            <a:r>
              <a:rPr lang="fr-FR" dirty="0" smtClean="0"/>
              <a:t>Une </a:t>
            </a:r>
            <a:r>
              <a:rPr lang="fr-FR" dirty="0"/>
              <a:t>famille aimante, capable d'empathie de manière fiable avec ceux qui souffrent.</a:t>
            </a:r>
            <a:r>
              <a:rPr lang="fr-FR" sz="1100" dirty="0"/>
              <a:t> </a:t>
            </a:r>
            <a:endParaRPr lang="en-US" dirty="0">
              <a:latin typeface="Abadi MT Condensed Extra Bold"/>
              <a:cs typeface="Abadi MT Condensed Extra Bold"/>
            </a:endParaRPr>
          </a:p>
          <a:p>
            <a:endParaRPr lang="en-US" dirty="0">
              <a:latin typeface="Abadi MT Condensed Extra Bold"/>
              <a:cs typeface="Abadi MT Condensed Extra Bold"/>
            </a:endParaRPr>
          </a:p>
        </p:txBody>
      </p:sp>
    </p:spTree>
    <p:extLst>
      <p:ext uri="{BB962C8B-B14F-4D97-AF65-F5344CB8AC3E}">
        <p14:creationId xmlns:p14="http://schemas.microsoft.com/office/powerpoint/2010/main" val="35041850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ditNowSermon_PP_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a:solidFill>
            <a:schemeClr val="accent2"/>
          </a:solidFill>
        </p:spPr>
      </p:pic>
      <p:sp>
        <p:nvSpPr>
          <p:cNvPr id="3" name="Content Placeholder 2"/>
          <p:cNvSpPr>
            <a:spLocks noGrp="1"/>
          </p:cNvSpPr>
          <p:nvPr>
            <p:ph idx="1"/>
          </p:nvPr>
        </p:nvSpPr>
        <p:spPr>
          <a:xfrm>
            <a:off x="291528" y="2115540"/>
            <a:ext cx="8229600" cy="4525963"/>
          </a:xfrm>
        </p:spPr>
        <p:txBody>
          <a:bodyPr>
            <a:noAutofit/>
          </a:bodyPr>
          <a:lstStyle/>
          <a:p>
            <a:pPr lvl="0"/>
            <a:r>
              <a:rPr lang="fr-FR" sz="2600" dirty="0" smtClean="0">
                <a:latin typeface="Abadi MT Condensed Extra Bold"/>
              </a:rPr>
              <a:t>Un </a:t>
            </a:r>
            <a:r>
              <a:rPr lang="fr-FR" sz="2600" dirty="0">
                <a:latin typeface="Abadi MT Condensed Extra Bold"/>
              </a:rPr>
              <a:t>système de soutien de femme à femme, peut-être par l'intermédiaire  des bergères ou du Ministère de la  </a:t>
            </a:r>
            <a:r>
              <a:rPr lang="fr-FR" sz="2600" dirty="0" smtClean="0">
                <a:latin typeface="Abadi MT Condensed Extra Bold"/>
              </a:rPr>
              <a:t>Femme.</a:t>
            </a:r>
            <a:endParaRPr lang="fr-FR" sz="2600" dirty="0">
              <a:latin typeface="Abadi MT Condensed Extra Bold"/>
            </a:endParaRPr>
          </a:p>
          <a:p>
            <a:pPr lvl="0"/>
            <a:r>
              <a:rPr lang="fr-FR" sz="2600" dirty="0" smtClean="0">
                <a:latin typeface="Abadi MT Condensed Extra Bold"/>
              </a:rPr>
              <a:t>Le </a:t>
            </a:r>
            <a:r>
              <a:rPr lang="fr-FR" sz="2600" dirty="0">
                <a:latin typeface="Abadi MT Condensed Extra Bold"/>
              </a:rPr>
              <a:t>cadre où le pasteur local peut fournir un soutien moral et servir de médiateur pour faire face à l'agresseur. </a:t>
            </a:r>
          </a:p>
          <a:p>
            <a:r>
              <a:rPr lang="fr-FR" sz="2600" dirty="0">
                <a:latin typeface="Abadi MT Condensed Extra Bold"/>
              </a:rPr>
              <a:t>Un endroit où des membres choisis entourent et soutiennent les femmes victimes de violence et les enfants qui peuvent parler, pleurer et prier dans un environnement sans menace, et sans </a:t>
            </a:r>
            <a:r>
              <a:rPr lang="fr-FR" sz="2600" dirty="0" smtClean="0">
                <a:latin typeface="Abadi MT Condensed Extra Bold"/>
              </a:rPr>
              <a:t>jugement.</a:t>
            </a:r>
            <a:endParaRPr lang="fr-FR" sz="2600" dirty="0" smtClean="0">
              <a:latin typeface="Abadi MT Condensed Extra Bold"/>
              <a:ea typeface="Times New Roman"/>
              <a:cs typeface="Times New Roman"/>
            </a:endParaRPr>
          </a:p>
        </p:txBody>
      </p:sp>
    </p:spTree>
    <p:extLst>
      <p:ext uri="{BB962C8B-B14F-4D97-AF65-F5344CB8AC3E}">
        <p14:creationId xmlns:p14="http://schemas.microsoft.com/office/powerpoint/2010/main" val="3218967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ditNowSermon_PP_04.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2503440" y="605928"/>
            <a:ext cx="6146544" cy="1143000"/>
          </a:xfrm>
        </p:spPr>
        <p:txBody>
          <a:bodyPr>
            <a:noAutofit/>
          </a:bodyPr>
          <a:lstStyle/>
          <a:p>
            <a:r>
              <a:rPr lang="fr-FR" sz="4000" b="1" dirty="0" smtClean="0">
                <a:solidFill>
                  <a:srgbClr val="FFFFFF"/>
                </a:solidFill>
                <a:latin typeface="Abadi MT Condensed Extra Bold"/>
                <a:cs typeface="Abadi MT Condensed Extra Bold"/>
              </a:rPr>
              <a:t/>
            </a:r>
            <a:br>
              <a:rPr lang="fr-FR" sz="4000" b="1" dirty="0" smtClean="0">
                <a:solidFill>
                  <a:srgbClr val="FFFFFF"/>
                </a:solidFill>
                <a:latin typeface="Abadi MT Condensed Extra Bold"/>
                <a:cs typeface="Abadi MT Condensed Extra Bold"/>
              </a:rPr>
            </a:br>
            <a:r>
              <a:rPr lang="fr-FR" sz="4000" b="1" dirty="0" smtClean="0">
                <a:solidFill>
                  <a:srgbClr val="FFFFFF"/>
                </a:solidFill>
                <a:latin typeface="Abadi MT Condensed Extra Bold"/>
                <a:cs typeface="Abadi MT Condensed Extra Bold"/>
              </a:rPr>
              <a:t>7.  LE SEIGNREUR EST LA RÉPONSE ULTIME</a:t>
            </a:r>
            <a:r>
              <a:rPr lang="fr-FR" sz="4000" dirty="0" smtClean="0">
                <a:solidFill>
                  <a:srgbClr val="FFFFFF"/>
                </a:solidFill>
                <a:latin typeface="Abadi MT Condensed Extra Bold"/>
                <a:cs typeface="Abadi MT Condensed Extra Bold"/>
              </a:rPr>
              <a:t/>
            </a:r>
            <a:br>
              <a:rPr lang="fr-FR" sz="4000" dirty="0" smtClean="0">
                <a:solidFill>
                  <a:srgbClr val="FFFFFF"/>
                </a:solidFill>
                <a:latin typeface="Abadi MT Condensed Extra Bold"/>
                <a:cs typeface="Abadi MT Condensed Extra Bold"/>
              </a:rPr>
            </a:br>
            <a:endParaRPr lang="fr-FR" sz="4000" dirty="0">
              <a:solidFill>
                <a:srgbClr val="FFFFFF"/>
              </a:solidFill>
              <a:latin typeface="Abadi MT Condensed Extra Bold"/>
              <a:cs typeface="Abadi MT Condensed Extra Bold"/>
            </a:endParaRPr>
          </a:p>
        </p:txBody>
      </p:sp>
      <p:sp>
        <p:nvSpPr>
          <p:cNvPr id="5" name="TextBox 4"/>
          <p:cNvSpPr txBox="1"/>
          <p:nvPr/>
        </p:nvSpPr>
        <p:spPr>
          <a:xfrm>
            <a:off x="2704023" y="2458431"/>
            <a:ext cx="6002109" cy="3785652"/>
          </a:xfrm>
          <a:prstGeom prst="rect">
            <a:avLst/>
          </a:prstGeom>
          <a:noFill/>
        </p:spPr>
        <p:txBody>
          <a:bodyPr wrap="square" rtlCol="0">
            <a:spAutoFit/>
          </a:bodyPr>
          <a:lstStyle/>
          <a:p>
            <a:pPr algn="ctr"/>
            <a:r>
              <a:rPr lang="fr-FR" sz="4800" dirty="0" smtClean="0">
                <a:latin typeface="Abadi MT Condensed Extra Bold"/>
              </a:rPr>
              <a:t>« Je </a:t>
            </a:r>
            <a:r>
              <a:rPr lang="fr-FR" sz="4800" dirty="0">
                <a:latin typeface="Abadi MT Condensed Extra Bold"/>
              </a:rPr>
              <a:t>suis le chemin, la vérité, et la vie. Nul ne vient au Père que par </a:t>
            </a:r>
            <a:r>
              <a:rPr lang="fr-FR" sz="4800" dirty="0" smtClean="0">
                <a:latin typeface="Abadi MT Condensed Extra Bold"/>
              </a:rPr>
              <a:t>moi. » </a:t>
            </a:r>
            <a:r>
              <a:rPr lang="en-US" sz="4800" dirty="0" smtClean="0">
                <a:latin typeface="Abadi MT Condensed Extra Bold"/>
                <a:cs typeface="Abadi MT Condensed Extra Bold"/>
              </a:rPr>
              <a:t>Jean 14:6 (LSG)</a:t>
            </a:r>
            <a:endParaRPr lang="en-US" sz="4800" dirty="0">
              <a:latin typeface="Abadi MT Condensed Extra Bold"/>
              <a:cs typeface="Abadi MT Condensed Extra Bold"/>
            </a:endParaRPr>
          </a:p>
        </p:txBody>
      </p:sp>
    </p:spTree>
    <p:extLst>
      <p:ext uri="{BB962C8B-B14F-4D97-AF65-F5344CB8AC3E}">
        <p14:creationId xmlns:p14="http://schemas.microsoft.com/office/powerpoint/2010/main" val="31531603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ditNowSermon_PP_06.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309096" cy="6858001"/>
          </a:xfrm>
          <a:prstGeom prst="rect">
            <a:avLst/>
          </a:prstGeom>
        </p:spPr>
      </p:pic>
      <p:sp>
        <p:nvSpPr>
          <p:cNvPr id="3" name="Content Placeholder 2"/>
          <p:cNvSpPr>
            <a:spLocks noGrp="1"/>
          </p:cNvSpPr>
          <p:nvPr>
            <p:ph idx="1"/>
          </p:nvPr>
        </p:nvSpPr>
        <p:spPr>
          <a:xfrm>
            <a:off x="880584" y="2068830"/>
            <a:ext cx="7697386" cy="4457699"/>
          </a:xfrm>
        </p:spPr>
        <p:txBody>
          <a:bodyPr>
            <a:noAutofit/>
          </a:bodyPr>
          <a:lstStyle/>
          <a:p>
            <a:pPr marL="0" indent="0" algn="ctr">
              <a:buNone/>
            </a:pPr>
            <a:r>
              <a:rPr lang="fr-FR" sz="3600" b="1" dirty="0">
                <a:solidFill>
                  <a:srgbClr val="FFFFFF"/>
                </a:solidFill>
                <a:latin typeface="Abadi MT Condensed Extra Bold"/>
                <a:ea typeface="Times New Roman"/>
              </a:rPr>
              <a:t>La famille élargie, y compris la famille de l'église, a également besoin de l'effusion de l'Esprit Saint pour devenir sensible, inébranlable, sage et bienveillante pour aimer, soutenir, et fournir de l'aide pratique et spirituelle nécessaire</a:t>
            </a:r>
            <a:r>
              <a:rPr lang="en-US" sz="3600" b="1" dirty="0" smtClean="0">
                <a:solidFill>
                  <a:srgbClr val="FFFFFF"/>
                </a:solidFill>
                <a:latin typeface="Abadi MT Condensed Extra Bold"/>
                <a:cs typeface="Abadi MT Condensed Extra Bold"/>
              </a:rPr>
              <a:t>.</a:t>
            </a:r>
            <a:endParaRPr lang="en-US" sz="3600" b="1" dirty="0">
              <a:solidFill>
                <a:srgbClr val="FFFFFF"/>
              </a:solidFill>
              <a:latin typeface="Abadi MT Condensed Extra Bold"/>
              <a:cs typeface="Abadi MT Condensed Extra Bold"/>
            </a:endParaRPr>
          </a:p>
        </p:txBody>
      </p:sp>
    </p:spTree>
    <p:extLst>
      <p:ext uri="{BB962C8B-B14F-4D97-AF65-F5344CB8AC3E}">
        <p14:creationId xmlns:p14="http://schemas.microsoft.com/office/powerpoint/2010/main" val="2509801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ditNowSermon_PP_06.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309096" cy="7564583"/>
          </a:xfrm>
          <a:prstGeom prst="rect">
            <a:avLst/>
          </a:prstGeom>
        </p:spPr>
      </p:pic>
      <p:sp>
        <p:nvSpPr>
          <p:cNvPr id="3" name="Content Placeholder 2"/>
          <p:cNvSpPr>
            <a:spLocks noGrp="1"/>
          </p:cNvSpPr>
          <p:nvPr>
            <p:ph idx="1"/>
          </p:nvPr>
        </p:nvSpPr>
        <p:spPr>
          <a:xfrm>
            <a:off x="1083072" y="2317996"/>
            <a:ext cx="7476497" cy="3166568"/>
          </a:xfrm>
        </p:spPr>
        <p:txBody>
          <a:bodyPr>
            <a:noAutofit/>
          </a:bodyPr>
          <a:lstStyle/>
          <a:p>
            <a:pPr marL="0" indent="0" algn="ctr">
              <a:buNone/>
            </a:pPr>
            <a:r>
              <a:rPr lang="fr-FR" sz="3600" dirty="0">
                <a:solidFill>
                  <a:schemeClr val="bg1"/>
                </a:solidFill>
                <a:effectLst>
                  <a:outerShdw blurRad="38100" dist="38100" dir="2700000" algn="tl">
                    <a:srgbClr val="000000">
                      <a:alpha val="43137"/>
                    </a:srgbClr>
                  </a:outerShdw>
                </a:effectLst>
                <a:latin typeface="Abadi MT Condensed Extra Bold"/>
              </a:rPr>
              <a:t>C'est ainsi que les maris doivent aimer leurs femmes comme leurs propres corps. Celui </a:t>
            </a:r>
            <a:r>
              <a:rPr lang="fr-FR" sz="3600" dirty="0" smtClean="0">
                <a:solidFill>
                  <a:schemeClr val="bg1"/>
                </a:solidFill>
                <a:effectLst>
                  <a:outerShdw blurRad="38100" dist="38100" dir="2700000" algn="tl">
                    <a:srgbClr val="000000">
                      <a:alpha val="43137"/>
                    </a:srgbClr>
                  </a:outerShdw>
                </a:effectLst>
                <a:latin typeface="Abadi MT Condensed Extra Bold"/>
              </a:rPr>
              <a:t>qui aime </a:t>
            </a:r>
            <a:r>
              <a:rPr lang="fr-FR" sz="3600" dirty="0">
                <a:solidFill>
                  <a:schemeClr val="bg1"/>
                </a:solidFill>
                <a:effectLst>
                  <a:outerShdw blurRad="38100" dist="38100" dir="2700000" algn="tl">
                    <a:srgbClr val="000000">
                      <a:alpha val="43137"/>
                    </a:srgbClr>
                  </a:outerShdw>
                </a:effectLst>
                <a:latin typeface="Abadi MT Condensed Extra Bold"/>
              </a:rPr>
              <a:t>sa femme s'aime lui-même</a:t>
            </a:r>
            <a:r>
              <a:rPr lang="fr-FR" sz="3600" dirty="0" smtClean="0">
                <a:solidFill>
                  <a:schemeClr val="bg1"/>
                </a:solidFill>
                <a:effectLst>
                  <a:outerShdw blurRad="38100" dist="38100" dir="2700000" algn="tl">
                    <a:srgbClr val="000000">
                      <a:alpha val="43137"/>
                    </a:srgbClr>
                  </a:outerShdw>
                </a:effectLst>
                <a:latin typeface="Abadi MT Condensed Extra Bold"/>
              </a:rPr>
              <a:t>. Car </a:t>
            </a:r>
            <a:r>
              <a:rPr lang="fr-FR" sz="3600" dirty="0">
                <a:solidFill>
                  <a:schemeClr val="bg1"/>
                </a:solidFill>
                <a:effectLst>
                  <a:outerShdw blurRad="38100" dist="38100" dir="2700000" algn="tl">
                    <a:srgbClr val="000000">
                      <a:alpha val="43137"/>
                    </a:srgbClr>
                  </a:outerShdw>
                </a:effectLst>
                <a:latin typeface="Abadi MT Condensed Extra Bold"/>
              </a:rPr>
              <a:t>jamais personne n'a haï sa propre chair; mais il la nourrit et en prend soin, comme </a:t>
            </a:r>
            <a:r>
              <a:rPr lang="fr-FR" sz="3600" dirty="0" smtClean="0">
                <a:solidFill>
                  <a:schemeClr val="bg1"/>
                </a:solidFill>
                <a:effectLst>
                  <a:outerShdw blurRad="38100" dist="38100" dir="2700000" algn="tl">
                    <a:srgbClr val="000000">
                      <a:alpha val="43137"/>
                    </a:srgbClr>
                  </a:outerShdw>
                </a:effectLst>
                <a:latin typeface="Abadi MT Condensed Extra Bold"/>
              </a:rPr>
              <a:t>Christ le </a:t>
            </a:r>
            <a:r>
              <a:rPr lang="fr-FR" sz="3600" dirty="0">
                <a:solidFill>
                  <a:schemeClr val="bg1"/>
                </a:solidFill>
                <a:effectLst>
                  <a:outerShdw blurRad="38100" dist="38100" dir="2700000" algn="tl">
                    <a:srgbClr val="000000">
                      <a:alpha val="43137"/>
                    </a:srgbClr>
                  </a:outerShdw>
                </a:effectLst>
                <a:latin typeface="Abadi MT Condensed Extra Bold"/>
              </a:rPr>
              <a:t>fait pour l'Église</a:t>
            </a:r>
            <a:r>
              <a:rPr lang="en-US" sz="3600" dirty="0" smtClean="0">
                <a:solidFill>
                  <a:schemeClr val="bg1"/>
                </a:solidFill>
                <a:effectLst>
                  <a:outerShdw blurRad="38100" dist="38100" dir="2700000" algn="tl">
                    <a:srgbClr val="000000">
                      <a:alpha val="43137"/>
                    </a:srgbClr>
                  </a:outerShdw>
                </a:effectLst>
                <a:latin typeface="Abadi MT Condensed Extra Bold"/>
                <a:cs typeface="Abadi MT Condensed Extra Bold"/>
              </a:rPr>
              <a:t>. (LSG)</a:t>
            </a:r>
          </a:p>
          <a:p>
            <a:pPr marL="0" indent="0" algn="ctr">
              <a:buNone/>
            </a:pPr>
            <a:endParaRPr lang="en-US" sz="3600" b="1" dirty="0">
              <a:solidFill>
                <a:srgbClr val="FFFFFF"/>
              </a:solidFill>
              <a:latin typeface="Abadi MT Condensed Extra Bold"/>
              <a:cs typeface="Abadi MT Condensed Extra Bold"/>
            </a:endParaRPr>
          </a:p>
        </p:txBody>
      </p:sp>
      <p:sp>
        <p:nvSpPr>
          <p:cNvPr id="5" name="Rectangle 4"/>
          <p:cNvSpPr/>
          <p:nvPr/>
        </p:nvSpPr>
        <p:spPr>
          <a:xfrm>
            <a:off x="1730552" y="851740"/>
            <a:ext cx="5646097" cy="769441"/>
          </a:xfrm>
          <a:prstGeom prst="rect">
            <a:avLst/>
          </a:prstGeom>
        </p:spPr>
        <p:txBody>
          <a:bodyPr wrap="none">
            <a:spAutoFit/>
          </a:bodyPr>
          <a:lstStyle/>
          <a:p>
            <a:pPr algn="ctr"/>
            <a:r>
              <a:rPr lang="fr-FR" sz="4400" dirty="0" smtClean="0">
                <a:solidFill>
                  <a:srgbClr val="FFFFFF"/>
                </a:solidFill>
                <a:latin typeface="Abadi MT Condensed Extra Bold"/>
                <a:cs typeface="Abadi MT Condensed Extra Bold"/>
              </a:rPr>
              <a:t>ÉPHÉSIENS 5: 28-29</a:t>
            </a:r>
            <a:endParaRPr lang="fr-FR" sz="4400" dirty="0">
              <a:solidFill>
                <a:srgbClr val="FFFFFF"/>
              </a:solidFill>
              <a:latin typeface="Abadi MT Condensed Extra Bold"/>
              <a:cs typeface="Abadi MT Condensed Extra Bold"/>
            </a:endParaRPr>
          </a:p>
        </p:txBody>
      </p:sp>
    </p:spTree>
    <p:extLst>
      <p:ext uri="{BB962C8B-B14F-4D97-AF65-F5344CB8AC3E}">
        <p14:creationId xmlns:p14="http://schemas.microsoft.com/office/powerpoint/2010/main" val="472310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ditNowSermon_PP_04.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2577070" y="722897"/>
            <a:ext cx="6109730" cy="1143000"/>
          </a:xfrm>
        </p:spPr>
        <p:txBody>
          <a:bodyPr>
            <a:normAutofit fontScale="90000"/>
          </a:bodyPr>
          <a:lstStyle/>
          <a:p>
            <a:r>
              <a:rPr lang="en-US" b="1" dirty="0" smtClean="0">
                <a:solidFill>
                  <a:srgbClr val="FFFFFF"/>
                </a:solidFill>
                <a:latin typeface="Abadi MT Condensed Extra Bold"/>
                <a:cs typeface="Abadi MT Condensed Extra Bold"/>
              </a:rPr>
              <a:t/>
            </a:r>
            <a:br>
              <a:rPr lang="en-US" b="1" dirty="0" smtClean="0">
                <a:solidFill>
                  <a:srgbClr val="FFFFFF"/>
                </a:solidFill>
                <a:latin typeface="Abadi MT Condensed Extra Bold"/>
                <a:cs typeface="Abadi MT Condensed Extra Bold"/>
              </a:rPr>
            </a:br>
            <a:r>
              <a:rPr lang="en-US" b="1" dirty="0" smtClean="0">
                <a:solidFill>
                  <a:srgbClr val="FFFFFF"/>
                </a:solidFill>
                <a:latin typeface="Abadi MT Condensed Extra Bold"/>
                <a:cs typeface="Abadi MT Condensed Extra Bold"/>
              </a:rPr>
              <a:t>1. </a:t>
            </a:r>
            <a:r>
              <a:rPr lang="fr-FR" b="1" dirty="0" smtClean="0">
                <a:solidFill>
                  <a:srgbClr val="FFFFFF"/>
                </a:solidFill>
                <a:latin typeface="Arial"/>
                <a:ea typeface="Times New Roman"/>
              </a:rPr>
              <a:t>LE FOYER EST </a:t>
            </a:r>
            <a:br>
              <a:rPr lang="fr-FR" b="1" dirty="0" smtClean="0">
                <a:solidFill>
                  <a:srgbClr val="FFFFFF"/>
                </a:solidFill>
                <a:latin typeface="Arial"/>
                <a:ea typeface="Times New Roman"/>
              </a:rPr>
            </a:br>
            <a:r>
              <a:rPr lang="fr-FR" b="1" dirty="0" smtClean="0">
                <a:solidFill>
                  <a:srgbClr val="FFFFFF"/>
                </a:solidFill>
                <a:latin typeface="Arial"/>
                <a:ea typeface="Times New Roman"/>
              </a:rPr>
              <a:t>UN ABRI</a:t>
            </a:r>
            <a:r>
              <a:rPr lang="fr-FR" sz="1400" dirty="0" smtClean="0">
                <a:latin typeface="Times New Roman"/>
                <a:ea typeface="Times New Roman"/>
              </a:rPr>
              <a:t> </a:t>
            </a:r>
            <a:r>
              <a:rPr lang="en-US" b="1" dirty="0" smtClean="0">
                <a:solidFill>
                  <a:srgbClr val="FFFFFF"/>
                </a:solidFill>
                <a:latin typeface="Abadi MT Condensed Extra Bold"/>
                <a:cs typeface="Abadi MT Condensed Extra Bold"/>
              </a:rPr>
              <a:t/>
            </a:r>
            <a:br>
              <a:rPr lang="en-US" b="1" dirty="0" smtClean="0">
                <a:solidFill>
                  <a:srgbClr val="FFFFFF"/>
                </a:solidFill>
                <a:latin typeface="Abadi MT Condensed Extra Bold"/>
                <a:cs typeface="Abadi MT Condensed Extra Bold"/>
              </a:rPr>
            </a:br>
            <a:endParaRPr lang="en-US" b="1" dirty="0">
              <a:solidFill>
                <a:srgbClr val="FFFFFF"/>
              </a:solidFill>
              <a:latin typeface="Abadi MT Condensed Extra Bold"/>
              <a:cs typeface="Abadi MT Condensed Extra Bold"/>
            </a:endParaRPr>
          </a:p>
        </p:txBody>
      </p:sp>
      <p:sp>
        <p:nvSpPr>
          <p:cNvPr id="3" name="Content Placeholder 2"/>
          <p:cNvSpPr>
            <a:spLocks noGrp="1"/>
          </p:cNvSpPr>
          <p:nvPr>
            <p:ph idx="1"/>
          </p:nvPr>
        </p:nvSpPr>
        <p:spPr>
          <a:xfrm>
            <a:off x="2595478" y="2741311"/>
            <a:ext cx="6109729" cy="3056150"/>
          </a:xfrm>
        </p:spPr>
        <p:txBody>
          <a:bodyPr>
            <a:normAutofit lnSpcReduction="10000"/>
          </a:bodyPr>
          <a:lstStyle/>
          <a:p>
            <a:pPr marL="0" indent="0" algn="ctr">
              <a:buNone/>
            </a:pPr>
            <a:r>
              <a:rPr lang="fr-FR" sz="3600" dirty="0">
                <a:latin typeface="Abadi MT Condensed Extra Bold"/>
              </a:rPr>
              <a:t>Ta femme est comme une vigne féconde </a:t>
            </a:r>
            <a:r>
              <a:rPr lang="fr-FR" sz="3600" dirty="0" smtClean="0">
                <a:latin typeface="Abadi MT Condensed Extra Bold"/>
              </a:rPr>
              <a:t>dans </a:t>
            </a:r>
            <a:r>
              <a:rPr lang="fr-FR" sz="3600" dirty="0">
                <a:latin typeface="Abadi MT Condensed Extra Bold"/>
              </a:rPr>
              <a:t>l'intérieur de ta maison; Tes fils sont </a:t>
            </a:r>
            <a:r>
              <a:rPr lang="fr-FR" sz="3600" dirty="0" smtClean="0">
                <a:latin typeface="Abadi MT Condensed Extra Bold"/>
              </a:rPr>
              <a:t>comme des </a:t>
            </a:r>
            <a:r>
              <a:rPr lang="fr-FR" sz="3600" dirty="0">
                <a:latin typeface="Abadi MT Condensed Extra Bold"/>
              </a:rPr>
              <a:t>plants d'olivier, </a:t>
            </a:r>
            <a:r>
              <a:rPr lang="fr-FR" sz="3600" dirty="0" smtClean="0">
                <a:latin typeface="Abadi MT Condensed Extra Bold"/>
              </a:rPr>
              <a:t>autour </a:t>
            </a:r>
            <a:r>
              <a:rPr lang="fr-FR" sz="3600" dirty="0">
                <a:latin typeface="Abadi MT Condensed Extra Bold"/>
              </a:rPr>
              <a:t>de ta table</a:t>
            </a:r>
            <a:r>
              <a:rPr lang="en-US" sz="3600" dirty="0" smtClean="0">
                <a:latin typeface="Abadi MT Condensed Extra Bold"/>
                <a:cs typeface="Abadi MT Condensed Extra Bold"/>
              </a:rPr>
              <a:t>. </a:t>
            </a:r>
            <a:r>
              <a:rPr lang="fr-FR" sz="3600" dirty="0" smtClean="0">
                <a:latin typeface="Abadi MT Condensed Extra Bold"/>
                <a:cs typeface="Abadi MT Condensed Extra Bold"/>
              </a:rPr>
              <a:t>Psaumes</a:t>
            </a:r>
            <a:r>
              <a:rPr lang="en-US" sz="3600" dirty="0" smtClean="0">
                <a:latin typeface="Abadi MT Condensed Extra Bold"/>
                <a:cs typeface="Abadi MT Condensed Extra Bold"/>
              </a:rPr>
              <a:t> </a:t>
            </a:r>
            <a:r>
              <a:rPr lang="en-US" sz="3600" dirty="0">
                <a:latin typeface="Abadi MT Condensed Extra Bold"/>
                <a:cs typeface="Abadi MT Condensed Extra Bold"/>
              </a:rPr>
              <a:t>128:</a:t>
            </a:r>
            <a:r>
              <a:rPr lang="en-US" sz="3600" dirty="0" smtClean="0">
                <a:latin typeface="Abadi MT Condensed Extra Bold"/>
                <a:cs typeface="Abadi MT Condensed Extra Bold"/>
              </a:rPr>
              <a:t>3 </a:t>
            </a:r>
            <a:endParaRPr lang="en-US" sz="3600" dirty="0">
              <a:latin typeface="Abadi MT Condensed Extra Bold"/>
              <a:cs typeface="Abadi MT Condensed Extra Bold"/>
            </a:endParaRPr>
          </a:p>
          <a:p>
            <a:pPr marL="0" indent="0" algn="ctr">
              <a:buNone/>
            </a:pPr>
            <a:endParaRPr lang="en-US" sz="3600" dirty="0">
              <a:latin typeface="Abadi MT Condensed Extra Bold"/>
              <a:cs typeface="Abadi MT Condensed Extra Bold"/>
            </a:endParaRPr>
          </a:p>
        </p:txBody>
      </p:sp>
    </p:spTree>
    <p:extLst>
      <p:ext uri="{BB962C8B-B14F-4D97-AF65-F5344CB8AC3E}">
        <p14:creationId xmlns:p14="http://schemas.microsoft.com/office/powerpoint/2010/main" val="2707338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ditNowSermon_PP_0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562639" y="2011680"/>
            <a:ext cx="8143494" cy="4485129"/>
          </a:xfrm>
        </p:spPr>
        <p:txBody>
          <a:bodyPr>
            <a:noAutofit/>
          </a:bodyPr>
          <a:lstStyle/>
          <a:p>
            <a:pPr marL="0" indent="0" algn="ctr">
              <a:buNone/>
            </a:pPr>
            <a:r>
              <a:rPr lang="fr-FR" sz="3600" dirty="0" smtClean="0">
                <a:latin typeface="Abadi MT Condensed Extra Bold"/>
              </a:rPr>
              <a:t>« Aux hommes mariés, j’ai reçu mission de dire ceci : C’est à votre épouse, la mère de vos enfants, que vous devez affection et respect. C’est à elle que vous devez réserver toutes vos attentions, et son bonheur doit être le sujet de vos préoccupations</a:t>
            </a:r>
            <a:r>
              <a:rPr lang="fr-FR" sz="3600" dirty="0" smtClean="0">
                <a:latin typeface="Abadi MT Condensed Extra Bold"/>
                <a:cs typeface="Abadi MT Condensed Extra Bold"/>
              </a:rPr>
              <a:t>. »  </a:t>
            </a:r>
          </a:p>
          <a:p>
            <a:pPr marL="0" indent="0" algn="ctr">
              <a:buNone/>
            </a:pPr>
            <a:r>
              <a:rPr lang="fr-FR" sz="3600" dirty="0" smtClean="0">
                <a:latin typeface="Abadi MT Condensed Extra Bold"/>
                <a:cs typeface="Abadi MT Condensed Extra Bold"/>
              </a:rPr>
              <a:t>Le foyer chrétien, p. 324    </a:t>
            </a:r>
          </a:p>
          <a:p>
            <a:pPr marL="0" indent="0" algn="ctr">
              <a:buNone/>
            </a:pPr>
            <a:endParaRPr lang="en-US" sz="3600" dirty="0">
              <a:latin typeface="Abadi MT Condensed Extra Bold"/>
              <a:cs typeface="Abadi MT Condensed Extra Bold"/>
            </a:endParaRPr>
          </a:p>
        </p:txBody>
      </p:sp>
    </p:spTree>
    <p:extLst>
      <p:ext uri="{BB962C8B-B14F-4D97-AF65-F5344CB8AC3E}">
        <p14:creationId xmlns:p14="http://schemas.microsoft.com/office/powerpoint/2010/main" val="35352342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nditNowSermon_PP_04.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2613888" y="376518"/>
            <a:ext cx="6183360" cy="1332518"/>
          </a:xfrm>
        </p:spPr>
        <p:txBody>
          <a:bodyPr>
            <a:noAutofit/>
          </a:bodyPr>
          <a:lstStyle/>
          <a:p>
            <a:r>
              <a:rPr lang="en-US" sz="3600" b="1" dirty="0" smtClean="0">
                <a:solidFill>
                  <a:srgbClr val="FFFFFF"/>
                </a:solidFill>
                <a:latin typeface="Abadi MT Condensed Extra Bold"/>
                <a:cs typeface="Abadi MT Condensed Extra Bold"/>
              </a:rPr>
              <a:t/>
            </a:r>
            <a:br>
              <a:rPr lang="en-US" sz="3600" b="1" dirty="0" smtClean="0">
                <a:solidFill>
                  <a:srgbClr val="FFFFFF"/>
                </a:solidFill>
                <a:latin typeface="Abadi MT Condensed Extra Bold"/>
                <a:cs typeface="Abadi MT Condensed Extra Bold"/>
              </a:rPr>
            </a:br>
            <a:r>
              <a:rPr lang="en-US" sz="3600" b="1" dirty="0" smtClean="0">
                <a:solidFill>
                  <a:srgbClr val="FFFFFF"/>
                </a:solidFill>
                <a:latin typeface="Abadi MT Condensed Extra Bold"/>
                <a:cs typeface="Abadi MT Condensed Extra Bold"/>
              </a:rPr>
              <a:t>2. </a:t>
            </a:r>
            <a:r>
              <a:rPr lang="fr-FR" sz="2800" b="1" dirty="0" smtClean="0">
                <a:solidFill>
                  <a:srgbClr val="FFFFFF"/>
                </a:solidFill>
                <a:ea typeface="Times New Roman"/>
              </a:rPr>
              <a:t>LE FOYER DOIT  ÊTRE UN LIEU DE SÉCURITÉ, NON DE VIOLENCE</a:t>
            </a:r>
            <a:r>
              <a:rPr lang="fr-FR" sz="2800" dirty="0" smtClean="0">
                <a:ea typeface="Times New Roman"/>
              </a:rPr>
              <a:t> </a:t>
            </a:r>
            <a:r>
              <a:rPr lang="en-US" sz="3600" dirty="0" smtClean="0">
                <a:solidFill>
                  <a:srgbClr val="FFFFFF"/>
                </a:solidFill>
                <a:latin typeface="Abadi MT Condensed Extra Bold"/>
                <a:cs typeface="Abadi MT Condensed Extra Bold"/>
              </a:rPr>
              <a:t/>
            </a:r>
            <a:br>
              <a:rPr lang="en-US" sz="3600" dirty="0" smtClean="0">
                <a:solidFill>
                  <a:srgbClr val="FFFFFF"/>
                </a:solidFill>
                <a:latin typeface="Abadi MT Condensed Extra Bold"/>
                <a:cs typeface="Abadi MT Condensed Extra Bold"/>
              </a:rPr>
            </a:br>
            <a:endParaRPr lang="en-US" sz="3600" dirty="0">
              <a:solidFill>
                <a:srgbClr val="FFFFFF"/>
              </a:solidFill>
              <a:latin typeface="Abadi MT Condensed Extra Bold"/>
              <a:cs typeface="Abadi MT Condensed Extra Bold"/>
            </a:endParaRPr>
          </a:p>
        </p:txBody>
      </p:sp>
      <p:sp>
        <p:nvSpPr>
          <p:cNvPr id="3" name="Content Placeholder 2"/>
          <p:cNvSpPr>
            <a:spLocks noGrp="1"/>
          </p:cNvSpPr>
          <p:nvPr>
            <p:ph idx="1"/>
          </p:nvPr>
        </p:nvSpPr>
        <p:spPr>
          <a:xfrm>
            <a:off x="3350198" y="2668664"/>
            <a:ext cx="4822805" cy="3567929"/>
          </a:xfrm>
        </p:spPr>
        <p:txBody>
          <a:bodyPr>
            <a:normAutofit/>
          </a:bodyPr>
          <a:lstStyle/>
          <a:p>
            <a:pPr marL="0" indent="0" algn="ctr">
              <a:buNone/>
            </a:pPr>
            <a:r>
              <a:rPr lang="fr-FR" sz="4000" dirty="0">
                <a:latin typeface="Abadi MT Condensed Extra Bold"/>
              </a:rPr>
              <a:t>Maris, aimez vos femmes, et ne vous aigrissez pas contre elles</a:t>
            </a:r>
            <a:r>
              <a:rPr lang="en-US" sz="4000" dirty="0" smtClean="0">
                <a:latin typeface="Abadi MT Condensed Extra Bold"/>
                <a:cs typeface="Abadi MT Condensed Extra Bold"/>
              </a:rPr>
              <a:t>. </a:t>
            </a:r>
          </a:p>
          <a:p>
            <a:pPr marL="0" indent="0" algn="ctr">
              <a:buNone/>
            </a:pPr>
            <a:r>
              <a:rPr lang="en-US" sz="4000" dirty="0" smtClean="0">
                <a:latin typeface="Abadi MT Condensed Extra Bold"/>
                <a:cs typeface="Abadi MT Condensed Extra Bold"/>
              </a:rPr>
              <a:t>Col</a:t>
            </a:r>
            <a:r>
              <a:rPr lang="en-US" sz="4000" dirty="0">
                <a:latin typeface="Abadi MT Condensed Extra Bold"/>
                <a:cs typeface="Abadi MT Condensed Extra Bold"/>
              </a:rPr>
              <a:t>. 3: </a:t>
            </a:r>
            <a:r>
              <a:rPr lang="en-US" sz="4000" dirty="0" smtClean="0">
                <a:latin typeface="Abadi MT Condensed Extra Bold"/>
                <a:cs typeface="Abadi MT Condensed Extra Bold"/>
              </a:rPr>
              <a:t>19 (LSG)</a:t>
            </a:r>
            <a:endParaRPr lang="en-US" sz="4000" dirty="0">
              <a:latin typeface="Abadi MT Condensed Extra Bold"/>
              <a:cs typeface="Abadi MT Condensed Extra Bold"/>
            </a:endParaRPr>
          </a:p>
          <a:p>
            <a:pPr marL="0" indent="0" algn="ctr">
              <a:buNone/>
            </a:pPr>
            <a:endParaRPr lang="en-US" sz="4000" dirty="0">
              <a:latin typeface="Abadi MT Condensed Extra Bold"/>
              <a:cs typeface="Abadi MT Condensed Extra Bold"/>
            </a:endParaRPr>
          </a:p>
        </p:txBody>
      </p:sp>
    </p:spTree>
    <p:extLst>
      <p:ext uri="{BB962C8B-B14F-4D97-AF65-F5344CB8AC3E}">
        <p14:creationId xmlns:p14="http://schemas.microsoft.com/office/powerpoint/2010/main" val="3632742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ditNowSermon_PP_05.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6858001"/>
          </a:xfrm>
          <a:prstGeom prst="rect">
            <a:avLst/>
          </a:prstGeom>
        </p:spPr>
      </p:pic>
      <p:sp>
        <p:nvSpPr>
          <p:cNvPr id="3" name="Content Placeholder 2"/>
          <p:cNvSpPr>
            <a:spLocks noGrp="1"/>
          </p:cNvSpPr>
          <p:nvPr>
            <p:ph idx="1"/>
          </p:nvPr>
        </p:nvSpPr>
        <p:spPr>
          <a:xfrm>
            <a:off x="512424" y="1896036"/>
            <a:ext cx="8229600" cy="4961964"/>
          </a:xfrm>
        </p:spPr>
        <p:txBody>
          <a:bodyPr>
            <a:noAutofit/>
          </a:bodyPr>
          <a:lstStyle/>
          <a:p>
            <a:pPr marL="0" indent="0" algn="ctr">
              <a:buNone/>
            </a:pPr>
            <a:r>
              <a:rPr lang="fr-FR" sz="3600" dirty="0" smtClean="0">
                <a:latin typeface="Abadi MT Condensed Extra Bold"/>
              </a:rPr>
              <a:t>« S’il se conduit comme un époux vulgaire, dur, tapageur, égoïste, rude et dominateur, qu’il ne s’avise pas de prétendre que le mari est le chef de la femme, et que celle-ci lui doit obéissance en toutes choses ; car il n’est pas le Seigneur, et, dans le vrai sens du terme, il n’est pas le mari. »</a:t>
            </a:r>
            <a:r>
              <a:rPr lang="fr-FR" sz="3600" dirty="0" smtClean="0">
                <a:latin typeface="Abadi MT Condensed Extra Bold"/>
                <a:cs typeface="Abadi MT Condensed Extra Bold"/>
              </a:rPr>
              <a:t/>
            </a:r>
            <a:br>
              <a:rPr lang="fr-FR" sz="3600" dirty="0" smtClean="0">
                <a:latin typeface="Abadi MT Condensed Extra Bold"/>
                <a:cs typeface="Abadi MT Condensed Extra Bold"/>
              </a:rPr>
            </a:br>
            <a:r>
              <a:rPr lang="fr-FR" sz="3600" dirty="0" smtClean="0">
                <a:latin typeface="Abadi MT Condensed Extra Bold"/>
                <a:cs typeface="Abadi MT Condensed Extra Bold"/>
              </a:rPr>
              <a:t>Le foyer chrétien, p. 111 </a:t>
            </a:r>
          </a:p>
          <a:p>
            <a:pPr marL="0" indent="0" algn="ctr">
              <a:buNone/>
            </a:pPr>
            <a:endParaRPr lang="fr-FR" sz="3600" dirty="0">
              <a:latin typeface="Abadi MT Condensed Extra Bold"/>
              <a:cs typeface="Abadi MT Condensed Extra Bold"/>
            </a:endParaRPr>
          </a:p>
        </p:txBody>
      </p:sp>
    </p:spTree>
    <p:extLst>
      <p:ext uri="{BB962C8B-B14F-4D97-AF65-F5344CB8AC3E}">
        <p14:creationId xmlns:p14="http://schemas.microsoft.com/office/powerpoint/2010/main" val="22685720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ditNowSermon_PP_04.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2485034" y="282388"/>
            <a:ext cx="6312213" cy="1622108"/>
          </a:xfrm>
        </p:spPr>
        <p:txBody>
          <a:bodyPr>
            <a:noAutofit/>
          </a:bodyPr>
          <a:lstStyle/>
          <a:p>
            <a:r>
              <a:rPr lang="en-US" sz="3600" b="1" dirty="0" smtClean="0">
                <a:solidFill>
                  <a:srgbClr val="FFFFFF"/>
                </a:solidFill>
                <a:latin typeface="Abadi MT Condensed Extra Bold"/>
                <a:cs typeface="Abadi MT Condensed Extra Bold"/>
              </a:rPr>
              <a:t/>
            </a:r>
            <a:br>
              <a:rPr lang="en-US" sz="3600" b="1" dirty="0" smtClean="0">
                <a:solidFill>
                  <a:srgbClr val="FFFFFF"/>
                </a:solidFill>
                <a:latin typeface="Abadi MT Condensed Extra Bold"/>
                <a:cs typeface="Abadi MT Condensed Extra Bold"/>
              </a:rPr>
            </a:br>
            <a:r>
              <a:rPr lang="en-US" sz="3600" b="1" dirty="0" smtClean="0">
                <a:solidFill>
                  <a:srgbClr val="FFFFFF"/>
                </a:solidFill>
                <a:latin typeface="Abadi MT Condensed Extra Bold"/>
                <a:cs typeface="Abadi MT Condensed Extra Bold"/>
              </a:rPr>
              <a:t>3. </a:t>
            </a:r>
            <a:r>
              <a:rPr lang="fr-FR" sz="3600" b="1" dirty="0" smtClean="0">
                <a:solidFill>
                  <a:schemeClr val="bg1"/>
                </a:solidFill>
                <a:latin typeface="Abadi MT Condensed Extra Bold"/>
              </a:rPr>
              <a:t>LE FOYER EST UNE SOURCE D'HONNEUR, NON DE HONTE</a:t>
            </a:r>
            <a:r>
              <a:rPr lang="fr-FR" sz="3600" dirty="0" smtClean="0">
                <a:solidFill>
                  <a:schemeClr val="bg1"/>
                </a:solidFill>
                <a:latin typeface="Abadi MT Condensed Extra Bold"/>
              </a:rPr>
              <a:t> </a:t>
            </a:r>
            <a:r>
              <a:rPr lang="en-US" sz="3600" dirty="0" smtClean="0">
                <a:solidFill>
                  <a:srgbClr val="FFFFFF"/>
                </a:solidFill>
                <a:latin typeface="Abadi MT Condensed Extra Bold"/>
                <a:cs typeface="Abadi MT Condensed Extra Bold"/>
              </a:rPr>
              <a:t/>
            </a:r>
            <a:br>
              <a:rPr lang="en-US" sz="3600" dirty="0" smtClean="0">
                <a:solidFill>
                  <a:srgbClr val="FFFFFF"/>
                </a:solidFill>
                <a:latin typeface="Abadi MT Condensed Extra Bold"/>
                <a:cs typeface="Abadi MT Condensed Extra Bold"/>
              </a:rPr>
            </a:br>
            <a:endParaRPr lang="en-US" sz="3600" dirty="0">
              <a:solidFill>
                <a:srgbClr val="FFFFFF"/>
              </a:solidFill>
              <a:latin typeface="Abadi MT Condensed Extra Bold"/>
              <a:cs typeface="Abadi MT Condensed Extra Bold"/>
            </a:endParaRPr>
          </a:p>
        </p:txBody>
      </p:sp>
      <p:sp>
        <p:nvSpPr>
          <p:cNvPr id="3" name="Content Placeholder 2"/>
          <p:cNvSpPr>
            <a:spLocks noGrp="1"/>
          </p:cNvSpPr>
          <p:nvPr>
            <p:ph idx="1"/>
          </p:nvPr>
        </p:nvSpPr>
        <p:spPr>
          <a:xfrm>
            <a:off x="2742736" y="2668634"/>
            <a:ext cx="5815207" cy="3286395"/>
          </a:xfrm>
        </p:spPr>
        <p:txBody>
          <a:bodyPr>
            <a:noAutofit/>
          </a:bodyPr>
          <a:lstStyle/>
          <a:p>
            <a:pPr marL="0" indent="0" algn="ctr">
              <a:buNone/>
            </a:pPr>
            <a:r>
              <a:rPr lang="fr-FR" sz="4000" dirty="0" smtClean="0">
                <a:latin typeface="Abadi MT Condensed Extra Bold"/>
              </a:rPr>
              <a:t>« Je </a:t>
            </a:r>
            <a:r>
              <a:rPr lang="fr-FR" sz="4000" dirty="0">
                <a:latin typeface="Abadi MT Condensed Extra Bold"/>
              </a:rPr>
              <a:t>te donnerai, en outre, ce que tu n'as pas demandé, des richesses et de la </a:t>
            </a:r>
            <a:r>
              <a:rPr lang="fr-FR" sz="4000" dirty="0" smtClean="0">
                <a:latin typeface="Abadi MT Condensed Extra Bold"/>
              </a:rPr>
              <a:t>gloire</a:t>
            </a:r>
            <a:r>
              <a:rPr lang="fr-FR" sz="4000" dirty="0">
                <a:latin typeface="Abadi MT Condensed Extra Bold"/>
              </a:rPr>
              <a:t>.</a:t>
            </a:r>
            <a:r>
              <a:rPr lang="fr-FR" sz="4000" dirty="0" smtClean="0">
                <a:latin typeface="Abadi MT Condensed Extra Bold"/>
              </a:rPr>
              <a:t> » </a:t>
            </a:r>
          </a:p>
          <a:p>
            <a:pPr marL="0" indent="0" algn="ctr">
              <a:buNone/>
            </a:pPr>
            <a:r>
              <a:rPr lang="en-US" sz="3600" dirty="0" smtClean="0">
                <a:latin typeface="Abadi MT Condensed Extra Bold"/>
                <a:cs typeface="Abadi MT Condensed Extra Bold"/>
              </a:rPr>
              <a:t>1 </a:t>
            </a:r>
            <a:r>
              <a:rPr lang="en-US" sz="3600" dirty="0" err="1" smtClean="0">
                <a:latin typeface="Abadi MT Condensed Extra Bold"/>
                <a:cs typeface="Abadi MT Condensed Extra Bold"/>
              </a:rPr>
              <a:t>Rois</a:t>
            </a:r>
            <a:r>
              <a:rPr lang="en-US" sz="3600" dirty="0" smtClean="0">
                <a:latin typeface="Abadi MT Condensed Extra Bold"/>
                <a:cs typeface="Abadi MT Condensed Extra Bold"/>
              </a:rPr>
              <a:t> 3:13 (LSG)</a:t>
            </a:r>
            <a:endParaRPr lang="en-US" sz="3600" dirty="0">
              <a:latin typeface="Abadi MT Condensed Extra Bold"/>
              <a:cs typeface="Abadi MT Condensed Extra Bold"/>
            </a:endParaRPr>
          </a:p>
          <a:p>
            <a:pPr marL="0" indent="0" algn="ctr">
              <a:buNone/>
            </a:pPr>
            <a:endParaRPr lang="en-US" sz="4000" dirty="0">
              <a:latin typeface="Abadi MT Condensed Extra Bold"/>
              <a:cs typeface="Abadi MT Condensed Extra Bold"/>
            </a:endParaRPr>
          </a:p>
          <a:p>
            <a:pPr marL="0" indent="0" algn="ctr">
              <a:buNone/>
            </a:pPr>
            <a:endParaRPr lang="en-US" sz="4000" dirty="0">
              <a:latin typeface="Abadi MT Condensed Extra Bold"/>
              <a:cs typeface="Abadi MT Condensed Extra Bold"/>
            </a:endParaRPr>
          </a:p>
        </p:txBody>
      </p:sp>
    </p:spTree>
    <p:extLst>
      <p:ext uri="{BB962C8B-B14F-4D97-AF65-F5344CB8AC3E}">
        <p14:creationId xmlns:p14="http://schemas.microsoft.com/office/powerpoint/2010/main" val="3096026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ditNowSermon_PP_04.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2595478" y="282389"/>
            <a:ext cx="6091322" cy="1591544"/>
          </a:xfrm>
        </p:spPr>
        <p:txBody>
          <a:bodyPr>
            <a:noAutofit/>
          </a:bodyPr>
          <a:lstStyle/>
          <a:p>
            <a:r>
              <a:rPr lang="en-US" sz="3600" b="1" dirty="0" smtClean="0">
                <a:solidFill>
                  <a:srgbClr val="FFFFFF"/>
                </a:solidFill>
                <a:latin typeface="Abadi MT Condensed Extra Bold"/>
                <a:cs typeface="Abadi MT Condensed Extra Bold"/>
              </a:rPr>
              <a:t/>
            </a:r>
            <a:br>
              <a:rPr lang="en-US" sz="3600" b="1" dirty="0" smtClean="0">
                <a:solidFill>
                  <a:srgbClr val="FFFFFF"/>
                </a:solidFill>
                <a:latin typeface="Abadi MT Condensed Extra Bold"/>
                <a:cs typeface="Abadi MT Condensed Extra Bold"/>
              </a:rPr>
            </a:br>
            <a:r>
              <a:rPr lang="en-US" sz="3600" b="1" dirty="0" smtClean="0">
                <a:solidFill>
                  <a:srgbClr val="FFFFFF"/>
                </a:solidFill>
                <a:latin typeface="Abadi MT Condensed Extra Bold"/>
                <a:cs typeface="Abadi MT Condensed Extra Bold"/>
              </a:rPr>
              <a:t>4. </a:t>
            </a:r>
            <a:r>
              <a:rPr lang="fr-FR" sz="3200" b="1" dirty="0" smtClean="0">
                <a:solidFill>
                  <a:schemeClr val="bg1"/>
                </a:solidFill>
                <a:latin typeface="Abadi MT Condensed Extra Bold"/>
              </a:rPr>
              <a:t>LE FOYER DOIT ÊTRE UN LIEU DE CONFIANCE, </a:t>
            </a:r>
            <a:br>
              <a:rPr lang="fr-FR" sz="3200" b="1" dirty="0" smtClean="0">
                <a:solidFill>
                  <a:schemeClr val="bg1"/>
                </a:solidFill>
                <a:latin typeface="Abadi MT Condensed Extra Bold"/>
              </a:rPr>
            </a:br>
            <a:r>
              <a:rPr lang="fr-FR" sz="3200" b="1" dirty="0" smtClean="0">
                <a:solidFill>
                  <a:schemeClr val="bg1"/>
                </a:solidFill>
                <a:latin typeface="Abadi MT Condensed Extra Bold"/>
              </a:rPr>
              <a:t>NON DE PEUR</a:t>
            </a:r>
            <a:r>
              <a:rPr lang="fr-FR" sz="3200" dirty="0" smtClean="0">
                <a:solidFill>
                  <a:schemeClr val="bg1"/>
                </a:solidFill>
                <a:latin typeface="Abadi MT Condensed Extra Bold"/>
              </a:rPr>
              <a:t> </a:t>
            </a:r>
            <a:r>
              <a:rPr lang="en-US" sz="3600" dirty="0" smtClean="0">
                <a:solidFill>
                  <a:srgbClr val="FFFFFF"/>
                </a:solidFill>
                <a:latin typeface="Abadi MT Condensed Extra Bold"/>
                <a:cs typeface="Abadi MT Condensed Extra Bold"/>
              </a:rPr>
              <a:t/>
            </a:r>
            <a:br>
              <a:rPr lang="en-US" sz="3600" dirty="0" smtClean="0">
                <a:solidFill>
                  <a:srgbClr val="FFFFFF"/>
                </a:solidFill>
                <a:latin typeface="Abadi MT Condensed Extra Bold"/>
                <a:cs typeface="Abadi MT Condensed Extra Bold"/>
              </a:rPr>
            </a:br>
            <a:endParaRPr lang="en-US" sz="3600" dirty="0">
              <a:solidFill>
                <a:srgbClr val="FFFFFF"/>
              </a:solidFill>
              <a:latin typeface="Abadi MT Condensed Extra Bold"/>
              <a:cs typeface="Abadi MT Condensed Extra Bold"/>
            </a:endParaRPr>
          </a:p>
        </p:txBody>
      </p:sp>
      <p:sp>
        <p:nvSpPr>
          <p:cNvPr id="3" name="Content Placeholder 2"/>
          <p:cNvSpPr>
            <a:spLocks noGrp="1"/>
          </p:cNvSpPr>
          <p:nvPr>
            <p:ph idx="1"/>
          </p:nvPr>
        </p:nvSpPr>
        <p:spPr>
          <a:xfrm>
            <a:off x="2632294" y="2355773"/>
            <a:ext cx="6091321" cy="3328670"/>
          </a:xfrm>
        </p:spPr>
        <p:txBody>
          <a:bodyPr>
            <a:normAutofit fontScale="92500" lnSpcReduction="10000"/>
          </a:bodyPr>
          <a:lstStyle/>
          <a:p>
            <a:pPr marL="0" indent="0" algn="ctr">
              <a:buNone/>
            </a:pPr>
            <a:r>
              <a:rPr lang="fr-FR" sz="4000" dirty="0" smtClean="0">
                <a:latin typeface="Abadi MT Condensed Extra Bold"/>
              </a:rPr>
              <a:t>« Quand </a:t>
            </a:r>
            <a:r>
              <a:rPr lang="fr-FR" sz="4000" dirty="0">
                <a:latin typeface="Abadi MT Condensed Extra Bold"/>
              </a:rPr>
              <a:t>je suis dans la crainte, En toi je me confie</a:t>
            </a:r>
            <a:r>
              <a:rPr lang="fr-FR" sz="4000" dirty="0" smtClean="0">
                <a:latin typeface="Abadi MT Condensed Extra Bold"/>
              </a:rPr>
              <a:t>. Je </a:t>
            </a:r>
            <a:r>
              <a:rPr lang="fr-FR" sz="4000" dirty="0">
                <a:latin typeface="Abadi MT Condensed Extra Bold"/>
              </a:rPr>
              <a:t>me glorifierai en Dieu, en </a:t>
            </a:r>
            <a:r>
              <a:rPr lang="fr-FR" sz="4000" dirty="0" smtClean="0">
                <a:latin typeface="Abadi MT Condensed Extra Bold"/>
              </a:rPr>
              <a:t>sa parole</a:t>
            </a:r>
            <a:r>
              <a:rPr lang="fr-FR" sz="4000" dirty="0">
                <a:latin typeface="Abadi MT Condensed Extra Bold"/>
              </a:rPr>
              <a:t>; Je me confie en Dieu, je ne crains </a:t>
            </a:r>
            <a:r>
              <a:rPr lang="fr-FR" sz="4000" dirty="0" smtClean="0">
                <a:latin typeface="Abadi MT Condensed Extra Bold"/>
              </a:rPr>
              <a:t>rien. » </a:t>
            </a:r>
            <a:r>
              <a:rPr lang="en-US" sz="4000" dirty="0" smtClean="0">
                <a:latin typeface="Abadi MT Condensed Extra Bold"/>
                <a:cs typeface="Abadi MT Condensed Extra Bold"/>
              </a:rPr>
              <a:t> </a:t>
            </a:r>
          </a:p>
          <a:p>
            <a:pPr marL="0" indent="0" algn="ctr">
              <a:buNone/>
            </a:pPr>
            <a:r>
              <a:rPr lang="fr-FR" sz="3600" dirty="0" smtClean="0">
                <a:latin typeface="Abadi MT Condensed Extra Bold"/>
                <a:cs typeface="Abadi MT Condensed Extra Bold"/>
              </a:rPr>
              <a:t>Psaumes</a:t>
            </a:r>
            <a:r>
              <a:rPr lang="en-US" sz="3600" dirty="0" smtClean="0">
                <a:latin typeface="Abadi MT Condensed Extra Bold"/>
                <a:cs typeface="Abadi MT Condensed Extra Bold"/>
              </a:rPr>
              <a:t> </a:t>
            </a:r>
            <a:r>
              <a:rPr lang="en-US" sz="3600" dirty="0" smtClean="0">
                <a:latin typeface="Abadi MT Condensed Extra Bold"/>
                <a:cs typeface="Abadi MT Condensed Extra Bold"/>
              </a:rPr>
              <a:t>56:3</a:t>
            </a:r>
            <a:r>
              <a:rPr lang="en-US" sz="3600" dirty="0">
                <a:latin typeface="Abadi MT Condensed Extra Bold"/>
                <a:cs typeface="Abadi MT Condensed Extra Bold"/>
              </a:rPr>
              <a:t>-</a:t>
            </a:r>
            <a:r>
              <a:rPr lang="en-US" sz="3600" dirty="0" smtClean="0">
                <a:latin typeface="Abadi MT Condensed Extra Bold"/>
                <a:cs typeface="Abadi MT Condensed Extra Bold"/>
              </a:rPr>
              <a:t>4 (LSG)</a:t>
            </a:r>
            <a:endParaRPr lang="en-US" sz="3600" dirty="0">
              <a:latin typeface="Abadi MT Condensed Extra Bold"/>
              <a:cs typeface="Abadi MT Condensed Extra Bold"/>
            </a:endParaRPr>
          </a:p>
          <a:p>
            <a:pPr marL="0" indent="0" algn="ctr">
              <a:buNone/>
            </a:pPr>
            <a:endParaRPr lang="en-US" sz="4000" dirty="0">
              <a:latin typeface="Abadi MT Condensed Extra Bold"/>
              <a:cs typeface="Abadi MT Condensed Extra Bold"/>
            </a:endParaRPr>
          </a:p>
        </p:txBody>
      </p:sp>
    </p:spTree>
    <p:extLst>
      <p:ext uri="{BB962C8B-B14F-4D97-AF65-F5344CB8AC3E}">
        <p14:creationId xmlns:p14="http://schemas.microsoft.com/office/powerpoint/2010/main" val="12004773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ditNowSermon_PP_04.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2397152" y="114300"/>
            <a:ext cx="6477881" cy="1721034"/>
          </a:xfrm>
        </p:spPr>
        <p:txBody>
          <a:bodyPr>
            <a:noAutofit/>
          </a:bodyPr>
          <a:lstStyle/>
          <a:p>
            <a:r>
              <a:rPr lang="en-US" sz="3200" b="1" dirty="0" smtClean="0">
                <a:solidFill>
                  <a:srgbClr val="FFFFFF"/>
                </a:solidFill>
                <a:latin typeface="Abadi MT Condensed Extra Bold"/>
                <a:cs typeface="Abadi MT Condensed Extra Bold"/>
              </a:rPr>
              <a:t/>
            </a:r>
            <a:br>
              <a:rPr lang="en-US" sz="3200" b="1" dirty="0" smtClean="0">
                <a:solidFill>
                  <a:srgbClr val="FFFFFF"/>
                </a:solidFill>
                <a:latin typeface="Abadi MT Condensed Extra Bold"/>
                <a:cs typeface="Abadi MT Condensed Extra Bold"/>
              </a:rPr>
            </a:br>
            <a:r>
              <a:rPr lang="en-US" sz="3200" b="1" dirty="0" smtClean="0">
                <a:solidFill>
                  <a:srgbClr val="FFFFFF"/>
                </a:solidFill>
                <a:latin typeface="Abadi MT Condensed Extra Bold"/>
                <a:cs typeface="Abadi MT Condensed Extra Bold"/>
              </a:rPr>
              <a:t>5. </a:t>
            </a:r>
            <a:r>
              <a:rPr lang="en-US" sz="3000" b="1" dirty="0" smtClean="0">
                <a:solidFill>
                  <a:srgbClr val="FFFFFF"/>
                </a:solidFill>
                <a:latin typeface="Abadi MT Condensed Extra Bold"/>
                <a:cs typeface="Abadi MT Condensed Extra Bold"/>
              </a:rPr>
              <a:t>LES </a:t>
            </a:r>
            <a:r>
              <a:rPr lang="fr-FR" sz="3000" b="1" dirty="0" smtClean="0">
                <a:solidFill>
                  <a:srgbClr val="FFFFFF"/>
                </a:solidFill>
                <a:latin typeface="Abadi MT Condensed Extra Bold"/>
                <a:ea typeface="Times New Roman"/>
              </a:rPr>
              <a:t>AGRESSEURS NE DOIVENT PAS ÊTRE TOLÉRÉS, MAIS ILS DEVRAIENT ÊTRE AIDÉS</a:t>
            </a:r>
            <a:r>
              <a:rPr lang="fr-FR" sz="3000" dirty="0" smtClean="0">
                <a:latin typeface="Abadi MT Condensed Extra Bold"/>
                <a:ea typeface="Times New Roman"/>
              </a:rPr>
              <a:t> </a:t>
            </a:r>
            <a:r>
              <a:rPr lang="en-US" sz="3200" dirty="0" smtClean="0">
                <a:solidFill>
                  <a:srgbClr val="FFFFFF"/>
                </a:solidFill>
                <a:latin typeface="Abadi MT Condensed Extra Bold"/>
                <a:cs typeface="Abadi MT Condensed Extra Bold"/>
              </a:rPr>
              <a:t/>
            </a:r>
            <a:br>
              <a:rPr lang="en-US" sz="3200" dirty="0" smtClean="0">
                <a:solidFill>
                  <a:srgbClr val="FFFFFF"/>
                </a:solidFill>
                <a:latin typeface="Abadi MT Condensed Extra Bold"/>
                <a:cs typeface="Abadi MT Condensed Extra Bold"/>
              </a:rPr>
            </a:br>
            <a:endParaRPr lang="en-US" sz="3200" dirty="0">
              <a:solidFill>
                <a:srgbClr val="FFFFFF"/>
              </a:solidFill>
              <a:latin typeface="Abadi MT Condensed Extra Bold"/>
              <a:cs typeface="Abadi MT Condensed Extra Bold"/>
            </a:endParaRPr>
          </a:p>
        </p:txBody>
      </p:sp>
      <p:sp>
        <p:nvSpPr>
          <p:cNvPr id="3" name="Content Placeholder 2"/>
          <p:cNvSpPr>
            <a:spLocks noGrp="1"/>
          </p:cNvSpPr>
          <p:nvPr>
            <p:ph idx="1"/>
          </p:nvPr>
        </p:nvSpPr>
        <p:spPr>
          <a:xfrm>
            <a:off x="2628900" y="2290152"/>
            <a:ext cx="5966460" cy="4122628"/>
          </a:xfrm>
        </p:spPr>
        <p:txBody>
          <a:bodyPr>
            <a:noAutofit/>
          </a:bodyPr>
          <a:lstStyle/>
          <a:p>
            <a:pPr marL="0" indent="0" algn="ctr">
              <a:buNone/>
            </a:pPr>
            <a:r>
              <a:rPr lang="fr-FR" dirty="0" smtClean="0">
                <a:latin typeface="Abadi MT Condensed Extra Bold"/>
              </a:rPr>
              <a:t>« Ne vous conformez pas au siècle présent, mais soyez transformés par le renouvellement de l'intelligence, afin que vous discerniez quelle est la volonté de Dieu, ce qui est bon, agréable et parfait</a:t>
            </a:r>
            <a:r>
              <a:rPr lang="fr-FR" dirty="0" smtClean="0">
                <a:latin typeface="Abadi MT Condensed Extra Bold"/>
                <a:cs typeface="Abadi MT Condensed Extra Bold"/>
              </a:rPr>
              <a:t>. » </a:t>
            </a:r>
          </a:p>
          <a:p>
            <a:pPr marL="0" indent="0" algn="ctr">
              <a:buNone/>
            </a:pPr>
            <a:r>
              <a:rPr lang="fr-FR" dirty="0" smtClean="0">
                <a:latin typeface="Abadi MT Condensed Extra Bold"/>
                <a:cs typeface="Abadi MT Condensed Extra Bold"/>
              </a:rPr>
              <a:t>Romains 12:2 (LSG)</a:t>
            </a:r>
          </a:p>
          <a:p>
            <a:pPr marL="0" indent="0" algn="ctr">
              <a:buNone/>
            </a:pPr>
            <a:endParaRPr lang="fr-FR" dirty="0">
              <a:latin typeface="Abadi MT Condensed Extra Bold"/>
              <a:cs typeface="Abadi MT Condensed Extra Bold"/>
            </a:endParaRPr>
          </a:p>
        </p:txBody>
      </p:sp>
    </p:spTree>
    <p:extLst>
      <p:ext uri="{BB962C8B-B14F-4D97-AF65-F5344CB8AC3E}">
        <p14:creationId xmlns:p14="http://schemas.microsoft.com/office/powerpoint/2010/main" val="41520497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10238</TotalTime>
  <Words>422</Words>
  <Application>Microsoft Office PowerPoint</Application>
  <PresentationFormat>On-screen Show (4:3)</PresentationFormat>
  <Paragraphs>44</Paragraphs>
  <Slides>16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PMingLiU-ExtB</vt:lpstr>
      <vt:lpstr>Abadi MT Condensed Extra Bold</vt:lpstr>
      <vt:lpstr>Abadi MT Condensed Light</vt:lpstr>
      <vt:lpstr>Arial</vt:lpstr>
      <vt:lpstr>Calibri</vt:lpstr>
      <vt:lpstr>Times New Roman</vt:lpstr>
      <vt:lpstr>Trajan Pro</vt:lpstr>
      <vt:lpstr>Office Theme</vt:lpstr>
      <vt:lpstr> L'amour au foyer  Journée d’emphase enditnow (ça suffit)   </vt:lpstr>
      <vt:lpstr>PowerPoint Presentation</vt:lpstr>
      <vt:lpstr> 1. LE FOYER EST  UN ABRI  </vt:lpstr>
      <vt:lpstr>PowerPoint Presentation</vt:lpstr>
      <vt:lpstr> 2. LE FOYER DOIT  ÊTRE UN LIEU DE SÉCURITÉ, NON DE VIOLENCE  </vt:lpstr>
      <vt:lpstr>PowerPoint Presentation</vt:lpstr>
      <vt:lpstr> 3. LE FOYER EST UNE SOURCE D'HONNEUR, NON DE HONTE  </vt:lpstr>
      <vt:lpstr> 4. LE FOYER DOIT ÊTRE UN LIEU DE CONFIANCE,  NON DE PEUR  </vt:lpstr>
      <vt:lpstr> 5. LES AGRESSEURS NE DOIVENT PAS ÊTRE TOLÉRÉS, MAIS ILS DEVRAIENT ÊTRE AIDÉS  </vt:lpstr>
      <vt:lpstr>LES COMPORTEMENTS ABUSIFS PEUVENT ÊTRE RECONNUS EN SE POSANT CES QUESTIONS:   </vt:lpstr>
      <vt:lpstr> 6. L'ÉGLISE DEVRAIT ÊTRE UN LIEU CONVIVIAL DE SOUTIEN ET DE COMPASSION  </vt:lpstr>
      <vt:lpstr>PowerPoint Presentation</vt:lpstr>
      <vt:lpstr>LES ÉGLISES PEUVENT DEVENIR ...  </vt:lpstr>
      <vt:lpstr>PowerPoint Presentation</vt:lpstr>
      <vt:lpstr> 7.  LE SEIGNREUR EST LA RÉPONSE ULTIME </vt:lpstr>
      <vt:lpstr>PowerPoint Presentation</vt:lpstr>
    </vt:vector>
  </TitlesOfParts>
  <Company>7th Day Adventist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Raquel Arrais</dc:creator>
  <cp:lastModifiedBy>Erna Johnson</cp:lastModifiedBy>
  <cp:revision>52</cp:revision>
  <dcterms:created xsi:type="dcterms:W3CDTF">2015-03-09T11:54:20Z</dcterms:created>
  <dcterms:modified xsi:type="dcterms:W3CDTF">2015-05-13T22:04:40Z</dcterms:modified>
</cp:coreProperties>
</file>