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21.xml" ContentType="application/vnd.openxmlformats-officedocument.presentationml.notesSlide+xml"/>
  <Override PartName="/ppt/tags/tag22.xml" ContentType="application/vnd.openxmlformats-officedocument.presentationml.tags+xml"/>
  <Override PartName="/ppt/notesSlides/notesSlide22.xml" ContentType="application/vnd.openxmlformats-officedocument.presentationml.notesSlide+xml"/>
  <Override PartName="/ppt/tags/tag23.xml" ContentType="application/vnd.openxmlformats-officedocument.presentationml.tags+xml"/>
  <Override PartName="/ppt/notesSlides/notesSlide23.xml" ContentType="application/vnd.openxmlformats-officedocument.presentationml.notesSlide+xml"/>
  <Override PartName="/ppt/tags/tag24.xml" ContentType="application/vnd.openxmlformats-officedocument.presentationml.tags+xml"/>
  <Override PartName="/ppt/notesSlides/notesSlide24.xml" ContentType="application/vnd.openxmlformats-officedocument.presentationml.notesSlide+xml"/>
  <Override PartName="/ppt/tags/tag25.xml" ContentType="application/vnd.openxmlformats-officedocument.presentationml.tags+xml"/>
  <Override PartName="/ppt/notesSlides/notesSlide25.xml" ContentType="application/vnd.openxmlformats-officedocument.presentationml.notesSlide+xml"/>
  <Override PartName="/ppt/tags/tag26.xml" ContentType="application/vnd.openxmlformats-officedocument.presentationml.tags+xml"/>
  <Override PartName="/ppt/notesSlides/notesSlide26.xml" ContentType="application/vnd.openxmlformats-officedocument.presentationml.notesSlide+xml"/>
  <Override PartName="/ppt/tags/tag27.xml" ContentType="application/vnd.openxmlformats-officedocument.presentationml.tags+xml"/>
  <Override PartName="/ppt/notesSlides/notesSlide27.xml" ContentType="application/vnd.openxmlformats-officedocument.presentationml.notesSlide+xml"/>
  <Override PartName="/ppt/tags/tag28.xml" ContentType="application/vnd.openxmlformats-officedocument.presentationml.tags+xml"/>
  <Override PartName="/ppt/notesSlides/notesSlide28.xml" ContentType="application/vnd.openxmlformats-officedocument.presentationml.notesSlide+xml"/>
  <Override PartName="/ppt/tags/tag29.xml" ContentType="application/vnd.openxmlformats-officedocument.presentationml.tags+xml"/>
  <Override PartName="/ppt/notesSlides/notesSlide29.xml" ContentType="application/vnd.openxmlformats-officedocument.presentationml.notesSlide+xml"/>
  <Override PartName="/ppt/tags/tag30.xml" ContentType="application/vnd.openxmlformats-officedocument.presentationml.tags+xml"/>
  <Override PartName="/ppt/notesSlides/notesSlide30.xml" ContentType="application/vnd.openxmlformats-officedocument.presentationml.notesSlide+xml"/>
  <Override PartName="/ppt/tags/tag31.xml" ContentType="application/vnd.openxmlformats-officedocument.presentationml.tags+xml"/>
  <Override PartName="/ppt/notesSlides/notesSlide31.xml" ContentType="application/vnd.openxmlformats-officedocument.presentationml.notesSlide+xml"/>
  <Override PartName="/ppt/tags/tag32.xml" ContentType="application/vnd.openxmlformats-officedocument.presentationml.tags+xml"/>
  <Override PartName="/ppt/notesSlides/notesSlide32.xml" ContentType="application/vnd.openxmlformats-officedocument.presentationml.notesSlide+xml"/>
  <Override PartName="/ppt/tags/tag33.xml" ContentType="application/vnd.openxmlformats-officedocument.presentationml.tags+xml"/>
  <Override PartName="/ppt/notesSlides/notesSlide33.xml" ContentType="application/vnd.openxmlformats-officedocument.presentationml.notesSlide+xml"/>
  <Override PartName="/ppt/tags/tag34.xml" ContentType="application/vnd.openxmlformats-officedocument.presentationml.tags+xml"/>
  <Override PartName="/ppt/notesSlides/notesSlide34.xml" ContentType="application/vnd.openxmlformats-officedocument.presentationml.notesSlide+xml"/>
  <Override PartName="/ppt/tags/tag35.xml" ContentType="application/vnd.openxmlformats-officedocument.presentationml.tags+xml"/>
  <Override PartName="/ppt/notesSlides/notesSlide35.xml" ContentType="application/vnd.openxmlformats-officedocument.presentationml.notesSlide+xml"/>
  <Override PartName="/ppt/tags/tag36.xml" ContentType="application/vnd.openxmlformats-officedocument.presentationml.tags+xml"/>
  <Override PartName="/ppt/notesSlides/notesSlide36.xml" ContentType="application/vnd.openxmlformats-officedocument.presentationml.notesSlide+xml"/>
  <Override PartName="/ppt/tags/tag37.xml" ContentType="application/vnd.openxmlformats-officedocument.presentationml.tags+xml"/>
  <Override PartName="/ppt/notesSlides/notesSlide37.xml" ContentType="application/vnd.openxmlformats-officedocument.presentationml.notesSlide+xml"/>
  <Override PartName="/ppt/tags/tag38.xml" ContentType="application/vnd.openxmlformats-officedocument.presentationml.tags+xml"/>
  <Override PartName="/ppt/notesSlides/notesSlide38.xml" ContentType="application/vnd.openxmlformats-officedocument.presentationml.notesSlide+xml"/>
  <Override PartName="/ppt/tags/tag39.xml" ContentType="application/vnd.openxmlformats-officedocument.presentationml.tags+xml"/>
  <Override PartName="/ppt/notesSlides/notesSlide39.xml" ContentType="application/vnd.openxmlformats-officedocument.presentationml.notesSlide+xml"/>
  <Override PartName="/ppt/tags/tag40.xml" ContentType="application/vnd.openxmlformats-officedocument.presentationml.tags+xml"/>
  <Override PartName="/ppt/notesSlides/notesSlide40.xml" ContentType="application/vnd.openxmlformats-officedocument.presentationml.notesSlide+xml"/>
  <Override PartName="/ppt/tags/tag41.xml" ContentType="application/vnd.openxmlformats-officedocument.presentationml.tags+xml"/>
  <Override PartName="/ppt/notesSlides/notesSlide41.xml" ContentType="application/vnd.openxmlformats-officedocument.presentationml.notesSlide+xml"/>
  <Override PartName="/ppt/tags/tag42.xml" ContentType="application/vnd.openxmlformats-officedocument.presentationml.tags+xml"/>
  <Override PartName="/ppt/notesSlides/notesSlide42.xml" ContentType="application/vnd.openxmlformats-officedocument.presentationml.notesSlide+xml"/>
  <Override PartName="/ppt/tags/tag43.xml" ContentType="application/vnd.openxmlformats-officedocument.presentationml.tags+xml"/>
  <Override PartName="/ppt/notesSlides/notesSlide43.xml" ContentType="application/vnd.openxmlformats-officedocument.presentationml.notesSlide+xml"/>
  <Override PartName="/ppt/tags/tag44.xml" ContentType="application/vnd.openxmlformats-officedocument.presentationml.tags+xml"/>
  <Override PartName="/ppt/notesSlides/notesSlide44.xml" ContentType="application/vnd.openxmlformats-officedocument.presentationml.notesSlide+xml"/>
  <Override PartName="/ppt/tags/tag45.xml" ContentType="application/vnd.openxmlformats-officedocument.presentationml.tags+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271" r:id="rId1"/>
  </p:sldMasterIdLst>
  <p:notesMasterIdLst>
    <p:notesMasterId r:id="rId48"/>
  </p:notesMasterIdLst>
  <p:sldIdLst>
    <p:sldId id="275" r:id="rId2"/>
    <p:sldId id="354" r:id="rId3"/>
    <p:sldId id="314" r:id="rId4"/>
    <p:sldId id="296" r:id="rId5"/>
    <p:sldId id="315" r:id="rId6"/>
    <p:sldId id="316" r:id="rId7"/>
    <p:sldId id="317" r:id="rId8"/>
    <p:sldId id="318" r:id="rId9"/>
    <p:sldId id="319" r:id="rId10"/>
    <p:sldId id="320" r:id="rId11"/>
    <p:sldId id="321" r:id="rId12"/>
    <p:sldId id="322" r:id="rId13"/>
    <p:sldId id="323" r:id="rId14"/>
    <p:sldId id="324" r:id="rId15"/>
    <p:sldId id="325" r:id="rId16"/>
    <p:sldId id="327" r:id="rId17"/>
    <p:sldId id="326" r:id="rId18"/>
    <p:sldId id="295" r:id="rId19"/>
    <p:sldId id="301" r:id="rId20"/>
    <p:sldId id="329" r:id="rId21"/>
    <p:sldId id="331" r:id="rId22"/>
    <p:sldId id="339" r:id="rId23"/>
    <p:sldId id="330" r:id="rId24"/>
    <p:sldId id="332" r:id="rId25"/>
    <p:sldId id="333" r:id="rId26"/>
    <p:sldId id="334" r:id="rId27"/>
    <p:sldId id="335" r:id="rId28"/>
    <p:sldId id="336" r:id="rId29"/>
    <p:sldId id="337" r:id="rId30"/>
    <p:sldId id="338" r:id="rId31"/>
    <p:sldId id="340" r:id="rId32"/>
    <p:sldId id="341" r:id="rId33"/>
    <p:sldId id="342" r:id="rId34"/>
    <p:sldId id="347" r:id="rId35"/>
    <p:sldId id="348" r:id="rId36"/>
    <p:sldId id="349" r:id="rId37"/>
    <p:sldId id="306" r:id="rId38"/>
    <p:sldId id="345" r:id="rId39"/>
    <p:sldId id="344" r:id="rId40"/>
    <p:sldId id="346" r:id="rId41"/>
    <p:sldId id="350" r:id="rId42"/>
    <p:sldId id="351" r:id="rId43"/>
    <p:sldId id="352" r:id="rId44"/>
    <p:sldId id="353" r:id="rId45"/>
    <p:sldId id="274" r:id="rId46"/>
    <p:sldId id="328" r:id="rId4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5564" autoAdjust="0"/>
  </p:normalViewPr>
  <p:slideViewPr>
    <p:cSldViewPr>
      <p:cViewPr varScale="1">
        <p:scale>
          <a:sx n="51" d="100"/>
          <a:sy n="51" d="100"/>
        </p:scale>
        <p:origin x="124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pitchFamily="18" charset="0"/>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6409E7BB-0F83-49EC-BCCB-3E2F4D38BEFE}" type="datetimeFigureOut">
              <a:rPr lang="en-US" altLang="en-US"/>
              <a:pPr>
                <a:defRPr/>
              </a:pPr>
              <a:t>5/14/2015</a:t>
            </a:fld>
            <a:endParaRPr lang="en-US" alt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pitchFamily="18" charset="0"/>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F8DD8EFC-4899-44C6-BE3D-2B53A3052EE4}" type="slidenum">
              <a:rPr lang="en-US" altLang="en-US"/>
              <a:pPr>
                <a:defRPr/>
              </a:pPr>
              <a:t>‹#›</a:t>
            </a:fld>
            <a:endParaRPr lang="en-US" altLang="en-US" dirty="0"/>
          </a:p>
        </p:txBody>
      </p:sp>
    </p:spTree>
    <p:extLst>
      <p:ext uri="{BB962C8B-B14F-4D97-AF65-F5344CB8AC3E}">
        <p14:creationId xmlns:p14="http://schemas.microsoft.com/office/powerpoint/2010/main" val="128025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ts val="3000"/>
              </a:lnSpc>
            </a:pPr>
            <a:r>
              <a:rPr lang="en-US" altLang="en-US" smtClean="0"/>
              <a:t>[</a:t>
            </a:r>
            <a:r>
              <a:rPr lang="fr-FR" altLang="en-US" smtClean="0">
                <a:cs typeface="Times New Roman" pitchFamily="18" charset="0"/>
              </a:rPr>
              <a:t>[Note à l'animateur: les séminaires de maîtrise de la colère sont conçus pour plusieurs jours.</a:t>
            </a:r>
            <a:r>
              <a:rPr lang="fr-FR" altLang="en-US" smtClean="0">
                <a:latin typeface="Times New Roman" pitchFamily="18" charset="0"/>
                <a:cs typeface="Times New Roman" pitchFamily="18" charset="0"/>
              </a:rPr>
              <a:t> </a:t>
            </a:r>
            <a:r>
              <a:rPr lang="fr-FR" altLang="en-US" smtClean="0">
                <a:cs typeface="Times New Roman" pitchFamily="18" charset="0"/>
              </a:rPr>
              <a:t>Toutefois, celui-ci contient un échantillon et des exercices qui peuvent être utilisés pendant environ deux heures si les diapositives (il y en a 47) sont assez rapide.</a:t>
            </a:r>
            <a:r>
              <a:rPr lang="fr-FR" altLang="en-US" smtClean="0">
                <a:latin typeface="Times New Roman" pitchFamily="18" charset="0"/>
                <a:cs typeface="Times New Roman" pitchFamily="18" charset="0"/>
              </a:rPr>
              <a:t> </a:t>
            </a:r>
            <a:r>
              <a:rPr lang="fr-FR" altLang="en-US" smtClean="0">
                <a:cs typeface="Times New Roman" pitchFamily="18" charset="0"/>
              </a:rPr>
              <a:t>Le vendredi soir ou le Sabbat après-midi sont des moments possibles.</a:t>
            </a:r>
            <a:r>
              <a:rPr lang="fr-FR" altLang="en-US" smtClean="0">
                <a:latin typeface="Times New Roman" pitchFamily="18" charset="0"/>
                <a:cs typeface="Times New Roman" pitchFamily="18" charset="0"/>
              </a:rPr>
              <a:t> </a:t>
            </a:r>
            <a:r>
              <a:rPr lang="fr-FR" altLang="en-US" smtClean="0">
                <a:cs typeface="Times New Roman" pitchFamily="18" charset="0"/>
              </a:rPr>
              <a:t>J’ai essayé d'intégrer la Bible, l'Esprit de prophétie, les pensées et idées chrétiennes, car il est important de comprendre que la puissance de Dieu est nécessaire pour gérer la colère, une émotion qui peut être très dangereuse et parfois causer des dommages avec des effets durables</a:t>
            </a:r>
            <a:r>
              <a:rPr lang="en-US" altLang="en-US" smtClean="0"/>
              <a:t>.]</a:t>
            </a:r>
          </a:p>
          <a:p>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8C4FB9F-01DF-4705-8DFC-37D8C3C2B2F7}" type="slidenum">
              <a:rPr lang="en-US" altLang="en-US" sz="1200" smtClean="0"/>
              <a:pPr/>
              <a:t>1</a:t>
            </a:fld>
            <a:endParaRPr lang="en-US" altLang="en-US" sz="1200" smtClean="0"/>
          </a:p>
        </p:txBody>
      </p:sp>
    </p:spTree>
    <p:extLst>
      <p:ext uri="{BB962C8B-B14F-4D97-AF65-F5344CB8AC3E}">
        <p14:creationId xmlns:p14="http://schemas.microsoft.com/office/powerpoint/2010/main" val="92290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cs typeface="Times New Roman" pitchFamily="18" charset="0"/>
              </a:rPr>
              <a:t>La colère a aussi des effets néfastes sur notre santé mentale.</a:t>
            </a:r>
            <a:r>
              <a:rPr lang="fr-FR" altLang="en-US" smtClean="0">
                <a:latin typeface="Times New Roman" pitchFamily="18" charset="0"/>
                <a:cs typeface="Times New Roman" pitchFamily="18" charset="0"/>
              </a:rPr>
              <a:t> </a:t>
            </a:r>
            <a:r>
              <a:rPr lang="fr-FR" altLang="en-US" smtClean="0">
                <a:cs typeface="Times New Roman" pitchFamily="18" charset="0"/>
              </a:rPr>
              <a:t>Par exemple, une personne qui éprouve des crises de colère avec une fréquence relative aura un faible niveau de bien-être et peu de satisfaction avec la vie.</a:t>
            </a:r>
            <a:r>
              <a:rPr lang="fr-FR" altLang="en-US" smtClean="0">
                <a:latin typeface="Times New Roman" pitchFamily="18" charset="0"/>
                <a:cs typeface="Times New Roman" pitchFamily="18" charset="0"/>
              </a:rPr>
              <a:t> </a:t>
            </a:r>
            <a:r>
              <a:rPr lang="fr-FR" altLang="en-US" smtClean="0">
                <a:cs typeface="Times New Roman" pitchFamily="18" charset="0"/>
              </a:rPr>
              <a:t>En conséquence, la personne est malheureuse et souvent isolée, ce qui ouvre la porte à des troubles mentaux</a:t>
            </a:r>
            <a:r>
              <a:rPr lang="en-US" altLang="en-US" smtClean="0"/>
              <a:t>.</a:t>
            </a:r>
          </a:p>
          <a:p>
            <a:endParaRPr lang="en-US"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E915EE41-46E9-4C5E-8C21-8DBD5C2BB4BB}" type="slidenum">
              <a:rPr lang="en-US" altLang="en-US" sz="1200" smtClean="0"/>
              <a:pPr/>
              <a:t>10</a:t>
            </a:fld>
            <a:endParaRPr lang="en-US" altLang="en-US" sz="1200" smtClean="0"/>
          </a:p>
        </p:txBody>
      </p:sp>
    </p:spTree>
    <p:extLst>
      <p:ext uri="{BB962C8B-B14F-4D97-AF65-F5344CB8AC3E}">
        <p14:creationId xmlns:p14="http://schemas.microsoft.com/office/powerpoint/2010/main" val="105324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ts val="3000"/>
              </a:lnSpc>
            </a:pPr>
            <a:r>
              <a:rPr lang="fr-FR" altLang="en-US" smtClean="0">
                <a:cs typeface="Times New Roman" pitchFamily="18" charset="0"/>
              </a:rPr>
              <a:t>Si l'on affiche la colère chronique, les relations familiales se détériorent.</a:t>
            </a:r>
            <a:r>
              <a:rPr lang="fr-FR" altLang="en-US" smtClean="0">
                <a:latin typeface="Times New Roman" pitchFamily="18" charset="0"/>
                <a:cs typeface="Times New Roman" pitchFamily="18" charset="0"/>
              </a:rPr>
              <a:t> </a:t>
            </a:r>
            <a:r>
              <a:rPr lang="fr-FR" altLang="en-US" smtClean="0">
                <a:cs typeface="Times New Roman" pitchFamily="18" charset="0"/>
              </a:rPr>
              <a:t>Des crises de colère ou une atmosphère de colère tendent à laisser des cicatrices durables sur leurs proches.</a:t>
            </a:r>
            <a:r>
              <a:rPr lang="fr-FR" altLang="en-US" smtClean="0">
                <a:latin typeface="Times New Roman" pitchFamily="18" charset="0"/>
                <a:cs typeface="Times New Roman" pitchFamily="18" charset="0"/>
              </a:rPr>
              <a:t> </a:t>
            </a:r>
            <a:r>
              <a:rPr lang="fr-FR" altLang="en-US" smtClean="0">
                <a:cs typeface="Times New Roman" pitchFamily="18" charset="0"/>
              </a:rPr>
              <a:t>Ils se sentent de moins en moins à l'aise autour de vous et perdront leur confiance en vous.</a:t>
            </a:r>
            <a:r>
              <a:rPr lang="fr-FR" altLang="en-US" smtClean="0">
                <a:latin typeface="Times New Roman" pitchFamily="18" charset="0"/>
                <a:cs typeface="Times New Roman" pitchFamily="18" charset="0"/>
              </a:rPr>
              <a:t> </a:t>
            </a:r>
            <a:r>
              <a:rPr lang="fr-FR" altLang="en-US" smtClean="0">
                <a:cs typeface="Times New Roman" pitchFamily="18" charset="0"/>
              </a:rPr>
              <a:t>Votre colère est particulièrement nocive pour vos enfants pour deux raisons:</a:t>
            </a:r>
            <a:r>
              <a:rPr lang="fr-FR" altLang="en-US" smtClean="0">
                <a:latin typeface="Times New Roman" pitchFamily="18" charset="0"/>
                <a:cs typeface="Times New Roman" pitchFamily="18" charset="0"/>
              </a:rPr>
              <a:t> </a:t>
            </a:r>
            <a:endParaRPr lang="fr-FR" altLang="en-US" sz="1100" smtClean="0">
              <a:cs typeface="Times New Roman" pitchFamily="18" charset="0"/>
            </a:endParaRPr>
          </a:p>
          <a:p>
            <a:pPr marL="742950" lvl="1" indent="-285750">
              <a:lnSpc>
                <a:spcPts val="3000"/>
              </a:lnSpc>
              <a:spcBef>
                <a:spcPts val="300"/>
              </a:spcBef>
            </a:pPr>
            <a:r>
              <a:rPr lang="fr-FR" altLang="en-US" smtClean="0">
                <a:cs typeface="Times New Roman" pitchFamily="18" charset="0"/>
              </a:rPr>
              <a:t>Ils auront tendance à copier et reproduire le comportement de colère</a:t>
            </a:r>
            <a:r>
              <a:rPr lang="fr-FR" altLang="en-US" smtClean="0">
                <a:latin typeface="Times New Roman" pitchFamily="18" charset="0"/>
                <a:cs typeface="Times New Roman" pitchFamily="18" charset="0"/>
              </a:rPr>
              <a:t> </a:t>
            </a:r>
            <a:endParaRPr lang="fr-FR" altLang="en-US" sz="1100" smtClean="0">
              <a:cs typeface="Times New Roman" pitchFamily="18" charset="0"/>
            </a:endParaRPr>
          </a:p>
          <a:p>
            <a:pPr marL="742950" lvl="1" indent="-285750">
              <a:lnSpc>
                <a:spcPts val="3000"/>
              </a:lnSpc>
              <a:spcBef>
                <a:spcPts val="300"/>
              </a:spcBef>
            </a:pPr>
            <a:r>
              <a:rPr lang="fr-FR" altLang="en-US" smtClean="0">
                <a:cs typeface="Times New Roman" pitchFamily="18" charset="0"/>
              </a:rPr>
              <a:t>Souvent, ils seront marqués émotionnellement, et leurs personnalités ne peuvent pas se développer correctement.</a:t>
            </a:r>
            <a:r>
              <a:rPr lang="fr-FR" altLang="en-US" smtClean="0">
                <a:latin typeface="Times New Roman" pitchFamily="18" charset="0"/>
                <a:cs typeface="Times New Roman" pitchFamily="18" charset="0"/>
              </a:rPr>
              <a:t> </a:t>
            </a:r>
            <a:endParaRPr lang="fr-FR" altLang="en-US" sz="1100" smtClean="0">
              <a:cs typeface="Times New Roman" pitchFamily="18" charset="0"/>
            </a:endParaRPr>
          </a:p>
          <a:p>
            <a:r>
              <a:rPr lang="fr-FR" altLang="en-US" smtClean="0">
                <a:cs typeface="Times New Roman" pitchFamily="18" charset="0"/>
              </a:rPr>
              <a:t>Les amis et d'autres qui sentent l’effet de votre colère sont susceptibles de s’éloigner, et vous serez seul.</a:t>
            </a:r>
            <a:endParaRPr lang="en-US" alt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7079B01F-E2E7-49C1-A7F1-7812448C7D35}" type="slidenum">
              <a:rPr lang="en-US" altLang="en-US" sz="1200" smtClean="0"/>
              <a:pPr/>
              <a:t>11</a:t>
            </a:fld>
            <a:endParaRPr lang="en-US" altLang="en-US" sz="1200" smtClean="0"/>
          </a:p>
        </p:txBody>
      </p:sp>
    </p:spTree>
    <p:extLst>
      <p:ext uri="{BB962C8B-B14F-4D97-AF65-F5344CB8AC3E}">
        <p14:creationId xmlns:p14="http://schemas.microsoft.com/office/powerpoint/2010/main" val="3199259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b="1" smtClean="0"/>
              <a:t>Votre emploi:</a:t>
            </a:r>
            <a:r>
              <a:rPr lang="fr-FR" altLang="en-US" smtClean="0"/>
              <a:t> étaler sa colère dans le lieu de travail peut facilement faire mal au travail en équipe; cela conduira à un manque de respect pour vous et ce que vous dites, nuire à votre réputation, et cela conduit souvent à la perte d'emploi.</a:t>
            </a:r>
            <a:endParaRPr lang="en-US" alt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8C173357-4087-481C-AAA1-F3AB30FE2113}" type="slidenum">
              <a:rPr lang="en-US" altLang="en-US" sz="1200" smtClean="0"/>
              <a:pPr/>
              <a:t>12</a:t>
            </a:fld>
            <a:endParaRPr lang="en-US" altLang="en-US" sz="1200" smtClean="0"/>
          </a:p>
        </p:txBody>
      </p:sp>
    </p:spTree>
    <p:extLst>
      <p:ext uri="{BB962C8B-B14F-4D97-AF65-F5344CB8AC3E}">
        <p14:creationId xmlns:p14="http://schemas.microsoft.com/office/powerpoint/2010/main" val="2597367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t>Le cerveau est comme un cornet de crème glacée à trois boules, du bas vers le haut: </a:t>
            </a:r>
          </a:p>
          <a:p>
            <a:r>
              <a:rPr lang="fr-FR" altLang="en-US" b="1" smtClean="0"/>
              <a:t>1. Le tronc cérébral. </a:t>
            </a:r>
            <a:r>
              <a:rPr lang="fr-FR" altLang="en-US" smtClean="0"/>
              <a:t>Il contrôle et surveille nos fonctions physiologiques: la respiration, le rythme cardiaque, la circulation, etc. Nous ne sommes pas encore au courant de ce qu'il fait. Il fonctionne automatiquement et indépendamment de notre volonté et de notre désir. </a:t>
            </a:r>
          </a:p>
          <a:p>
            <a:r>
              <a:rPr lang="fr-FR" altLang="en-US" b="1" smtClean="0"/>
              <a:t>2. Le système limbique. </a:t>
            </a:r>
            <a:r>
              <a:rPr lang="fr-FR" altLang="en-US" smtClean="0"/>
              <a:t>Il contrôle et surveille nos émotions. C’est le siège de la réaction de lutte ou de fuite et le siège des émotions, y compris la colère. </a:t>
            </a:r>
          </a:p>
          <a:p>
            <a:r>
              <a:rPr lang="fr-FR" altLang="en-US" b="1" smtClean="0"/>
              <a:t>3. Le néocortex. </a:t>
            </a:r>
            <a:r>
              <a:rPr lang="fr-FR" altLang="en-US" smtClean="0"/>
              <a:t>Il veille sur la résolution des problèmes, la prise des décisions, la planification des événements, l'anticipation les conséquences. Cette zone, en particulier le </a:t>
            </a:r>
            <a:r>
              <a:rPr lang="fr-FR" altLang="en-US" b="1" smtClean="0"/>
              <a:t>cortex préfrontal,</a:t>
            </a:r>
            <a:r>
              <a:rPr lang="fr-FR" altLang="en-US" smtClean="0"/>
              <a:t> «apprivoise» les impulsions et les émotions du système limbique. </a:t>
            </a:r>
          </a:p>
          <a:p>
            <a:endParaRPr lang="en-US" alt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98ABD6D4-6413-4879-97D7-A60AEB588E17}" type="slidenum">
              <a:rPr lang="en-US" altLang="en-US" sz="1200" smtClean="0"/>
              <a:pPr/>
              <a:t>13</a:t>
            </a:fld>
            <a:endParaRPr lang="en-US" altLang="en-US" sz="1200" smtClean="0"/>
          </a:p>
        </p:txBody>
      </p:sp>
    </p:spTree>
    <p:extLst>
      <p:ext uri="{BB962C8B-B14F-4D97-AF65-F5344CB8AC3E}">
        <p14:creationId xmlns:p14="http://schemas.microsoft.com/office/powerpoint/2010/main" val="510946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ZA" altLang="en-US" smtClean="0"/>
              <a:t>4. </a:t>
            </a:r>
            <a:r>
              <a:rPr lang="fr-FR" altLang="en-US" smtClean="0"/>
              <a:t>Le </a:t>
            </a:r>
            <a:r>
              <a:rPr lang="fr-FR" altLang="en-US" b="1" smtClean="0"/>
              <a:t>cortex préfrontal </a:t>
            </a:r>
            <a:r>
              <a:rPr lang="fr-FR" altLang="en-US" smtClean="0"/>
              <a:t>est le siège de la pensée avancée, unique aux êtres humains, et capable de soumettre les émotions, les impulsions et les tendances à des principes et aux idéaux. </a:t>
            </a:r>
          </a:p>
          <a:p>
            <a:r>
              <a:rPr lang="fr-FR" altLang="en-US" smtClean="0"/>
              <a:t>5. Le </a:t>
            </a:r>
            <a:r>
              <a:rPr lang="fr-FR" altLang="en-US" b="1" smtClean="0"/>
              <a:t>cortex préfrontal </a:t>
            </a:r>
            <a:r>
              <a:rPr lang="fr-FR" altLang="en-US" smtClean="0"/>
              <a:t>peut contrôler la colère et d'autres émotions négatives originaires du système limbique, ainsi que de permettre et de promouvoir des émotions positives (amour, compassion, gratitude ...) qui viennent aussi du système limbique. </a:t>
            </a:r>
          </a:p>
          <a:p>
            <a:r>
              <a:rPr lang="fr-FR" altLang="en-US" smtClean="0"/>
              <a:t> </a:t>
            </a:r>
          </a:p>
          <a:p>
            <a:r>
              <a:rPr lang="fr-FR" altLang="en-US" smtClean="0"/>
              <a:t>Contrairement au système limbique qui envoie ses signaux indépendants et autonomes, nous n’avons aucun contrôle, par nos décisions et nos choix, sur le cortex préfrontal. En bref, c’est là que s’effectue le conflit de l'âme. C’est là que s’opère le choix entre le bien et le mal</a:t>
            </a:r>
            <a:r>
              <a:rPr lang="en-ZA" altLang="en-US" smtClean="0"/>
              <a:t>.</a:t>
            </a:r>
            <a:r>
              <a:rPr lang="en-US" altLang="en-US" smtClean="0"/>
              <a:t> </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EF8A5686-CD30-4867-AF7E-DB8504727E5D}" type="slidenum">
              <a:rPr lang="en-US" altLang="en-US" sz="1200" smtClean="0"/>
              <a:pPr/>
              <a:t>14</a:t>
            </a:fld>
            <a:endParaRPr lang="en-US" altLang="en-US" sz="1200" smtClean="0"/>
          </a:p>
        </p:txBody>
      </p:sp>
    </p:spTree>
    <p:extLst>
      <p:ext uri="{BB962C8B-B14F-4D97-AF65-F5344CB8AC3E}">
        <p14:creationId xmlns:p14="http://schemas.microsoft.com/office/powerpoint/2010/main" val="2727301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t>Le rôle du cortex préfrontal est une </a:t>
            </a:r>
            <a:r>
              <a:rPr lang="fr-FR" altLang="en-US" u="sng" smtClean="0"/>
              <a:t>bonne nouvelle</a:t>
            </a:r>
            <a:r>
              <a:rPr lang="fr-FR" altLang="en-US" smtClean="0"/>
              <a:t>. Notre volonté, notre choix, nos principes et nos croyances peuvent surmonter la colère. Nous pouvons contrôler notre humeur. La </a:t>
            </a:r>
            <a:r>
              <a:rPr lang="fr-FR" altLang="en-US" u="sng" smtClean="0"/>
              <a:t>mauvaise nouvelle</a:t>
            </a:r>
            <a:r>
              <a:rPr lang="fr-FR" altLang="en-US" smtClean="0"/>
              <a:t>, c’est que certaines personnes, peut-être en raison de tendances héritées ou acquises par conformisme, -- éprouvent de sérieuses difficultés à gérer leur colère. Ils ont besoin d'une aide supplémentaire. Il est fondamental pour eux d’accepter la responsabilité. Il est essentiel d'admettre qu'ils ont un problème qui peut être résolu en acceptant une aide, parfois grâce à des stratégies d'auto-assistance comme celles qui seront présentées dans ce séminaire. À d'autres moments, ils doivent être prêts à aller à la consultation, si disponible. Surtout, la personne doit demander l'aide de l'Esprit Saint dans la lutte pour la maîtrise de sa colère</a:t>
            </a:r>
            <a:r>
              <a:rPr lang="en-ZA" altLang="en-US" smtClean="0"/>
              <a:t>.</a:t>
            </a:r>
            <a:endParaRPr lang="en-US" altLang="en-US" smtClean="0"/>
          </a:p>
          <a:p>
            <a:endParaRPr lang="en-US" altLang="en-US"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7B50F473-401B-45EB-9BD6-70B073D5F7D7}" type="slidenum">
              <a:rPr lang="en-US" altLang="en-US" sz="1200" smtClean="0"/>
              <a:pPr/>
              <a:t>15</a:t>
            </a:fld>
            <a:endParaRPr lang="en-US" altLang="en-US" sz="1200" smtClean="0"/>
          </a:p>
        </p:txBody>
      </p:sp>
    </p:spTree>
    <p:extLst>
      <p:ext uri="{BB962C8B-B14F-4D97-AF65-F5344CB8AC3E}">
        <p14:creationId xmlns:p14="http://schemas.microsoft.com/office/powerpoint/2010/main" val="2096757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t>Il y a deux composantes nécessaires à la maîtrise de la colère: </a:t>
            </a:r>
          </a:p>
          <a:p>
            <a:r>
              <a:rPr lang="fr-FR" altLang="en-US" smtClean="0"/>
              <a:t> </a:t>
            </a:r>
          </a:p>
          <a:p>
            <a:r>
              <a:rPr lang="fr-FR" altLang="en-US" b="1" smtClean="0"/>
              <a:t>L'intervention de Dieu. Nous avons besoin de l'aide de Dieu. « </a:t>
            </a:r>
            <a:r>
              <a:rPr lang="fr-FR" altLang="en-US" b="1" i="1" smtClean="0"/>
              <a:t>Sans moi vous ne pouvez rien faire » </a:t>
            </a:r>
            <a:r>
              <a:rPr lang="fr-FR" altLang="en-US" b="1" smtClean="0"/>
              <a:t>(Jean 15: 5). C’est particulièrement vrai avec la toxicomanie ou la colère (à la fois non-chimique et chimique). L'aide de Dieu est disponible: « </a:t>
            </a:r>
            <a:r>
              <a:rPr lang="fr-FR" altLang="en-US" b="1" i="1" smtClean="0"/>
              <a:t>Car c’est Dieu qui produit en vous le vouloir et le faire,  </a:t>
            </a:r>
            <a:r>
              <a:rPr lang="fr-FR" altLang="en-US" b="1" smtClean="0"/>
              <a:t> </a:t>
            </a:r>
            <a:r>
              <a:rPr lang="fr-FR" altLang="en-US" b="1" i="1" smtClean="0"/>
              <a:t>selon son bon plaisir. »   </a:t>
            </a:r>
            <a:r>
              <a:rPr lang="fr-FR" altLang="en-US" b="1" smtClean="0"/>
              <a:t>(Phil 2: 13). </a:t>
            </a:r>
            <a:endParaRPr lang="fr-FR" altLang="en-US" smtClean="0"/>
          </a:p>
          <a:p>
            <a:r>
              <a:rPr lang="fr-FR" altLang="en-US" smtClean="0"/>
              <a:t> </a:t>
            </a:r>
          </a:p>
          <a:p>
            <a:r>
              <a:rPr lang="fr-FR" altLang="en-US" b="1" smtClean="0"/>
              <a:t>Notre effort individuel. Nous devons faire notre part. Nous ne pouvons pas attendre que Dieu fasse ce que nous pouvons faire pour nous-mêmes. Dieu nous demande de contrôler notre colère: « Si vous vous mettez en colère, ne péchez point</a:t>
            </a:r>
            <a:r>
              <a:rPr lang="fr-FR" altLang="en-US" b="1" i="1" smtClean="0"/>
              <a:t>» </a:t>
            </a:r>
            <a:r>
              <a:rPr lang="fr-FR" altLang="en-US" b="1" smtClean="0"/>
              <a:t>(Eph 4:26.). « Renoncez à </a:t>
            </a:r>
            <a:r>
              <a:rPr lang="fr-FR" altLang="en-US" b="1" i="1" smtClean="0"/>
              <a:t>la colère ... » </a:t>
            </a:r>
            <a:r>
              <a:rPr lang="fr-FR" altLang="en-US" b="1" smtClean="0"/>
              <a:t>(Col. 3: 8). Notre propre rôle consiste à: </a:t>
            </a:r>
            <a:endParaRPr lang="fr-FR" altLang="en-US" smtClean="0"/>
          </a:p>
          <a:p>
            <a:r>
              <a:rPr lang="fr-FR" altLang="en-US" smtClean="0"/>
              <a:t> </a:t>
            </a:r>
          </a:p>
          <a:p>
            <a:r>
              <a:rPr lang="fr-FR" altLang="en-US" smtClean="0"/>
              <a:t>	- Reconnaître que nous avons un problème et que le blâme ne peut être placé sur personne d'autre. Sans cette étape, il est impossible d’avoir de l’aide. </a:t>
            </a:r>
          </a:p>
          <a:p>
            <a:r>
              <a:rPr lang="fr-FR" altLang="en-US" smtClean="0"/>
              <a:t>	- Apprendre et pratiquer des techniques simples et utiles que l'on peut intégrer dans la vie quotidienne pour créer de bonnes habitudes. </a:t>
            </a:r>
            <a:r>
              <a:rPr lang="fr-FR" altLang="en-US" i="1" smtClean="0"/>
              <a:t>[Plusieurs stratégies seront présentées dans ce séminaire.]</a:t>
            </a:r>
            <a:r>
              <a:rPr lang="fr-FR" altLang="en-US" smtClean="0"/>
              <a:t> </a:t>
            </a:r>
          </a:p>
          <a:p>
            <a:pPr eaLnBrk="1" hangingPunct="1">
              <a:buFontTx/>
              <a:buChar char="•"/>
            </a:pPr>
            <a:endParaRPr lang="en-US" alt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BC40E0C6-9C02-4476-BB46-074F6958130E}" type="slidenum">
              <a:rPr lang="en-US" altLang="en-US" sz="1200" smtClean="0"/>
              <a:pPr/>
              <a:t>16</a:t>
            </a:fld>
            <a:endParaRPr lang="en-US" altLang="en-US" sz="1200" smtClean="0"/>
          </a:p>
        </p:txBody>
      </p:sp>
    </p:spTree>
    <p:extLst>
      <p:ext uri="{BB962C8B-B14F-4D97-AF65-F5344CB8AC3E}">
        <p14:creationId xmlns:p14="http://schemas.microsoft.com/office/powerpoint/2010/main" val="1049134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t>Ce passage suggère quelques principes simples et puissants: </a:t>
            </a:r>
          </a:p>
          <a:p>
            <a:r>
              <a:rPr lang="fr-FR" altLang="en-US" smtClean="0"/>
              <a:t> </a:t>
            </a:r>
          </a:p>
          <a:p>
            <a:pPr>
              <a:buFont typeface="Calibri" pitchFamily="34" charset="0"/>
              <a:buAutoNum type="arabicPeriod"/>
            </a:pPr>
            <a:r>
              <a:rPr lang="en-US" altLang="en-US" smtClean="0"/>
              <a:t>    </a:t>
            </a:r>
            <a:r>
              <a:rPr lang="fr-FR" altLang="en-US" smtClean="0"/>
              <a:t>Soyez prudents avec les mots, ne jamais parler durement. </a:t>
            </a:r>
          </a:p>
          <a:p>
            <a:pPr>
              <a:buFont typeface="Calibri" pitchFamily="34" charset="0"/>
              <a:buAutoNum type="arabicPeriod"/>
            </a:pPr>
            <a:r>
              <a:rPr lang="fr-FR" altLang="en-US" smtClean="0"/>
              <a:t>Toute tentation à parler de provocation doit être surmontée simplement en étant calme. </a:t>
            </a:r>
          </a:p>
          <a:p>
            <a:pPr>
              <a:buFont typeface="Calibri" pitchFamily="34" charset="0"/>
              <a:buAutoNum type="arabicPeriod"/>
            </a:pPr>
            <a:r>
              <a:rPr lang="fr-FR" altLang="en-US" smtClean="0"/>
              <a:t>Même s’il est difficile de changer ces traits de caractère, il y a de l'espoir! </a:t>
            </a:r>
          </a:p>
          <a:p>
            <a:pPr>
              <a:buFont typeface="Calibri" pitchFamily="34" charset="0"/>
              <a:buAutoNum type="arabicPeriod"/>
            </a:pPr>
            <a:r>
              <a:rPr lang="fr-FR" altLang="en-US" smtClean="0"/>
              <a:t>Christ fournit ce que nous ne pouvons pas fournir! </a:t>
            </a:r>
          </a:p>
          <a:p>
            <a:pPr>
              <a:buFont typeface="Calibri" pitchFamily="34" charset="0"/>
              <a:buAutoNum type="arabicPeriod"/>
            </a:pPr>
            <a:endParaRPr lang="en-US" alt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7F40A215-642E-4345-980F-DBAE66936070}" type="slidenum">
              <a:rPr lang="en-US" altLang="en-US" sz="1200" smtClean="0"/>
              <a:pPr/>
              <a:t>17</a:t>
            </a:fld>
            <a:endParaRPr lang="en-US" altLang="en-US" sz="1200" smtClean="0"/>
          </a:p>
        </p:txBody>
      </p:sp>
    </p:spTree>
    <p:extLst>
      <p:ext uri="{BB962C8B-B14F-4D97-AF65-F5344CB8AC3E}">
        <p14:creationId xmlns:p14="http://schemas.microsoft.com/office/powerpoint/2010/main" val="14104009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t>Pendant de nombreuses années dans le passé, les experts disaient que c’était très dangereux de ne pas laisser exploser la colère à cause de l'accumulation de la tension psychologique ainsi que le risque d'hypertension. Par conséquent, la colère doit être </a:t>
            </a:r>
            <a:r>
              <a:rPr lang="fr-FR" altLang="en-US" i="1" smtClean="0"/>
              <a:t>abandonnée. </a:t>
            </a:r>
            <a:endParaRPr lang="fr-FR" altLang="en-US" smtClean="0"/>
          </a:p>
          <a:p>
            <a:r>
              <a:rPr lang="fr-FR" altLang="en-US" smtClean="0"/>
              <a:t> </a:t>
            </a:r>
          </a:p>
          <a:p>
            <a:r>
              <a:rPr lang="fr-FR" altLang="en-US" smtClean="0"/>
              <a:t>Aujourd'hui, on sait que la tension psychologique est beaucoup plus grande en raison de graves dommages à la relation quand la colère se manifeste. En outre, le préjudice physique de manifestations de la colère est vraiment dangereux pour notre santé</a:t>
            </a:r>
            <a:r>
              <a:rPr lang="en-ZA" altLang="en-US" smtClean="0"/>
              <a:t>. </a:t>
            </a:r>
            <a:endParaRPr lang="en-US" altLang="en-US" smtClean="0"/>
          </a:p>
          <a:p>
            <a:pPr eaLnBrk="1" hangingPunct="1"/>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8CA24431-82CA-4FF3-8E6C-6DF2E21498D2}" type="slidenum">
              <a:rPr lang="en-US" altLang="en-US" sz="1200" smtClean="0"/>
              <a:pPr/>
              <a:t>18</a:t>
            </a:fld>
            <a:endParaRPr lang="en-US" altLang="en-US" sz="1200" smtClean="0"/>
          </a:p>
        </p:txBody>
      </p:sp>
    </p:spTree>
    <p:extLst>
      <p:ext uri="{BB962C8B-B14F-4D97-AF65-F5344CB8AC3E}">
        <p14:creationId xmlns:p14="http://schemas.microsoft.com/office/powerpoint/2010/main" val="38717199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Cette illustration montre un exemple typique de comment la colère peut se construire à partir d’un conducteur dans la circulation urbaine. L'émotion de colère construit rapidement et prend en charge la personne, qui affiche alors les comportements indésirables. [L'exemple peut être adapté à d'autres situations dans des endroits où les gens conduisent rarement.] </a:t>
            </a:r>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49B28D60-C49D-4D0E-884D-455F15B574DB}" type="slidenum">
              <a:rPr lang="en-US" altLang="en-US" sz="1200" smtClean="0"/>
              <a:pPr/>
              <a:t>19</a:t>
            </a:fld>
            <a:endParaRPr lang="en-US" altLang="en-US" sz="1200" dirty="0" smtClean="0"/>
          </a:p>
        </p:txBody>
      </p:sp>
    </p:spTree>
    <p:extLst>
      <p:ext uri="{BB962C8B-B14F-4D97-AF65-F5344CB8AC3E}">
        <p14:creationId xmlns:p14="http://schemas.microsoft.com/office/powerpoint/2010/main" val="972998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solidFill>
                  <a:srgbClr val="000000"/>
                </a:solidFill>
                <a:cs typeface="Times New Roman" pitchFamily="18" charset="0"/>
              </a:rPr>
              <a:t>La plupart d'entre nous se sont certainement mis en colère une fois. Espérons que ce moment n’ait pas duré longtemps, que nous nous sommes excusés et avons poursuivi notre chemin. Cependant, une colère qui ne se maîtrise pas peut être extrêmement nuisible, même mortelle. Il est essentiel d'apprendre tôt à contrôler cette émotion</a:t>
            </a:r>
            <a:r>
              <a:rPr lang="fr-FR" altLang="en-US" smtClean="0">
                <a:cs typeface="Times New Roman" pitchFamily="18" charset="0"/>
              </a:rPr>
              <a:t>.</a:t>
            </a:r>
            <a:r>
              <a:rPr lang="fr-FR" altLang="en-US" smtClean="0">
                <a:latin typeface="Times New Roman" pitchFamily="18" charset="0"/>
                <a:cs typeface="Times New Roman" pitchFamily="18" charset="0"/>
              </a:rPr>
              <a:t> </a:t>
            </a:r>
            <a:r>
              <a:rPr lang="fr-FR" altLang="en-US" smtClean="0">
                <a:cs typeface="Times New Roman" pitchFamily="18" charset="0"/>
              </a:rPr>
              <a:t>Et apprendre à contrôler et à canaliser notre colère de façon appropriée ne peut pas éradiquer la cause sous-jacente, cela peut nous donner les moyens de prévenir les moments de tension et d’explosion de la violence envers les autres, en particulier nos familles.</a:t>
            </a:r>
            <a:r>
              <a:rPr lang="fr-FR" altLang="en-US" smtClean="0">
                <a:latin typeface="Times New Roman" pitchFamily="18" charset="0"/>
                <a:cs typeface="Times New Roman" pitchFamily="18" charset="0"/>
              </a:rPr>
              <a:t> </a:t>
            </a:r>
            <a:r>
              <a:rPr lang="fr-FR" altLang="en-US" smtClean="0">
                <a:cs typeface="Times New Roman" pitchFamily="18" charset="0"/>
              </a:rPr>
              <a:t>Dans ce séminaire, nous allons apprendre quelques stratégies utiles pour nous aider à gérer la colère et à devenir de meilleurs conjoints, parents et amis</a:t>
            </a:r>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BB548C8B-724F-463F-B3A5-33871728B0DE}" type="slidenum">
              <a:rPr lang="en-US" altLang="en-US" sz="1200" smtClean="0"/>
              <a:pPr/>
              <a:t>2</a:t>
            </a:fld>
            <a:endParaRPr lang="en-US" altLang="en-US" sz="1200" smtClean="0"/>
          </a:p>
        </p:txBody>
      </p:sp>
    </p:spTree>
    <p:extLst>
      <p:ext uri="{BB962C8B-B14F-4D97-AF65-F5344CB8AC3E}">
        <p14:creationId xmlns:p14="http://schemas.microsoft.com/office/powerpoint/2010/main" val="19095578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La compréhension de cette séquence de «  Situation   </a:t>
            </a:r>
            <a:r>
              <a:rPr lang="fr-FR" altLang="en-US" dirty="0" smtClean="0">
                <a:sym typeface="Wingdings" pitchFamily="2" charset="2"/>
              </a:rPr>
              <a:t></a:t>
            </a:r>
            <a:r>
              <a:rPr lang="fr-FR" altLang="en-US" dirty="0" smtClean="0"/>
              <a:t>  Pensées </a:t>
            </a:r>
            <a:r>
              <a:rPr lang="fr-FR" altLang="en-US" dirty="0" smtClean="0">
                <a:sym typeface="Wingdings" pitchFamily="2" charset="2"/>
              </a:rPr>
              <a:t></a:t>
            </a:r>
            <a:r>
              <a:rPr lang="fr-FR" altLang="en-US" dirty="0" smtClean="0"/>
              <a:t> Émotions </a:t>
            </a:r>
            <a:r>
              <a:rPr lang="fr-FR" altLang="en-US" dirty="0" smtClean="0">
                <a:sym typeface="Wingdings" pitchFamily="2" charset="2"/>
              </a:rPr>
              <a:t></a:t>
            </a:r>
            <a:r>
              <a:rPr lang="fr-FR" altLang="en-US" dirty="0" smtClean="0"/>
              <a:t> Symptômes </a:t>
            </a:r>
            <a:r>
              <a:rPr lang="fr-FR" altLang="en-US" dirty="0" smtClean="0">
                <a:sym typeface="Wingdings" pitchFamily="2" charset="2"/>
              </a:rPr>
              <a:t></a:t>
            </a:r>
            <a:r>
              <a:rPr lang="fr-FR" altLang="en-US" dirty="0" smtClean="0"/>
              <a:t> Comportement » peut être très utile pour prévenir la violence verbale et physique. Parfois, la personne sujette à la colère (ou un proche) peut détecter les premiers signes de la colère (comme le cœur battant, tremblements, etc.), et c’est le temps de se dire « NON! Arrête! » Ou de respirer profondément et aller ailleurs avant que le comportement ne devienne un problème. </a:t>
            </a:r>
          </a:p>
          <a:p>
            <a:r>
              <a:rPr lang="fr-FR" altLang="en-US" dirty="0" smtClean="0"/>
              <a:t>Pour un chrétien, il est utile d'avoir une très brève prière ou une phrase de la Bible à répéter pour calmer sa colère. Par exemple: </a:t>
            </a:r>
          </a:p>
          <a:p>
            <a:r>
              <a:rPr lang="fr-FR" altLang="en-US" dirty="0" smtClean="0"/>
              <a:t>              «Aide-moi, Seigneur. » </a:t>
            </a:r>
          </a:p>
          <a:p>
            <a:r>
              <a:rPr lang="fr-FR" altLang="en-US" dirty="0" smtClean="0"/>
              <a:t>              « Seigneur Jésus, sois près de moi. » </a:t>
            </a:r>
          </a:p>
          <a:p>
            <a:r>
              <a:rPr lang="fr-FR" altLang="en-US" dirty="0" smtClean="0"/>
              <a:t>              «Je peux faire toutes choses par Christ. »</a:t>
            </a:r>
          </a:p>
          <a:p>
            <a:r>
              <a:rPr lang="fr-FR" altLang="en-US" dirty="0" smtClean="0"/>
              <a:t>              « L’Éternel est mon berger. » </a:t>
            </a:r>
          </a:p>
          <a:p>
            <a:endParaRPr lang="en-US" altLang="en-US" dirty="0"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984D74CF-896D-4A31-9B9D-AA117F3C2220}" type="slidenum">
              <a:rPr lang="en-US" altLang="en-US" sz="1200" smtClean="0"/>
              <a:pPr/>
              <a:t>20</a:t>
            </a:fld>
            <a:endParaRPr lang="en-US" altLang="en-US" sz="1200" dirty="0" smtClean="0"/>
          </a:p>
        </p:txBody>
      </p:sp>
    </p:spTree>
    <p:extLst>
      <p:ext uri="{BB962C8B-B14F-4D97-AF65-F5344CB8AC3E}">
        <p14:creationId xmlns:p14="http://schemas.microsoft.com/office/powerpoint/2010/main" val="3578703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Chacun a des signes qui indiquent la colère grandissante. Chacun de nous doit se reconnaître. Connaître les signes nous aidera à reconnaître l'émotion qui précède une explosion de colère et d'éviter ainsi l’effet manifeste du comportement. Il est également bon de se rappeler que ces signes peuvent dégénérer et devenir plus avérés qu'ils auront une incidence sur notre santé physique</a:t>
            </a:r>
            <a:r>
              <a:rPr lang="en-US" altLang="en-US" dirty="0" smtClean="0"/>
              <a:t>.</a:t>
            </a:r>
          </a:p>
          <a:p>
            <a:endParaRPr lang="en-US" altLang="en-US" dirty="0"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7C109859-EF9A-44D1-A0B4-BDC38470AE5D}" type="slidenum">
              <a:rPr lang="en-US" altLang="en-US" sz="1200" smtClean="0"/>
              <a:pPr/>
              <a:t>22</a:t>
            </a:fld>
            <a:endParaRPr lang="en-US" altLang="en-US" sz="1200" dirty="0" smtClean="0"/>
          </a:p>
        </p:txBody>
      </p:sp>
    </p:spTree>
    <p:extLst>
      <p:ext uri="{BB962C8B-B14F-4D97-AF65-F5344CB8AC3E}">
        <p14:creationId xmlns:p14="http://schemas.microsoft.com/office/powerpoint/2010/main" val="30954466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[Note à l'animateur: Ceci peut être mené comme une activité de l'ensemble du groupe, ce qui permet aux participants de partager ouvertement leurs propres déclencheurs. Elle peut également être faite en petits groupes, et laisser les gens créer leur liste. Il n’est pas nécessaire de partager avec un grand groupe, mais cela peut se faire, en fonction de l'atmosphère de l'activité.] </a:t>
            </a:r>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D38630A0-30C0-49FE-B9A6-E4D3B2D9CEC1}" type="slidenum">
              <a:rPr lang="en-US" altLang="en-US" sz="1200" smtClean="0"/>
              <a:pPr/>
              <a:t>23</a:t>
            </a:fld>
            <a:endParaRPr lang="en-US" altLang="en-US" sz="1200" dirty="0" smtClean="0"/>
          </a:p>
        </p:txBody>
      </p:sp>
    </p:spTree>
    <p:extLst>
      <p:ext uri="{BB962C8B-B14F-4D97-AF65-F5344CB8AC3E}">
        <p14:creationId xmlns:p14="http://schemas.microsoft.com/office/powerpoint/2010/main" val="1853440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[Note à l'animateur: Ceci peut être mené comme une activité de l'ensemble du groupe, ce qui permet aux participants de partager ouvertement leurs propres déclencheurs. Elle peut également être faite en petits groupes, et laisser les gens créer leur liste. Il n’est pas nécessaire de partager avec un grand groupe, mais cela peut se faire, en fonction de l'atmosphère du séminaire.]  </a:t>
            </a:r>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F6AC9F06-F758-4E24-AE7F-0E35DD0292BF}" type="slidenum">
              <a:rPr lang="en-US" altLang="en-US" sz="1200" smtClean="0"/>
              <a:pPr/>
              <a:t>24</a:t>
            </a:fld>
            <a:endParaRPr lang="en-US" altLang="en-US" sz="1200" dirty="0" smtClean="0"/>
          </a:p>
        </p:txBody>
      </p:sp>
    </p:spTree>
    <p:extLst>
      <p:ext uri="{BB962C8B-B14F-4D97-AF65-F5344CB8AC3E}">
        <p14:creationId xmlns:p14="http://schemas.microsoft.com/office/powerpoint/2010/main" val="1308242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Les conseillers et les psychologues cliniciens constatent souvent que les personnes atteintes de problèmes de santé mentale ont tendance à avoir des façons particulières de pensée. Des exemples typiques sont: </a:t>
            </a:r>
          </a:p>
          <a:p>
            <a:r>
              <a:rPr lang="fr-FR" altLang="en-US" dirty="0" smtClean="0"/>
              <a:t> </a:t>
            </a:r>
          </a:p>
          <a:p>
            <a:r>
              <a:rPr lang="fr-FR" altLang="en-US" dirty="0" smtClean="0"/>
              <a:t>1. </a:t>
            </a:r>
            <a:r>
              <a:rPr lang="fr-FR" altLang="en-US" b="1" dirty="0" smtClean="0"/>
              <a:t>Trop généraliser: </a:t>
            </a:r>
            <a:r>
              <a:rPr lang="fr-FR" altLang="en-US" dirty="0" smtClean="0"/>
              <a:t>Par exemple, « tu m’interrompt TOUJOURS. » « Vous ne considérez jamais mes besoins », « Tout le monde me manque de respect ». </a:t>
            </a:r>
          </a:p>
          <a:p>
            <a:r>
              <a:rPr lang="fr-FR" altLang="en-US" dirty="0" smtClean="0"/>
              <a:t> </a:t>
            </a:r>
          </a:p>
          <a:p>
            <a:r>
              <a:rPr lang="fr-FR" altLang="en-US" dirty="0" smtClean="0"/>
              <a:t>2. </a:t>
            </a:r>
            <a:r>
              <a:rPr lang="fr-FR" altLang="en-US" b="1" dirty="0" smtClean="0"/>
              <a:t>Obsessions: </a:t>
            </a:r>
            <a:r>
              <a:rPr lang="fr-FR" altLang="en-US" dirty="0" smtClean="0"/>
              <a:t>  « je dois terminer toute la liste à « faire » aujourd'hui; sinon je suis un échec. » </a:t>
            </a:r>
          </a:p>
          <a:p>
            <a:r>
              <a:rPr lang="fr-FR" altLang="en-US" b="1" dirty="0" smtClean="0"/>
              <a:t>3. Interpréter la pensée et sauter aux conclusions : </a:t>
            </a:r>
            <a:r>
              <a:rPr lang="fr-FR" altLang="en-US" dirty="0" smtClean="0"/>
              <a:t>« Mes enfants sont désobéissants parce qu'ils veulent me faire du mal. » « Mon patron me demande de travailler sur ce projet pour me bouleverser ». </a:t>
            </a:r>
          </a:p>
          <a:p>
            <a:r>
              <a:rPr lang="fr-FR" altLang="en-US" dirty="0" smtClean="0"/>
              <a:t> </a:t>
            </a:r>
          </a:p>
          <a:p>
            <a:r>
              <a:rPr lang="fr-FR" altLang="en-US" dirty="0" smtClean="0"/>
              <a:t>[Note à l'animateur: Créer des exemples similaires adaptés à l'auditoire.] </a:t>
            </a:r>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B3561E1B-AF51-415D-8D5C-1F27624145D3}" type="slidenum">
              <a:rPr lang="en-US" altLang="en-US" sz="1200" smtClean="0"/>
              <a:pPr/>
              <a:t>25</a:t>
            </a:fld>
            <a:endParaRPr lang="en-US" altLang="en-US" sz="1200" dirty="0" smtClean="0"/>
          </a:p>
        </p:txBody>
      </p:sp>
    </p:spTree>
    <p:extLst>
      <p:ext uri="{BB962C8B-B14F-4D97-AF65-F5344CB8AC3E}">
        <p14:creationId xmlns:p14="http://schemas.microsoft.com/office/powerpoint/2010/main" val="12859672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fr-FR" b="1" dirty="0" smtClean="0"/>
              <a:t>Collecter </a:t>
            </a:r>
            <a:r>
              <a:rPr lang="fr-FR" b="1" dirty="0" smtClean="0"/>
              <a:t>la « pailles. » </a:t>
            </a:r>
            <a:r>
              <a:rPr lang="fr-FR" dirty="0" smtClean="0"/>
              <a:t>Lorsque vous empilez dans votre esprit une série de petites irritations, les revoir en permanence et en ajoutant plus jusqu'à ce que vous atteignez la « goutte d'eau » et exploser. </a:t>
            </a:r>
          </a:p>
          <a:p>
            <a:pPr>
              <a:defRPr/>
            </a:pPr>
            <a:r>
              <a:rPr lang="fr-FR" b="1" dirty="0" smtClean="0"/>
              <a:t>Blâmer. </a:t>
            </a:r>
            <a:r>
              <a:rPr lang="fr-FR" dirty="0" smtClean="0"/>
              <a:t>Lorsque vous blâmer quelqu'un d'autre pour tout ce qui arrive au lieu de prendre la responsabilité personnelle de votre propre vie. </a:t>
            </a:r>
          </a:p>
          <a:p>
            <a:pPr marL="171450" indent="-171450">
              <a:defRPr/>
            </a:pPr>
            <a:endParaRPr lang="en-US" altLang="en-US" dirty="0"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7211B05-B7B2-4092-B81C-37F36CB9D84D}" type="slidenum">
              <a:rPr lang="en-US" altLang="en-US" sz="1200" smtClean="0"/>
              <a:pPr/>
              <a:t>26</a:t>
            </a:fld>
            <a:endParaRPr lang="en-US" altLang="en-US" sz="1200" dirty="0" smtClean="0"/>
          </a:p>
        </p:txBody>
      </p:sp>
    </p:spTree>
    <p:extLst>
      <p:ext uri="{BB962C8B-B14F-4D97-AF65-F5344CB8AC3E}">
        <p14:creationId xmlns:p14="http://schemas.microsoft.com/office/powerpoint/2010/main" val="35323683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b="1" dirty="0" smtClean="0">
                <a:solidFill>
                  <a:srgbClr val="660066"/>
                </a:solidFill>
                <a:cs typeface="Times New Roman" pitchFamily="18" charset="0"/>
              </a:rPr>
              <a:t>Il est très important d'identifier les signes, les déclencheurs et les pensées de colère</a:t>
            </a:r>
            <a:r>
              <a:rPr lang="en-ZA" altLang="en-US" b="1" dirty="0" smtClean="0">
                <a:solidFill>
                  <a:srgbClr val="660066"/>
                </a:solidFill>
              </a:rPr>
              <a:t>; </a:t>
            </a:r>
            <a:r>
              <a:rPr lang="fr-FR" altLang="en-US" b="1" dirty="0" smtClean="0">
                <a:cs typeface="Times New Roman" pitchFamily="18" charset="0"/>
              </a:rPr>
              <a:t>sinon, ils prendront les devants et</a:t>
            </a:r>
            <a:r>
              <a:rPr lang="fr-FR" altLang="en-US" sz="800" dirty="0" smtClean="0">
                <a:latin typeface="Times New Roman" pitchFamily="18" charset="0"/>
                <a:cs typeface="Times New Roman" pitchFamily="18" charset="0"/>
              </a:rPr>
              <a:t> </a:t>
            </a:r>
            <a:r>
              <a:rPr lang="fr-FR" altLang="en-US" b="1" i="1" dirty="0" smtClean="0">
                <a:cs typeface="Times New Roman" pitchFamily="18" charset="0"/>
              </a:rPr>
              <a:t>nous</a:t>
            </a:r>
            <a:r>
              <a:rPr lang="fr-FR" altLang="en-US" sz="800" dirty="0" smtClean="0">
                <a:latin typeface="Times New Roman" pitchFamily="18" charset="0"/>
                <a:cs typeface="Times New Roman" pitchFamily="18" charset="0"/>
              </a:rPr>
              <a:t> </a:t>
            </a:r>
            <a:r>
              <a:rPr lang="fr-FR" altLang="en-US" b="1" dirty="0" smtClean="0">
                <a:cs typeface="Times New Roman" pitchFamily="18" charset="0"/>
              </a:rPr>
              <a:t>seront gouvernés par</a:t>
            </a:r>
            <a:r>
              <a:rPr lang="fr-FR" altLang="en-US" sz="800" dirty="0" smtClean="0">
                <a:latin typeface="Times New Roman" pitchFamily="18" charset="0"/>
                <a:cs typeface="Times New Roman" pitchFamily="18" charset="0"/>
              </a:rPr>
              <a:t> </a:t>
            </a:r>
            <a:r>
              <a:rPr lang="fr-FR" altLang="en-US" b="1" dirty="0" smtClean="0">
                <a:cs typeface="Times New Roman" pitchFamily="18" charset="0"/>
              </a:rPr>
              <a:t>eux.</a:t>
            </a:r>
            <a:r>
              <a:rPr lang="fr-FR" altLang="en-US" sz="800" dirty="0" smtClean="0">
                <a:latin typeface="Times New Roman" pitchFamily="18" charset="0"/>
                <a:cs typeface="Times New Roman" pitchFamily="18" charset="0"/>
              </a:rPr>
              <a:t> </a:t>
            </a:r>
            <a:r>
              <a:rPr lang="fr-FR" altLang="en-US" b="1" dirty="0" smtClean="0">
                <a:cs typeface="Times New Roman" pitchFamily="18" charset="0"/>
              </a:rPr>
              <a:t>Cependant, les identifier est insuffisant;</a:t>
            </a:r>
            <a:r>
              <a:rPr lang="fr-FR" altLang="en-US" sz="800" dirty="0" smtClean="0">
                <a:latin typeface="Times New Roman" pitchFamily="18" charset="0"/>
                <a:cs typeface="Times New Roman" pitchFamily="18" charset="0"/>
              </a:rPr>
              <a:t> </a:t>
            </a:r>
            <a:r>
              <a:rPr lang="fr-FR" altLang="en-US" b="1" dirty="0" smtClean="0">
                <a:cs typeface="Times New Roman" pitchFamily="18" charset="0"/>
              </a:rPr>
              <a:t>nous devons apprendre à faire quelque chose à leur sujet</a:t>
            </a:r>
            <a:r>
              <a:rPr lang="en-ZA" altLang="en-US" b="1" dirty="0" smtClean="0"/>
              <a:t>. </a:t>
            </a:r>
            <a:endParaRPr lang="en-US" altLang="en-US" dirty="0" smtClean="0"/>
          </a:p>
          <a:p>
            <a:endParaRPr lang="en-US" altLang="en-US" dirty="0"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EED360AD-53FC-4478-8D6A-BEF577120244}" type="slidenum">
              <a:rPr lang="en-US" altLang="en-US" sz="1200" smtClean="0"/>
              <a:pPr/>
              <a:t>27</a:t>
            </a:fld>
            <a:endParaRPr lang="en-US" altLang="en-US" sz="1200" dirty="0" smtClean="0"/>
          </a:p>
        </p:txBody>
      </p:sp>
    </p:spTree>
    <p:extLst>
      <p:ext uri="{BB962C8B-B14F-4D97-AF65-F5344CB8AC3E}">
        <p14:creationId xmlns:p14="http://schemas.microsoft.com/office/powerpoint/2010/main" val="26087185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Éviter les déclencheurs est idéal, mais de nombreux déclencheurs ne peuvent pas être évités, tels que le patron, l’emploi, la circulation, le conjoint, les enfants, etc. Voici deux stratégies utiles</a:t>
            </a:r>
            <a:r>
              <a:rPr lang="en-ZA" altLang="en-US" dirty="0" smtClean="0"/>
              <a:t>:</a:t>
            </a:r>
            <a:endParaRPr lang="fr-FR" altLang="en-US" dirty="0" smtClean="0"/>
          </a:p>
          <a:p>
            <a:r>
              <a:rPr lang="fr-FR" altLang="en-US" dirty="0" smtClean="0"/>
              <a:t> </a:t>
            </a:r>
          </a:p>
          <a:p>
            <a:r>
              <a:rPr lang="fr-FR" altLang="en-US" b="1" dirty="0" smtClean="0"/>
              <a:t>Respirez! </a:t>
            </a:r>
            <a:r>
              <a:rPr lang="fr-FR" altLang="en-US" dirty="0" smtClean="0"/>
              <a:t>respirer profondément est une technique de relaxation très efficace. </a:t>
            </a:r>
          </a:p>
          <a:p>
            <a:r>
              <a:rPr lang="fr-FR" altLang="en-US" b="1" dirty="0" smtClean="0"/>
              <a:t>Compter! </a:t>
            </a:r>
            <a:r>
              <a:rPr lang="fr-FR" altLang="en-US" dirty="0" smtClean="0"/>
              <a:t>Lorsque vous sentez monter votre colère, comptez lentement jusqu'à 10 ou 100, ou en decrescendo. Concentrez-vous sur les chiffres, et laissez la colère. Prenez une grande respiration en même temps. Cela peut annuler l'accumulation. </a:t>
            </a:r>
            <a:r>
              <a:rPr lang="en-ZA" altLang="en-US" dirty="0" smtClean="0"/>
              <a:t>  </a:t>
            </a:r>
            <a:endParaRPr lang="en-US" altLang="en-US" dirty="0" smtClean="0"/>
          </a:p>
          <a:p>
            <a:endParaRPr lang="en-US" altLang="en-US" dirty="0"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C3BF9894-195A-47C1-9BE1-DD868543C001}" type="slidenum">
              <a:rPr lang="en-US" altLang="en-US" sz="1200" smtClean="0"/>
              <a:pPr/>
              <a:t>28</a:t>
            </a:fld>
            <a:endParaRPr lang="en-US" altLang="en-US" sz="1200" dirty="0" smtClean="0"/>
          </a:p>
        </p:txBody>
      </p:sp>
    </p:spTree>
    <p:extLst>
      <p:ext uri="{BB962C8B-B14F-4D97-AF65-F5344CB8AC3E}">
        <p14:creationId xmlns:p14="http://schemas.microsoft.com/office/powerpoint/2010/main" val="19733967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b="1" dirty="0" smtClean="0"/>
              <a:t>Parlez à vous-même. </a:t>
            </a:r>
            <a:r>
              <a:rPr lang="fr-FR" altLang="en-US" dirty="0" smtClean="0"/>
              <a:t>Cette technique est largement utilisée en psychologie clinique. Elle est appelée «auto-instruction. » Par exemple (dans ces exemples, John parle à lui-même.): </a:t>
            </a:r>
          </a:p>
          <a:p>
            <a:r>
              <a:rPr lang="fr-FR" altLang="en-US" dirty="0" smtClean="0"/>
              <a:t>« </a:t>
            </a:r>
            <a:r>
              <a:rPr lang="fr-FR" altLang="en-US" dirty="0" smtClean="0"/>
              <a:t>Jean, </a:t>
            </a:r>
            <a:r>
              <a:rPr lang="fr-FR" altLang="en-US" dirty="0" smtClean="0"/>
              <a:t>tu te soucies des gens; tu ne vas pas blesser les autres. » </a:t>
            </a:r>
          </a:p>
          <a:p>
            <a:r>
              <a:rPr lang="fr-FR" altLang="en-US" dirty="0" smtClean="0"/>
              <a:t>« </a:t>
            </a:r>
            <a:r>
              <a:rPr lang="fr-FR" altLang="en-US" dirty="0" smtClean="0"/>
              <a:t>Jean, </a:t>
            </a:r>
            <a:r>
              <a:rPr lang="fr-FR" altLang="en-US" dirty="0" smtClean="0"/>
              <a:t>tu peux gérer cette tension. » </a:t>
            </a:r>
          </a:p>
          <a:p>
            <a:r>
              <a:rPr lang="fr-FR" altLang="en-US" dirty="0" smtClean="0"/>
              <a:t>« </a:t>
            </a:r>
            <a:r>
              <a:rPr lang="fr-FR" altLang="en-US" dirty="0" smtClean="0"/>
              <a:t>Jean, </a:t>
            </a:r>
            <a:r>
              <a:rPr lang="fr-FR" altLang="en-US" dirty="0" smtClean="0"/>
              <a:t>tu ne vas pas t’exploser. » </a:t>
            </a:r>
          </a:p>
          <a:p>
            <a:r>
              <a:rPr lang="fr-FR" altLang="en-US" dirty="0" smtClean="0"/>
              <a:t>« </a:t>
            </a:r>
            <a:r>
              <a:rPr lang="fr-FR" altLang="en-US" dirty="0" smtClean="0"/>
              <a:t>Jean, </a:t>
            </a:r>
            <a:r>
              <a:rPr lang="fr-FR" altLang="en-US" dirty="0" smtClean="0"/>
              <a:t>tu peux te calmer. John, respire profondément. » </a:t>
            </a:r>
          </a:p>
          <a:p>
            <a:r>
              <a:rPr lang="fr-FR" altLang="en-US" dirty="0" smtClean="0"/>
              <a:t> </a:t>
            </a:r>
          </a:p>
          <a:p>
            <a:r>
              <a:rPr lang="fr-FR" altLang="en-US" b="1" dirty="0" smtClean="0"/>
              <a:t>Parlez au Seigneur. </a:t>
            </a:r>
            <a:r>
              <a:rPr lang="fr-FR" altLang="en-US" dirty="0" smtClean="0"/>
              <a:t>Le croyant a toujours le Créateur Tout-Puissant de qui dépendre. Une brève prière est extrêmement puissante. Par exemple: </a:t>
            </a:r>
          </a:p>
          <a:p>
            <a:r>
              <a:rPr lang="fr-FR" altLang="en-US" dirty="0" smtClean="0"/>
              <a:t>« Seigneur, je suis entre tes mains. » </a:t>
            </a:r>
          </a:p>
          <a:p>
            <a:r>
              <a:rPr lang="fr-FR" altLang="en-US" dirty="0" smtClean="0"/>
              <a:t>« Seigneur, tu es mon berger. Guide-moi. Aide-moi. »</a:t>
            </a:r>
          </a:p>
          <a:p>
            <a:r>
              <a:rPr lang="fr-FR" altLang="en-US" dirty="0" smtClean="0"/>
              <a:t>«Je peux faire toutes choses par Christ." </a:t>
            </a:r>
          </a:p>
          <a:p>
            <a:r>
              <a:rPr lang="fr-FR" altLang="en-US" dirty="0" smtClean="0"/>
              <a:t>« Demeure en moi maintenant, Seigneur. » </a:t>
            </a:r>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C0B6C246-60E7-4848-9C63-E90F105ED886}" type="slidenum">
              <a:rPr lang="en-US" altLang="en-US" sz="1200" smtClean="0"/>
              <a:pPr/>
              <a:t>29</a:t>
            </a:fld>
            <a:endParaRPr lang="en-US" altLang="en-US" sz="1200" dirty="0" smtClean="0"/>
          </a:p>
        </p:txBody>
      </p:sp>
    </p:spTree>
    <p:extLst>
      <p:ext uri="{BB962C8B-B14F-4D97-AF65-F5344CB8AC3E}">
        <p14:creationId xmlns:p14="http://schemas.microsoft.com/office/powerpoint/2010/main" val="41956836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Ces stratégies peuvent être très puissantes si on les prépare à l'avance, en les répétant et en les élaborant pour les avoir sous la main dans les moments de colère. </a:t>
            </a:r>
          </a:p>
          <a:p>
            <a:r>
              <a:rPr lang="fr-FR" altLang="en-US" b="1" dirty="0" smtClean="0"/>
              <a:t> </a:t>
            </a:r>
            <a:endParaRPr lang="fr-FR" altLang="en-US" dirty="0" smtClean="0"/>
          </a:p>
          <a:p>
            <a:r>
              <a:rPr lang="fr-FR" altLang="en-US" b="1" dirty="0" smtClean="0"/>
              <a:t>Créer une image mentale des conséquences: </a:t>
            </a:r>
            <a:r>
              <a:rPr lang="fr-FR" altLang="en-US" dirty="0" smtClean="0"/>
              <a:t>penser aux conséquences de la manifestation de votre colère peut arrêter le processus. Ayez cela en votre esprit pour vous rappeler. Par exemple, imaginez un de ces scénarios: (a) vous avez perdu votre emploi pour n’avoir pas eu du sang-froid, ou (b) votre conjoint / enfants sont malades / traumatisés à cause de vos crises de colère et les portes qui claquent. </a:t>
            </a:r>
          </a:p>
          <a:p>
            <a:r>
              <a:rPr lang="fr-FR" altLang="en-US" dirty="0" smtClean="0"/>
              <a:t> </a:t>
            </a:r>
          </a:p>
          <a:p>
            <a:r>
              <a:rPr lang="fr-FR" altLang="en-US" b="1" dirty="0" smtClean="0"/>
              <a:t>Créer une image mentale de l'imagerie spirituelle: </a:t>
            </a:r>
            <a:r>
              <a:rPr lang="fr-FR" altLang="en-US" dirty="0" smtClean="0"/>
              <a:t>Sélectionnez une histoire/un comportement de la Bible et visualisez la scène. Demandez à votre image mentale d’être prête à utiliser quand la colère se manifeste. Par exemple, visualisez   Simon Pierre tirant son épée et en coupant l'oreille droite du serviteur du Grand Prêtre. Puis entendez Jésus dire: «Pierre, remets ton épée. » </a:t>
            </a:r>
            <a:r>
              <a:rPr lang="en-US" altLang="en-US" dirty="0" smtClean="0"/>
              <a:t> </a:t>
            </a:r>
          </a:p>
          <a:p>
            <a:pPr>
              <a:buFontTx/>
              <a:buChar char="•"/>
            </a:pPr>
            <a:endParaRPr lang="en-US" altLang="en-US" dirty="0" smtClean="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56BA31D5-47E7-4371-8D58-5198450A6F12}" type="slidenum">
              <a:rPr lang="en-US" altLang="en-US" sz="1200" smtClean="0"/>
              <a:pPr/>
              <a:t>30</a:t>
            </a:fld>
            <a:endParaRPr lang="en-US" altLang="en-US" sz="1200" dirty="0" smtClean="0"/>
          </a:p>
        </p:txBody>
      </p:sp>
    </p:spTree>
    <p:extLst>
      <p:ext uri="{BB962C8B-B14F-4D97-AF65-F5344CB8AC3E}">
        <p14:creationId xmlns:p14="http://schemas.microsoft.com/office/powerpoint/2010/main" val="631268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ts val="3000"/>
              </a:lnSpc>
            </a:pPr>
            <a:r>
              <a:rPr lang="fr-FR" altLang="en-US" smtClean="0">
                <a:cs typeface="Times New Roman" pitchFamily="18" charset="0"/>
              </a:rPr>
              <a:t>Ce conseil dans l'Ecclésiaste, comme dans beaucoup d'autres versets bibliques, peut aider à prévenir des problèmes majeurs.</a:t>
            </a:r>
            <a:r>
              <a:rPr lang="fr-FR" altLang="en-US" smtClean="0">
                <a:latin typeface="Times New Roman" pitchFamily="18" charset="0"/>
                <a:cs typeface="Times New Roman" pitchFamily="18" charset="0"/>
              </a:rPr>
              <a:t> </a:t>
            </a:r>
            <a:r>
              <a:rPr lang="fr-FR" altLang="en-US" smtClean="0">
                <a:cs typeface="Times New Roman" pitchFamily="18" charset="0"/>
              </a:rPr>
              <a:t>L'auteur inspiré appelle ceux qui répandent</a:t>
            </a:r>
            <a:r>
              <a:rPr lang="fr-FR" altLang="en-US" smtClean="0">
                <a:latin typeface="Times New Roman" pitchFamily="18" charset="0"/>
                <a:cs typeface="Times New Roman" pitchFamily="18" charset="0"/>
              </a:rPr>
              <a:t> </a:t>
            </a:r>
            <a:r>
              <a:rPr lang="fr-FR" altLang="en-US" smtClean="0">
                <a:cs typeface="Times New Roman" pitchFamily="18" charset="0"/>
              </a:rPr>
              <a:t>leur colère, des </a:t>
            </a:r>
            <a:r>
              <a:rPr lang="fr-FR" altLang="en-US" i="1" smtClean="0">
                <a:cs typeface="Times New Roman" pitchFamily="18" charset="0"/>
              </a:rPr>
              <a:t>fous,</a:t>
            </a:r>
            <a:r>
              <a:rPr lang="fr-FR" altLang="en-US" smtClean="0">
                <a:latin typeface="Times New Roman" pitchFamily="18" charset="0"/>
                <a:cs typeface="Times New Roman" pitchFamily="18" charset="0"/>
              </a:rPr>
              <a:t> </a:t>
            </a:r>
            <a:r>
              <a:rPr lang="fr-FR" altLang="en-US" smtClean="0">
                <a:cs typeface="Times New Roman" pitchFamily="18" charset="0"/>
              </a:rPr>
              <a:t>parce qu'une personne sage évite des crises de colère.</a:t>
            </a:r>
            <a:r>
              <a:rPr lang="fr-FR" altLang="en-US" smtClean="0">
                <a:latin typeface="Times New Roman" pitchFamily="18" charset="0"/>
                <a:cs typeface="Times New Roman" pitchFamily="18" charset="0"/>
              </a:rPr>
              <a:t> </a:t>
            </a:r>
            <a:r>
              <a:rPr lang="fr-FR" altLang="en-US" smtClean="0">
                <a:cs typeface="Times New Roman" pitchFamily="18" charset="0"/>
              </a:rPr>
              <a:t>La colère est nuisible, non seulement pour la personne qui est attaquée, mais aussi pour celui qui affiche la colère et les témoins de l'épisode.</a:t>
            </a:r>
            <a:r>
              <a:rPr lang="fr-FR" altLang="en-US" smtClean="0">
                <a:latin typeface="Times New Roman" pitchFamily="18" charset="0"/>
                <a:cs typeface="Times New Roman" pitchFamily="18" charset="0"/>
              </a:rPr>
              <a:t> </a:t>
            </a:r>
            <a:endParaRPr lang="fr-FR" altLang="en-US" sz="1100" smtClean="0">
              <a:cs typeface="Times New Roman" pitchFamily="18" charset="0"/>
            </a:endParaRPr>
          </a:p>
          <a:p>
            <a:pPr>
              <a:lnSpc>
                <a:spcPts val="3000"/>
              </a:lnSpc>
              <a:spcBef>
                <a:spcPts val="300"/>
              </a:spcBef>
            </a:pPr>
            <a:r>
              <a:rPr lang="fr-FR" altLang="en-US" smtClean="0">
                <a:cs typeface="Times New Roman" pitchFamily="18" charset="0"/>
              </a:rPr>
              <a:t> </a:t>
            </a:r>
            <a:endParaRPr lang="fr-FR" altLang="en-US" sz="1100" smtClean="0">
              <a:cs typeface="Times New Roman" pitchFamily="18" charset="0"/>
            </a:endParaRPr>
          </a:p>
          <a:p>
            <a:r>
              <a:rPr lang="fr-FR" altLang="en-US" smtClean="0">
                <a:cs typeface="Times New Roman" pitchFamily="18" charset="0"/>
              </a:rPr>
              <a:t>Le proverbe chinois nous rappelle combien durables peuvent être les conséquences d’un bref moment de colère.</a:t>
            </a:r>
            <a:endParaRPr lang="en-US" alt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18F1E900-1F31-4F54-80EE-1A7F614DF9C7}" type="slidenum">
              <a:rPr lang="en-US" altLang="en-US" sz="1200" smtClean="0"/>
              <a:pPr/>
              <a:t>3</a:t>
            </a:fld>
            <a:endParaRPr lang="en-US" altLang="en-US" sz="1200" smtClean="0"/>
          </a:p>
        </p:txBody>
      </p:sp>
    </p:spTree>
    <p:extLst>
      <p:ext uri="{BB962C8B-B14F-4D97-AF65-F5344CB8AC3E}">
        <p14:creationId xmlns:p14="http://schemas.microsoft.com/office/powerpoint/2010/main" val="24380946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 L’arrêt de la pensée » est l'une des techniques les plus valorisées par les cliniciens en utilisant des approches </a:t>
            </a:r>
            <a:r>
              <a:rPr lang="fr-FR" altLang="en-US" noProof="0" dirty="0" err="1" smtClean="0"/>
              <a:t>cognitivo</a:t>
            </a:r>
            <a:r>
              <a:rPr lang="fr-FR" altLang="en-US" noProof="0" dirty="0" smtClean="0"/>
              <a:t>-comportementale</a:t>
            </a:r>
            <a:r>
              <a:rPr lang="fr-FR" altLang="en-US" dirty="0" smtClean="0"/>
              <a:t>s pour aider les personnes obsédées, compulsives, toxicomanes, ou sous l’effet de la phobie, etc. Cette stratégie est fondée sur le fait que les pensées mènent à la colère. Le processus est comme une chaîne composée de plusieurs liens. </a:t>
            </a:r>
            <a:r>
              <a:rPr lang="fr-FR" altLang="en-US" b="1" dirty="0" smtClean="0"/>
              <a:t>  </a:t>
            </a:r>
            <a:r>
              <a:rPr lang="fr-FR" altLang="en-US" dirty="0" smtClean="0"/>
              <a:t>Dès qu'un lien au début de la chaîne apparaît, essayez l'une de ces stratégies: </a:t>
            </a:r>
            <a:endParaRPr lang="fr-FR" altLang="en-US" sz="1100" dirty="0" smtClean="0"/>
          </a:p>
          <a:p>
            <a:r>
              <a:rPr lang="fr-FR" altLang="en-US" dirty="0" smtClean="0"/>
              <a:t> </a:t>
            </a:r>
            <a:endParaRPr lang="fr-FR" altLang="en-US" sz="1100" dirty="0" smtClean="0"/>
          </a:p>
          <a:p>
            <a:pPr lvl="1"/>
            <a:r>
              <a:rPr lang="fr-FR" altLang="en-US" b="1" dirty="0" smtClean="0"/>
              <a:t>1. Dites «stop! » </a:t>
            </a:r>
            <a:r>
              <a:rPr lang="fr-FR" altLang="en-US" dirty="0" smtClean="0"/>
              <a:t>Dites ceci à vous-même fermement, même à voix haute si les circonstances le permettent, afin de dissiper immédiatement la pensée. </a:t>
            </a:r>
            <a:endParaRPr lang="fr-FR" altLang="en-US" sz="1100" dirty="0" smtClean="0"/>
          </a:p>
          <a:p>
            <a:pPr lvl="1"/>
            <a:r>
              <a:rPr lang="fr-FR" altLang="en-US" b="1" dirty="0" smtClean="0"/>
              <a:t>2. Abandonnez l'idée de votre esprit. </a:t>
            </a:r>
            <a:r>
              <a:rPr lang="fr-FR" altLang="en-US" dirty="0" smtClean="0"/>
              <a:t>Dissipez complètement la pensée. On réussit mieux en ayant d'autres idées pour remplacer la pensée indésirable. </a:t>
            </a:r>
            <a:endParaRPr lang="fr-FR" altLang="en-US" sz="1100" dirty="0" smtClean="0"/>
          </a:p>
          <a:p>
            <a:pPr lvl="1"/>
            <a:r>
              <a:rPr lang="fr-FR" altLang="en-US" b="1" dirty="0" smtClean="0"/>
              <a:t>3. Vous distraire. </a:t>
            </a:r>
            <a:r>
              <a:rPr lang="fr-FR" altLang="en-US" dirty="0" smtClean="0"/>
              <a:t>Comment? Faites une promenade, faites une course, faites un peu de nettoyage, ou pensez à un événement drôle qui vous a fait rire. </a:t>
            </a:r>
            <a:endParaRPr lang="fr-FR" altLang="en-US" sz="1100" dirty="0"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46554488-FC14-4F44-B341-F51BC6ABD99A}" type="slidenum">
              <a:rPr lang="en-US" altLang="en-US" sz="1200" smtClean="0"/>
              <a:pPr/>
              <a:t>31</a:t>
            </a:fld>
            <a:endParaRPr lang="en-US" altLang="en-US" sz="1200" smtClean="0"/>
          </a:p>
        </p:txBody>
      </p:sp>
    </p:spTree>
    <p:extLst>
      <p:ext uri="{BB962C8B-B14F-4D97-AF65-F5344CB8AC3E}">
        <p14:creationId xmlns:p14="http://schemas.microsoft.com/office/powerpoint/2010/main" val="24146053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F96354F8-9136-46A9-8057-6A1CEA04E5B5}" type="slidenum">
              <a:rPr lang="en-US" altLang="en-US" sz="1200" smtClean="0"/>
              <a:pPr/>
              <a:t>32</a:t>
            </a:fld>
            <a:endParaRPr lang="en-US" altLang="en-US" sz="1200" smtClean="0"/>
          </a:p>
        </p:txBody>
      </p:sp>
    </p:spTree>
    <p:extLst>
      <p:ext uri="{BB962C8B-B14F-4D97-AF65-F5344CB8AC3E}">
        <p14:creationId xmlns:p14="http://schemas.microsoft.com/office/powerpoint/2010/main" val="18142392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t>Quel est le meilleur moment pour arranger les choses après un excès de colère? </a:t>
            </a:r>
          </a:p>
          <a:p>
            <a:r>
              <a:rPr lang="fr-FR" altLang="en-US" smtClean="0"/>
              <a:t>Le texte </a:t>
            </a:r>
            <a:r>
              <a:rPr lang="fr-FR" altLang="en-US" i="1" smtClean="0"/>
              <a:t>« que le soleil ne se couche pas sur votre colère. »</a:t>
            </a:r>
            <a:r>
              <a:rPr lang="fr-FR" altLang="en-US" smtClean="0"/>
              <a:t> ne devrait pas toujours être compris littéralement. C’est excellent comme principe, car vous ne devez pas laisser votre rancune en suspens pendant longtemps. Donc, plus tôt vous cherchez la réconciliation, mieux vous vous sentez. Cependant, gardez ces considérations à l'esprit: </a:t>
            </a:r>
          </a:p>
          <a:p>
            <a:r>
              <a:rPr lang="fr-FR" altLang="en-US" smtClean="0"/>
              <a:t> </a:t>
            </a:r>
          </a:p>
          <a:p>
            <a:r>
              <a:rPr lang="fr-FR" altLang="en-US" smtClean="0"/>
              <a:t>Généralement, il n’est pas conseillé d'essayer des choses claires jusqu'à ce que la colère ne s’apaise. Quelqu'un encore fumant après un combat ne peut être prêt à communiquer calmement. Dans un tel cas, il est préférable de laisser les choses se calmer normalement; quelques heures d'attente peuvent être nécessaires. </a:t>
            </a:r>
          </a:p>
          <a:p>
            <a:r>
              <a:rPr lang="fr-FR" altLang="en-US" smtClean="0"/>
              <a:t> </a:t>
            </a:r>
          </a:p>
          <a:p>
            <a:r>
              <a:rPr lang="fr-FR" altLang="en-US" smtClean="0"/>
              <a:t>Ce n’est pas seulement une question d'attente, mais pour trouver un moment et un endroit optimal pour ramollir les sentiments, peut-être en dehors de la maison, dans un cadre neutre, quand personne n’est dans la précipitation. </a:t>
            </a:r>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79EA9C7A-D9F9-4A27-B571-97642634045B}" type="slidenum">
              <a:rPr lang="en-US" altLang="en-US" sz="1200" smtClean="0"/>
              <a:pPr/>
              <a:t>33</a:t>
            </a:fld>
            <a:endParaRPr lang="en-US" altLang="en-US" sz="1200" smtClean="0"/>
          </a:p>
        </p:txBody>
      </p:sp>
    </p:spTree>
    <p:extLst>
      <p:ext uri="{BB962C8B-B14F-4D97-AF65-F5344CB8AC3E}">
        <p14:creationId xmlns:p14="http://schemas.microsoft.com/office/powerpoint/2010/main" val="21139705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t>Être optimiste, c’est une question d'habitude. Certaines personnes ont tendance à voir le verre à moitié vide, tandis que d'autres ont tendance à le voir à moitié plein. Dans les relations, c’est une bonne chose d’observer l'adversaire et se concentrer sur ces qualités, ces capacités, et ces bonnes intentions, etc. </a:t>
            </a:r>
          </a:p>
          <a:p>
            <a:r>
              <a:rPr lang="fr-FR" altLang="en-US" smtClean="0"/>
              <a:t> </a:t>
            </a:r>
          </a:p>
          <a:p>
            <a:r>
              <a:rPr lang="fr-FR" altLang="en-US" smtClean="0"/>
              <a:t>Exprimer sa gratitude a également été trouvé efficace dans les relations nourrissantes. Même les conseillers non-confessionnels enseignent des protocoles de gratitude aux clients. Ces stratégies aident les gens à atteindre des sentiments de bien-être et à améliorer leurs relations interpersonnelles. </a:t>
            </a:r>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78CA8EF7-93DD-48B7-8231-F42E98CF943D}" type="slidenum">
              <a:rPr lang="en-US" altLang="en-US" sz="1200" smtClean="0"/>
              <a:pPr/>
              <a:t>34</a:t>
            </a:fld>
            <a:endParaRPr lang="en-US" altLang="en-US" sz="1200" smtClean="0"/>
          </a:p>
        </p:txBody>
      </p:sp>
    </p:spTree>
    <p:extLst>
      <p:ext uri="{BB962C8B-B14F-4D97-AF65-F5344CB8AC3E}">
        <p14:creationId xmlns:p14="http://schemas.microsoft.com/office/powerpoint/2010/main" val="25528725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t>[Note à l'animateur: cela peut se faire individuellement, en couple, en famille ou en groupes. Si le temps est passé, cela peut être complété au cours du séminaire; au cas contraire, le formulaire peut être considéré comme un document à être complété à la maison. Une fois que les participants remplissent leur liste, ils peuvent partager avec les autres.] </a:t>
            </a:r>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75E3AB05-E98F-405C-AE31-DB82F9BD2B7C}" type="slidenum">
              <a:rPr lang="en-US" altLang="en-US" sz="1200" smtClean="0"/>
              <a:pPr/>
              <a:t>35</a:t>
            </a:fld>
            <a:endParaRPr lang="en-US" altLang="en-US" sz="1200" smtClean="0"/>
          </a:p>
        </p:txBody>
      </p:sp>
    </p:spTree>
    <p:extLst>
      <p:ext uri="{BB962C8B-B14F-4D97-AF65-F5344CB8AC3E}">
        <p14:creationId xmlns:p14="http://schemas.microsoft.com/office/powerpoint/2010/main" val="36974137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[Note à l'animateur: cette activité est pour les participants au séminaire, à faire après le séminaire. Cela devrait être un exercice réel, en choisissant une personne réelle et exprimer sa gratitude par écrit. Comme alternative, l'exercice peut se faire en visitant la personne pour lui exprimer votre reconnaissance face à face, ou peut-être par téléphone. </a:t>
            </a:r>
            <a:r>
              <a:rPr lang="en-US" altLang="en-US" dirty="0" smtClean="0"/>
              <a:t>]</a:t>
            </a:r>
            <a:endParaRPr lang="fr-FR" altLang="en-US" dirty="0" smtClean="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2691F856-D683-49C1-8EA6-C6C57E099032}" type="slidenum">
              <a:rPr lang="en-US" altLang="en-US" sz="1200" smtClean="0"/>
              <a:pPr/>
              <a:t>36</a:t>
            </a:fld>
            <a:endParaRPr lang="en-US" altLang="en-US" sz="1200" dirty="0" smtClean="0"/>
          </a:p>
        </p:txBody>
      </p:sp>
    </p:spTree>
    <p:extLst>
      <p:ext uri="{BB962C8B-B14F-4D97-AF65-F5344CB8AC3E}">
        <p14:creationId xmlns:p14="http://schemas.microsoft.com/office/powerpoint/2010/main" val="22713425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[Note à l'animateur: ce tableau présente un résumé des stratégies pratiques de maîtrise de la colère qui ont été partagées au cours du séminaire. S’il n'y a pas de temps, ceci peut être omis.] </a:t>
            </a:r>
          </a:p>
          <a:p>
            <a:endParaRPr lang="en-US" altLang="en-US" dirty="0"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BD543C05-4382-4B25-B5F4-EA006C9522B8}" type="slidenum">
              <a:rPr lang="en-US" altLang="en-US" sz="1200" smtClean="0"/>
              <a:pPr/>
              <a:t>37</a:t>
            </a:fld>
            <a:endParaRPr lang="en-US" altLang="en-US" sz="1200" dirty="0" smtClean="0"/>
          </a:p>
        </p:txBody>
      </p:sp>
    </p:spTree>
    <p:extLst>
      <p:ext uri="{BB962C8B-B14F-4D97-AF65-F5344CB8AC3E}">
        <p14:creationId xmlns:p14="http://schemas.microsoft.com/office/powerpoint/2010/main" val="23071244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Il est important de se rappeler que les techniques et les stratégies fournissent un soutien pour gérer les comportements nocifs, tels que se mettre en colère et peut-être se blesser ou blesser les autres. Cependant, notre besoin le plus important est de se rendre à l'Esprit Saint, pour qu’il nous transforme, à se comporter d'une manière bienveillante et chrétien. C’est la vraie solution à la colère. </a:t>
            </a:r>
          </a:p>
          <a:p>
            <a:endParaRPr lang="en-US" altLang="en-US" dirty="0" smtClean="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BBE156FA-221A-4C5C-878E-1D010D27F079}" type="slidenum">
              <a:rPr lang="en-US" altLang="en-US" sz="1200" smtClean="0"/>
              <a:pPr/>
              <a:t>38</a:t>
            </a:fld>
            <a:endParaRPr lang="en-US" altLang="en-US" sz="1200" dirty="0" smtClean="0"/>
          </a:p>
        </p:txBody>
      </p:sp>
    </p:spTree>
    <p:extLst>
      <p:ext uri="{BB962C8B-B14F-4D97-AF65-F5344CB8AC3E}">
        <p14:creationId xmlns:p14="http://schemas.microsoft.com/office/powerpoint/2010/main" val="19872707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[Note aux présentateurs: les cas suivants peuvent être modifiés pour s’adapter à la culture. Le but de ces cas est d'aider les participants à appliquer ce qu'ils ont appris dans le séminaire. Ils peuvent être discutés en petits groupes, à deux ou avec l'ensemble du groupe.] </a:t>
            </a:r>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9492656E-3C38-4905-841E-6DE52ED5F1B6}" type="slidenum">
              <a:rPr lang="en-US" altLang="en-US" sz="1200" smtClean="0"/>
              <a:pPr/>
              <a:t>39</a:t>
            </a:fld>
            <a:endParaRPr lang="en-US" altLang="en-US" sz="1200" dirty="0" smtClean="0"/>
          </a:p>
        </p:txBody>
      </p:sp>
    </p:spTree>
    <p:extLst>
      <p:ext uri="{BB962C8B-B14F-4D97-AF65-F5344CB8AC3E}">
        <p14:creationId xmlns:p14="http://schemas.microsoft.com/office/powerpoint/2010/main" val="14905520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E3C11D4F-410C-49BC-962B-05CE3D99FB60}" type="slidenum">
              <a:rPr lang="en-US" altLang="en-US" sz="1200" smtClean="0"/>
              <a:pPr/>
              <a:t>40</a:t>
            </a:fld>
            <a:endParaRPr lang="en-US" altLang="en-US" sz="1200" dirty="0" smtClean="0"/>
          </a:p>
        </p:txBody>
      </p:sp>
    </p:spTree>
    <p:extLst>
      <p:ext uri="{BB962C8B-B14F-4D97-AF65-F5344CB8AC3E}">
        <p14:creationId xmlns:p14="http://schemas.microsoft.com/office/powerpoint/2010/main" val="807811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t>Il est important de reconnaître que la colère est juste une émotion. C’est comme la tentation. (Par exemple, une pensée lascive peut passer par l'esprit, mais on peut rapidement la dissiper par la grâce de Dieu). La tentation n’est pas le péché. Cependant, quand on permet à ces pensées de prendre le dessus et remplir son esprit, c’est le péché. La même chose est vraie de la colère. La colère est une émotion qui doit être canalisée, mais si elle cause des dommages à autrui ou à sa propre santé mentale, c’est un péché</a:t>
            </a:r>
            <a:r>
              <a:rPr lang="en-US" altLang="en-US" smtClean="0"/>
              <a:t>.</a:t>
            </a:r>
          </a:p>
          <a:p>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BA7BC7A-A367-49E1-85FF-EC6F8F8A6F9B}" type="slidenum">
              <a:rPr lang="en-US" altLang="en-US" sz="1200" smtClean="0"/>
              <a:pPr/>
              <a:t>4</a:t>
            </a:fld>
            <a:endParaRPr lang="en-US" altLang="en-US" sz="1200" smtClean="0"/>
          </a:p>
        </p:txBody>
      </p:sp>
    </p:spTree>
    <p:extLst>
      <p:ext uri="{BB962C8B-B14F-4D97-AF65-F5344CB8AC3E}">
        <p14:creationId xmlns:p14="http://schemas.microsoft.com/office/powerpoint/2010/main" val="18147964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BFFE7C71-A1E6-45D5-8703-6533A0D4F465}" type="slidenum">
              <a:rPr lang="en-US" altLang="en-US" sz="1200" smtClean="0"/>
              <a:pPr/>
              <a:t>41</a:t>
            </a:fld>
            <a:endParaRPr lang="en-US" altLang="en-US" sz="1200" dirty="0" smtClean="0"/>
          </a:p>
        </p:txBody>
      </p:sp>
    </p:spTree>
    <p:extLst>
      <p:ext uri="{BB962C8B-B14F-4D97-AF65-F5344CB8AC3E}">
        <p14:creationId xmlns:p14="http://schemas.microsoft.com/office/powerpoint/2010/main" val="22087337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9765489-C1F7-49BD-BD4D-E2B306565794}" type="slidenum">
              <a:rPr lang="en-US" altLang="en-US" sz="1200" smtClean="0"/>
              <a:pPr/>
              <a:t>42</a:t>
            </a:fld>
            <a:endParaRPr lang="en-US" altLang="en-US" sz="1200" dirty="0" smtClean="0"/>
          </a:p>
        </p:txBody>
      </p:sp>
    </p:spTree>
    <p:extLst>
      <p:ext uri="{BB962C8B-B14F-4D97-AF65-F5344CB8AC3E}">
        <p14:creationId xmlns:p14="http://schemas.microsoft.com/office/powerpoint/2010/main" val="10330597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A69B2076-10B8-428D-A188-E007E9DC7DA7}" type="slidenum">
              <a:rPr lang="en-US" altLang="en-US" sz="1200" smtClean="0"/>
              <a:pPr/>
              <a:t>43</a:t>
            </a:fld>
            <a:endParaRPr lang="en-US" altLang="en-US" sz="1200" dirty="0" smtClean="0"/>
          </a:p>
        </p:txBody>
      </p:sp>
    </p:spTree>
    <p:extLst>
      <p:ext uri="{BB962C8B-B14F-4D97-AF65-F5344CB8AC3E}">
        <p14:creationId xmlns:p14="http://schemas.microsoft.com/office/powerpoint/2010/main" val="229327533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F5D1521E-B2AD-4F4D-833A-A370CFB4BC48}" type="slidenum">
              <a:rPr lang="en-US" altLang="en-US" sz="1200" smtClean="0"/>
              <a:pPr/>
              <a:t>44</a:t>
            </a:fld>
            <a:endParaRPr lang="en-US" altLang="en-US" sz="1200" dirty="0" smtClean="0"/>
          </a:p>
        </p:txBody>
      </p:sp>
    </p:spTree>
    <p:extLst>
      <p:ext uri="{BB962C8B-B14F-4D97-AF65-F5344CB8AC3E}">
        <p14:creationId xmlns:p14="http://schemas.microsoft.com/office/powerpoint/2010/main" val="31795471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dirty="0" smtClean="0"/>
              <a:t>Appliquer ce principe à tous les aspects de nos relations avec les autres permettrait de résoudre de nombreux problèmes et permettrait de promouvoir le bonheur. </a:t>
            </a:r>
          </a:p>
          <a:p>
            <a:r>
              <a:rPr lang="fr-FR" altLang="en-US" dirty="0" smtClean="0"/>
              <a:t> </a:t>
            </a:r>
          </a:p>
          <a:p>
            <a:r>
              <a:rPr lang="fr-FR" altLang="en-US" dirty="0" smtClean="0"/>
              <a:t>L'histoire parle d'un riziculteur qui gardait ses champs sur la montagne surplombant son village et la plage. Sa position et sa perspective lui permettaient une vue parfaite du village, de la plage, et du vaste océan. Soudain, à l'horizon, il vit l'océan formant d'énormes vagues. Un tsunami! Tout le monde dans le village périrait sans être averti. Décidant rapidement comment attirer leur attention, il mit le feu au champ. Les villageois, voyant le feu, coururent jusqu'à la montagne pour aider à éteindre le feu. Parce qu'ils ont grimpé, ils étaient en sécurité du tsunami qui ravageait. Quelques instants plus tard, des vagues gigantesques rugirent sur la plage et les maisons. Mais la vie de ceux qui se précipitaient pour éteindre le feu fut sauvée. Le riziculteur ne se souciait pas de perdre sa récolte. Les villageois ne sont pas restés confortablement à la maison. Des deux côtés, il y a un sacrifice, et leur vie fut sauvée. </a:t>
            </a:r>
          </a:p>
          <a:p>
            <a:r>
              <a:rPr lang="fr-FR" altLang="en-US" dirty="0" smtClean="0"/>
              <a:t> </a:t>
            </a:r>
          </a:p>
          <a:p>
            <a:r>
              <a:rPr lang="fr-FR" altLang="en-US" dirty="0" smtClean="0"/>
              <a:t>Sans doute nous avons chacun des moments de colère. Apprenons des stratégies pratiques pour maîtriser la colère, de sorte que, avec l'aide de Dieu, nous pouvons avoir une meilleure santé physique et ranimer des relations saines avec la famille et les amis. Marchons avec notre Seigneur, celui qui est notre exemple et qui nous donne la force pour changer.</a:t>
            </a:r>
            <a:endParaRPr lang="en-US" altLang="en-US" dirty="0" smtClean="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C38748E3-EC29-461C-9146-D631A597E30C}" type="slidenum">
              <a:rPr lang="en-US" altLang="en-US" sz="1200" smtClean="0"/>
              <a:pPr/>
              <a:t>45</a:t>
            </a:fld>
            <a:endParaRPr lang="en-US" altLang="en-US" sz="1200" dirty="0" smtClean="0"/>
          </a:p>
        </p:txBody>
      </p:sp>
    </p:spTree>
    <p:extLst>
      <p:ext uri="{BB962C8B-B14F-4D97-AF65-F5344CB8AC3E}">
        <p14:creationId xmlns:p14="http://schemas.microsoft.com/office/powerpoint/2010/main" val="50817113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933A44F8-AD49-4B73-A74D-3D3428D99C20}" type="slidenum">
              <a:rPr lang="en-US" altLang="en-US" sz="1200" smtClean="0"/>
              <a:pPr/>
              <a:t>46</a:t>
            </a:fld>
            <a:endParaRPr lang="en-US" altLang="en-US" sz="1200" dirty="0" smtClean="0"/>
          </a:p>
        </p:txBody>
      </p:sp>
    </p:spTree>
    <p:extLst>
      <p:ext uri="{BB962C8B-B14F-4D97-AF65-F5344CB8AC3E}">
        <p14:creationId xmlns:p14="http://schemas.microsoft.com/office/powerpoint/2010/main" val="495264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cs typeface="Times New Roman" pitchFamily="18" charset="0"/>
              </a:rPr>
              <a:t>La colère est une des émotions les plus puissantes et aura une incidence sur plusieurs systèmes physiologiques.</a:t>
            </a:r>
            <a:r>
              <a:rPr lang="fr-FR" altLang="en-US" smtClean="0">
                <a:latin typeface="Times New Roman" pitchFamily="18" charset="0"/>
                <a:cs typeface="Times New Roman" pitchFamily="18" charset="0"/>
              </a:rPr>
              <a:t> </a:t>
            </a:r>
            <a:r>
              <a:rPr lang="fr-FR" altLang="en-US" smtClean="0">
                <a:cs typeface="Times New Roman" pitchFamily="18" charset="0"/>
              </a:rPr>
              <a:t>Cela signifie qu'elle peut affecter notre santé physique si on est toujours en colère ou si elle est extrême.</a:t>
            </a:r>
            <a:r>
              <a:rPr lang="fr-FR" altLang="en-US" smtClean="0">
                <a:latin typeface="Times New Roman" pitchFamily="18" charset="0"/>
                <a:cs typeface="Times New Roman" pitchFamily="18" charset="0"/>
              </a:rPr>
              <a:t> </a:t>
            </a:r>
            <a:r>
              <a:rPr lang="fr-FR" altLang="en-US" smtClean="0">
                <a:cs typeface="Times New Roman" pitchFamily="18" charset="0"/>
              </a:rPr>
              <a:t>Tout comme nous ne voulons pas manger ou boire quelque chose qui va nuire à notre santé, nous devrions de la même manière éviter la violence physique de la colère.</a:t>
            </a:r>
            <a:r>
              <a:rPr lang="fr-FR" altLang="en-US" smtClean="0">
                <a:latin typeface="Times New Roman" pitchFamily="18" charset="0"/>
                <a:cs typeface="Times New Roman" pitchFamily="18" charset="0"/>
              </a:rPr>
              <a:t> </a:t>
            </a:r>
            <a:r>
              <a:rPr lang="fr-FR" altLang="en-US" smtClean="0">
                <a:cs typeface="Times New Roman" pitchFamily="18" charset="0"/>
              </a:rPr>
              <a:t>En outre, la colère présente des risques pour notre santé mentale: nous perdons des amis; nos</a:t>
            </a:r>
            <a:r>
              <a:rPr lang="fr-FR" altLang="en-US" smtClean="0">
                <a:latin typeface="Times New Roman" pitchFamily="18" charset="0"/>
                <a:cs typeface="Times New Roman" pitchFamily="18" charset="0"/>
              </a:rPr>
              <a:t> </a:t>
            </a:r>
            <a:r>
              <a:rPr lang="fr-FR" altLang="en-US" smtClean="0">
                <a:cs typeface="Times New Roman" pitchFamily="18" charset="0"/>
              </a:rPr>
              <a:t>relations souffrent;</a:t>
            </a:r>
            <a:r>
              <a:rPr lang="fr-FR" altLang="en-US" smtClean="0">
                <a:latin typeface="Times New Roman" pitchFamily="18" charset="0"/>
                <a:cs typeface="Times New Roman" pitchFamily="18" charset="0"/>
              </a:rPr>
              <a:t> </a:t>
            </a:r>
            <a:r>
              <a:rPr lang="fr-FR" altLang="en-US" smtClean="0">
                <a:cs typeface="Times New Roman" pitchFamily="18" charset="0"/>
              </a:rPr>
              <a:t>et notre pensée et raisonnement se détériorent.</a:t>
            </a:r>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7C22612D-316A-4309-BDF9-19EC7862D522}" type="slidenum">
              <a:rPr lang="en-US" altLang="en-US" sz="1200" smtClean="0"/>
              <a:pPr/>
              <a:t>5</a:t>
            </a:fld>
            <a:endParaRPr lang="en-US" altLang="en-US" sz="1200" smtClean="0"/>
          </a:p>
        </p:txBody>
      </p:sp>
    </p:spTree>
    <p:extLst>
      <p:ext uri="{BB962C8B-B14F-4D97-AF65-F5344CB8AC3E}">
        <p14:creationId xmlns:p14="http://schemas.microsoft.com/office/powerpoint/2010/main" val="1269301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b="1" smtClean="0"/>
              <a:t>Physiologique.</a:t>
            </a:r>
            <a:r>
              <a:rPr lang="fr-FR" altLang="en-US" smtClean="0"/>
              <a:t> Ces réponses sont envoyées par le système limbique (le centre de nos émotions) qui se traduisent par l’accélération du rythme cardiaque, la pression artérielle élevée, la contraction des muscles, l’augmentation de la fréquence de la transpiration en respirant, pâleur ou rougeur du visage et les mains froides. Les réactions physiologiques peuvent varier d'une personne à l'autre et dépendront également de l'intensité de la colère. </a:t>
            </a:r>
          </a:p>
          <a:p>
            <a:r>
              <a:rPr lang="fr-FR" altLang="en-US" smtClean="0"/>
              <a:t> </a:t>
            </a:r>
          </a:p>
          <a:p>
            <a:r>
              <a:rPr lang="fr-FR" altLang="en-US" smtClean="0"/>
              <a:t>Nous devons établir une différence entre SENTIMENT et ÉMOTION. Un sentiment est une pensée qui représente une attitude, quelque chose que nous aimons ou n’aimons pas, à l'aise ou mal à l'aise, etc. Les sentiments ne suscitent aucune réponse physiologique. Cependant, un sentiment peut souvent devenir une émotion; à ce moment il activera une série de réponses physiologiques à différents systèmes du corps: l'appareil respiratoire, circulatoire, musculaire squelettique, le système endocrinien, et d'autres</a:t>
            </a:r>
            <a:r>
              <a:rPr lang="en-US" altLang="en-US" smtClean="0"/>
              <a:t>. </a:t>
            </a:r>
          </a:p>
          <a:p>
            <a:endParaRPr lang="en-US"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E2DBCB66-8268-4408-9074-7F84164BB5BC}" type="slidenum">
              <a:rPr lang="en-US" altLang="en-US" sz="1200" smtClean="0"/>
              <a:pPr/>
              <a:t>6</a:t>
            </a:fld>
            <a:endParaRPr lang="en-US" altLang="en-US" sz="1200" smtClean="0"/>
          </a:p>
        </p:txBody>
      </p:sp>
    </p:spTree>
    <p:extLst>
      <p:ext uri="{BB962C8B-B14F-4D97-AF65-F5344CB8AC3E}">
        <p14:creationId xmlns:p14="http://schemas.microsoft.com/office/powerpoint/2010/main" val="26195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b="1" smtClean="0">
                <a:cs typeface="Times New Roman" pitchFamily="18" charset="0"/>
              </a:rPr>
              <a:t>Cognitif.</a:t>
            </a:r>
            <a:r>
              <a:rPr lang="fr-FR" altLang="en-US" smtClean="0">
                <a:latin typeface="Times New Roman" pitchFamily="18" charset="0"/>
                <a:cs typeface="Times New Roman" pitchFamily="18" charset="0"/>
              </a:rPr>
              <a:t> </a:t>
            </a:r>
            <a:r>
              <a:rPr lang="fr-FR" altLang="en-US" smtClean="0">
                <a:cs typeface="Times New Roman" pitchFamily="18" charset="0"/>
              </a:rPr>
              <a:t>Le processus de réflexion est affecté par la colère.</a:t>
            </a:r>
            <a:r>
              <a:rPr lang="fr-FR" altLang="en-US" smtClean="0">
                <a:latin typeface="Times New Roman" pitchFamily="18" charset="0"/>
                <a:cs typeface="Times New Roman" pitchFamily="18" charset="0"/>
              </a:rPr>
              <a:t> </a:t>
            </a:r>
            <a:r>
              <a:rPr lang="fr-FR" altLang="en-US" smtClean="0">
                <a:cs typeface="Times New Roman" pitchFamily="18" charset="0"/>
              </a:rPr>
              <a:t>Quand on est en colère, la pensée devient irrationnelle et déformée.</a:t>
            </a:r>
            <a:r>
              <a:rPr lang="fr-FR" altLang="en-US" smtClean="0">
                <a:latin typeface="Times New Roman" pitchFamily="18" charset="0"/>
                <a:cs typeface="Times New Roman" pitchFamily="18" charset="0"/>
              </a:rPr>
              <a:t> </a:t>
            </a:r>
            <a:r>
              <a:rPr lang="fr-FR" altLang="en-US" smtClean="0">
                <a:cs typeface="Times New Roman" pitchFamily="18" charset="0"/>
              </a:rPr>
              <a:t>Elle tend à être négative et se concentrer sur ce qui a causé la colère.</a:t>
            </a:r>
            <a:r>
              <a:rPr lang="fr-FR" altLang="en-US" smtClean="0">
                <a:latin typeface="Times New Roman" pitchFamily="18" charset="0"/>
                <a:cs typeface="Times New Roman" pitchFamily="18" charset="0"/>
              </a:rPr>
              <a:t> </a:t>
            </a:r>
            <a:r>
              <a:rPr lang="fr-FR" altLang="en-US" smtClean="0">
                <a:cs typeface="Times New Roman" pitchFamily="18" charset="0"/>
              </a:rPr>
              <a:t>Par exemple, ce que quelqu'un a dit, le comportement des autres, quelque chose qui semble injuste ou injustifiée.</a:t>
            </a:r>
            <a:r>
              <a:rPr lang="fr-FR" altLang="en-US" smtClean="0">
                <a:latin typeface="Times New Roman" pitchFamily="18" charset="0"/>
                <a:cs typeface="Times New Roman" pitchFamily="18" charset="0"/>
              </a:rPr>
              <a:t> </a:t>
            </a:r>
            <a:r>
              <a:rPr lang="fr-FR" altLang="en-US" smtClean="0">
                <a:cs typeface="Times New Roman" pitchFamily="18" charset="0"/>
              </a:rPr>
              <a:t>La colère affecte notre connaissance.</a:t>
            </a:r>
            <a:r>
              <a:rPr lang="fr-FR" altLang="en-US" smtClean="0">
                <a:latin typeface="Times New Roman" pitchFamily="18" charset="0"/>
                <a:cs typeface="Times New Roman" pitchFamily="18" charset="0"/>
              </a:rPr>
              <a:t> </a:t>
            </a:r>
            <a:r>
              <a:rPr lang="fr-FR" altLang="en-US" smtClean="0">
                <a:cs typeface="Times New Roman" pitchFamily="18" charset="0"/>
              </a:rPr>
              <a:t>Nous risquons de perdre la capacité de peser les conséquences de notre colère parce que nous sommes emportés par la force de l'émotion</a:t>
            </a:r>
            <a:r>
              <a:rPr lang="en-US" altLang="en-US" smtClean="0"/>
              <a:t>.</a:t>
            </a:r>
          </a:p>
          <a:p>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C7C63CBC-0DD2-439F-A8B1-CF51F241C1DB}" type="slidenum">
              <a:rPr lang="en-US" altLang="en-US" sz="1200" smtClean="0"/>
              <a:pPr/>
              <a:t>7</a:t>
            </a:fld>
            <a:endParaRPr lang="en-US" altLang="en-US" sz="1200" smtClean="0"/>
          </a:p>
        </p:txBody>
      </p:sp>
    </p:spTree>
    <p:extLst>
      <p:ext uri="{BB962C8B-B14F-4D97-AF65-F5344CB8AC3E}">
        <p14:creationId xmlns:p14="http://schemas.microsoft.com/office/powerpoint/2010/main" val="2199628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ts val="3000"/>
              </a:lnSpc>
            </a:pPr>
            <a:r>
              <a:rPr lang="fr-FR" altLang="en-US" smtClean="0">
                <a:cs typeface="Times New Roman" pitchFamily="18" charset="0"/>
              </a:rPr>
              <a:t>Peut-être que la colère est le plus souvent révélée dans notre discours.</a:t>
            </a:r>
            <a:r>
              <a:rPr lang="fr-FR" altLang="en-US" smtClean="0">
                <a:latin typeface="Times New Roman" pitchFamily="18" charset="0"/>
                <a:cs typeface="Times New Roman" pitchFamily="18" charset="0"/>
              </a:rPr>
              <a:t> </a:t>
            </a:r>
            <a:r>
              <a:rPr lang="fr-FR" altLang="en-US" smtClean="0">
                <a:cs typeface="Times New Roman" pitchFamily="18" charset="0"/>
              </a:rPr>
              <a:t>Quand nous sommes colère, nous pouvons dire que nous ne des choses que nous ne voulions pas et blesser les autres profondément.</a:t>
            </a:r>
            <a:r>
              <a:rPr lang="fr-FR" altLang="en-US" smtClean="0">
                <a:latin typeface="Times New Roman" pitchFamily="18" charset="0"/>
                <a:cs typeface="Times New Roman" pitchFamily="18" charset="0"/>
              </a:rPr>
              <a:t> </a:t>
            </a:r>
            <a:r>
              <a:rPr lang="fr-FR" altLang="en-US" smtClean="0">
                <a:cs typeface="Times New Roman" pitchFamily="18" charset="0"/>
              </a:rPr>
              <a:t>En outre, il y a une forte possibilité que nous ne pesons pas ce que nous disons et comment nous le disons dans les moments de colère.</a:t>
            </a:r>
            <a:r>
              <a:rPr lang="fr-FR" altLang="en-US" smtClean="0">
                <a:latin typeface="Times New Roman" pitchFamily="18" charset="0"/>
                <a:cs typeface="Times New Roman" pitchFamily="18" charset="0"/>
              </a:rPr>
              <a:t> </a:t>
            </a:r>
            <a:r>
              <a:rPr lang="fr-FR" altLang="en-US" smtClean="0">
                <a:cs typeface="Times New Roman" pitchFamily="18" charset="0"/>
              </a:rPr>
              <a:t>Si l’excès de colère des gens pouvait être enregistré sur l'appareil photo, ils seraient surpris!</a:t>
            </a:r>
            <a:r>
              <a:rPr lang="fr-FR" altLang="en-US" smtClean="0">
                <a:latin typeface="Times New Roman" pitchFamily="18" charset="0"/>
                <a:cs typeface="Times New Roman" pitchFamily="18" charset="0"/>
              </a:rPr>
              <a:t> </a:t>
            </a:r>
            <a:endParaRPr lang="fr-FR" altLang="en-US" sz="1100" smtClean="0">
              <a:cs typeface="Times New Roman" pitchFamily="18" charset="0"/>
            </a:endParaRPr>
          </a:p>
          <a:p>
            <a:pPr>
              <a:lnSpc>
                <a:spcPts val="3000"/>
              </a:lnSpc>
              <a:spcBef>
                <a:spcPts val="300"/>
              </a:spcBef>
            </a:pPr>
            <a:r>
              <a:rPr lang="fr-FR" altLang="en-US" smtClean="0">
                <a:cs typeface="Times New Roman" pitchFamily="18" charset="0"/>
              </a:rPr>
              <a:t> </a:t>
            </a:r>
            <a:endParaRPr lang="fr-FR" altLang="en-US" sz="1100" smtClean="0">
              <a:cs typeface="Times New Roman" pitchFamily="18" charset="0"/>
            </a:endParaRPr>
          </a:p>
          <a:p>
            <a:r>
              <a:rPr lang="fr-FR" altLang="en-US" smtClean="0">
                <a:cs typeface="Times New Roman" pitchFamily="18" charset="0"/>
              </a:rPr>
              <a:t>La colère qui se manifeste dans le comportement est peut-être le niveau le plus dangereux.</a:t>
            </a:r>
            <a:r>
              <a:rPr lang="fr-FR" altLang="en-US" smtClean="0">
                <a:latin typeface="Times New Roman" pitchFamily="18" charset="0"/>
                <a:cs typeface="Times New Roman" pitchFamily="18" charset="0"/>
              </a:rPr>
              <a:t> </a:t>
            </a:r>
            <a:r>
              <a:rPr lang="fr-FR" altLang="en-US" smtClean="0">
                <a:cs typeface="Times New Roman" pitchFamily="18" charset="0"/>
              </a:rPr>
              <a:t>Elle peut comprendre: devenir rouge et fragile, élever la voix, claquements de portes, ou de dire des choses blessantes, méchantes.</a:t>
            </a:r>
            <a:r>
              <a:rPr lang="fr-FR" altLang="en-US" smtClean="0">
                <a:latin typeface="Times New Roman" pitchFamily="18" charset="0"/>
                <a:cs typeface="Times New Roman" pitchFamily="18" charset="0"/>
              </a:rPr>
              <a:t> </a:t>
            </a:r>
            <a:r>
              <a:rPr lang="fr-FR" altLang="en-US" smtClean="0">
                <a:cs typeface="Times New Roman" pitchFamily="18" charset="0"/>
              </a:rPr>
              <a:t>Dans la manifestation la plus extrême, la personne en colère devient violente, crie sur d'autres, donne des coups de pied aux objets ou aux animaux domestiques, et frappe les gens avec les poings ou toute arme à portée de main.</a:t>
            </a:r>
            <a:r>
              <a:rPr lang="fr-FR" altLang="en-US" smtClean="0">
                <a:latin typeface="Times New Roman" pitchFamily="18" charset="0"/>
                <a:cs typeface="Times New Roman" pitchFamily="18" charset="0"/>
              </a:rPr>
              <a:t> </a:t>
            </a:r>
            <a:r>
              <a:rPr lang="fr-FR" altLang="en-US" smtClean="0">
                <a:cs typeface="Times New Roman" pitchFamily="18" charset="0"/>
              </a:rPr>
              <a:t>Parfois, ces comportements sont contre la loi et peuvent entraîner des sanctions pénales</a:t>
            </a:r>
            <a:r>
              <a:rPr lang="en-US" altLang="en-US" smtClean="0"/>
              <a:t>. </a:t>
            </a:r>
          </a:p>
          <a:p>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94CB53A0-83AD-45E0-871B-955908CE61CE}" type="slidenum">
              <a:rPr lang="en-US" altLang="en-US" sz="1200" smtClean="0"/>
              <a:pPr/>
              <a:t>8</a:t>
            </a:fld>
            <a:endParaRPr lang="en-US" altLang="en-US" sz="1200" smtClean="0"/>
          </a:p>
        </p:txBody>
      </p:sp>
    </p:spTree>
    <p:extLst>
      <p:ext uri="{BB962C8B-B14F-4D97-AF65-F5344CB8AC3E}">
        <p14:creationId xmlns:p14="http://schemas.microsoft.com/office/powerpoint/2010/main" val="4082491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en-US" smtClean="0">
                <a:cs typeface="Times New Roman" pitchFamily="18" charset="0"/>
              </a:rPr>
              <a:t>La liste des problèmes de santé donnés sur la diapositive est suffisante pour montrer les effets de la commotion physiologique que notre système physiologique expérimente.</a:t>
            </a:r>
            <a:r>
              <a:rPr lang="fr-FR" altLang="en-US" smtClean="0">
                <a:latin typeface="Times New Roman" pitchFamily="18" charset="0"/>
                <a:cs typeface="Times New Roman" pitchFamily="18" charset="0"/>
              </a:rPr>
              <a:t> </a:t>
            </a:r>
            <a:r>
              <a:rPr lang="fr-FR" altLang="en-US" smtClean="0">
                <a:cs typeface="Times New Roman" pitchFamily="18" charset="0"/>
              </a:rPr>
              <a:t>Certaines personnes dans les communautés adventistes sont très préoccupées par leur alimentation, car faire attention à notre régime alimentaire est important pour notre santé.</a:t>
            </a:r>
            <a:r>
              <a:rPr lang="fr-FR" altLang="en-US" smtClean="0">
                <a:latin typeface="Times New Roman" pitchFamily="18" charset="0"/>
                <a:cs typeface="Times New Roman" pitchFamily="18" charset="0"/>
              </a:rPr>
              <a:t> </a:t>
            </a:r>
            <a:r>
              <a:rPr lang="fr-FR" altLang="en-US" smtClean="0">
                <a:cs typeface="Times New Roman" pitchFamily="18" charset="0"/>
              </a:rPr>
              <a:t>Cependant, dans notre zèle pour l'alimentation et la nourriture, nous pouvons oublier les dommages à notre corps quand nous nous mettons en colère</a:t>
            </a:r>
            <a:r>
              <a:rPr lang="en-US" altLang="en-US" smtClean="0"/>
              <a:t>.</a:t>
            </a:r>
          </a:p>
          <a:p>
            <a:endParaRPr lang="en-US" alt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F9F2045B-5EEE-4179-85AD-67A4DCA0638E}" type="slidenum">
              <a:rPr lang="en-US" altLang="en-US" sz="1200" smtClean="0"/>
              <a:pPr/>
              <a:t>9</a:t>
            </a:fld>
            <a:endParaRPr lang="en-US" altLang="en-US" sz="1200" smtClean="0"/>
          </a:p>
        </p:txBody>
      </p:sp>
    </p:spTree>
    <p:extLst>
      <p:ext uri="{BB962C8B-B14F-4D97-AF65-F5344CB8AC3E}">
        <p14:creationId xmlns:p14="http://schemas.microsoft.com/office/powerpoint/2010/main" val="2682948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pPr>
              <a:defRPr/>
            </a:pPr>
            <a:fld id="{23B44DC9-2CF4-4EBB-BD04-F4094D12CE97}" type="slidenum">
              <a:rPr lang="en-US" altLang="en-US"/>
              <a:pPr>
                <a:defRPr/>
              </a:pPr>
              <a:t>‹#›</a:t>
            </a:fld>
            <a:endParaRPr lang="en-US" altLang="en-US" dirty="0"/>
          </a:p>
        </p:txBody>
      </p:sp>
    </p:spTree>
    <p:extLst>
      <p:ext uri="{BB962C8B-B14F-4D97-AF65-F5344CB8AC3E}">
        <p14:creationId xmlns:p14="http://schemas.microsoft.com/office/powerpoint/2010/main" val="269329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pPr>
              <a:defRPr/>
            </a:pPr>
            <a:fld id="{70A8E519-8572-453A-B409-97877DB9766F}" type="slidenum">
              <a:rPr lang="en-US" altLang="en-US"/>
              <a:pPr>
                <a:defRPr/>
              </a:pPr>
              <a:t>‹#›</a:t>
            </a:fld>
            <a:endParaRPr lang="en-US" altLang="en-US" dirty="0"/>
          </a:p>
        </p:txBody>
      </p:sp>
    </p:spTree>
    <p:extLst>
      <p:ext uri="{BB962C8B-B14F-4D97-AF65-F5344CB8AC3E}">
        <p14:creationId xmlns:p14="http://schemas.microsoft.com/office/powerpoint/2010/main" val="2872466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pPr>
              <a:defRPr/>
            </a:pPr>
            <a:fld id="{4A9F3712-C4D3-40A7-8FCF-125737485302}" type="slidenum">
              <a:rPr lang="en-US" altLang="en-US"/>
              <a:pPr>
                <a:defRPr/>
              </a:pPr>
              <a:t>‹#›</a:t>
            </a:fld>
            <a:endParaRPr lang="en-US" altLang="en-US" dirty="0"/>
          </a:p>
        </p:txBody>
      </p:sp>
    </p:spTree>
    <p:extLst>
      <p:ext uri="{BB962C8B-B14F-4D97-AF65-F5344CB8AC3E}">
        <p14:creationId xmlns:p14="http://schemas.microsoft.com/office/powerpoint/2010/main" val="24921403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rtlCol="0">
            <a:normAutofit/>
          </a:bodyPr>
          <a:lstStyle/>
          <a:p>
            <a:pPr lvl="0"/>
            <a:endParaRPr lang="en-US" noProof="0" dirty="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lt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ltLang="en-US" dirty="0"/>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8207C4A8-4641-4BEA-AD4D-9468536E17B8}" type="slidenum">
              <a:rPr lang="en-US" altLang="en-US"/>
              <a:pPr>
                <a:defRPr/>
              </a:pPr>
              <a:t>‹#›</a:t>
            </a:fld>
            <a:endParaRPr lang="en-US" altLang="en-US" dirty="0"/>
          </a:p>
        </p:txBody>
      </p:sp>
    </p:spTree>
    <p:extLst>
      <p:ext uri="{BB962C8B-B14F-4D97-AF65-F5344CB8AC3E}">
        <p14:creationId xmlns:p14="http://schemas.microsoft.com/office/powerpoint/2010/main" val="1201728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pPr>
              <a:defRPr/>
            </a:pPr>
            <a:fld id="{81EB3604-69C5-4EA6-9895-78028788CFD3}" type="slidenum">
              <a:rPr lang="en-US" altLang="en-US"/>
              <a:pPr>
                <a:defRPr/>
              </a:pPr>
              <a:t>‹#›</a:t>
            </a:fld>
            <a:endParaRPr lang="en-US" altLang="en-US" dirty="0"/>
          </a:p>
        </p:txBody>
      </p:sp>
    </p:spTree>
    <p:extLst>
      <p:ext uri="{BB962C8B-B14F-4D97-AF65-F5344CB8AC3E}">
        <p14:creationId xmlns:p14="http://schemas.microsoft.com/office/powerpoint/2010/main" val="413607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pPr>
              <a:defRPr/>
            </a:pPr>
            <a:fld id="{7C843A30-86C7-4D0E-9F27-5070615B1BCB}" type="slidenum">
              <a:rPr lang="en-US" altLang="en-US"/>
              <a:pPr>
                <a:defRPr/>
              </a:pPr>
              <a:t>‹#›</a:t>
            </a:fld>
            <a:endParaRPr lang="en-US" altLang="en-US" dirty="0"/>
          </a:p>
        </p:txBody>
      </p:sp>
    </p:spTree>
    <p:extLst>
      <p:ext uri="{BB962C8B-B14F-4D97-AF65-F5344CB8AC3E}">
        <p14:creationId xmlns:p14="http://schemas.microsoft.com/office/powerpoint/2010/main" val="4055900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p:cNvSpPr>
            <a:spLocks noGrp="1"/>
          </p:cNvSpPr>
          <p:nvPr>
            <p:ph type="sldNum" sz="quarter" idx="12"/>
          </p:nvPr>
        </p:nvSpPr>
        <p:spPr/>
        <p:txBody>
          <a:bodyPr/>
          <a:lstStyle>
            <a:lvl1pPr>
              <a:defRPr/>
            </a:lvl1pPr>
          </a:lstStyle>
          <a:p>
            <a:pPr>
              <a:defRPr/>
            </a:pPr>
            <a:fld id="{5251D6D6-B608-4FCB-96F2-43E23D08976A}" type="slidenum">
              <a:rPr lang="en-US" altLang="en-US"/>
              <a:pPr>
                <a:defRPr/>
              </a:pPr>
              <a:t>‹#›</a:t>
            </a:fld>
            <a:endParaRPr lang="en-US" altLang="en-US" dirty="0"/>
          </a:p>
        </p:txBody>
      </p:sp>
    </p:spTree>
    <p:extLst>
      <p:ext uri="{BB962C8B-B14F-4D97-AF65-F5344CB8AC3E}">
        <p14:creationId xmlns:p14="http://schemas.microsoft.com/office/powerpoint/2010/main" val="2282880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ltLang="en-US" dirty="0"/>
          </a:p>
        </p:txBody>
      </p:sp>
      <p:sp>
        <p:nvSpPr>
          <p:cNvPr id="8" name="Footer Placeholder 4"/>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pPr>
              <a:defRPr/>
            </a:pPr>
            <a:fld id="{8ED7C202-D653-4AEA-8AFD-99F5E7D395E1}" type="slidenum">
              <a:rPr lang="en-US" altLang="en-US"/>
              <a:pPr>
                <a:defRPr/>
              </a:pPr>
              <a:t>‹#›</a:t>
            </a:fld>
            <a:endParaRPr lang="en-US" altLang="en-US" dirty="0"/>
          </a:p>
        </p:txBody>
      </p:sp>
    </p:spTree>
    <p:extLst>
      <p:ext uri="{BB962C8B-B14F-4D97-AF65-F5344CB8AC3E}">
        <p14:creationId xmlns:p14="http://schemas.microsoft.com/office/powerpoint/2010/main" val="2424381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ltLang="en-US" dirty="0"/>
          </a:p>
        </p:txBody>
      </p:sp>
      <p:sp>
        <p:nvSpPr>
          <p:cNvPr id="4" name="Footer Placeholder 4"/>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p:cNvSpPr>
            <a:spLocks noGrp="1"/>
          </p:cNvSpPr>
          <p:nvPr>
            <p:ph type="sldNum" sz="quarter" idx="12"/>
          </p:nvPr>
        </p:nvSpPr>
        <p:spPr/>
        <p:txBody>
          <a:bodyPr/>
          <a:lstStyle>
            <a:lvl1pPr>
              <a:defRPr/>
            </a:lvl1pPr>
          </a:lstStyle>
          <a:p>
            <a:pPr>
              <a:defRPr/>
            </a:pPr>
            <a:fld id="{1FEA74EF-3A75-46B1-B943-76B8F06FE994}" type="slidenum">
              <a:rPr lang="en-US" altLang="en-US"/>
              <a:pPr>
                <a:defRPr/>
              </a:pPr>
              <a:t>‹#›</a:t>
            </a:fld>
            <a:endParaRPr lang="en-US" altLang="en-US" dirty="0"/>
          </a:p>
        </p:txBody>
      </p:sp>
    </p:spTree>
    <p:extLst>
      <p:ext uri="{BB962C8B-B14F-4D97-AF65-F5344CB8AC3E}">
        <p14:creationId xmlns:p14="http://schemas.microsoft.com/office/powerpoint/2010/main" val="404812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en-US" dirty="0"/>
          </a:p>
        </p:txBody>
      </p:sp>
      <p:sp>
        <p:nvSpPr>
          <p:cNvPr id="3" name="Footer Placeholder 4"/>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p:cNvSpPr>
            <a:spLocks noGrp="1"/>
          </p:cNvSpPr>
          <p:nvPr>
            <p:ph type="sldNum" sz="quarter" idx="12"/>
          </p:nvPr>
        </p:nvSpPr>
        <p:spPr/>
        <p:txBody>
          <a:bodyPr/>
          <a:lstStyle>
            <a:lvl1pPr>
              <a:defRPr/>
            </a:lvl1pPr>
          </a:lstStyle>
          <a:p>
            <a:pPr>
              <a:defRPr/>
            </a:pPr>
            <a:fld id="{70DF108D-2A85-4273-8A81-255E59E007EC}" type="slidenum">
              <a:rPr lang="en-US" altLang="en-US"/>
              <a:pPr>
                <a:defRPr/>
              </a:pPr>
              <a:t>‹#›</a:t>
            </a:fld>
            <a:endParaRPr lang="en-US" altLang="en-US" dirty="0"/>
          </a:p>
        </p:txBody>
      </p:sp>
    </p:spTree>
    <p:extLst>
      <p:ext uri="{BB962C8B-B14F-4D97-AF65-F5344CB8AC3E}">
        <p14:creationId xmlns:p14="http://schemas.microsoft.com/office/powerpoint/2010/main" val="57802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p:cNvSpPr>
            <a:spLocks noGrp="1"/>
          </p:cNvSpPr>
          <p:nvPr>
            <p:ph type="sldNum" sz="quarter" idx="12"/>
          </p:nvPr>
        </p:nvSpPr>
        <p:spPr/>
        <p:txBody>
          <a:bodyPr/>
          <a:lstStyle>
            <a:lvl1pPr>
              <a:defRPr/>
            </a:lvl1pPr>
          </a:lstStyle>
          <a:p>
            <a:pPr>
              <a:defRPr/>
            </a:pPr>
            <a:fld id="{3CC08942-A4CF-44CA-96FE-79D180737CD4}" type="slidenum">
              <a:rPr lang="en-US" altLang="en-US"/>
              <a:pPr>
                <a:defRPr/>
              </a:pPr>
              <a:t>‹#›</a:t>
            </a:fld>
            <a:endParaRPr lang="en-US" altLang="en-US" dirty="0"/>
          </a:p>
        </p:txBody>
      </p:sp>
    </p:spTree>
    <p:extLst>
      <p:ext uri="{BB962C8B-B14F-4D97-AF65-F5344CB8AC3E}">
        <p14:creationId xmlns:p14="http://schemas.microsoft.com/office/powerpoint/2010/main" val="3769358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p:cNvSpPr>
            <a:spLocks noGrp="1"/>
          </p:cNvSpPr>
          <p:nvPr>
            <p:ph type="sldNum" sz="quarter" idx="12"/>
          </p:nvPr>
        </p:nvSpPr>
        <p:spPr/>
        <p:txBody>
          <a:bodyPr/>
          <a:lstStyle>
            <a:lvl1pPr>
              <a:defRPr/>
            </a:lvl1pPr>
          </a:lstStyle>
          <a:p>
            <a:pPr>
              <a:defRPr/>
            </a:pPr>
            <a:fld id="{78AEF0E4-3C20-4FE8-847C-CA83D8FEC1D6}" type="slidenum">
              <a:rPr lang="en-US" altLang="en-US"/>
              <a:pPr>
                <a:defRPr/>
              </a:pPr>
              <a:t>‹#›</a:t>
            </a:fld>
            <a:endParaRPr lang="en-US" altLang="en-US" dirty="0"/>
          </a:p>
        </p:txBody>
      </p:sp>
    </p:spTree>
    <p:extLst>
      <p:ext uri="{BB962C8B-B14F-4D97-AF65-F5344CB8AC3E}">
        <p14:creationId xmlns:p14="http://schemas.microsoft.com/office/powerpoint/2010/main" val="5752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charset="0"/>
                <a:ea typeface="ＭＳ Ｐゴシック" charset="0"/>
                <a:cs typeface="ＭＳ Ｐゴシック" charset="0"/>
              </a:defRPr>
            </a:lvl1pPr>
          </a:lstStyle>
          <a:p>
            <a:pPr>
              <a:defRPr/>
            </a:pPr>
            <a:endParaRPr lang="en-US" alt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charset="0"/>
                <a:ea typeface="ＭＳ Ｐゴシック" charset="0"/>
                <a:cs typeface="ＭＳ Ｐゴシック" charset="0"/>
              </a:defRPr>
            </a:lvl1pPr>
          </a:lstStyle>
          <a:p>
            <a:pPr>
              <a:defRPr/>
            </a:pPr>
            <a:endParaRPr lang="en-US" alt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43092DB7-F75E-4CBE-9CC3-97ECF26CBF26}"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454" r:id="rId1"/>
    <p:sldLayoutId id="2147484455" r:id="rId2"/>
    <p:sldLayoutId id="2147484456" r:id="rId3"/>
    <p:sldLayoutId id="2147484457" r:id="rId4"/>
    <p:sldLayoutId id="2147484458" r:id="rId5"/>
    <p:sldLayoutId id="2147484459" r:id="rId6"/>
    <p:sldLayoutId id="2147484460" r:id="rId7"/>
    <p:sldLayoutId id="2147484461" r:id="rId8"/>
    <p:sldLayoutId id="2147484462" r:id="rId9"/>
    <p:sldLayoutId id="2147484463" r:id="rId10"/>
    <p:sldLayoutId id="2147484464" r:id="rId11"/>
    <p:sldLayoutId id="2147484465"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8.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3.jpe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1.xml"/><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3.jpe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33.xml"/><Relationship Id="rId4"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image" Target="../media/image6.jpe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35.xml"/><Relationship Id="rId4" Type="http://schemas.openxmlformats.org/officeDocument/2006/relationships/image" Target="../media/image6.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37.xml"/><Relationship Id="rId4" Type="http://schemas.openxmlformats.org/officeDocument/2006/relationships/image" Target="../media/image6.jpe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38.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5.jpe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39.xml"/><Relationship Id="rId4" Type="http://schemas.openxmlformats.org/officeDocument/2006/relationships/image" Target="../media/image4.jpeg"/></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40.xml"/><Relationship Id="rId4" Type="http://schemas.openxmlformats.org/officeDocument/2006/relationships/image" Target="../media/image4.jpe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41.xml"/><Relationship Id="rId4" Type="http://schemas.openxmlformats.org/officeDocument/2006/relationships/image" Target="../media/image4.jpeg"/></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42.xml"/><Relationship Id="rId4" Type="http://schemas.openxmlformats.org/officeDocument/2006/relationships/image" Target="../media/image4.jpeg"/></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43.xml"/><Relationship Id="rId4" Type="http://schemas.openxmlformats.org/officeDocument/2006/relationships/image" Target="../media/image4.jpe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12.xml"/><Relationship Id="rId1" Type="http://schemas.openxmlformats.org/officeDocument/2006/relationships/tags" Target="../tags/tag44.xml"/><Relationship Id="rId4" Type="http://schemas.openxmlformats.org/officeDocument/2006/relationships/image" Target="../media/image4.jpeg"/></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tags" Target="../tags/tag45.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ngerManagement_PP_00.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296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048000" y="2590800"/>
            <a:ext cx="5045075" cy="785813"/>
          </a:xfrm>
        </p:spPr>
        <p:txBody>
          <a:bodyPr>
            <a:normAutofit/>
          </a:bodyPr>
          <a:lstStyle/>
          <a:p>
            <a:pPr eaLnBrk="1" hangingPunct="1">
              <a:defRPr/>
            </a:pPr>
            <a:r>
              <a:rPr lang="en-US" altLang="en-US" sz="3800" b="1" dirty="0" smtClean="0">
                <a:solidFill>
                  <a:srgbClr val="660066"/>
                </a:solidFill>
                <a:effectLst>
                  <a:outerShdw blurRad="38100" dist="38100" dir="2700000" algn="tl">
                    <a:srgbClr val="C0C0C0"/>
                  </a:outerShdw>
                </a:effectLst>
                <a:latin typeface="Abadi MT Condensed Extra Bold" charset="0"/>
              </a:rPr>
              <a:t>Maîtriser</a:t>
            </a:r>
            <a:r>
              <a:rPr lang="en-US" altLang="en-US" sz="3800" b="1" dirty="0" smtClean="0">
                <a:solidFill>
                  <a:srgbClr val="660066"/>
                </a:solidFill>
                <a:effectLst>
                  <a:outerShdw blurRad="38100" dist="38100" dir="2700000" algn="tl">
                    <a:srgbClr val="C0C0C0"/>
                  </a:outerShdw>
                </a:effectLst>
                <a:latin typeface="Abadi MT Condensed Extra Bold" charset="0"/>
              </a:rPr>
              <a:t> </a:t>
            </a:r>
            <a:r>
              <a:rPr lang="en-US" altLang="en-US" sz="3800" b="1" dirty="0" err="1" smtClean="0">
                <a:solidFill>
                  <a:srgbClr val="660066"/>
                </a:solidFill>
                <a:effectLst>
                  <a:outerShdw blurRad="38100" dist="38100" dir="2700000" algn="tl">
                    <a:srgbClr val="C0C0C0"/>
                  </a:outerShdw>
                </a:effectLst>
                <a:latin typeface="Abadi MT Condensed Extra Bold" charset="0"/>
              </a:rPr>
              <a:t>sa</a:t>
            </a:r>
            <a:r>
              <a:rPr lang="en-US" altLang="en-US" sz="3800" b="1" dirty="0" smtClean="0">
                <a:solidFill>
                  <a:srgbClr val="660066"/>
                </a:solidFill>
                <a:effectLst>
                  <a:outerShdw blurRad="38100" dist="38100" dir="2700000" algn="tl">
                    <a:srgbClr val="C0C0C0"/>
                  </a:outerShdw>
                </a:effectLst>
                <a:latin typeface="Abadi MT Condensed Extra Bold" charset="0"/>
              </a:rPr>
              <a:t> </a:t>
            </a:r>
            <a:r>
              <a:rPr lang="fr-FR" altLang="en-US" sz="3800" b="1" dirty="0" smtClean="0">
                <a:solidFill>
                  <a:srgbClr val="660066"/>
                </a:solidFill>
                <a:effectLst>
                  <a:outerShdw blurRad="38100" dist="38100" dir="2700000" algn="tl">
                    <a:srgbClr val="C0C0C0"/>
                  </a:outerShdw>
                </a:effectLst>
                <a:latin typeface="Abadi MT Condensed Extra Bold" charset="0"/>
              </a:rPr>
              <a:t>colère</a:t>
            </a:r>
            <a:endParaRPr lang="fr-FR" altLang="en-US" sz="3800" b="1" dirty="0" smtClean="0">
              <a:solidFill>
                <a:srgbClr val="660066"/>
              </a:solidFill>
              <a:effectLst>
                <a:outerShdw blurRad="38100" dist="38100" dir="2700000" algn="tl">
                  <a:srgbClr val="C0C0C0"/>
                </a:outerShdw>
              </a:effectLst>
              <a:latin typeface="Abadi MT Condensed Extra Bold" charset="0"/>
            </a:endParaRPr>
          </a:p>
        </p:txBody>
      </p:sp>
      <p:sp>
        <p:nvSpPr>
          <p:cNvPr id="3076" name="Subtitle 2"/>
          <p:cNvSpPr>
            <a:spLocks noGrp="1"/>
          </p:cNvSpPr>
          <p:nvPr>
            <p:ph type="subTitle" idx="1"/>
          </p:nvPr>
        </p:nvSpPr>
        <p:spPr>
          <a:xfrm>
            <a:off x="2041525" y="2667000"/>
            <a:ext cx="7407275" cy="2133600"/>
          </a:xfrm>
        </p:spPr>
        <p:txBody>
          <a:bodyPr/>
          <a:lstStyle/>
          <a:p>
            <a:pPr marL="26988" eaLnBrk="1" hangingPunct="1">
              <a:lnSpc>
                <a:spcPct val="80000"/>
              </a:lnSpc>
              <a:defRPr/>
            </a:pPr>
            <a:endParaRPr lang="en-US" altLang="en-US" sz="3000" dirty="0" smtClean="0">
              <a:solidFill>
                <a:srgbClr val="320E04"/>
              </a:solidFill>
              <a:latin typeface="Gill Sans MT" pitchFamily="34" charset="0"/>
            </a:endParaRPr>
          </a:p>
          <a:p>
            <a:pPr marL="26988" eaLnBrk="1" hangingPunct="1">
              <a:lnSpc>
                <a:spcPct val="80000"/>
              </a:lnSpc>
              <a:defRPr/>
            </a:pPr>
            <a:endParaRPr lang="en-US" altLang="en-US" sz="2000" dirty="0" smtClean="0">
              <a:solidFill>
                <a:srgbClr val="320E04"/>
              </a:solidFill>
              <a:latin typeface="Abadi MT Condensed Extra Bold" charset="0"/>
            </a:endParaRPr>
          </a:p>
          <a:p>
            <a:pPr>
              <a:defRPr/>
            </a:pPr>
            <a:r>
              <a:rPr lang="fr-FR" sz="2000" b="1" dirty="0">
                <a:solidFill>
                  <a:schemeClr val="tx1"/>
                </a:solidFill>
              </a:rPr>
              <a:t>Stratégies pour maîtriser la colère dans </a:t>
            </a:r>
          </a:p>
          <a:p>
            <a:pPr>
              <a:defRPr/>
            </a:pPr>
            <a:r>
              <a:rPr lang="fr-FR" sz="2000" b="1" dirty="0">
                <a:solidFill>
                  <a:schemeClr val="tx1"/>
                </a:solidFill>
              </a:rPr>
              <a:t>une perspective chrétienne </a:t>
            </a:r>
            <a:endParaRPr lang="en-US" altLang="en-US" sz="2000" dirty="0" smtClean="0">
              <a:solidFill>
                <a:srgbClr val="320E04"/>
              </a:solidFill>
              <a:latin typeface="Abadi MT Condensed Light" charset="0"/>
            </a:endParaRPr>
          </a:p>
          <a:p>
            <a:pPr marL="26988" eaLnBrk="1" hangingPunct="1">
              <a:lnSpc>
                <a:spcPct val="80000"/>
              </a:lnSpc>
              <a:defRPr/>
            </a:pPr>
            <a:r>
              <a:rPr lang="fr-FR" altLang="en-US" sz="1400" dirty="0" smtClean="0">
                <a:solidFill>
                  <a:srgbClr val="320E04"/>
                </a:solidFill>
                <a:latin typeface="Abadi MT Condensed Light" charset="0"/>
              </a:rPr>
              <a:t>Écrit</a:t>
            </a:r>
            <a:r>
              <a:rPr lang="en-US" altLang="en-US" sz="1400" dirty="0" smtClean="0">
                <a:solidFill>
                  <a:srgbClr val="320E04"/>
                </a:solidFill>
                <a:latin typeface="Abadi MT Condensed Light" charset="0"/>
              </a:rPr>
              <a:t> </a:t>
            </a:r>
            <a:r>
              <a:rPr lang="en-US" altLang="en-US" sz="1400" dirty="0" smtClean="0">
                <a:solidFill>
                  <a:srgbClr val="320E04"/>
                </a:solidFill>
                <a:latin typeface="Abadi MT Condensed Light" charset="0"/>
              </a:rPr>
              <a:t>par Julian </a:t>
            </a:r>
            <a:r>
              <a:rPr lang="en-US" altLang="en-US" sz="1400" dirty="0" err="1" smtClean="0">
                <a:solidFill>
                  <a:srgbClr val="320E04"/>
                </a:solidFill>
                <a:latin typeface="Abadi MT Condensed Light" charset="0"/>
              </a:rPr>
              <a:t>Melgosa</a:t>
            </a:r>
            <a:endParaRPr lang="en-US" altLang="en-US" sz="1400" dirty="0" smtClean="0">
              <a:solidFill>
                <a:srgbClr val="320E04"/>
              </a:solidFill>
              <a:latin typeface="Abadi MT Condensed Light" charset="0"/>
            </a:endParaRPr>
          </a:p>
          <a:p>
            <a:pPr marL="26988" eaLnBrk="1" hangingPunct="1">
              <a:lnSpc>
                <a:spcPct val="80000"/>
              </a:lnSpc>
              <a:defRPr/>
            </a:pPr>
            <a:r>
              <a:rPr lang="en-US" altLang="en-US" sz="1400" dirty="0" smtClean="0">
                <a:solidFill>
                  <a:srgbClr val="320E04"/>
                </a:solidFill>
                <a:latin typeface="Abadi MT Condensed Light" charset="0"/>
              </a:rPr>
              <a:t> PhD, </a:t>
            </a:r>
            <a:r>
              <a:rPr lang="fr-FR" altLang="en-US" sz="1400" dirty="0" smtClean="0">
                <a:solidFill>
                  <a:srgbClr val="320E04"/>
                </a:solidFill>
                <a:latin typeface="Abadi MT Condensed Light" charset="0"/>
              </a:rPr>
              <a:t>Professeur de Psychologie </a:t>
            </a:r>
          </a:p>
          <a:p>
            <a:pPr marL="26988" eaLnBrk="1" hangingPunct="1">
              <a:lnSpc>
                <a:spcPct val="80000"/>
              </a:lnSpc>
              <a:defRPr/>
            </a:pPr>
            <a:r>
              <a:rPr lang="en-US" altLang="en-US" sz="1400" dirty="0" smtClean="0">
                <a:solidFill>
                  <a:srgbClr val="320E04"/>
                </a:solidFill>
                <a:latin typeface="Abadi MT Condensed Light" charset="0"/>
              </a:rPr>
              <a:t>Walla </a:t>
            </a:r>
            <a:r>
              <a:rPr lang="en-US" altLang="en-US" sz="1400" dirty="0" smtClean="0">
                <a:solidFill>
                  <a:srgbClr val="320E04"/>
                </a:solidFill>
                <a:latin typeface="Abadi MT Condensed Light" charset="0"/>
              </a:rPr>
              <a:t>Walla University, Washington, USA</a:t>
            </a:r>
          </a:p>
          <a:p>
            <a:pPr marL="26988" eaLnBrk="1" hangingPunct="1">
              <a:lnSpc>
                <a:spcPct val="80000"/>
              </a:lnSpc>
              <a:defRPr/>
            </a:pPr>
            <a:endParaRPr lang="en-US" altLang="en-US" sz="1900" dirty="0" smtClean="0">
              <a:solidFill>
                <a:srgbClr val="320E04"/>
              </a:solidFill>
              <a:latin typeface="Gill Sans MT" pitchFamily="34" charset="0"/>
            </a:endParaRPr>
          </a:p>
          <a:p>
            <a:pPr marL="26988" eaLnBrk="1" hangingPunct="1">
              <a:lnSpc>
                <a:spcPct val="80000"/>
              </a:lnSpc>
              <a:defRPr/>
            </a:pPr>
            <a:endParaRPr lang="en-US" altLang="en-US" sz="1900" dirty="0" smtClean="0">
              <a:solidFill>
                <a:srgbClr val="320E04"/>
              </a:solidFill>
              <a:latin typeface="Gill Sans MT" pitchFamily="34" charset="0"/>
            </a:endParaRPr>
          </a:p>
          <a:p>
            <a:pPr marL="26988" eaLnBrk="1" hangingPunct="1">
              <a:lnSpc>
                <a:spcPct val="80000"/>
              </a:lnSpc>
              <a:defRPr/>
            </a:pPr>
            <a:endParaRPr lang="en-US" altLang="en-US" sz="1900" dirty="0" smtClean="0">
              <a:solidFill>
                <a:srgbClr val="320E04"/>
              </a:solidFill>
              <a:latin typeface="Gill Sans MT" pitchFamily="34" charset="0"/>
            </a:endParaRPr>
          </a:p>
          <a:p>
            <a:pPr marL="26988" eaLnBrk="1" hangingPunct="1">
              <a:lnSpc>
                <a:spcPct val="80000"/>
              </a:lnSpc>
              <a:defRPr/>
            </a:pPr>
            <a:endParaRPr lang="en-US" altLang="en-US" sz="1900" dirty="0" smtClean="0">
              <a:solidFill>
                <a:srgbClr val="320E04"/>
              </a:solidFill>
              <a:latin typeface="Gill Sans MT" pitchFamily="34" charset="0"/>
            </a:endParaRPr>
          </a:p>
          <a:p>
            <a:pPr marL="26988" eaLnBrk="1" hangingPunct="1">
              <a:lnSpc>
                <a:spcPct val="80000"/>
              </a:lnSpc>
              <a:defRPr/>
            </a:pPr>
            <a:endParaRPr lang="en-US" altLang="en-US" sz="2400" dirty="0" smtClean="0">
              <a:solidFill>
                <a:srgbClr val="320E04"/>
              </a:solidFill>
              <a:latin typeface="Gill Sans MT" pitchFamily="34" charset="0"/>
            </a:endParaRPr>
          </a:p>
          <a:p>
            <a:pPr marL="26988" eaLnBrk="1" hangingPunct="1">
              <a:lnSpc>
                <a:spcPct val="80000"/>
              </a:lnSpc>
              <a:defRPr/>
            </a:pPr>
            <a:endParaRPr lang="en-US" altLang="en-US" sz="2400" dirty="0" smtClean="0">
              <a:solidFill>
                <a:srgbClr val="320E04"/>
              </a:solidFill>
              <a:latin typeface="Gill Sans MT" pitchFamily="34" charset="0"/>
            </a:endParaRPr>
          </a:p>
        </p:txBody>
      </p:sp>
      <p:sp>
        <p:nvSpPr>
          <p:cNvPr id="3077" name="Rectangle 2"/>
          <p:cNvSpPr>
            <a:spLocks noChangeArrowheads="1"/>
          </p:cNvSpPr>
          <p:nvPr/>
        </p:nvSpPr>
        <p:spPr bwMode="auto">
          <a:xfrm>
            <a:off x="457200" y="5257800"/>
            <a:ext cx="845820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6988" algn="ctr">
              <a:lnSpc>
                <a:spcPct val="80000"/>
              </a:lnSpc>
              <a:defRPr/>
            </a:pPr>
            <a:r>
              <a:rPr lang="fr-FR" sz="2000" b="1" dirty="0">
                <a:solidFill>
                  <a:schemeClr val="accent2">
                    <a:lumMod val="50000"/>
                  </a:schemeClr>
                </a:solidFill>
              </a:rPr>
              <a:t>Conférence Générale de l’Église Adventistes du Septième Jour </a:t>
            </a:r>
          </a:p>
          <a:p>
            <a:pPr algn="ctr">
              <a:lnSpc>
                <a:spcPts val="2400"/>
              </a:lnSpc>
              <a:spcAft>
                <a:spcPts val="0"/>
              </a:spcAft>
              <a:defRPr/>
            </a:pPr>
            <a:r>
              <a:rPr lang="fr-FR" sz="2000" dirty="0">
                <a:solidFill>
                  <a:srgbClr val="31859C"/>
                </a:solidFill>
                <a:latin typeface="Arial"/>
                <a:ea typeface="Times New Roman"/>
                <a:cs typeface="Times New Roman"/>
              </a:rPr>
              <a:t>Ministères </a:t>
            </a:r>
            <a:r>
              <a:rPr lang="fr-FR" sz="2000" dirty="0" smtClean="0">
                <a:solidFill>
                  <a:srgbClr val="31859C"/>
                </a:solidFill>
                <a:latin typeface="Arial"/>
                <a:ea typeface="Times New Roman"/>
                <a:cs typeface="Times New Roman"/>
              </a:rPr>
              <a:t>des Femmes</a:t>
            </a:r>
            <a:r>
              <a:rPr lang="fr-FR" sz="1200" dirty="0" smtClean="0">
                <a:latin typeface="Times New Roman"/>
                <a:ea typeface="Times New Roman"/>
                <a:cs typeface="Times New Roman"/>
              </a:rPr>
              <a:t> </a:t>
            </a:r>
            <a:endParaRPr lang="fr-FR" sz="1100" dirty="0">
              <a:latin typeface="Calibri"/>
              <a:ea typeface="Times New Roman"/>
              <a:cs typeface="Times New Roman"/>
            </a:endParaRPr>
          </a:p>
          <a:p>
            <a:pPr marL="26988" algn="ctr">
              <a:lnSpc>
                <a:spcPct val="80000"/>
              </a:lnSpc>
              <a:defRPr/>
            </a:pPr>
            <a:r>
              <a:rPr lang="en-US" altLang="ja-JP" sz="2000" dirty="0" err="1">
                <a:latin typeface="Abadi MT Condensed Extra Bold" charset="0"/>
              </a:rPr>
              <a:t>Journée</a:t>
            </a:r>
            <a:r>
              <a:rPr lang="en-US" altLang="ja-JP" sz="2000" dirty="0">
                <a:latin typeface="Abadi MT Condensed Extra Bold" charset="0"/>
              </a:rPr>
              <a:t> </a:t>
            </a:r>
            <a:r>
              <a:rPr lang="en-US" altLang="ja-JP" sz="2000" dirty="0" err="1">
                <a:latin typeface="Abadi MT Condensed Extra Bold" charset="0"/>
              </a:rPr>
              <a:t>d’Emphase</a:t>
            </a:r>
            <a:r>
              <a:rPr lang="en-US" altLang="ja-JP" sz="2000" dirty="0">
                <a:latin typeface="Abadi MT Condensed Extra Bold" charset="0"/>
              </a:rPr>
              <a:t> </a:t>
            </a:r>
            <a:r>
              <a:rPr lang="en-US" altLang="ja-JP" sz="2000" i="1" dirty="0" err="1">
                <a:solidFill>
                  <a:srgbClr val="320E04"/>
                </a:solidFill>
                <a:latin typeface="Abadi MT Condensed Extra Bold" charset="0"/>
              </a:rPr>
              <a:t>end</a:t>
            </a:r>
            <a:r>
              <a:rPr lang="en-US" altLang="ja-JP" sz="2000" i="1" dirty="0" err="1">
                <a:solidFill>
                  <a:srgbClr val="FF0000"/>
                </a:solidFill>
                <a:latin typeface="Abadi MT Condensed Extra Bold" charset="0"/>
              </a:rPr>
              <a:t>it</a:t>
            </a:r>
            <a:r>
              <a:rPr lang="en-US" altLang="ja-JP" sz="2000" i="1" dirty="0" err="1">
                <a:latin typeface="Abadi MT Condensed Extra Bold" charset="0"/>
              </a:rPr>
              <a:t>now</a:t>
            </a:r>
            <a:r>
              <a:rPr lang="en-US" altLang="ja-JP" sz="2000" i="1" dirty="0">
                <a:latin typeface="Abadi MT Condensed Extra Bold" charset="0"/>
              </a:rPr>
              <a:t> </a:t>
            </a:r>
            <a:r>
              <a:rPr lang="en-US" altLang="ja-JP" sz="2000" dirty="0" smtClean="0">
                <a:latin typeface="Abadi MT Condensed Extra Bold" charset="0"/>
              </a:rPr>
              <a:t>(</a:t>
            </a:r>
            <a:r>
              <a:rPr lang="fr-FR" altLang="ja-JP" sz="2000" dirty="0" smtClean="0">
                <a:latin typeface="Abadi MT Condensed Extra Bold" charset="0"/>
              </a:rPr>
              <a:t>ça suffit</a:t>
            </a:r>
            <a:r>
              <a:rPr lang="en-US" altLang="ja-JP" sz="2000" dirty="0" smtClean="0">
                <a:latin typeface="Abadi MT Condensed Extra Bold" charset="0"/>
              </a:rPr>
              <a:t>)</a:t>
            </a:r>
            <a:endParaRPr lang="en-US" altLang="en-US" sz="2000" dirty="0">
              <a:solidFill>
                <a:srgbClr val="320E04"/>
              </a:solidFill>
              <a:latin typeface="Abadi MT Condensed Extra Bold" charset="0"/>
            </a:endParaRPr>
          </a:p>
          <a:p>
            <a:pPr marL="26988" algn="ctr">
              <a:lnSpc>
                <a:spcPct val="80000"/>
              </a:lnSpc>
              <a:defRPr/>
            </a:pPr>
            <a:endParaRPr lang="en-US" altLang="en-US" sz="2000" dirty="0">
              <a:solidFill>
                <a:srgbClr val="320E04"/>
              </a:solidFill>
              <a:latin typeface="Abadi MT Condensed Extra Bold" charset="0"/>
            </a:endParaRPr>
          </a:p>
        </p:txBody>
      </p:sp>
      <p:pic>
        <p:nvPicPr>
          <p:cNvPr id="3078" name="Picture 6" descr="WMLOGO-small"/>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34000" y="6199188"/>
            <a:ext cx="5619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itle 1"/>
          <p:cNvSpPr>
            <a:spLocks noGrp="1"/>
          </p:cNvSpPr>
          <p:nvPr>
            <p:ph type="title"/>
          </p:nvPr>
        </p:nvSpPr>
        <p:spPr>
          <a:xfrm>
            <a:off x="381000" y="228600"/>
            <a:ext cx="7772400" cy="1371600"/>
          </a:xfrm>
        </p:spPr>
        <p:txBody>
          <a:bodyPr/>
          <a:lstStyle/>
          <a:p>
            <a:pPr eaLnBrk="1" hangingPunct="1"/>
            <a:r>
              <a:rPr lang="en-ZA" altLang="en-US" sz="4000" b="1" smtClean="0">
                <a:solidFill>
                  <a:srgbClr val="FFFFFF"/>
                </a:solidFill>
              </a:rPr>
              <a:t>IMPACT NÉGATIF DE LA  </a:t>
            </a:r>
            <a:r>
              <a:rPr lang="en-ZA" altLang="en-US" sz="4000" b="1" smtClean="0">
                <a:solidFill>
                  <a:srgbClr val="FFFF00"/>
                </a:solidFill>
              </a:rPr>
              <a:t>COLÈRE </a:t>
            </a:r>
            <a:r>
              <a:rPr lang="en-ZA" altLang="en-US" sz="4000" b="1" smtClean="0">
                <a:solidFill>
                  <a:srgbClr val="FFFFFF"/>
                </a:solidFill>
              </a:rPr>
              <a:t>SUR LA </a:t>
            </a:r>
            <a:r>
              <a:rPr lang="en-ZA" altLang="en-US" sz="4000" b="1" smtClean="0">
                <a:solidFill>
                  <a:srgbClr val="FFFF00"/>
                </a:solidFill>
              </a:rPr>
              <a:t>SANTÉ MENTALE</a:t>
            </a:r>
            <a:r>
              <a:rPr lang="en-ZA" altLang="en-US" sz="4000" b="1" smtClean="0">
                <a:solidFill>
                  <a:srgbClr val="FFFFFF"/>
                </a:solidFill>
              </a:rPr>
              <a:t> </a:t>
            </a:r>
            <a:endParaRPr lang="en-US" altLang="en-US" sz="4000" smtClean="0">
              <a:solidFill>
                <a:srgbClr val="FFFF00"/>
              </a:solidFill>
            </a:endParaRPr>
          </a:p>
        </p:txBody>
      </p:sp>
      <p:sp>
        <p:nvSpPr>
          <p:cNvPr id="12292" name="Content Placeholder 2"/>
          <p:cNvSpPr>
            <a:spLocks noGrp="1"/>
          </p:cNvSpPr>
          <p:nvPr>
            <p:ph idx="1"/>
          </p:nvPr>
        </p:nvSpPr>
        <p:spPr>
          <a:xfrm>
            <a:off x="381000" y="1981200"/>
            <a:ext cx="8763000" cy="4724400"/>
          </a:xfrm>
        </p:spPr>
        <p:txBody>
          <a:bodyPr/>
          <a:lstStyle/>
          <a:p>
            <a:pPr marL="927100" lvl="1" indent="-457200" eaLnBrk="1" hangingPunct="1">
              <a:buFont typeface="Arial" pitchFamily="34" charset="0"/>
              <a:buChar char="•"/>
            </a:pPr>
            <a:r>
              <a:rPr lang="en-US" altLang="en-US" sz="3200" b="1" smtClean="0">
                <a:solidFill>
                  <a:srgbClr val="660066"/>
                </a:solidFill>
              </a:rPr>
              <a:t>SANTÉ MENTALE : </a:t>
            </a:r>
            <a:r>
              <a:rPr lang="fr-FR" altLang="en-US" sz="3200" b="1" smtClean="0"/>
              <a:t>Quand la colère est fréquente ou intense, elle peut endommager la santé mentale.</a:t>
            </a:r>
            <a:r>
              <a:rPr lang="fr-FR" altLang="en-US" sz="3200" smtClean="0"/>
              <a:t> </a:t>
            </a:r>
            <a:r>
              <a:rPr lang="fr-FR" altLang="en-US" sz="3200" b="1" smtClean="0"/>
              <a:t>La colère met beaucoup de stress sur le corps et peut conduire à des problèmes de concentration et de raisonnement, ainsi que l'incapacité de jouir de la vie.</a:t>
            </a:r>
            <a:r>
              <a:rPr lang="fr-FR" altLang="en-US" sz="3200" smtClean="0"/>
              <a:t> </a:t>
            </a:r>
            <a:r>
              <a:rPr lang="fr-FR" altLang="en-US" sz="3200" b="1" smtClean="0"/>
              <a:t>La colère peut aussi affecter l'humeur, entraînant une dépression ou d'autres troubles mentaux</a:t>
            </a:r>
            <a:r>
              <a:rPr lang="en-US" altLang="en-US" sz="3200" b="1" smtClean="0"/>
              <a:t>.</a:t>
            </a:r>
            <a:endParaRPr lang="en-US" altLang="en-US" sz="3200" smtClean="0"/>
          </a:p>
          <a:p>
            <a:pPr marL="927100" lvl="1" indent="-457200" eaLnBrk="1" hangingPunct="1"/>
            <a:endParaRPr lang="en-US" altLang="en-US" sz="3200"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itle 1"/>
          <p:cNvSpPr>
            <a:spLocks noGrp="1"/>
          </p:cNvSpPr>
          <p:nvPr>
            <p:ph type="title"/>
          </p:nvPr>
        </p:nvSpPr>
        <p:spPr>
          <a:xfrm>
            <a:off x="228600" y="457200"/>
            <a:ext cx="8839200" cy="1143000"/>
          </a:xfrm>
        </p:spPr>
        <p:txBody>
          <a:bodyPr/>
          <a:lstStyle/>
          <a:p>
            <a:pPr eaLnBrk="1" hangingPunct="1"/>
            <a:r>
              <a:rPr lang="en-ZA" altLang="en-US" sz="4000" b="1" smtClean="0">
                <a:solidFill>
                  <a:srgbClr val="FFFFFF"/>
                </a:solidFill>
              </a:rPr>
              <a:t>IMPACT NÉGATIF DE LA  </a:t>
            </a:r>
            <a:r>
              <a:rPr lang="en-ZA" altLang="en-US" sz="4000" b="1" smtClean="0">
                <a:solidFill>
                  <a:srgbClr val="FFFF00"/>
                </a:solidFill>
              </a:rPr>
              <a:t>COLÈRE </a:t>
            </a:r>
            <a:br>
              <a:rPr lang="en-ZA" altLang="en-US" sz="4000" b="1" smtClean="0">
                <a:solidFill>
                  <a:srgbClr val="FFFF00"/>
                </a:solidFill>
              </a:rPr>
            </a:br>
            <a:r>
              <a:rPr lang="en-ZA" altLang="en-US" sz="4000" b="1" smtClean="0">
                <a:solidFill>
                  <a:srgbClr val="FFFFFF"/>
                </a:solidFill>
              </a:rPr>
              <a:t>SUR LES </a:t>
            </a:r>
            <a:r>
              <a:rPr lang="en-ZA" altLang="en-US" sz="4000" b="1" smtClean="0">
                <a:solidFill>
                  <a:srgbClr val="FFFF00"/>
                </a:solidFill>
              </a:rPr>
              <a:t>RELATIONS</a:t>
            </a:r>
            <a:r>
              <a:rPr lang="en-ZA" altLang="en-US" sz="4000" b="1" smtClean="0">
                <a:solidFill>
                  <a:srgbClr val="FFFFFF"/>
                </a:solidFill>
              </a:rPr>
              <a:t> </a:t>
            </a:r>
            <a:endParaRPr lang="en-US" altLang="en-US" sz="4000" smtClean="0">
              <a:solidFill>
                <a:srgbClr val="FFFF00"/>
              </a:solidFill>
            </a:endParaRPr>
          </a:p>
        </p:txBody>
      </p:sp>
      <p:sp>
        <p:nvSpPr>
          <p:cNvPr id="13316" name="Content Placeholder 2"/>
          <p:cNvSpPr>
            <a:spLocks noGrp="1"/>
          </p:cNvSpPr>
          <p:nvPr>
            <p:ph idx="1"/>
          </p:nvPr>
        </p:nvSpPr>
        <p:spPr>
          <a:xfrm>
            <a:off x="1066800" y="2286000"/>
            <a:ext cx="7467600" cy="4114800"/>
          </a:xfrm>
        </p:spPr>
        <p:txBody>
          <a:bodyPr/>
          <a:lstStyle/>
          <a:p>
            <a:pPr indent="-273050" eaLnBrk="1" hangingPunct="1"/>
            <a:r>
              <a:rPr lang="en-US" altLang="en-US" sz="3600" b="1" smtClean="0">
                <a:solidFill>
                  <a:srgbClr val="660066"/>
                </a:solidFill>
              </a:rPr>
              <a:t>LES RELATIONS: </a:t>
            </a:r>
            <a:r>
              <a:rPr lang="fr-FR" altLang="en-US" sz="3600" b="1" smtClean="0"/>
              <a:t>Quand la colère est fréquente ou intense, elle va inévitablement nuire aux relations.</a:t>
            </a:r>
            <a:r>
              <a:rPr lang="fr-FR" altLang="en-US" sz="3600" smtClean="0"/>
              <a:t> </a:t>
            </a:r>
            <a:r>
              <a:rPr lang="fr-FR" altLang="en-US" sz="3600" b="1" smtClean="0"/>
              <a:t>Les liens avec la famille, amis, voisins et connaissances se détériorent</a:t>
            </a:r>
            <a:r>
              <a:rPr lang="en-US" altLang="en-US" sz="3600" b="1" smtClean="0"/>
              <a:t>.</a:t>
            </a:r>
            <a:endParaRPr lang="en-US" altLang="en-US" sz="3600" smtClean="0"/>
          </a:p>
          <a:p>
            <a:pPr indent="-273050" eaLnBrk="1" hangingPunct="1"/>
            <a:endParaRPr lang="en-US" altLang="en-US" sz="3600"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itle 1"/>
          <p:cNvSpPr>
            <a:spLocks noGrp="1"/>
          </p:cNvSpPr>
          <p:nvPr>
            <p:ph type="title"/>
          </p:nvPr>
        </p:nvSpPr>
        <p:spPr>
          <a:xfrm>
            <a:off x="457200" y="304800"/>
            <a:ext cx="7620000" cy="1295400"/>
          </a:xfrm>
        </p:spPr>
        <p:txBody>
          <a:bodyPr/>
          <a:lstStyle/>
          <a:p>
            <a:pPr eaLnBrk="1" hangingPunct="1"/>
            <a:r>
              <a:rPr lang="en-ZA" altLang="en-US" sz="4000" b="1" smtClean="0">
                <a:solidFill>
                  <a:srgbClr val="FFFFFF"/>
                </a:solidFill>
              </a:rPr>
              <a:t>IMPACT NÉGATIF DE LA  </a:t>
            </a:r>
            <a:r>
              <a:rPr lang="en-ZA" altLang="en-US" sz="4000" b="1" smtClean="0">
                <a:solidFill>
                  <a:srgbClr val="FFFF00"/>
                </a:solidFill>
              </a:rPr>
              <a:t>COLÈRE </a:t>
            </a:r>
            <a:br>
              <a:rPr lang="en-ZA" altLang="en-US" sz="4000" b="1" smtClean="0">
                <a:solidFill>
                  <a:srgbClr val="FFFF00"/>
                </a:solidFill>
              </a:rPr>
            </a:br>
            <a:r>
              <a:rPr lang="en-ZA" altLang="en-US" sz="4000" b="1" smtClean="0">
                <a:solidFill>
                  <a:srgbClr val="FFFFFF"/>
                </a:solidFill>
              </a:rPr>
              <a:t>SUR LE </a:t>
            </a:r>
            <a:r>
              <a:rPr lang="en-ZA" altLang="en-US" sz="4000" b="1" smtClean="0">
                <a:solidFill>
                  <a:srgbClr val="FFFF00"/>
                </a:solidFill>
              </a:rPr>
              <a:t>LIEU DE TRAVAIL</a:t>
            </a:r>
            <a:r>
              <a:rPr lang="en-US" altLang="en-US" sz="4000" smtClean="0">
                <a:solidFill>
                  <a:srgbClr val="FFFF00"/>
                </a:solidFill>
              </a:rPr>
              <a:t/>
            </a:r>
            <a:br>
              <a:rPr lang="en-US" altLang="en-US" sz="4000" smtClean="0">
                <a:solidFill>
                  <a:srgbClr val="FFFF00"/>
                </a:solidFill>
              </a:rPr>
            </a:br>
            <a:endParaRPr lang="en-US" altLang="en-US" sz="4000" smtClean="0">
              <a:solidFill>
                <a:srgbClr val="FFFF00"/>
              </a:solidFill>
            </a:endParaRPr>
          </a:p>
        </p:txBody>
      </p:sp>
      <p:sp>
        <p:nvSpPr>
          <p:cNvPr id="14340" name="Content Placeholder 2"/>
          <p:cNvSpPr>
            <a:spLocks noGrp="1"/>
          </p:cNvSpPr>
          <p:nvPr>
            <p:ph idx="1"/>
          </p:nvPr>
        </p:nvSpPr>
        <p:spPr>
          <a:xfrm>
            <a:off x="1295400" y="2133600"/>
            <a:ext cx="7543800" cy="4114800"/>
          </a:xfrm>
        </p:spPr>
        <p:txBody>
          <a:bodyPr/>
          <a:lstStyle/>
          <a:p>
            <a:pPr indent="-273050" eaLnBrk="1" hangingPunct="1"/>
            <a:r>
              <a:rPr lang="fr-FR" altLang="en-US" b="1" smtClean="0">
                <a:solidFill>
                  <a:srgbClr val="660066"/>
                </a:solidFill>
                <a:cs typeface="Times New Roman" pitchFamily="18" charset="0"/>
              </a:rPr>
              <a:t>SUR LE LIEU DE TRAVAIL</a:t>
            </a:r>
            <a:r>
              <a:rPr lang="en-US" altLang="en-US" b="1" smtClean="0"/>
              <a:t>: </a:t>
            </a:r>
            <a:r>
              <a:rPr lang="fr-FR" altLang="en-US" b="1" smtClean="0"/>
              <a:t>Quand la colère est fréquente ou intense, elle est susceptible d'affecter votre emploi.</a:t>
            </a:r>
            <a:r>
              <a:rPr lang="fr-FR" altLang="en-US" smtClean="0"/>
              <a:t> </a:t>
            </a:r>
            <a:r>
              <a:rPr lang="fr-FR" altLang="en-US" b="1" smtClean="0"/>
              <a:t>Elle peut conduire aux difficultés à travailler en équipe, aux dommages à votre réputation, et, finalement, au chômage</a:t>
            </a:r>
            <a:r>
              <a:rPr lang="en-US" altLang="en-US" b="1" smtClean="0"/>
              <a:t>.</a:t>
            </a:r>
            <a:endParaRPr lang="en-US" altLang="en-US" smtClean="0"/>
          </a:p>
          <a:p>
            <a:pPr indent="-273050" eaLnBrk="1" hangingPunct="1"/>
            <a:endParaRPr lang="en-US" altLang="en-US"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itle 1"/>
          <p:cNvSpPr>
            <a:spLocks noGrp="1"/>
          </p:cNvSpPr>
          <p:nvPr>
            <p:ph type="title"/>
          </p:nvPr>
        </p:nvSpPr>
        <p:spPr>
          <a:xfrm>
            <a:off x="914400" y="914400"/>
            <a:ext cx="7499350" cy="1143000"/>
          </a:xfrm>
        </p:spPr>
        <p:txBody>
          <a:bodyPr/>
          <a:lstStyle/>
          <a:p>
            <a:pPr eaLnBrk="1" hangingPunct="1"/>
            <a:r>
              <a:rPr lang="en-ZA" altLang="en-US" b="1" smtClean="0">
                <a:solidFill>
                  <a:srgbClr val="FFFFFF"/>
                </a:solidFill>
              </a:rPr>
              <a:t>LA COLÈRE </a:t>
            </a:r>
            <a:r>
              <a:rPr lang="es-ES_tradnl" altLang="en-US" b="1" i="1" smtClean="0">
                <a:solidFill>
                  <a:srgbClr val="FFFF00"/>
                </a:solidFill>
                <a:latin typeface="Book Antiqua" pitchFamily="18" charset="0"/>
              </a:rPr>
              <a:t>et </a:t>
            </a:r>
            <a:r>
              <a:rPr lang="es-ES_tradnl" altLang="en-US" b="1" smtClean="0">
                <a:solidFill>
                  <a:srgbClr val="FFFFFF"/>
                </a:solidFill>
              </a:rPr>
              <a:t>LE CERVEAU #1</a:t>
            </a:r>
            <a:r>
              <a:rPr lang="en-US" altLang="en-US" smtClean="0">
                <a:solidFill>
                  <a:srgbClr val="FFFFFF"/>
                </a:solidFill>
              </a:rPr>
              <a:t/>
            </a:r>
            <a:br>
              <a:rPr lang="en-US" altLang="en-US" smtClean="0">
                <a:solidFill>
                  <a:srgbClr val="FFFFFF"/>
                </a:solidFill>
              </a:rPr>
            </a:br>
            <a:endParaRPr lang="en-ZA" altLang="en-US" smtClean="0">
              <a:solidFill>
                <a:srgbClr val="FFFFFF"/>
              </a:solidFill>
            </a:endParaRPr>
          </a:p>
        </p:txBody>
      </p:sp>
      <p:sp>
        <p:nvSpPr>
          <p:cNvPr id="20483" name="Content Placeholder 2"/>
          <p:cNvSpPr>
            <a:spLocks noGrp="1"/>
          </p:cNvSpPr>
          <p:nvPr>
            <p:ph idx="1"/>
          </p:nvPr>
        </p:nvSpPr>
        <p:spPr>
          <a:xfrm>
            <a:off x="990600" y="1981200"/>
            <a:ext cx="8305800" cy="4267200"/>
          </a:xfrm>
        </p:spPr>
        <p:txBody>
          <a:bodyPr rtlCol="0">
            <a:noAutofit/>
          </a:bodyPr>
          <a:lstStyle/>
          <a:p>
            <a:pPr marL="0" indent="0">
              <a:buFont typeface="Arial" pitchFamily="34" charset="0"/>
              <a:buNone/>
              <a:defRPr/>
            </a:pPr>
            <a:r>
              <a:rPr lang="fr-FR" b="1" dirty="0"/>
              <a:t>Il y a trois couches de base dans le cerveau, de la base à la couche externe:</a:t>
            </a:r>
            <a:r>
              <a:rPr lang="fr-FR" dirty="0"/>
              <a:t> </a:t>
            </a:r>
          </a:p>
          <a:p>
            <a:pPr>
              <a:defRPr/>
            </a:pPr>
            <a:r>
              <a:rPr lang="fr-FR" b="1" u="sng" dirty="0">
                <a:solidFill>
                  <a:srgbClr val="660066"/>
                </a:solidFill>
                <a:ea typeface="Times New Roman"/>
                <a:cs typeface="Times New Roman"/>
              </a:rPr>
              <a:t>Le tronc </a:t>
            </a:r>
            <a:r>
              <a:rPr lang="fr-FR" b="1" dirty="0">
                <a:solidFill>
                  <a:srgbClr val="660066"/>
                </a:solidFill>
                <a:ea typeface="Times New Roman"/>
                <a:cs typeface="Times New Roman"/>
              </a:rPr>
              <a:t>cérébral</a:t>
            </a:r>
            <a:r>
              <a:rPr lang="fr-FR" b="1" dirty="0" smtClean="0"/>
              <a:t>.</a:t>
            </a:r>
            <a:r>
              <a:rPr lang="fr-FR" dirty="0" smtClean="0"/>
              <a:t> </a:t>
            </a:r>
            <a:r>
              <a:rPr lang="fr-FR" b="1" dirty="0"/>
              <a:t>Il contrôle nos fonctions physiologiques.</a:t>
            </a:r>
            <a:r>
              <a:rPr lang="fr-FR" dirty="0"/>
              <a:t> </a:t>
            </a:r>
          </a:p>
          <a:p>
            <a:pPr>
              <a:defRPr/>
            </a:pPr>
            <a:r>
              <a:rPr lang="fr-FR" b="1" u="sng" dirty="0">
                <a:solidFill>
                  <a:srgbClr val="660066"/>
                </a:solidFill>
                <a:ea typeface="Times New Roman"/>
                <a:cs typeface="Times New Roman"/>
              </a:rPr>
              <a:t>Le système </a:t>
            </a:r>
            <a:r>
              <a:rPr lang="fr-FR" b="1" dirty="0">
                <a:solidFill>
                  <a:srgbClr val="660066"/>
                </a:solidFill>
                <a:ea typeface="Times New Roman"/>
                <a:cs typeface="Times New Roman"/>
              </a:rPr>
              <a:t>limbique</a:t>
            </a:r>
            <a:r>
              <a:rPr lang="fr-FR" b="1" dirty="0" smtClean="0"/>
              <a:t>.</a:t>
            </a:r>
            <a:r>
              <a:rPr lang="fr-FR" dirty="0" smtClean="0"/>
              <a:t> </a:t>
            </a:r>
            <a:r>
              <a:rPr lang="fr-FR" b="1" dirty="0"/>
              <a:t>Il contrôle nos émotions.</a:t>
            </a:r>
            <a:r>
              <a:rPr lang="fr-FR" dirty="0"/>
              <a:t> </a:t>
            </a:r>
          </a:p>
          <a:p>
            <a:pPr>
              <a:defRPr/>
            </a:pPr>
            <a:r>
              <a:rPr lang="fr-FR" b="1" u="sng" dirty="0">
                <a:solidFill>
                  <a:srgbClr val="660066"/>
                </a:solidFill>
                <a:ea typeface="Times New Roman"/>
                <a:cs typeface="Times New Roman"/>
              </a:rPr>
              <a:t>Le </a:t>
            </a:r>
            <a:r>
              <a:rPr lang="fr-FR" b="1" dirty="0">
                <a:solidFill>
                  <a:srgbClr val="660066"/>
                </a:solidFill>
                <a:ea typeface="Times New Roman"/>
                <a:cs typeface="Times New Roman"/>
              </a:rPr>
              <a:t>néocortex</a:t>
            </a:r>
            <a:r>
              <a:rPr lang="fr-FR" b="1" dirty="0" smtClean="0"/>
              <a:t>.</a:t>
            </a:r>
            <a:r>
              <a:rPr lang="fr-FR" dirty="0" smtClean="0"/>
              <a:t> </a:t>
            </a:r>
            <a:r>
              <a:rPr lang="fr-FR" b="1" dirty="0"/>
              <a:t>Il régit les fonctions intellectuelles les plus élevées</a:t>
            </a:r>
            <a:r>
              <a:rPr lang="en-ZA" b="1" dirty="0" smtClean="0">
                <a:ea typeface="ＭＳ Ｐゴシック" charset="0"/>
              </a:rPr>
              <a:t>.  </a:t>
            </a:r>
            <a:endParaRPr lang="en-US" dirty="0" smtClean="0">
              <a:ea typeface="ＭＳ Ｐゴシック" charset="0"/>
            </a:endParaRPr>
          </a:p>
          <a:p>
            <a:pPr marL="82550" indent="0" eaLnBrk="1" fontAlgn="auto" hangingPunct="1">
              <a:spcAft>
                <a:spcPts val="0"/>
              </a:spcAft>
              <a:buFont typeface="Wingdings 2" pitchFamily="18" charset="2"/>
              <a:buNone/>
              <a:defRPr/>
            </a:pPr>
            <a:endParaRPr lang="en-ZA" altLang="en-US" dirty="0" smtClean="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itle 1"/>
          <p:cNvSpPr>
            <a:spLocks noGrp="1"/>
          </p:cNvSpPr>
          <p:nvPr>
            <p:ph type="title"/>
          </p:nvPr>
        </p:nvSpPr>
        <p:spPr>
          <a:xfrm>
            <a:off x="1066800" y="457200"/>
            <a:ext cx="7499350" cy="1143000"/>
          </a:xfrm>
        </p:spPr>
        <p:txBody>
          <a:bodyPr/>
          <a:lstStyle/>
          <a:p>
            <a:pPr eaLnBrk="1" hangingPunct="1"/>
            <a:r>
              <a:rPr lang="en-ZA" altLang="en-US" b="1" smtClean="0">
                <a:solidFill>
                  <a:srgbClr val="FFFFFF"/>
                </a:solidFill>
              </a:rPr>
              <a:t>LA COLÈRE </a:t>
            </a:r>
            <a:r>
              <a:rPr lang="es-ES_tradnl" altLang="en-US" b="1" i="1" smtClean="0">
                <a:solidFill>
                  <a:srgbClr val="FFFF00"/>
                </a:solidFill>
                <a:latin typeface="Book Antiqua" pitchFamily="18" charset="0"/>
              </a:rPr>
              <a:t>et </a:t>
            </a:r>
            <a:r>
              <a:rPr lang="es-ES_tradnl" altLang="en-US" b="1" smtClean="0">
                <a:solidFill>
                  <a:srgbClr val="FFFFFF"/>
                </a:solidFill>
              </a:rPr>
              <a:t>LE CERVEAU #2</a:t>
            </a:r>
            <a:endParaRPr lang="en-ZA" altLang="en-US" smtClean="0">
              <a:solidFill>
                <a:srgbClr val="FFFFFF"/>
              </a:solidFill>
            </a:endParaRPr>
          </a:p>
        </p:txBody>
      </p:sp>
      <p:sp>
        <p:nvSpPr>
          <p:cNvPr id="16388" name="Content Placeholder 2"/>
          <p:cNvSpPr>
            <a:spLocks noGrp="1"/>
          </p:cNvSpPr>
          <p:nvPr>
            <p:ph idx="1"/>
          </p:nvPr>
        </p:nvSpPr>
        <p:spPr>
          <a:xfrm>
            <a:off x="1143000" y="2057400"/>
            <a:ext cx="7467600" cy="4267200"/>
          </a:xfrm>
        </p:spPr>
        <p:txBody>
          <a:bodyPr/>
          <a:lstStyle/>
          <a:p>
            <a:pPr eaLnBrk="1" hangingPunct="1"/>
            <a:r>
              <a:rPr lang="fr-FR" altLang="en-US" b="1" smtClean="0">
                <a:solidFill>
                  <a:srgbClr val="660066"/>
                </a:solidFill>
                <a:cs typeface="Times New Roman" pitchFamily="18" charset="0"/>
              </a:rPr>
              <a:t>LE CORTEX PRÉFRONTAL </a:t>
            </a:r>
            <a:r>
              <a:rPr lang="fr-FR" altLang="en-US" b="1" smtClean="0"/>
              <a:t>capable de gérer nos émotions et impulsions.</a:t>
            </a:r>
            <a:r>
              <a:rPr lang="fr-FR" altLang="en-US" smtClean="0"/>
              <a:t> </a:t>
            </a:r>
            <a:r>
              <a:rPr lang="fr-FR" altLang="en-US" b="1" smtClean="0"/>
              <a:t>Il est capable de contrôler les manifestations externes de la colère.</a:t>
            </a:r>
            <a:r>
              <a:rPr lang="fr-FR" altLang="en-US" smtClean="0"/>
              <a:t> </a:t>
            </a:r>
            <a:r>
              <a:rPr lang="fr-FR" altLang="en-US" b="1" smtClean="0"/>
              <a:t>En bref, c’est là que s’effectue le conflit de l'âme.</a:t>
            </a:r>
            <a:r>
              <a:rPr lang="fr-FR" altLang="en-US" smtClean="0"/>
              <a:t> </a:t>
            </a:r>
            <a:r>
              <a:rPr lang="fr-FR" altLang="en-US" b="1" smtClean="0"/>
              <a:t>C’est là que s’opère le choix entre le bien et le mal</a:t>
            </a:r>
            <a:r>
              <a:rPr lang="en-ZA" altLang="en-US" b="1" smtClean="0"/>
              <a:t>.</a:t>
            </a:r>
            <a:endParaRPr lang="en-US" altLang="en-US" smtClean="0"/>
          </a:p>
          <a:p>
            <a:pPr eaLnBrk="1" hangingPunct="1">
              <a:buFont typeface="Arial" pitchFamily="34" charset="0"/>
              <a:buNone/>
            </a:pPr>
            <a:r>
              <a:rPr lang="en-US" altLang="en-US" smtClean="0"/>
              <a:t> </a:t>
            </a:r>
          </a:p>
          <a:p>
            <a:pPr eaLnBrk="1" hangingPunct="1">
              <a:buFont typeface="Wingdings 2" pitchFamily="18" charset="2"/>
              <a:buNone/>
            </a:pPr>
            <a:endParaRPr lang="en-ZA" altLang="en-US" b="1" smtClean="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itle 1"/>
          <p:cNvSpPr>
            <a:spLocks noGrp="1"/>
          </p:cNvSpPr>
          <p:nvPr>
            <p:ph type="title"/>
          </p:nvPr>
        </p:nvSpPr>
        <p:spPr>
          <a:xfrm>
            <a:off x="152400" y="0"/>
            <a:ext cx="5638800" cy="1828800"/>
          </a:xfrm>
        </p:spPr>
        <p:txBody>
          <a:bodyPr/>
          <a:lstStyle/>
          <a:p>
            <a:pPr eaLnBrk="1" hangingPunct="1"/>
            <a:r>
              <a:rPr lang="es-ES_tradnl" altLang="en-US" b="1" smtClean="0">
                <a:solidFill>
                  <a:srgbClr val="FFFFFF"/>
                </a:solidFill>
              </a:rPr>
              <a:t>LA MAÎTRISE DE </a:t>
            </a:r>
            <a:br>
              <a:rPr lang="es-ES_tradnl" altLang="en-US" b="1" smtClean="0">
                <a:solidFill>
                  <a:srgbClr val="FFFFFF"/>
                </a:solidFill>
              </a:rPr>
            </a:br>
            <a:r>
              <a:rPr lang="en-ZA" altLang="en-US" b="1" smtClean="0">
                <a:solidFill>
                  <a:srgbClr val="FFFF00"/>
                </a:solidFill>
              </a:rPr>
              <a:t>LA COLÈRE</a:t>
            </a:r>
            <a:endParaRPr lang="en-ZA" altLang="en-US" b="1" smtClean="0">
              <a:solidFill>
                <a:srgbClr val="FFFFFF"/>
              </a:solidFill>
            </a:endParaRPr>
          </a:p>
        </p:txBody>
      </p:sp>
      <p:sp>
        <p:nvSpPr>
          <p:cNvPr id="29698" name="Content Placeholder 2"/>
          <p:cNvSpPr>
            <a:spLocks noGrp="1"/>
          </p:cNvSpPr>
          <p:nvPr>
            <p:ph idx="1"/>
          </p:nvPr>
        </p:nvSpPr>
        <p:spPr>
          <a:xfrm>
            <a:off x="533400" y="2057400"/>
            <a:ext cx="8077200" cy="4495800"/>
          </a:xfrm>
        </p:spPr>
        <p:txBody>
          <a:bodyPr/>
          <a:lstStyle/>
          <a:p>
            <a:pPr marL="0" indent="0">
              <a:lnSpc>
                <a:spcPts val="3200"/>
              </a:lnSpc>
              <a:spcAft>
                <a:spcPts val="0"/>
              </a:spcAft>
              <a:buFont typeface="Arial" pitchFamily="34" charset="0"/>
              <a:buNone/>
              <a:defRPr/>
            </a:pPr>
            <a:r>
              <a:rPr lang="fr-FR" b="1" dirty="0">
                <a:ea typeface="Times New Roman"/>
                <a:cs typeface="Times New Roman"/>
              </a:rPr>
              <a:t>Le rôle du cortex préfrontal </a:t>
            </a:r>
            <a:r>
              <a:rPr lang="fr-FR" b="1" dirty="0" smtClean="0">
                <a:ea typeface="Times New Roman"/>
                <a:cs typeface="Times New Roman"/>
              </a:rPr>
              <a:t>est</a:t>
            </a:r>
            <a:r>
              <a:rPr lang="fr-FR" sz="1200" dirty="0" smtClean="0">
                <a:latin typeface="Times New Roman"/>
                <a:ea typeface="Times New Roman"/>
                <a:cs typeface="Times New Roman"/>
              </a:rPr>
              <a:t> </a:t>
            </a:r>
            <a:r>
              <a:rPr lang="fr-FR" b="1" dirty="0" smtClean="0">
                <a:ea typeface="Times New Roman"/>
                <a:cs typeface="Times New Roman"/>
              </a:rPr>
              <a:t>une </a:t>
            </a:r>
            <a:r>
              <a:rPr lang="fr-FR" b="1" u="sng" dirty="0">
                <a:ea typeface="Times New Roman"/>
                <a:cs typeface="Times New Roman"/>
              </a:rPr>
              <a:t>bonne </a:t>
            </a:r>
            <a:r>
              <a:rPr lang="fr-FR" b="1" dirty="0">
                <a:ea typeface="Times New Roman"/>
                <a:cs typeface="Times New Roman"/>
              </a:rPr>
              <a:t>nouvelle:</a:t>
            </a:r>
            <a:r>
              <a:rPr lang="fr-FR" sz="1200" dirty="0" smtClean="0">
                <a:latin typeface="Times New Roman"/>
                <a:ea typeface="Times New Roman"/>
                <a:cs typeface="Times New Roman"/>
              </a:rPr>
              <a:t> </a:t>
            </a:r>
            <a:r>
              <a:rPr lang="fr-FR" b="1" dirty="0">
                <a:solidFill>
                  <a:srgbClr val="660066"/>
                </a:solidFill>
                <a:ea typeface="Times New Roman"/>
                <a:cs typeface="Times New Roman"/>
              </a:rPr>
              <a:t>Nous</a:t>
            </a:r>
            <a:r>
              <a:rPr lang="fr-FR" sz="1200" dirty="0" smtClean="0">
                <a:latin typeface="Times New Roman"/>
                <a:ea typeface="Times New Roman"/>
                <a:cs typeface="Times New Roman"/>
              </a:rPr>
              <a:t> </a:t>
            </a:r>
            <a:r>
              <a:rPr lang="fr-FR" b="1" i="1" dirty="0">
                <a:solidFill>
                  <a:srgbClr val="660066"/>
                </a:solidFill>
                <a:ea typeface="Times New Roman"/>
                <a:cs typeface="Times New Roman"/>
              </a:rPr>
              <a:t>pouvons</a:t>
            </a:r>
            <a:r>
              <a:rPr lang="fr-FR" sz="1200" dirty="0" smtClean="0">
                <a:latin typeface="Times New Roman"/>
                <a:ea typeface="Times New Roman"/>
                <a:cs typeface="Times New Roman"/>
              </a:rPr>
              <a:t> </a:t>
            </a:r>
            <a:r>
              <a:rPr lang="fr-FR" b="1" dirty="0">
                <a:solidFill>
                  <a:srgbClr val="660066"/>
                </a:solidFill>
                <a:ea typeface="Times New Roman"/>
                <a:cs typeface="Times New Roman"/>
              </a:rPr>
              <a:t>contrôler notre humeur.</a:t>
            </a:r>
            <a:r>
              <a:rPr lang="fr-FR" sz="1200" dirty="0" smtClean="0">
                <a:latin typeface="Times New Roman"/>
                <a:ea typeface="Times New Roman"/>
                <a:cs typeface="Times New Roman"/>
              </a:rPr>
              <a:t> </a:t>
            </a:r>
            <a:r>
              <a:rPr lang="fr-FR" b="1" dirty="0">
                <a:ea typeface="Times New Roman"/>
                <a:cs typeface="Times New Roman"/>
              </a:rPr>
              <a:t>Mais qu’est-ce qui arrive quand quelqu'un semble incapable de contrôler sa colère?</a:t>
            </a:r>
            <a:r>
              <a:rPr lang="fr-FR" sz="1200" dirty="0" smtClean="0">
                <a:latin typeface="Times New Roman"/>
                <a:ea typeface="Times New Roman"/>
                <a:cs typeface="Times New Roman"/>
              </a:rPr>
              <a:t> </a:t>
            </a:r>
            <a:endParaRPr lang="fr-FR" sz="1100" dirty="0" smtClean="0">
              <a:ea typeface="Times New Roman"/>
              <a:cs typeface="Times New Roman"/>
            </a:endParaRPr>
          </a:p>
          <a:p>
            <a:pPr>
              <a:lnSpc>
                <a:spcPts val="3200"/>
              </a:lnSpc>
              <a:spcAft>
                <a:spcPts val="0"/>
              </a:spcAft>
              <a:defRPr/>
            </a:pPr>
            <a:r>
              <a:rPr lang="fr-FR" sz="2800" b="1" dirty="0" smtClean="0">
                <a:ea typeface="Times New Roman"/>
                <a:cs typeface="Times New Roman"/>
              </a:rPr>
              <a:t>Il</a:t>
            </a:r>
            <a:r>
              <a:rPr lang="fr-FR" sz="1200" dirty="0" smtClean="0">
                <a:latin typeface="Times New Roman"/>
                <a:ea typeface="Times New Roman"/>
                <a:cs typeface="Times New Roman"/>
              </a:rPr>
              <a:t> </a:t>
            </a:r>
            <a:r>
              <a:rPr lang="fr-FR" sz="2800" b="1" dirty="0">
                <a:ea typeface="Times New Roman"/>
                <a:cs typeface="Times New Roman"/>
              </a:rPr>
              <a:t>ou elle doit être prêt(e) à apprendre des stratégies de maîtrise de la colère.</a:t>
            </a:r>
            <a:r>
              <a:rPr lang="fr-FR" sz="1200" dirty="0" smtClean="0">
                <a:latin typeface="Times New Roman"/>
                <a:ea typeface="Times New Roman"/>
                <a:cs typeface="Times New Roman"/>
              </a:rPr>
              <a:t> </a:t>
            </a:r>
            <a:r>
              <a:rPr lang="fr-FR" sz="2800" i="1" dirty="0">
                <a:ea typeface="Times New Roman"/>
                <a:cs typeface="Times New Roman"/>
              </a:rPr>
              <a:t>[Certaines seront présentées dans ce </a:t>
            </a:r>
            <a:r>
              <a:rPr lang="fr-FR" sz="2800" b="1" dirty="0">
                <a:ea typeface="Times New Roman"/>
                <a:cs typeface="Times New Roman"/>
              </a:rPr>
              <a:t>séminaire].</a:t>
            </a:r>
            <a:r>
              <a:rPr lang="fr-FR" sz="1200" dirty="0" smtClean="0">
                <a:latin typeface="Times New Roman"/>
                <a:ea typeface="Times New Roman"/>
                <a:cs typeface="Times New Roman"/>
              </a:rPr>
              <a:t> </a:t>
            </a:r>
            <a:endParaRPr lang="fr-FR" sz="1100" dirty="0">
              <a:ea typeface="Times New Roman"/>
              <a:cs typeface="Times New Roman"/>
            </a:endParaRPr>
          </a:p>
          <a:p>
            <a:pPr>
              <a:defRPr/>
            </a:pPr>
            <a:r>
              <a:rPr lang="fr-FR" sz="2800" b="1" dirty="0">
                <a:ea typeface="Times New Roman"/>
                <a:cs typeface="Times New Roman"/>
              </a:rPr>
              <a:t>Il</a:t>
            </a:r>
            <a:r>
              <a:rPr lang="fr-FR" sz="1200" dirty="0" smtClean="0">
                <a:latin typeface="Times New Roman"/>
                <a:ea typeface="Times New Roman"/>
              </a:rPr>
              <a:t> </a:t>
            </a:r>
            <a:r>
              <a:rPr lang="fr-FR" sz="2800" b="1" dirty="0">
                <a:ea typeface="Times New Roman"/>
                <a:cs typeface="Times New Roman"/>
              </a:rPr>
              <a:t>ou elle trouvera de l’aide en se soumettant à la puissance de l'Esprit Saint</a:t>
            </a:r>
            <a:r>
              <a:rPr lang="en-ZA" sz="2800" b="1" dirty="0" smtClean="0">
                <a:ea typeface="ＭＳ Ｐゴシック" charset="0"/>
              </a:rPr>
              <a:t>.</a:t>
            </a:r>
            <a:endParaRPr lang="en-US" sz="2800" dirty="0" smtClean="0">
              <a:ea typeface="ＭＳ Ｐゴシック" charset="0"/>
            </a:endParaRPr>
          </a:p>
          <a:p>
            <a:pPr eaLnBrk="1" hangingPunct="1">
              <a:buFont typeface="Arial" charset="0"/>
              <a:buChar char="•"/>
              <a:defRPr/>
            </a:pPr>
            <a:endParaRPr lang="en-ZA" sz="2400" b="1" dirty="0">
              <a:latin typeface="Gill Sans MT" charset="0"/>
              <a:ea typeface="ＭＳ Ｐゴシック" charset="0"/>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itle 1"/>
          <p:cNvSpPr>
            <a:spLocks noGrp="1"/>
          </p:cNvSpPr>
          <p:nvPr>
            <p:ph type="title"/>
          </p:nvPr>
        </p:nvSpPr>
        <p:spPr>
          <a:xfrm>
            <a:off x="152400" y="0"/>
            <a:ext cx="4724400" cy="1752600"/>
          </a:xfrm>
        </p:spPr>
        <p:txBody>
          <a:bodyPr/>
          <a:lstStyle/>
          <a:p>
            <a:pPr eaLnBrk="1" hangingPunct="1"/>
            <a:r>
              <a:rPr lang="es-ES_tradnl" altLang="en-US" b="1" smtClean="0">
                <a:solidFill>
                  <a:srgbClr val="FFFFFF"/>
                </a:solidFill>
              </a:rPr>
              <a:t>LA MAÎTRISE DE </a:t>
            </a:r>
            <a:br>
              <a:rPr lang="es-ES_tradnl" altLang="en-US" b="1" smtClean="0">
                <a:solidFill>
                  <a:srgbClr val="FFFFFF"/>
                </a:solidFill>
              </a:rPr>
            </a:br>
            <a:r>
              <a:rPr lang="en-ZA" altLang="en-US" b="1" smtClean="0">
                <a:solidFill>
                  <a:srgbClr val="FFFF00"/>
                </a:solidFill>
              </a:rPr>
              <a:t>LA COLÈRE</a:t>
            </a:r>
            <a:endParaRPr lang="en-ZA" altLang="en-US" b="1" smtClean="0">
              <a:solidFill>
                <a:srgbClr val="FFFFFF"/>
              </a:solidFill>
            </a:endParaRPr>
          </a:p>
        </p:txBody>
      </p:sp>
      <p:sp>
        <p:nvSpPr>
          <p:cNvPr id="18436" name="Content Placeholder 2"/>
          <p:cNvSpPr>
            <a:spLocks noGrp="1"/>
          </p:cNvSpPr>
          <p:nvPr>
            <p:ph idx="1"/>
          </p:nvPr>
        </p:nvSpPr>
        <p:spPr>
          <a:xfrm>
            <a:off x="304800" y="1828800"/>
            <a:ext cx="8534400" cy="4953000"/>
          </a:xfrm>
        </p:spPr>
        <p:txBody>
          <a:bodyPr/>
          <a:lstStyle/>
          <a:p>
            <a:pPr marL="0" indent="0" eaLnBrk="1" hangingPunct="1">
              <a:buFont typeface="Arial" pitchFamily="34" charset="0"/>
              <a:buNone/>
            </a:pPr>
            <a:r>
              <a:rPr lang="fr-FR" altLang="en-US" b="1" smtClean="0"/>
              <a:t>Il y a deux composantes nécessaires à la maîtrise de la colère:</a:t>
            </a:r>
            <a:endParaRPr lang="fr-FR" altLang="en-US" smtClean="0"/>
          </a:p>
          <a:p>
            <a:pPr marL="0" indent="0" eaLnBrk="1" hangingPunct="1">
              <a:buFont typeface="Calibri" pitchFamily="34" charset="0"/>
              <a:buAutoNum type="arabicPeriod"/>
            </a:pPr>
            <a:r>
              <a:rPr lang="fr-FR" altLang="en-US" sz="2800" b="1" smtClean="0">
                <a:solidFill>
                  <a:srgbClr val="660066"/>
                </a:solidFill>
              </a:rPr>
              <a:t> L’intervention de Dieu.  </a:t>
            </a:r>
            <a:r>
              <a:rPr lang="fr-FR" altLang="en-US" sz="2800" b="1" smtClean="0"/>
              <a:t>« Sans moi, vous ne pouvez rien faire »</a:t>
            </a:r>
            <a:r>
              <a:rPr lang="fr-FR" altLang="ja-JP" sz="2800" b="1" i="1" smtClean="0"/>
              <a:t> </a:t>
            </a:r>
            <a:r>
              <a:rPr lang="fr-FR" altLang="ja-JP" sz="2800" b="1" smtClean="0"/>
              <a:t>(Jean 15: 5).  </a:t>
            </a:r>
            <a:endParaRPr lang="fr-FR" altLang="ja-JP" sz="2800" smtClean="0"/>
          </a:p>
          <a:p>
            <a:pPr marL="0" indent="0" eaLnBrk="1" hangingPunct="1">
              <a:buFont typeface="Calibri" pitchFamily="34" charset="0"/>
              <a:buAutoNum type="arabicPeriod"/>
            </a:pPr>
            <a:r>
              <a:rPr lang="fr-FR" altLang="en-US" sz="2800" b="1" smtClean="0">
                <a:solidFill>
                  <a:srgbClr val="660066"/>
                </a:solidFill>
                <a:cs typeface="Times New Roman" pitchFamily="18" charset="0"/>
              </a:rPr>
              <a:t> Nos propres efforts sincères</a:t>
            </a:r>
            <a:r>
              <a:rPr lang="fr-FR" altLang="en-US" sz="2800" b="1" smtClean="0">
                <a:solidFill>
                  <a:srgbClr val="660066"/>
                </a:solidFill>
              </a:rPr>
              <a:t>.  </a:t>
            </a:r>
            <a:r>
              <a:rPr lang="fr-FR" altLang="en-US" sz="2800" b="1" smtClean="0"/>
              <a:t>« </a:t>
            </a:r>
            <a:r>
              <a:rPr lang="fr-FR" altLang="en-US" sz="2800" smtClean="0"/>
              <a:t>renoncez … à la colère</a:t>
            </a:r>
            <a:r>
              <a:rPr lang="fr-FR" altLang="en-US" sz="2800" b="1" smtClean="0"/>
              <a:t> »</a:t>
            </a:r>
            <a:r>
              <a:rPr lang="fr-FR" altLang="ja-JP" sz="2800" b="1" i="1" smtClean="0"/>
              <a:t> </a:t>
            </a:r>
            <a:r>
              <a:rPr lang="fr-FR" altLang="ja-JP" sz="2800" b="1" smtClean="0"/>
              <a:t>(Col. 3:8).  </a:t>
            </a:r>
            <a:endParaRPr lang="fr-FR" altLang="ja-JP" sz="2000" smtClean="0"/>
          </a:p>
          <a:p>
            <a:pPr marL="0" indent="0" algn="ctr" eaLnBrk="1" hangingPunct="1">
              <a:buFont typeface="Arial" pitchFamily="34" charset="0"/>
              <a:buNone/>
            </a:pPr>
            <a:r>
              <a:rPr lang="fr-FR" altLang="en-US" sz="2400" b="1" smtClean="0"/>
              <a:t>Notre effort personnel est le fait d’accepter la responsabilité personnelle et être prêt à faire quelque chose à propos de notre colère.</a:t>
            </a:r>
            <a:r>
              <a:rPr lang="fr-FR" altLang="en-US" sz="2400" smtClean="0"/>
              <a:t> </a:t>
            </a:r>
            <a:r>
              <a:rPr lang="fr-FR" altLang="en-US" sz="2400" b="1" smtClean="0"/>
              <a:t>Nous pouvons apprendre des techniques et des stratégies pratiques qui nous aideront à contrôler notre colère.</a:t>
            </a:r>
            <a:r>
              <a:rPr lang="fr-FR" altLang="en-US" sz="2400" smtClean="0"/>
              <a:t> </a:t>
            </a:r>
            <a:r>
              <a:rPr lang="fr-FR" altLang="en-US" sz="2400" i="1" smtClean="0"/>
              <a:t>[Plusieurs stratégies seront présentées dans ce séminaire].</a:t>
            </a:r>
            <a:r>
              <a:rPr lang="fr-FR" altLang="en-US" sz="2400" smtClean="0"/>
              <a:t> </a:t>
            </a:r>
          </a:p>
          <a:p>
            <a:pPr marL="0" indent="0" algn="ctr" eaLnBrk="1" hangingPunct="1">
              <a:buFont typeface="Arial" pitchFamily="34" charset="0"/>
              <a:buNone/>
            </a:pPr>
            <a:r>
              <a:rPr lang="en-US" altLang="en-US" sz="2400" i="1" smtClean="0"/>
              <a:t>.</a:t>
            </a:r>
            <a:endParaRPr lang="en-US" altLang="en-US" sz="2400" smtClean="0"/>
          </a:p>
          <a:p>
            <a:pPr marL="0" indent="0" eaLnBrk="1" hangingPunct="1">
              <a:buFont typeface="Wingdings 2" pitchFamily="18" charset="2"/>
              <a:buNone/>
            </a:pPr>
            <a:endParaRPr lang="en-ZA" altLang="en-US" sz="2400" b="1"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304800"/>
            <a:ext cx="9144000" cy="787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Content Placeholder 2"/>
          <p:cNvSpPr>
            <a:spLocks noGrp="1"/>
          </p:cNvSpPr>
          <p:nvPr>
            <p:ph idx="1"/>
          </p:nvPr>
        </p:nvSpPr>
        <p:spPr>
          <a:xfrm>
            <a:off x="76200" y="1828800"/>
            <a:ext cx="8839200" cy="5410200"/>
          </a:xfrm>
        </p:spPr>
        <p:txBody>
          <a:bodyPr/>
          <a:lstStyle/>
          <a:p>
            <a:pPr algn="ctr" eaLnBrk="1" hangingPunct="1">
              <a:buFont typeface="Arial" pitchFamily="34" charset="0"/>
              <a:buNone/>
              <a:defRPr/>
            </a:pPr>
            <a:r>
              <a:rPr lang="fr-FR" sz="2400" b="1" dirty="0">
                <a:solidFill>
                  <a:srgbClr val="660066"/>
                </a:solidFill>
                <a:ea typeface="Times New Roman"/>
                <a:cs typeface="Times New Roman"/>
              </a:rPr>
              <a:t>Une explication encourageante de la façon dont Dieu peut nous aider à contrôler la colère se trouve dans un message qu’Ellen White a envoyé à un couple marié avec de graves problèmes de discorde</a:t>
            </a:r>
            <a:r>
              <a:rPr lang="en-ZA" altLang="en-US" sz="2400" b="1" dirty="0" smtClean="0">
                <a:solidFill>
                  <a:srgbClr val="660066"/>
                </a:solidFill>
              </a:rPr>
              <a:t>: </a:t>
            </a:r>
            <a:endParaRPr lang="en-US" altLang="en-US" sz="2000" dirty="0" smtClean="0">
              <a:latin typeface="Gill Sans MT" pitchFamily="34" charset="0"/>
            </a:endParaRPr>
          </a:p>
          <a:p>
            <a:pPr marL="0" indent="0" algn="just">
              <a:buFont typeface="Arial" pitchFamily="34" charset="0"/>
              <a:buNone/>
              <a:defRPr/>
            </a:pPr>
            <a:r>
              <a:rPr lang="fr-FR" sz="1800" dirty="0" smtClean="0"/>
              <a:t>« Demandez </a:t>
            </a:r>
            <a:r>
              <a:rPr lang="fr-FR" sz="1800" dirty="0"/>
              <a:t>à votre Père céleste qu’il vous </a:t>
            </a:r>
            <a:r>
              <a:rPr lang="fr-FR" sz="1800" dirty="0" smtClean="0"/>
              <a:t>aide à </a:t>
            </a:r>
            <a:r>
              <a:rPr lang="fr-FR" sz="1800" dirty="0"/>
              <a:t>résister à la tentation de vous parler l’un à l’autre avec impatience, dureté et </a:t>
            </a:r>
            <a:r>
              <a:rPr lang="fr-FR" sz="1800" dirty="0" smtClean="0"/>
              <a:t>sur un </a:t>
            </a:r>
            <a:r>
              <a:rPr lang="fr-FR" sz="1800" dirty="0"/>
              <a:t>ton autoritaire. Vous avez tous deux des caractères imparfaits. Parce que </a:t>
            </a:r>
            <a:r>
              <a:rPr lang="fr-FR" sz="1800" dirty="0" smtClean="0"/>
              <a:t>vous ne </a:t>
            </a:r>
            <a:r>
              <a:rPr lang="fr-FR" sz="1800" dirty="0"/>
              <a:t>vous êtes pas placés sous l’influence divine, votre conduite l’un envers </a:t>
            </a:r>
            <a:r>
              <a:rPr lang="fr-FR" sz="1800" dirty="0" smtClean="0"/>
              <a:t>l’autre a </a:t>
            </a:r>
            <a:r>
              <a:rPr lang="fr-FR" sz="1800" dirty="0"/>
              <a:t>manqué de sagesse</a:t>
            </a:r>
            <a:r>
              <a:rPr lang="fr-FR" sz="1800" dirty="0" smtClean="0"/>
              <a:t>. Je </a:t>
            </a:r>
            <a:r>
              <a:rPr lang="fr-FR" sz="1800" dirty="0"/>
              <a:t>vous conjure de vous en remettre à Dieu. Lorsque vous risquez de </a:t>
            </a:r>
            <a:r>
              <a:rPr lang="fr-FR" sz="1800" dirty="0" smtClean="0"/>
              <a:t>parler d’une </a:t>
            </a:r>
            <a:r>
              <a:rPr lang="fr-FR" sz="1800" dirty="0"/>
              <a:t>manière agressive, gardez plutôt le silence. Vous serez tentés sur ce </a:t>
            </a:r>
            <a:r>
              <a:rPr lang="fr-FR" sz="1800" dirty="0" smtClean="0"/>
              <a:t>point parce </a:t>
            </a:r>
            <a:r>
              <a:rPr lang="fr-FR" sz="1800" dirty="0"/>
              <a:t>que vous n’avez jamais surmonté ce détestable trait de c</a:t>
            </a:r>
            <a:r>
              <a:rPr lang="fr-FR" sz="1800" dirty="0" smtClean="0"/>
              <a:t>aractère</a:t>
            </a:r>
            <a:r>
              <a:rPr lang="fr-FR" sz="1800" dirty="0"/>
              <a:t>. Mais </a:t>
            </a:r>
            <a:r>
              <a:rPr lang="fr-FR" sz="1800" dirty="0" smtClean="0"/>
              <a:t>il faut </a:t>
            </a:r>
            <a:r>
              <a:rPr lang="fr-FR" sz="1800" dirty="0"/>
              <a:t>vaincre toutes les mauvaises habitudes. Abandonnez-vous complètement </a:t>
            </a:r>
            <a:r>
              <a:rPr lang="fr-FR" sz="1800" dirty="0" smtClean="0"/>
              <a:t>à Dieu</a:t>
            </a:r>
            <a:r>
              <a:rPr lang="fr-FR" sz="1800" dirty="0"/>
              <a:t>. Brisez-vous sur le </a:t>
            </a:r>
            <a:r>
              <a:rPr lang="fr-FR" sz="1800" dirty="0" smtClean="0"/>
              <a:t>Rocher, qui est le Christ. En tant que mari et femme, acquérez la maîtrise de vous-mêmes. Implorez l’aide du Christ. Il veut suppléer à vos déficiences par son amour divin et par sa grâce...</a:t>
            </a:r>
            <a:r>
              <a:rPr lang="fr-FR" altLang="en-US" sz="1800" dirty="0" smtClean="0"/>
              <a:t>. » Le foyer </a:t>
            </a:r>
            <a:r>
              <a:rPr lang="fr-FR" altLang="en-US" sz="1800" dirty="0"/>
              <a:t>c</a:t>
            </a:r>
            <a:r>
              <a:rPr lang="fr-FR" altLang="en-US" sz="1800" dirty="0" smtClean="0"/>
              <a:t>hrétien,  p. 329.  </a:t>
            </a:r>
          </a:p>
          <a:p>
            <a:pPr algn="ctr" eaLnBrk="1" hangingPunct="1">
              <a:buFont typeface="Wingdings 2" pitchFamily="18" charset="2"/>
              <a:buNone/>
              <a:defRPr/>
            </a:pPr>
            <a:endParaRPr lang="en-ZA" altLang="en-US" sz="2800" b="1" dirty="0"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647700"/>
            <a:ext cx="9937750" cy="1143000"/>
          </a:xfrm>
        </p:spPr>
        <p:txBody>
          <a:bodyPr>
            <a:normAutofit/>
          </a:bodyPr>
          <a:lstStyle/>
          <a:p>
            <a:pPr eaLnBrk="1" hangingPunct="1">
              <a:defRPr/>
            </a:pPr>
            <a:r>
              <a:rPr lang="en-ZA" altLang="en-US" b="1" dirty="0" smtClean="0">
                <a:solidFill>
                  <a:srgbClr val="FFFF00"/>
                </a:solidFill>
                <a:effectLst>
                  <a:outerShdw blurRad="38100" dist="38100" dir="2700000" algn="tl">
                    <a:srgbClr val="C0C0C0"/>
                  </a:outerShdw>
                </a:effectLst>
              </a:rPr>
              <a:t>LA COLÈRE</a:t>
            </a:r>
            <a:r>
              <a:rPr lang="es-ES_tradnl" altLang="en-US" b="1" dirty="0" smtClean="0">
                <a:solidFill>
                  <a:srgbClr val="FFFFFF"/>
                </a:solidFill>
                <a:effectLst>
                  <a:outerShdw blurRad="38100" dist="38100" dir="2700000" algn="tl">
                    <a:srgbClr val="C0C0C0"/>
                  </a:outerShdw>
                </a:effectLst>
              </a:rPr>
              <a:t> DANS LES </a:t>
            </a:r>
            <a:r>
              <a:rPr lang="en-ZA" altLang="en-US" b="1" dirty="0" smtClean="0">
                <a:solidFill>
                  <a:srgbClr val="FFFFFF"/>
                </a:solidFill>
                <a:effectLst>
                  <a:outerShdw blurRad="38100" dist="38100" dir="2700000" algn="tl">
                    <a:srgbClr val="C0C0C0"/>
                  </a:outerShdw>
                </a:effectLst>
              </a:rPr>
              <a:t>RELATIONS</a:t>
            </a:r>
          </a:p>
        </p:txBody>
      </p:sp>
      <p:sp>
        <p:nvSpPr>
          <p:cNvPr id="20484" name="Content Placeholder 2"/>
          <p:cNvSpPr>
            <a:spLocks noGrp="1"/>
          </p:cNvSpPr>
          <p:nvPr>
            <p:ph idx="1"/>
          </p:nvPr>
        </p:nvSpPr>
        <p:spPr>
          <a:xfrm>
            <a:off x="1143000" y="2438400"/>
            <a:ext cx="7467600" cy="3505200"/>
          </a:xfrm>
        </p:spPr>
        <p:txBody>
          <a:bodyPr/>
          <a:lstStyle/>
          <a:p>
            <a:r>
              <a:rPr lang="fr-FR" altLang="en-US" b="1" dirty="0" smtClean="0">
                <a:solidFill>
                  <a:srgbClr val="660066"/>
                </a:solidFill>
                <a:cs typeface="Times New Roman" pitchFamily="18" charset="0"/>
              </a:rPr>
              <a:t>Vieux concept:</a:t>
            </a:r>
            <a:r>
              <a:rPr lang="fr-FR" altLang="en-US" sz="1200" dirty="0" smtClean="0">
                <a:latin typeface="Times New Roman" pitchFamily="18" charset="0"/>
                <a:cs typeface="Times New Roman" pitchFamily="18" charset="0"/>
              </a:rPr>
              <a:t> </a:t>
            </a:r>
            <a:r>
              <a:rPr lang="fr-FR" altLang="en-US" b="1" dirty="0" smtClean="0">
                <a:cs typeface="Times New Roman" pitchFamily="18" charset="0"/>
              </a:rPr>
              <a:t>la colère doit être</a:t>
            </a:r>
            <a:r>
              <a:rPr lang="fr-FR" altLang="en-US" sz="1200" dirty="0" smtClean="0">
                <a:latin typeface="Times New Roman" pitchFamily="18" charset="0"/>
                <a:cs typeface="Times New Roman" pitchFamily="18" charset="0"/>
              </a:rPr>
              <a:t> </a:t>
            </a:r>
            <a:r>
              <a:rPr lang="fr-FR" altLang="en-US" b="1" i="1" dirty="0" smtClean="0">
                <a:cs typeface="Times New Roman" pitchFamily="18" charset="0"/>
              </a:rPr>
              <a:t>abandonnée</a:t>
            </a:r>
            <a:r>
              <a:rPr lang="fr-FR" altLang="en-US" b="1" dirty="0" smtClean="0">
                <a:cs typeface="Times New Roman" pitchFamily="18" charset="0"/>
              </a:rPr>
              <a:t>;</a:t>
            </a:r>
            <a:r>
              <a:rPr lang="fr-FR" altLang="en-US" sz="1200" dirty="0" smtClean="0">
                <a:latin typeface="Times New Roman" pitchFamily="18" charset="0"/>
                <a:cs typeface="Times New Roman" pitchFamily="18" charset="0"/>
              </a:rPr>
              <a:t> </a:t>
            </a:r>
            <a:r>
              <a:rPr lang="fr-FR" altLang="en-US" b="1" dirty="0" smtClean="0">
                <a:cs typeface="Times New Roman" pitchFamily="18" charset="0"/>
              </a:rPr>
              <a:t>sinon, nous pouvons souffrir de l'hypertension.</a:t>
            </a:r>
            <a:r>
              <a:rPr lang="fr-FR" altLang="en-US" sz="1200" dirty="0" smtClean="0">
                <a:latin typeface="Times New Roman" pitchFamily="18" charset="0"/>
                <a:cs typeface="Times New Roman" pitchFamily="18" charset="0"/>
              </a:rPr>
              <a:t> </a:t>
            </a:r>
          </a:p>
          <a:p>
            <a:r>
              <a:rPr lang="fr-FR" altLang="en-US" b="1" dirty="0" smtClean="0">
                <a:solidFill>
                  <a:srgbClr val="660066"/>
                </a:solidFill>
                <a:cs typeface="Times New Roman" pitchFamily="18" charset="0"/>
              </a:rPr>
              <a:t>Concept actuel:</a:t>
            </a:r>
            <a:r>
              <a:rPr lang="fr-FR" altLang="en-US" dirty="0" smtClean="0">
                <a:latin typeface="Times New Roman" pitchFamily="18" charset="0"/>
                <a:cs typeface="Times New Roman" pitchFamily="18" charset="0"/>
              </a:rPr>
              <a:t> </a:t>
            </a:r>
            <a:r>
              <a:rPr lang="fr-FR" altLang="en-US" b="1" dirty="0" smtClean="0">
                <a:cs typeface="Times New Roman" pitchFamily="18" charset="0"/>
              </a:rPr>
              <a:t>Quand nous</a:t>
            </a:r>
            <a:r>
              <a:rPr lang="fr-FR" altLang="en-US" dirty="0" smtClean="0">
                <a:latin typeface="Times New Roman" pitchFamily="18" charset="0"/>
                <a:cs typeface="Times New Roman" pitchFamily="18" charset="0"/>
              </a:rPr>
              <a:t> </a:t>
            </a:r>
            <a:r>
              <a:rPr lang="fr-FR" altLang="en-US" b="1" i="1" dirty="0" smtClean="0">
                <a:cs typeface="Times New Roman" pitchFamily="18" charset="0"/>
              </a:rPr>
              <a:t>laissons la colère,</a:t>
            </a:r>
            <a:r>
              <a:rPr lang="fr-FR" altLang="en-US" dirty="0" smtClean="0">
                <a:latin typeface="Times New Roman" pitchFamily="18" charset="0"/>
                <a:cs typeface="Times New Roman" pitchFamily="18" charset="0"/>
              </a:rPr>
              <a:t> </a:t>
            </a:r>
            <a:r>
              <a:rPr lang="fr-FR" altLang="en-US" b="1" dirty="0" smtClean="0">
                <a:cs typeface="Times New Roman" pitchFamily="18" charset="0"/>
              </a:rPr>
              <a:t>nous sommes à risque de l'hypertension, et nos relations peuvent souffrir de façon permanente. </a:t>
            </a:r>
            <a:endParaRPr lang="en-ZA" altLang="en-US" dirty="0"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27038"/>
            <a:ext cx="7315200" cy="639762"/>
          </a:xfrm>
        </p:spPr>
        <p:txBody>
          <a:bodyPr>
            <a:noAutofit/>
          </a:bodyPr>
          <a:lstStyle/>
          <a:p>
            <a:pPr eaLnBrk="1" hangingPunct="1">
              <a:defRPr/>
            </a:pPr>
            <a:r>
              <a:rPr lang="en-ZA" altLang="en-US" dirty="0">
                <a:effectLst>
                  <a:outerShdw blurRad="38100" dist="38100" dir="2700000" algn="tl">
                    <a:srgbClr val="C0C0C0"/>
                  </a:outerShdw>
                </a:effectLst>
                <a:latin typeface="Abadi MT Condensed Extra Bold" charset="0"/>
              </a:rPr>
              <a:t>L</a:t>
            </a:r>
            <a:r>
              <a:rPr lang="en-ZA" altLang="en-US" dirty="0" smtClean="0">
                <a:effectLst>
                  <a:outerShdw blurRad="38100" dist="38100" dir="2700000" algn="tl">
                    <a:srgbClr val="C0C0C0"/>
                  </a:outerShdw>
                </a:effectLst>
                <a:latin typeface="Abadi MT Condensed Extra Bold" charset="0"/>
              </a:rPr>
              <a:t>E CYCLE DE LA COLÈRE</a:t>
            </a:r>
          </a:p>
        </p:txBody>
      </p:sp>
      <p:grpSp>
        <p:nvGrpSpPr>
          <p:cNvPr id="21507" name="Groupe 2"/>
          <p:cNvGrpSpPr>
            <a:grpSpLocks/>
          </p:cNvGrpSpPr>
          <p:nvPr/>
        </p:nvGrpSpPr>
        <p:grpSpPr bwMode="auto">
          <a:xfrm>
            <a:off x="457200" y="1371600"/>
            <a:ext cx="8382000" cy="4876800"/>
            <a:chOff x="457200" y="1371600"/>
            <a:chExt cx="8382000" cy="4876800"/>
          </a:xfrm>
        </p:grpSpPr>
        <p:sp>
          <p:nvSpPr>
            <p:cNvPr id="6" name="Oval 5"/>
            <p:cNvSpPr/>
            <p:nvPr/>
          </p:nvSpPr>
          <p:spPr>
            <a:xfrm>
              <a:off x="3124200" y="1371600"/>
              <a:ext cx="20574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ZA" dirty="0"/>
                <a:t>Situation: </a:t>
              </a:r>
              <a:r>
                <a:rPr lang="fr-FR" sz="1200" dirty="0"/>
                <a:t>Un chauffeur vous coupe dans La circulation </a:t>
              </a:r>
              <a:endParaRPr lang="en-ZA" sz="1200" dirty="0"/>
            </a:p>
          </p:txBody>
        </p:sp>
        <p:sp>
          <p:nvSpPr>
            <p:cNvPr id="7" name="Oval 6"/>
            <p:cNvSpPr/>
            <p:nvPr/>
          </p:nvSpPr>
          <p:spPr>
            <a:xfrm>
              <a:off x="5908675" y="2133600"/>
              <a:ext cx="2625725"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3000"/>
                </a:lnSpc>
                <a:spcAft>
                  <a:spcPts val="0"/>
                </a:spcAft>
                <a:defRPr/>
              </a:pPr>
              <a:r>
                <a:rPr lang="fr-FR" dirty="0">
                  <a:solidFill>
                    <a:srgbClr val="FFFFFF"/>
                  </a:solidFill>
                  <a:ea typeface="Times New Roman"/>
                  <a:cs typeface="Times New Roman"/>
                </a:rPr>
                <a:t>Pensée</a:t>
              </a:r>
              <a:r>
                <a:rPr lang="fr-FR" sz="4400" dirty="0">
                  <a:solidFill>
                    <a:srgbClr val="FFFFFF"/>
                  </a:solidFill>
                  <a:ea typeface="Times New Roman"/>
                  <a:cs typeface="Times New Roman"/>
                </a:rPr>
                <a:t>:</a:t>
              </a:r>
              <a:r>
                <a:rPr lang="fr-FR" dirty="0">
                  <a:latin typeface="Times New Roman"/>
                  <a:ea typeface="Times New Roman"/>
                  <a:cs typeface="Times New Roman"/>
                </a:rPr>
                <a:t> </a:t>
              </a:r>
              <a:r>
                <a:rPr lang="fr-FR" sz="1200" dirty="0">
                  <a:solidFill>
                    <a:srgbClr val="FFFFFF"/>
                  </a:solidFill>
                  <a:ea typeface="Times New Roman"/>
                  <a:cs typeface="Times New Roman"/>
                </a:rPr>
                <a:t>idiot !!!</a:t>
              </a:r>
              <a:r>
                <a:rPr lang="fr-FR" sz="1200" dirty="0">
                  <a:latin typeface="Times New Roman"/>
                  <a:ea typeface="Times New Roman"/>
                  <a:cs typeface="Times New Roman"/>
                </a:rPr>
                <a:t> </a:t>
              </a:r>
              <a:endParaRPr lang="fr-FR" sz="1200" dirty="0">
                <a:ea typeface="Times New Roman"/>
                <a:cs typeface="Times New Roman"/>
              </a:endParaRPr>
            </a:p>
          </p:txBody>
        </p:sp>
        <p:sp>
          <p:nvSpPr>
            <p:cNvPr id="8" name="Oval 7"/>
            <p:cNvSpPr/>
            <p:nvPr/>
          </p:nvSpPr>
          <p:spPr>
            <a:xfrm>
              <a:off x="5908675" y="4114800"/>
              <a:ext cx="2930525" cy="1676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3000"/>
                </a:lnSpc>
                <a:spcAft>
                  <a:spcPts val="0"/>
                </a:spcAft>
                <a:defRPr/>
              </a:pPr>
              <a:r>
                <a:rPr lang="fr-FR" dirty="0">
                  <a:solidFill>
                    <a:srgbClr val="FFFFFF"/>
                  </a:solidFill>
                  <a:ea typeface="Times New Roman"/>
                  <a:cs typeface="Times New Roman"/>
                </a:rPr>
                <a:t>Émotions</a:t>
              </a:r>
              <a:r>
                <a:rPr lang="fr-FR" sz="1200" dirty="0">
                  <a:solidFill>
                    <a:srgbClr val="FFFFFF"/>
                  </a:solidFill>
                  <a:ea typeface="Times New Roman"/>
                  <a:cs typeface="Times New Roman"/>
                </a:rPr>
                <a:t>:</a:t>
              </a:r>
              <a:r>
                <a:rPr lang="fr-FR" sz="1200" dirty="0">
                  <a:latin typeface="Times New Roman"/>
                  <a:ea typeface="Times New Roman"/>
                  <a:cs typeface="Times New Roman"/>
                </a:rPr>
                <a:t> </a:t>
              </a:r>
              <a:r>
                <a:rPr lang="fr-FR" sz="1200" dirty="0">
                  <a:solidFill>
                    <a:srgbClr val="FFFFFF"/>
                  </a:solidFill>
                  <a:ea typeface="Times New Roman"/>
                  <a:cs typeface="Times New Roman"/>
                </a:rPr>
                <a:t>Rage, furie, colère</a:t>
              </a:r>
              <a:r>
                <a:rPr lang="fr-FR" sz="1200" dirty="0">
                  <a:latin typeface="Times New Roman"/>
                  <a:ea typeface="Times New Roman"/>
                  <a:cs typeface="Times New Roman"/>
                </a:rPr>
                <a:t> </a:t>
              </a:r>
              <a:endParaRPr lang="fr-FR" sz="1200" dirty="0">
                <a:ea typeface="Times New Roman"/>
                <a:cs typeface="Times New Roman"/>
              </a:endParaRPr>
            </a:p>
          </p:txBody>
        </p:sp>
        <p:sp>
          <p:nvSpPr>
            <p:cNvPr id="9" name="Oval 8"/>
            <p:cNvSpPr/>
            <p:nvPr/>
          </p:nvSpPr>
          <p:spPr>
            <a:xfrm>
              <a:off x="2227263" y="4953000"/>
              <a:ext cx="2649537"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smtClean="0">
                  <a:solidFill>
                    <a:srgbClr val="FFFFFF"/>
                  </a:solidFill>
                </a:rPr>
                <a:t>Symptômes</a:t>
              </a:r>
              <a:r>
                <a:rPr lang="en-ZA" dirty="0" smtClean="0">
                  <a:solidFill>
                    <a:srgbClr val="FFFFFF"/>
                  </a:solidFill>
                </a:rPr>
                <a:t>: </a:t>
              </a:r>
              <a:endParaRPr lang="en-ZA" dirty="0">
                <a:solidFill>
                  <a:srgbClr val="FFFFFF"/>
                </a:solidFill>
              </a:endParaRPr>
            </a:p>
            <a:p>
              <a:pPr algn="ctr">
                <a:defRPr/>
              </a:pPr>
              <a:r>
                <a:rPr lang="fr-FR" sz="1200" dirty="0"/>
                <a:t>Rythme cardiaque accéléré, tension musculaire, tremblements, une respiration rapide </a:t>
              </a:r>
              <a:endParaRPr lang="en-ZA" sz="1200" dirty="0">
                <a:solidFill>
                  <a:srgbClr val="FFFFFF"/>
                </a:solidFill>
              </a:endParaRPr>
            </a:p>
          </p:txBody>
        </p:sp>
        <p:sp>
          <p:nvSpPr>
            <p:cNvPr id="10" name="Oval 9"/>
            <p:cNvSpPr/>
            <p:nvPr/>
          </p:nvSpPr>
          <p:spPr>
            <a:xfrm>
              <a:off x="457200" y="2819400"/>
              <a:ext cx="327660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a:spcAft>
                  <a:spcPts val="0"/>
                </a:spcAft>
                <a:defRPr/>
              </a:pPr>
              <a:r>
                <a:rPr lang="fr-FR" dirty="0" smtClean="0">
                  <a:solidFill>
                    <a:srgbClr val="FFFFFF"/>
                  </a:solidFill>
                  <a:latin typeface="+mj-lt"/>
                  <a:ea typeface="Times New Roman"/>
                  <a:cs typeface="Times New Roman"/>
                </a:rPr>
                <a:t>Comportement:</a:t>
              </a:r>
              <a:r>
                <a:rPr lang="fr-FR" dirty="0" smtClean="0">
                  <a:latin typeface="+mj-lt"/>
                  <a:ea typeface="Times New Roman"/>
                  <a:cs typeface="Times New Roman"/>
                </a:rPr>
                <a:t> </a:t>
              </a:r>
              <a:r>
                <a:rPr lang="fr-FR" sz="1200" dirty="0">
                  <a:solidFill>
                    <a:srgbClr val="FFFFFF"/>
                  </a:solidFill>
                  <a:latin typeface="Gill Sans MT"/>
                  <a:ea typeface="Times New Roman"/>
                  <a:cs typeface="Times New Roman"/>
                </a:rPr>
                <a:t>Cri, agression physique ou verbale.</a:t>
              </a:r>
              <a:r>
                <a:rPr lang="fr-FR" sz="1200" dirty="0">
                  <a:latin typeface="Times New Roman"/>
                  <a:ea typeface="Times New Roman"/>
                  <a:cs typeface="Times New Roman"/>
                </a:rPr>
                <a:t> </a:t>
              </a:r>
              <a:endParaRPr lang="fr-FR" sz="1200" dirty="0">
                <a:latin typeface="Calibri"/>
                <a:ea typeface="Times New Roman"/>
                <a:cs typeface="Times New Roman"/>
              </a:endParaRPr>
            </a:p>
          </p:txBody>
        </p:sp>
        <p:sp>
          <p:nvSpPr>
            <p:cNvPr id="14" name="Down Arrow 13"/>
            <p:cNvSpPr/>
            <p:nvPr/>
          </p:nvSpPr>
          <p:spPr>
            <a:xfrm>
              <a:off x="7010400" y="3638550"/>
              <a:ext cx="381000" cy="476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5" name="Down Arrow 14"/>
            <p:cNvSpPr/>
            <p:nvPr/>
          </p:nvSpPr>
          <p:spPr>
            <a:xfrm rot="18249514">
              <a:off x="5510213" y="1892300"/>
              <a:ext cx="350838" cy="611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 name="Down Arrow 16"/>
            <p:cNvSpPr/>
            <p:nvPr/>
          </p:nvSpPr>
          <p:spPr>
            <a:xfrm rot="4651044">
              <a:off x="5232400" y="5100638"/>
              <a:ext cx="352425" cy="6635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 name="Down Arrow 17"/>
            <p:cNvSpPr/>
            <p:nvPr/>
          </p:nvSpPr>
          <p:spPr>
            <a:xfrm rot="9142527">
              <a:off x="2227263" y="4419600"/>
              <a:ext cx="363537"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9" name="Down Arrow 18"/>
            <p:cNvSpPr/>
            <p:nvPr/>
          </p:nvSpPr>
          <p:spPr>
            <a:xfrm rot="14148709">
              <a:off x="2347912" y="2133601"/>
              <a:ext cx="365125"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AngerManagement_PP_0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itle 1"/>
          <p:cNvSpPr>
            <a:spLocks noGrp="1"/>
          </p:cNvSpPr>
          <p:nvPr>
            <p:ph type="title"/>
          </p:nvPr>
        </p:nvSpPr>
        <p:spPr>
          <a:xfrm>
            <a:off x="914400" y="533400"/>
            <a:ext cx="7772400" cy="1143000"/>
          </a:xfrm>
        </p:spPr>
        <p:txBody>
          <a:bodyPr/>
          <a:lstStyle/>
          <a:p>
            <a:pPr algn="l" eaLnBrk="1" hangingPunct="1"/>
            <a:r>
              <a:rPr lang="en-US" altLang="en-US" b="1" smtClean="0">
                <a:solidFill>
                  <a:srgbClr val="FFFFFF"/>
                </a:solidFill>
              </a:rPr>
              <a:t>Introduction</a:t>
            </a:r>
          </a:p>
        </p:txBody>
      </p:sp>
      <p:sp>
        <p:nvSpPr>
          <p:cNvPr id="4100" name="Content Placeholder 2"/>
          <p:cNvSpPr>
            <a:spLocks noGrp="1"/>
          </p:cNvSpPr>
          <p:nvPr>
            <p:ph idx="1"/>
          </p:nvPr>
        </p:nvSpPr>
        <p:spPr>
          <a:xfrm>
            <a:off x="457200" y="2286000"/>
            <a:ext cx="8229600" cy="3352800"/>
          </a:xfrm>
        </p:spPr>
        <p:txBody>
          <a:bodyPr/>
          <a:lstStyle/>
          <a:p>
            <a:pPr marL="0" indent="0" algn="ctr" eaLnBrk="1" hangingPunct="1">
              <a:buFont typeface="Arial" pitchFamily="34" charset="0"/>
              <a:buNone/>
            </a:pPr>
            <a:r>
              <a:rPr lang="fr-FR" altLang="en-US" b="1" smtClean="0">
                <a:cs typeface="Times New Roman" pitchFamily="18" charset="0"/>
              </a:rPr>
              <a:t>La plupart d'entre nous se sont certainement mis en colère une fois.</a:t>
            </a:r>
            <a:r>
              <a:rPr lang="fr-FR" altLang="en-US" sz="1200" smtClean="0">
                <a:latin typeface="Times New Roman" pitchFamily="18" charset="0"/>
                <a:cs typeface="Times New Roman" pitchFamily="18" charset="0"/>
              </a:rPr>
              <a:t> </a:t>
            </a:r>
            <a:r>
              <a:rPr lang="fr-FR" altLang="en-US" b="1" smtClean="0">
                <a:cs typeface="Times New Roman" pitchFamily="18" charset="0"/>
              </a:rPr>
              <a:t>Espérons que ce moment n’ait pas duré longtemps, que nous nous sommes excusés et avons poursuivi notre chemin.</a:t>
            </a:r>
            <a:r>
              <a:rPr lang="fr-FR" altLang="en-US" sz="1200" smtClean="0">
                <a:latin typeface="Times New Roman" pitchFamily="18" charset="0"/>
                <a:cs typeface="Times New Roman" pitchFamily="18" charset="0"/>
              </a:rPr>
              <a:t> </a:t>
            </a:r>
            <a:r>
              <a:rPr lang="fr-FR" altLang="en-US" b="1" smtClean="0">
                <a:cs typeface="Times New Roman" pitchFamily="18" charset="0"/>
              </a:rPr>
              <a:t>Cependant, une colère qui ne se maîtrise pas peut être extrêmement nuisible, même mortelle.</a:t>
            </a:r>
            <a:r>
              <a:rPr lang="fr-FR" altLang="en-US" sz="1200" smtClean="0">
                <a:latin typeface="Times New Roman" pitchFamily="18" charset="0"/>
                <a:cs typeface="Times New Roman" pitchFamily="18" charset="0"/>
              </a:rPr>
              <a:t> </a:t>
            </a:r>
            <a:r>
              <a:rPr lang="fr-FR" altLang="en-US" b="1" smtClean="0">
                <a:cs typeface="Times New Roman" pitchFamily="18" charset="0"/>
              </a:rPr>
              <a:t>Il est essentiel d'apprendre tôt à contrôler cette émotion</a:t>
            </a:r>
            <a:r>
              <a:rPr lang="en-US" altLang="en-US" b="1" smtClean="0"/>
              <a:t>.</a:t>
            </a:r>
            <a:endParaRPr lang="en-US" altLang="en-US" smtClean="0"/>
          </a:p>
          <a:p>
            <a:pPr marL="0" indent="0" algn="ctr" eaLnBrk="1" hangingPunct="1">
              <a:buFont typeface="Arial" pitchFamily="34" charset="0"/>
              <a:buNone/>
            </a:pPr>
            <a:endParaRPr lang="en-US"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90600" y="685800"/>
            <a:ext cx="7499350" cy="1143000"/>
          </a:xfrm>
        </p:spPr>
        <p:txBody>
          <a:bodyPr>
            <a:normAutofit fontScale="90000"/>
          </a:bodyPr>
          <a:lstStyle/>
          <a:p>
            <a:pPr eaLnBrk="1" hangingPunct="1">
              <a:defRPr/>
            </a:pPr>
            <a:r>
              <a:rPr lang="en-ZA" altLang="en-US" b="1" dirty="0">
                <a:solidFill>
                  <a:srgbClr val="FFFF00"/>
                </a:solidFill>
                <a:effectLst>
                  <a:outerShdw blurRad="38100" dist="38100" dir="2700000" algn="tl">
                    <a:srgbClr val="C0C0C0"/>
                  </a:outerShdw>
                </a:effectLst>
              </a:rPr>
              <a:t>LA COLÈRE</a:t>
            </a:r>
            <a:r>
              <a:rPr lang="es-ES_tradnl" altLang="en-US" b="1" dirty="0">
                <a:solidFill>
                  <a:srgbClr val="FFFFFF"/>
                </a:solidFill>
                <a:effectLst>
                  <a:outerShdw blurRad="38100" dist="38100" dir="2700000" algn="tl">
                    <a:srgbClr val="C0C0C0"/>
                  </a:outerShdw>
                </a:effectLst>
              </a:rPr>
              <a:t> DANS LES </a:t>
            </a:r>
            <a:r>
              <a:rPr lang="en-ZA" altLang="en-US" b="1" dirty="0">
                <a:solidFill>
                  <a:srgbClr val="FFFFFF"/>
                </a:solidFill>
                <a:effectLst>
                  <a:outerShdw blurRad="38100" dist="38100" dir="2700000" algn="tl">
                    <a:srgbClr val="C0C0C0"/>
                  </a:outerShdw>
                </a:effectLst>
              </a:rPr>
              <a:t>RELATIONS</a:t>
            </a:r>
            <a:endParaRPr lang="en-ZA" altLang="en-US" b="1" dirty="0" smtClean="0">
              <a:solidFill>
                <a:srgbClr val="FFFFFF"/>
              </a:solidFill>
              <a:effectLst>
                <a:outerShdw blurRad="38100" dist="38100" dir="2700000" algn="tl">
                  <a:srgbClr val="C0C0C0"/>
                </a:outerShdw>
              </a:effectLst>
            </a:endParaRPr>
          </a:p>
        </p:txBody>
      </p:sp>
      <p:sp>
        <p:nvSpPr>
          <p:cNvPr id="22532" name="Content Placeholder 2"/>
          <p:cNvSpPr>
            <a:spLocks noGrp="1"/>
          </p:cNvSpPr>
          <p:nvPr>
            <p:ph idx="1"/>
          </p:nvPr>
        </p:nvSpPr>
        <p:spPr>
          <a:xfrm>
            <a:off x="914400" y="2209800"/>
            <a:ext cx="8229600" cy="3733800"/>
          </a:xfrm>
        </p:spPr>
        <p:txBody>
          <a:bodyPr/>
          <a:lstStyle/>
          <a:p>
            <a:pPr>
              <a:lnSpc>
                <a:spcPts val="3200"/>
              </a:lnSpc>
            </a:pPr>
            <a:r>
              <a:rPr lang="fr-FR" altLang="en-US" b="1" dirty="0" smtClean="0">
                <a:solidFill>
                  <a:srgbClr val="660066"/>
                </a:solidFill>
                <a:cs typeface="Times New Roman" pitchFamily="18" charset="0"/>
              </a:rPr>
              <a:t>Le graphique montre:</a:t>
            </a:r>
            <a:r>
              <a:rPr lang="fr-FR" altLang="en-US" sz="1200" dirty="0" smtClean="0">
                <a:latin typeface="Times New Roman" pitchFamily="18" charset="0"/>
                <a:cs typeface="Times New Roman" pitchFamily="18" charset="0"/>
              </a:rPr>
              <a:t>  </a:t>
            </a:r>
            <a:r>
              <a:rPr lang="fr-FR" altLang="en-US" b="1" dirty="0" smtClean="0">
                <a:cs typeface="Times New Roman" pitchFamily="18" charset="0"/>
              </a:rPr>
              <a:t>Situation </a:t>
            </a:r>
            <a:r>
              <a:rPr lang="fr-FR" altLang="en-US" sz="1200" dirty="0" smtClean="0">
                <a:latin typeface="Times New Roman" pitchFamily="18" charset="0"/>
                <a:cs typeface="Times New Roman" pitchFamily="18" charset="0"/>
              </a:rPr>
              <a:t>  </a:t>
            </a:r>
            <a:r>
              <a:rPr lang="fr-FR" altLang="en-US" b="1" dirty="0" smtClean="0">
                <a:cs typeface="Times New Roman" pitchFamily="18" charset="0"/>
                <a:sym typeface="Wingdings" pitchFamily="2" charset="2"/>
              </a:rPr>
              <a:t>  </a:t>
            </a:r>
            <a:r>
              <a:rPr lang="fr-FR" altLang="en-US" b="1" dirty="0" smtClean="0">
                <a:cs typeface="Times New Roman" pitchFamily="18" charset="0"/>
              </a:rPr>
              <a:t>Pensées</a:t>
            </a:r>
            <a:r>
              <a:rPr lang="fr-FR" altLang="en-US" sz="1200" dirty="0" smtClean="0">
                <a:latin typeface="Times New Roman" pitchFamily="18" charset="0"/>
                <a:cs typeface="Times New Roman" pitchFamily="18" charset="0"/>
              </a:rPr>
              <a:t> </a:t>
            </a:r>
            <a:r>
              <a:rPr lang="fr-FR" altLang="en-US" b="1" dirty="0" smtClean="0">
                <a:cs typeface="Times New Roman" pitchFamily="18" charset="0"/>
                <a:sym typeface="Wingdings" pitchFamily="2" charset="2"/>
              </a:rPr>
              <a:t></a:t>
            </a:r>
            <a:r>
              <a:rPr lang="fr-FR" altLang="en-US" b="1" dirty="0" smtClean="0">
                <a:latin typeface="Wingdings" pitchFamily="2" charset="2"/>
                <a:cs typeface="Times New Roman" pitchFamily="18" charset="0"/>
              </a:rPr>
              <a:t> </a:t>
            </a:r>
            <a:r>
              <a:rPr lang="fr-FR" altLang="en-US" b="1" dirty="0" smtClean="0">
                <a:cs typeface="Times New Roman" pitchFamily="18" charset="0"/>
              </a:rPr>
              <a:t>Émotions</a:t>
            </a:r>
            <a:r>
              <a:rPr lang="fr-FR" altLang="en-US" sz="1200" dirty="0" smtClean="0">
                <a:latin typeface="Times New Roman" pitchFamily="18" charset="0"/>
                <a:cs typeface="Times New Roman" pitchFamily="18" charset="0"/>
              </a:rPr>
              <a:t> </a:t>
            </a:r>
            <a:r>
              <a:rPr lang="fr-FR" altLang="en-US" b="1" dirty="0" smtClean="0">
                <a:latin typeface="Wingdings" pitchFamily="2" charset="2"/>
                <a:cs typeface="Times New Roman" pitchFamily="18" charset="0"/>
                <a:sym typeface="Wingdings" pitchFamily="2" charset="2"/>
              </a:rPr>
              <a:t> </a:t>
            </a:r>
            <a:r>
              <a:rPr lang="fr-FR" altLang="en-US" b="1" dirty="0" smtClean="0">
                <a:cs typeface="Times New Roman" pitchFamily="18" charset="0"/>
              </a:rPr>
              <a:t>Symptômes </a:t>
            </a:r>
            <a:r>
              <a:rPr lang="fr-FR" altLang="en-US" b="1" dirty="0" smtClean="0">
                <a:solidFill>
                  <a:srgbClr val="000000"/>
                </a:solidFill>
                <a:latin typeface="Wingdings" pitchFamily="2" charset="2"/>
                <a:cs typeface="Times New Roman" pitchFamily="18" charset="0"/>
                <a:sym typeface="Wingdings" pitchFamily="2" charset="2"/>
              </a:rPr>
              <a:t> </a:t>
            </a:r>
            <a:r>
              <a:rPr lang="fr-FR" altLang="en-US" b="1" dirty="0" smtClean="0">
                <a:cs typeface="Times New Roman" pitchFamily="18" charset="0"/>
              </a:rPr>
              <a:t>Comportement</a:t>
            </a:r>
            <a:r>
              <a:rPr lang="fr-FR" altLang="en-US" sz="1200" dirty="0" smtClean="0">
                <a:latin typeface="Times New Roman" pitchFamily="18" charset="0"/>
                <a:cs typeface="Times New Roman" pitchFamily="18" charset="0"/>
              </a:rPr>
              <a:t> </a:t>
            </a:r>
            <a:endParaRPr lang="fr-FR" altLang="en-US" sz="1100" dirty="0" smtClean="0">
              <a:cs typeface="Times New Roman" pitchFamily="18" charset="0"/>
            </a:endParaRPr>
          </a:p>
          <a:p>
            <a:pPr>
              <a:lnSpc>
                <a:spcPts val="3200"/>
              </a:lnSpc>
              <a:spcBef>
                <a:spcPts val="200"/>
              </a:spcBef>
            </a:pPr>
            <a:r>
              <a:rPr lang="fr-FR" altLang="en-US" b="1" dirty="0" smtClean="0">
                <a:solidFill>
                  <a:srgbClr val="660066"/>
                </a:solidFill>
                <a:cs typeface="Times New Roman" pitchFamily="18" charset="0"/>
              </a:rPr>
              <a:t>La plupart des techniques de maîtrise de la colère se concentreront sur </a:t>
            </a:r>
            <a:r>
              <a:rPr lang="fr-FR" altLang="en-US" b="1" dirty="0" smtClean="0">
                <a:solidFill>
                  <a:srgbClr val="660066"/>
                </a:solidFill>
                <a:latin typeface="Cambria Math" pitchFamily="18" charset="0"/>
                <a:ea typeface="Times New Roman" pitchFamily="18" charset="0"/>
                <a:cs typeface="Cambria Math" pitchFamily="18" charset="0"/>
              </a:rPr>
              <a:t>​​</a:t>
            </a:r>
            <a:r>
              <a:rPr lang="fr-FR" altLang="en-US" b="1" dirty="0" smtClean="0">
                <a:solidFill>
                  <a:srgbClr val="660066"/>
                </a:solidFill>
                <a:ea typeface="Times New Roman" pitchFamily="18" charset="0"/>
                <a:cs typeface="Calibri" pitchFamily="34" charset="0"/>
              </a:rPr>
              <a:t>« Situations »</a:t>
            </a:r>
            <a:r>
              <a:rPr lang="fr-FR" altLang="en-US" sz="1200" dirty="0" smtClean="0">
                <a:latin typeface="Times New Roman" pitchFamily="18" charset="0"/>
                <a:cs typeface="Times New Roman" pitchFamily="18" charset="0"/>
              </a:rPr>
              <a:t> </a:t>
            </a:r>
            <a:r>
              <a:rPr lang="fr-FR" altLang="en-US" b="1" dirty="0" smtClean="0">
                <a:solidFill>
                  <a:srgbClr val="660066"/>
                </a:solidFill>
                <a:cs typeface="Times New Roman" pitchFamily="18" charset="0"/>
              </a:rPr>
              <a:t>ou sur « Pensées »</a:t>
            </a:r>
            <a:r>
              <a:rPr lang="fr-FR" altLang="en-US" sz="1200" dirty="0" smtClean="0">
                <a:latin typeface="Times New Roman" pitchFamily="18" charset="0"/>
                <a:cs typeface="Times New Roman" pitchFamily="18" charset="0"/>
              </a:rPr>
              <a:t> </a:t>
            </a:r>
            <a:r>
              <a:rPr lang="fr-FR" altLang="en-US" b="1" dirty="0" smtClean="0">
                <a:cs typeface="Times New Roman" pitchFamily="18" charset="0"/>
              </a:rPr>
              <a:t>afin d'éviter les dernières et les plus dangereuses parties de la chaîne - «Symptômes» et «Comportement».</a:t>
            </a:r>
            <a:r>
              <a:rPr lang="fr-FR" altLang="en-US" sz="1200" dirty="0" smtClean="0">
                <a:latin typeface="Times New Roman" pitchFamily="18" charset="0"/>
                <a:cs typeface="Times New Roman" pitchFamily="18" charset="0"/>
              </a:rPr>
              <a:t> </a:t>
            </a:r>
            <a:endParaRPr lang="fr-FR" altLang="en-US" sz="1100" dirty="0" smtClean="0">
              <a:cs typeface="Times New Roman" pitchFamily="18" charset="0"/>
            </a:endParaRPr>
          </a:p>
          <a:p>
            <a:pPr eaLnBrk="1" hangingPunct="1"/>
            <a:endParaRPr lang="en-ZA" altLang="en-US" dirty="0"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AngerManagement_PP_05.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itle 1"/>
          <p:cNvSpPr>
            <a:spLocks noGrp="1"/>
          </p:cNvSpPr>
          <p:nvPr>
            <p:ph type="title"/>
          </p:nvPr>
        </p:nvSpPr>
        <p:spPr>
          <a:xfrm>
            <a:off x="1263650" y="2971800"/>
            <a:ext cx="7499350" cy="1143000"/>
          </a:xfrm>
        </p:spPr>
        <p:txBody>
          <a:bodyPr/>
          <a:lstStyle/>
          <a:p>
            <a:pPr>
              <a:lnSpc>
                <a:spcPts val="7200"/>
              </a:lnSpc>
            </a:pPr>
            <a:r>
              <a:rPr lang="fr-FR" altLang="en-US" sz="7200" dirty="0" smtClean="0">
                <a:latin typeface="Arial" pitchFamily="34" charset="0"/>
                <a:cs typeface="Times New Roman" pitchFamily="18" charset="0"/>
              </a:rPr>
              <a:t>Techniques pour maîtriser  votre colère</a:t>
            </a:r>
            <a:r>
              <a:rPr lang="fr-FR" altLang="en-US" sz="1200" dirty="0" smtClean="0">
                <a:latin typeface="Times New Roman" pitchFamily="18" charset="0"/>
                <a:cs typeface="Times New Roman" pitchFamily="18" charset="0"/>
              </a:rPr>
              <a:t> </a:t>
            </a:r>
            <a:endParaRPr lang="fr-FR" altLang="en-US" sz="1100" dirty="0" smtClean="0">
              <a:cs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 y="304800"/>
            <a:ext cx="5486400" cy="1143000"/>
          </a:xfrm>
        </p:spPr>
        <p:txBody>
          <a:bodyPr>
            <a:normAutofit fontScale="90000"/>
          </a:bodyPr>
          <a:lstStyle/>
          <a:p>
            <a:pPr eaLnBrk="1" hangingPunct="1">
              <a:defRPr/>
            </a:pPr>
            <a:r>
              <a:rPr lang="fr-FR" sz="4000" b="1" dirty="0">
                <a:solidFill>
                  <a:srgbClr val="FFFFFF"/>
                </a:solidFill>
                <a:ea typeface="Times New Roman"/>
                <a:cs typeface="Times New Roman"/>
              </a:rPr>
              <a:t>SIGNES ANNONCIATEURS DE LA </a:t>
            </a:r>
            <a:r>
              <a:rPr lang="fr-FR" sz="1400" dirty="0">
                <a:latin typeface="Times New Roman"/>
                <a:ea typeface="Times New Roman"/>
              </a:rPr>
              <a:t> </a:t>
            </a:r>
            <a:r>
              <a:rPr lang="fr-FR" sz="4000" b="1" dirty="0">
                <a:solidFill>
                  <a:srgbClr val="FFFF00"/>
                </a:solidFill>
                <a:ea typeface="Times New Roman"/>
                <a:cs typeface="Times New Roman"/>
              </a:rPr>
              <a:t>COLÈRE</a:t>
            </a:r>
            <a:endParaRPr lang="en-ZA" altLang="en-US" sz="4000" b="1" dirty="0" smtClean="0">
              <a:solidFill>
                <a:srgbClr val="FFFFFF"/>
              </a:solidFill>
              <a:effectLst>
                <a:outerShdw blurRad="38100" dist="38100" dir="2700000" algn="tl">
                  <a:srgbClr val="C0C0C0"/>
                </a:outerShdw>
              </a:effectLst>
            </a:endParaRPr>
          </a:p>
        </p:txBody>
      </p:sp>
      <p:graphicFrame>
        <p:nvGraphicFramePr>
          <p:cNvPr id="4" name="Content Placeholder 3"/>
          <p:cNvGraphicFramePr>
            <a:graphicFrameLocks noGrp="1"/>
          </p:cNvGraphicFramePr>
          <p:nvPr>
            <p:ph idx="1"/>
          </p:nvPr>
        </p:nvGraphicFramePr>
        <p:xfrm>
          <a:off x="0" y="1447800"/>
          <a:ext cx="9144000" cy="5573715"/>
        </p:xfrm>
        <a:graphic>
          <a:graphicData uri="http://schemas.openxmlformats.org/drawingml/2006/table">
            <a:tbl>
              <a:tblPr/>
              <a:tblGrid>
                <a:gridCol w="3048000"/>
                <a:gridCol w="3048000"/>
                <a:gridCol w="3048000"/>
              </a:tblGrid>
              <a:tr h="1357313">
                <a:tc gridSpan="3">
                  <a:txBody>
                    <a:bodyPr/>
                    <a:lstStyle/>
                    <a:p>
                      <a:pPr algn="ctr">
                        <a:lnSpc>
                          <a:spcPts val="4000"/>
                        </a:lnSpc>
                        <a:spcAft>
                          <a:spcPts val="0"/>
                        </a:spcAft>
                      </a:pPr>
                      <a:r>
                        <a:rPr lang="fr-FR" sz="4800" b="1" dirty="0" smtClean="0">
                          <a:effectLst/>
                          <a:latin typeface="+mn-lt"/>
                          <a:ea typeface="Times New Roman"/>
                          <a:cs typeface="Times New Roman"/>
                        </a:rPr>
                        <a:t>Reconnaissez les signes </a:t>
                      </a:r>
                    </a:p>
                    <a:p>
                      <a:pPr algn="ctr">
                        <a:lnSpc>
                          <a:spcPts val="4000"/>
                        </a:lnSpc>
                        <a:spcAft>
                          <a:spcPts val="0"/>
                        </a:spcAft>
                      </a:pPr>
                      <a:r>
                        <a:rPr lang="fr-FR" sz="4800" b="1" dirty="0" smtClean="0">
                          <a:effectLst/>
                          <a:latin typeface="+mn-lt"/>
                          <a:ea typeface="Times New Roman"/>
                          <a:cs typeface="Times New Roman"/>
                        </a:rPr>
                        <a:t>de votre colère</a:t>
                      </a:r>
                      <a:r>
                        <a:rPr lang="fr-FR" sz="4800" dirty="0" smtClean="0">
                          <a:effectLst/>
                          <a:latin typeface="Times New Roman"/>
                          <a:ea typeface="Times New Roman"/>
                          <a:cs typeface="Times New Roman"/>
                        </a:rPr>
                        <a:t> </a:t>
                      </a:r>
                      <a:endParaRPr lang="fr-FR" sz="4800" dirty="0">
                        <a:effectLst/>
                        <a:latin typeface="+mn-lt"/>
                        <a:ea typeface="Times New Roman"/>
                        <a:cs typeface="Times New Roman"/>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fr-FR"/>
                    </a:p>
                  </a:txBody>
                  <a:tcPr/>
                </a:tc>
                <a:tc hMerge="1">
                  <a:txBody>
                    <a:bodyPr/>
                    <a:lstStyle/>
                    <a:p>
                      <a:endParaRPr lang="fr-FR"/>
                    </a:p>
                  </a:txBody>
                  <a:tcPr/>
                </a:tc>
              </a:tr>
              <a:tr h="992188">
                <a:tc>
                  <a:txBody>
                    <a:bodyPr/>
                    <a:lstStyle/>
                    <a:p>
                      <a:pPr marL="0" marR="0" lvl="0" indent="0" algn="ctr" defTabSz="457200" rtl="0" eaLnBrk="1" fontAlgn="base" latinLnBrk="0" hangingPunct="1">
                        <a:lnSpc>
                          <a:spcPts val="3100"/>
                        </a:lnSpc>
                        <a:spcBef>
                          <a:spcPct val="0"/>
                        </a:spcBef>
                        <a:spcAft>
                          <a:spcPct val="0"/>
                        </a:spcAft>
                        <a:buClrTx/>
                        <a:buSzTx/>
                        <a:buFontTx/>
                        <a:buNone/>
                        <a:tabLst/>
                      </a:pPr>
                      <a:r>
                        <a:rPr kumimoji="0" lang="fr-FR" sz="3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Sueur</a:t>
                      </a:r>
                      <a:r>
                        <a:rPr kumimoji="0" lang="fr-FR"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endParaRPr kumimoji="0" lang="en-US" sz="3100" b="0" i="0" u="none" strike="noStrike" cap="none" normalizeH="0" baseline="0" dirty="0" smtClean="0">
                        <a:ln>
                          <a:noFill/>
                        </a:ln>
                        <a:solidFill>
                          <a:srgbClr val="000000"/>
                        </a:solidFill>
                        <a:effectLst/>
                        <a:latin typeface="Calibri" pitchFamily="34" charset="0"/>
                        <a:ea typeface="MS PGothic" pitchFamily="34" charset="-128"/>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457200" rtl="0" eaLnBrk="1" fontAlgn="base" latinLnBrk="0" hangingPunct="1">
                        <a:lnSpc>
                          <a:spcPts val="3100"/>
                        </a:lnSpc>
                        <a:spcBef>
                          <a:spcPct val="0"/>
                        </a:spcBef>
                        <a:spcAft>
                          <a:spcPct val="0"/>
                        </a:spcAft>
                        <a:buClrTx/>
                        <a:buSzTx/>
                        <a:buFontTx/>
                        <a:buNone/>
                        <a:tabLst/>
                      </a:pPr>
                      <a:r>
                        <a:rPr kumimoji="0" lang="fr-FR" sz="3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Respiration rapide</a:t>
                      </a:r>
                      <a:r>
                        <a:rPr kumimoji="0" lang="fr-FR"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endParaRPr kumimoji="0" lang="fr-FR" sz="1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3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Ventre tendu</a:t>
                      </a:r>
                      <a:r>
                        <a:rPr kumimoji="0" lang="fr-FR"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endParaRPr kumimoji="0" lang="en-US" sz="3100" b="0" i="0" u="none" strike="noStrike" cap="none" normalizeH="0" baseline="0" dirty="0" smtClean="0">
                        <a:ln>
                          <a:noFill/>
                        </a:ln>
                        <a:solidFill>
                          <a:srgbClr val="000000"/>
                        </a:solidFill>
                        <a:effectLst/>
                        <a:latin typeface="Calibri" pitchFamily="34" charset="0"/>
                        <a:ea typeface="MS PGothic" pitchFamily="34" charset="-128"/>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074738">
                <a:tc>
                  <a:txBody>
                    <a:bodyPr/>
                    <a:lstStyle/>
                    <a:p>
                      <a:pPr marL="0" marR="0" lvl="0" indent="0" algn="ctr" defTabSz="457200" rtl="0" eaLnBrk="1" fontAlgn="base" latinLnBrk="0" hangingPunct="1">
                        <a:lnSpc>
                          <a:spcPts val="3100"/>
                        </a:lnSpc>
                        <a:spcBef>
                          <a:spcPct val="0"/>
                        </a:spcBef>
                        <a:spcAft>
                          <a:spcPct val="0"/>
                        </a:spcAft>
                        <a:buClrTx/>
                        <a:buSzTx/>
                        <a:buFontTx/>
                        <a:buNone/>
                        <a:tabLst/>
                      </a:pPr>
                      <a:r>
                        <a:rPr kumimoji="0" lang="fr-FR" sz="3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Élévation de la voix</a:t>
                      </a:r>
                      <a:r>
                        <a:rPr kumimoji="0" lang="fr-FR"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endParaRPr kumimoji="0" lang="fr-FR" sz="1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ts val="3100"/>
                        </a:lnSpc>
                        <a:spcBef>
                          <a:spcPct val="0"/>
                        </a:spcBef>
                        <a:spcAft>
                          <a:spcPct val="0"/>
                        </a:spcAft>
                        <a:buClrTx/>
                        <a:buSzTx/>
                        <a:buFontTx/>
                        <a:buNone/>
                        <a:tabLst/>
                      </a:pPr>
                      <a:r>
                        <a:rPr kumimoji="0" lang="fr-FR" sz="3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Fixer l'adversaire</a:t>
                      </a:r>
                      <a:r>
                        <a:rPr kumimoji="0" lang="fr-FR"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endParaRPr kumimoji="0" lang="fr-FR" sz="1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ts val="3100"/>
                        </a:lnSpc>
                        <a:spcBef>
                          <a:spcPct val="0"/>
                        </a:spcBef>
                        <a:spcAft>
                          <a:spcPct val="0"/>
                        </a:spcAft>
                        <a:buClrTx/>
                        <a:buSzTx/>
                        <a:buFontTx/>
                        <a:buNone/>
                        <a:tabLst/>
                      </a:pPr>
                      <a:r>
                        <a:rPr kumimoji="0" lang="fr-FR" sz="3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Sang dans le visage / yeux</a:t>
                      </a:r>
                      <a:r>
                        <a:rPr kumimoji="0" lang="fr-FR"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endParaRPr kumimoji="0" lang="fr-FR" sz="1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074738">
                <a:tc>
                  <a:txBody>
                    <a:bodyPr/>
                    <a:lstStyle/>
                    <a:p>
                      <a:pPr marL="0" marR="0" lvl="0" indent="0" algn="ctr" defTabSz="457200" rtl="0" eaLnBrk="1" fontAlgn="base" latinLnBrk="0" hangingPunct="1">
                        <a:lnSpc>
                          <a:spcPts val="3100"/>
                        </a:lnSpc>
                        <a:spcBef>
                          <a:spcPct val="0"/>
                        </a:spcBef>
                        <a:spcAft>
                          <a:spcPct val="0"/>
                        </a:spcAft>
                        <a:buClrTx/>
                        <a:buSzTx/>
                        <a:buFontTx/>
                        <a:buNone/>
                        <a:tabLst/>
                      </a:pPr>
                      <a:r>
                        <a:rPr kumimoji="0" lang="fr-FR" sz="3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Mains tremblantes</a:t>
                      </a:r>
                      <a:r>
                        <a:rPr kumimoji="0" lang="fr-FR"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endParaRPr kumimoji="0" lang="fr-FR" sz="1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457200" rtl="0" eaLnBrk="1" fontAlgn="base" latinLnBrk="0" hangingPunct="1">
                        <a:lnSpc>
                          <a:spcPts val="3100"/>
                        </a:lnSpc>
                        <a:spcBef>
                          <a:spcPct val="0"/>
                        </a:spcBef>
                        <a:spcAft>
                          <a:spcPct val="0"/>
                        </a:spcAft>
                        <a:buClrTx/>
                        <a:buSzTx/>
                        <a:buFontTx/>
                        <a:buNone/>
                        <a:tabLst/>
                      </a:pPr>
                      <a:r>
                        <a:rPr kumimoji="0" lang="fr-FR" sz="3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Poings serrés</a:t>
                      </a:r>
                      <a:r>
                        <a:rPr kumimoji="0" lang="fr-FR"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endParaRPr kumimoji="0" lang="fr-FR" sz="1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3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Visage en colère typique</a:t>
                      </a:r>
                      <a:r>
                        <a:rPr kumimoji="0" lang="fr-FR"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endParaRPr kumimoji="0" lang="en-US" sz="3100" b="0" i="0" u="none" strike="noStrike" cap="none" normalizeH="0" baseline="0" dirty="0" smtClean="0">
                        <a:ln>
                          <a:noFill/>
                        </a:ln>
                        <a:solidFill>
                          <a:srgbClr val="000000"/>
                        </a:solidFill>
                        <a:effectLst/>
                        <a:latin typeface="Calibri" pitchFamily="34" charset="0"/>
                        <a:ea typeface="MS PGothic" pitchFamily="34" charset="-128"/>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074738">
                <a:tc>
                  <a:txBody>
                    <a:bodyPr/>
                    <a:lstStyle/>
                    <a:p>
                      <a:pPr marL="0" marR="0" lvl="0" indent="0" algn="ctr" defTabSz="457200" rtl="0" eaLnBrk="1" fontAlgn="base" latinLnBrk="0" hangingPunct="1">
                        <a:lnSpc>
                          <a:spcPts val="3100"/>
                        </a:lnSpc>
                        <a:spcBef>
                          <a:spcPct val="0"/>
                        </a:spcBef>
                        <a:spcAft>
                          <a:spcPct val="0"/>
                        </a:spcAft>
                        <a:buClrTx/>
                        <a:buSzTx/>
                        <a:buFontTx/>
                        <a:buNone/>
                        <a:tabLst/>
                      </a:pPr>
                      <a:r>
                        <a:rPr kumimoji="0" lang="fr-FR" sz="3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Silence total</a:t>
                      </a:r>
                      <a:r>
                        <a:rPr kumimoji="0" lang="fr-FR" sz="12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endParaRPr kumimoji="0" lang="fr-FR" sz="1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ts val="3100"/>
                        </a:lnSpc>
                        <a:spcBef>
                          <a:spcPct val="0"/>
                        </a:spcBef>
                        <a:spcAft>
                          <a:spcPct val="0"/>
                        </a:spcAft>
                        <a:buClrTx/>
                        <a:buSzTx/>
                        <a:buFontTx/>
                        <a:buNone/>
                        <a:tabLst/>
                      </a:pPr>
                      <a:r>
                        <a:rPr kumimoji="0" lang="fr-FR" sz="31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Agression</a:t>
                      </a:r>
                      <a:endParaRPr kumimoji="0" lang="fr-FR" sz="32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endParaRP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ts val="3100"/>
                        </a:lnSpc>
                        <a:spcBef>
                          <a:spcPct val="0"/>
                        </a:spcBef>
                        <a:spcAft>
                          <a:spcPct val="0"/>
                        </a:spcAft>
                        <a:buClrTx/>
                        <a:buSzTx/>
                        <a:buFontTx/>
                        <a:buNone/>
                        <a:tabLst/>
                      </a:pPr>
                      <a:r>
                        <a:rPr kumimoji="0" lang="fr-FR" sz="3200" b="0" i="0" u="none" strike="noStrike" cap="none" normalizeH="0" baseline="0" dirty="0" smtClean="0">
                          <a:ln>
                            <a:noFill/>
                          </a:ln>
                          <a:solidFill>
                            <a:srgbClr val="000000"/>
                          </a:solidFill>
                          <a:effectLst/>
                          <a:latin typeface="Calibri" pitchFamily="34" charset="0"/>
                          <a:ea typeface="MS PGothic" pitchFamily="34" charset="-128"/>
                          <a:cs typeface="Times New Roman" pitchFamily="18" charset="0"/>
                        </a:rPr>
                        <a:t> Blâmer / insulter l’adversaire</a:t>
                      </a:r>
                    </a:p>
                  </a:txBody>
                  <a:tcPr marT="50515" marB="505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457200"/>
            <a:ext cx="5791200" cy="1219200"/>
          </a:xfrm>
        </p:spPr>
        <p:txBody>
          <a:bodyPr rtlCol="0">
            <a:normAutofit fontScale="90000"/>
          </a:bodyPr>
          <a:lstStyle/>
          <a:p>
            <a:pPr algn="l" eaLnBrk="1" fontAlgn="auto" hangingPunct="1">
              <a:spcAft>
                <a:spcPts val="0"/>
              </a:spcAft>
              <a:defRPr/>
            </a:pPr>
            <a:r>
              <a:rPr lang="en-ZA" b="1" dirty="0" smtClean="0">
                <a:solidFill>
                  <a:schemeClr val="bg1"/>
                </a:solidFill>
                <a:ea typeface="ＭＳ Ｐゴシック" charset="0"/>
              </a:rPr>
              <a:t>IDENTIFIER LES </a:t>
            </a:r>
            <a:r>
              <a:rPr lang="en-ZA" b="1" dirty="0" smtClean="0">
                <a:solidFill>
                  <a:srgbClr val="FFFF00"/>
                </a:solidFill>
                <a:ea typeface="ＭＳ Ｐゴシック" charset="0"/>
              </a:rPr>
              <a:t>DÉCLENCHEURS</a:t>
            </a:r>
            <a:r>
              <a:rPr lang="en-US" b="1" dirty="0">
                <a:solidFill>
                  <a:srgbClr val="FFFF00"/>
                </a:solidFill>
                <a:ea typeface="ＭＳ Ｐゴシック" charset="0"/>
              </a:rPr>
              <a:t/>
            </a:r>
            <a:br>
              <a:rPr lang="en-US" b="1" dirty="0">
                <a:solidFill>
                  <a:srgbClr val="FFFF00"/>
                </a:solidFill>
                <a:ea typeface="ＭＳ Ｐゴシック" charset="0"/>
              </a:rPr>
            </a:br>
            <a:endParaRPr lang="en-ZA" b="1" dirty="0">
              <a:solidFill>
                <a:srgbClr val="FFFF00"/>
              </a:solidFill>
              <a:effectLst>
                <a:outerShdw blurRad="38100" dist="38100" dir="2700000" algn="tl">
                  <a:srgbClr val="DDDDDD"/>
                </a:outerShdw>
              </a:effectLst>
              <a:latin typeface="Gill Sans MT" charset="0"/>
              <a:ea typeface="+mj-ea"/>
              <a:cs typeface="+mj-cs"/>
            </a:endParaRPr>
          </a:p>
        </p:txBody>
      </p:sp>
      <p:sp>
        <p:nvSpPr>
          <p:cNvPr id="57346" name="Content Placeholder 2"/>
          <p:cNvSpPr>
            <a:spLocks noGrp="1"/>
          </p:cNvSpPr>
          <p:nvPr>
            <p:ph idx="1"/>
          </p:nvPr>
        </p:nvSpPr>
        <p:spPr>
          <a:xfrm>
            <a:off x="381000" y="2057400"/>
            <a:ext cx="8534400" cy="4495800"/>
          </a:xfrm>
        </p:spPr>
        <p:txBody>
          <a:bodyPr rtlCol="0">
            <a:noAutofit/>
          </a:bodyPr>
          <a:lstStyle/>
          <a:p>
            <a:pPr marL="0" indent="0">
              <a:lnSpc>
                <a:spcPts val="3200"/>
              </a:lnSpc>
              <a:spcAft>
                <a:spcPts val="0"/>
              </a:spcAft>
              <a:buFont typeface="Arial" pitchFamily="34" charset="0"/>
              <a:buNone/>
              <a:defRPr/>
            </a:pPr>
            <a:r>
              <a:rPr lang="fr-FR" dirty="0">
                <a:solidFill>
                  <a:srgbClr val="660066"/>
                </a:solidFill>
                <a:ea typeface="Times New Roman"/>
                <a:cs typeface="Times New Roman"/>
              </a:rPr>
              <a:t>Quelles sont les personnes, les lieux ou les situations qui déclenchent vos sentiments irritables ou de </a:t>
            </a:r>
            <a:r>
              <a:rPr lang="fr-FR" dirty="0" smtClean="0">
                <a:solidFill>
                  <a:srgbClr val="660066"/>
                </a:solidFill>
                <a:ea typeface="Times New Roman"/>
                <a:cs typeface="Times New Roman"/>
              </a:rPr>
              <a:t>colère</a:t>
            </a:r>
            <a:r>
              <a:rPr lang="en-ZA" dirty="0" smtClean="0">
                <a:solidFill>
                  <a:srgbClr val="660066"/>
                </a:solidFill>
                <a:ea typeface="ＭＳ Ｐゴシック" charset="0"/>
              </a:rPr>
              <a:t>?</a:t>
            </a:r>
          </a:p>
          <a:p>
            <a:pPr marL="0" indent="0" eaLnBrk="1" hangingPunct="1">
              <a:lnSpc>
                <a:spcPct val="90000"/>
              </a:lnSpc>
              <a:buFont typeface="Arial" charset="0"/>
              <a:buNone/>
              <a:defRPr/>
            </a:pPr>
            <a:endParaRPr lang="en-US" sz="900" dirty="0">
              <a:solidFill>
                <a:srgbClr val="660066"/>
              </a:solidFill>
              <a:ea typeface="ＭＳ Ｐゴシック" charset="0"/>
            </a:endParaRPr>
          </a:p>
          <a:p>
            <a:pPr>
              <a:lnSpc>
                <a:spcPts val="3200"/>
              </a:lnSpc>
              <a:spcBef>
                <a:spcPts val="200"/>
              </a:spcBef>
              <a:spcAft>
                <a:spcPts val="0"/>
              </a:spcAft>
              <a:defRPr/>
            </a:pPr>
            <a:r>
              <a:rPr lang="fr-FR" b="1" dirty="0" smtClean="0">
                <a:ea typeface="Times New Roman"/>
                <a:cs typeface="Times New Roman"/>
              </a:rPr>
              <a:t>Une certaine </a:t>
            </a:r>
            <a:r>
              <a:rPr lang="fr-FR" b="1" dirty="0">
                <a:ea typeface="Times New Roman"/>
                <a:cs typeface="Times New Roman"/>
              </a:rPr>
              <a:t>heure de la journée</a:t>
            </a:r>
            <a:endParaRPr lang="fr-FR" sz="1100" dirty="0">
              <a:ea typeface="Times New Roman"/>
              <a:cs typeface="Times New Roman"/>
            </a:endParaRPr>
          </a:p>
          <a:p>
            <a:pPr>
              <a:lnSpc>
                <a:spcPts val="3200"/>
              </a:lnSpc>
              <a:spcBef>
                <a:spcPts val="200"/>
              </a:spcBef>
              <a:spcAft>
                <a:spcPts val="0"/>
              </a:spcAft>
              <a:defRPr/>
            </a:pPr>
            <a:r>
              <a:rPr lang="fr-FR" b="1" dirty="0">
                <a:ea typeface="Times New Roman"/>
                <a:cs typeface="Times New Roman"/>
              </a:rPr>
              <a:t>Circulation</a:t>
            </a:r>
            <a:endParaRPr lang="fr-FR" sz="1100" dirty="0">
              <a:ea typeface="Times New Roman"/>
              <a:cs typeface="Times New Roman"/>
            </a:endParaRPr>
          </a:p>
          <a:p>
            <a:pPr>
              <a:lnSpc>
                <a:spcPts val="3200"/>
              </a:lnSpc>
              <a:spcBef>
                <a:spcPts val="200"/>
              </a:spcBef>
              <a:spcAft>
                <a:spcPts val="0"/>
              </a:spcAft>
              <a:defRPr/>
            </a:pPr>
            <a:r>
              <a:rPr lang="fr-FR" b="1" dirty="0">
                <a:ea typeface="Times New Roman"/>
                <a:cs typeface="Times New Roman"/>
              </a:rPr>
              <a:t>Avoir faim ou être fatigué</a:t>
            </a:r>
            <a:r>
              <a:rPr lang="fr-FR" sz="1200" dirty="0" smtClean="0">
                <a:latin typeface="Times New Roman"/>
                <a:ea typeface="Times New Roman"/>
                <a:cs typeface="Times New Roman"/>
              </a:rPr>
              <a:t> </a:t>
            </a:r>
            <a:endParaRPr lang="fr-FR" sz="1100" dirty="0" smtClean="0">
              <a:ea typeface="Times New Roman"/>
              <a:cs typeface="Times New Roman"/>
            </a:endParaRPr>
          </a:p>
          <a:p>
            <a:pPr>
              <a:lnSpc>
                <a:spcPts val="3200"/>
              </a:lnSpc>
              <a:spcBef>
                <a:spcPts val="200"/>
              </a:spcBef>
              <a:spcAft>
                <a:spcPts val="0"/>
              </a:spcAft>
              <a:defRPr/>
            </a:pPr>
            <a:r>
              <a:rPr lang="fr-FR" b="1" dirty="0" smtClean="0">
                <a:ea typeface="Times New Roman"/>
                <a:cs typeface="Times New Roman"/>
              </a:rPr>
              <a:t>Quand </a:t>
            </a:r>
            <a:r>
              <a:rPr lang="fr-FR" b="1" dirty="0">
                <a:ea typeface="Times New Roman"/>
                <a:cs typeface="Times New Roman"/>
              </a:rPr>
              <a:t>il fait chaud / froid</a:t>
            </a:r>
            <a:r>
              <a:rPr lang="fr-FR" sz="1200" dirty="0" smtClean="0">
                <a:latin typeface="Times New Roman"/>
                <a:ea typeface="Times New Roman"/>
                <a:cs typeface="Times New Roman"/>
              </a:rPr>
              <a:t> </a:t>
            </a:r>
            <a:endParaRPr lang="fr-FR" sz="1100" dirty="0" smtClean="0">
              <a:ea typeface="Times New Roman"/>
              <a:cs typeface="Times New Roman"/>
            </a:endParaRPr>
          </a:p>
          <a:p>
            <a:pPr>
              <a:lnSpc>
                <a:spcPts val="3200"/>
              </a:lnSpc>
              <a:spcBef>
                <a:spcPts val="200"/>
              </a:spcBef>
              <a:spcAft>
                <a:spcPts val="0"/>
              </a:spcAft>
              <a:defRPr/>
            </a:pPr>
            <a:r>
              <a:rPr lang="fr-FR" b="1" dirty="0" smtClean="0">
                <a:ea typeface="Times New Roman"/>
                <a:cs typeface="Times New Roman"/>
              </a:rPr>
              <a:t>Autre </a:t>
            </a:r>
            <a:r>
              <a:rPr lang="fr-FR" b="1" dirty="0">
                <a:ea typeface="Times New Roman"/>
                <a:cs typeface="Times New Roman"/>
              </a:rPr>
              <a:t>______________</a:t>
            </a:r>
            <a:r>
              <a:rPr lang="fr-FR" sz="1200" dirty="0" smtClean="0">
                <a:latin typeface="Times New Roman"/>
                <a:ea typeface="Times New Roman"/>
                <a:cs typeface="Times New Roman"/>
              </a:rPr>
              <a:t> </a:t>
            </a:r>
            <a:endParaRPr lang="fr-FR" sz="1100" dirty="0" smtClean="0">
              <a:ea typeface="Times New Roman"/>
              <a:cs typeface="Times New Roman"/>
            </a:endParaRPr>
          </a:p>
          <a:p>
            <a:pPr>
              <a:lnSpc>
                <a:spcPts val="3200"/>
              </a:lnSpc>
              <a:spcBef>
                <a:spcPts val="200"/>
              </a:spcBef>
              <a:spcAft>
                <a:spcPts val="0"/>
              </a:spcAft>
              <a:defRPr/>
            </a:pPr>
            <a:r>
              <a:rPr lang="fr-FR" b="1" dirty="0" smtClean="0">
                <a:ea typeface="Times New Roman"/>
                <a:cs typeface="Times New Roman"/>
              </a:rPr>
              <a:t>Autre </a:t>
            </a:r>
            <a:r>
              <a:rPr lang="fr-FR" b="1" dirty="0">
                <a:ea typeface="Times New Roman"/>
                <a:cs typeface="Times New Roman"/>
              </a:rPr>
              <a:t>______________</a:t>
            </a:r>
            <a:r>
              <a:rPr lang="fr-FR" sz="1200" dirty="0" smtClean="0">
                <a:latin typeface="Times New Roman"/>
                <a:ea typeface="Times New Roman"/>
                <a:cs typeface="Times New Roman"/>
              </a:rPr>
              <a:t> </a:t>
            </a:r>
            <a:endParaRPr lang="fr-FR" sz="1100" dirty="0">
              <a:ea typeface="Times New Roman"/>
              <a:cs typeface="Times New Roman"/>
            </a:endParaRPr>
          </a:p>
          <a:p>
            <a:pPr eaLnBrk="1" fontAlgn="auto" hangingPunct="1">
              <a:lnSpc>
                <a:spcPct val="90000"/>
              </a:lnSpc>
              <a:spcAft>
                <a:spcPts val="0"/>
              </a:spcAft>
              <a:buFont typeface="Arial"/>
              <a:buChar char="•"/>
              <a:defRPr/>
            </a:pPr>
            <a:endParaRPr lang="en-ZA" dirty="0" smtClean="0">
              <a:latin typeface="Gill Sans MT"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52400" y="685800"/>
            <a:ext cx="7086600" cy="1143000"/>
          </a:xfrm>
        </p:spPr>
        <p:txBody>
          <a:bodyPr>
            <a:noAutofit/>
          </a:bodyPr>
          <a:lstStyle/>
          <a:p>
            <a:pPr algn="l" eaLnBrk="1" hangingPunct="1">
              <a:defRPr/>
            </a:pPr>
            <a:r>
              <a:rPr lang="en-ZA" altLang="en-US" sz="4000" b="1" dirty="0" smtClean="0">
                <a:solidFill>
                  <a:srgbClr val="FFFFFF"/>
                </a:solidFill>
                <a:effectLst>
                  <a:outerShdw blurRad="38100" dist="38100" dir="2700000" algn="tl">
                    <a:srgbClr val="C0C0C0"/>
                  </a:outerShdw>
                </a:effectLst>
              </a:rPr>
              <a:t>IDENTIFIER LES </a:t>
            </a:r>
            <a:r>
              <a:rPr lang="en-ZA" altLang="en-US" sz="4000" b="1" dirty="0" smtClean="0">
                <a:solidFill>
                  <a:srgbClr val="FFFF00"/>
                </a:solidFill>
                <a:effectLst>
                  <a:outerShdw blurRad="38100" dist="38100" dir="2700000" algn="tl">
                    <a:srgbClr val="C0C0C0"/>
                  </a:outerShdw>
                </a:effectLst>
              </a:rPr>
              <a:t>PENSÉES</a:t>
            </a:r>
          </a:p>
        </p:txBody>
      </p:sp>
      <p:sp>
        <p:nvSpPr>
          <p:cNvPr id="26628" name="Content Placeholder 2"/>
          <p:cNvSpPr>
            <a:spLocks noGrp="1"/>
          </p:cNvSpPr>
          <p:nvPr>
            <p:ph idx="1"/>
          </p:nvPr>
        </p:nvSpPr>
        <p:spPr>
          <a:xfrm>
            <a:off x="304800" y="2057400"/>
            <a:ext cx="8534400" cy="4114800"/>
          </a:xfrm>
        </p:spPr>
        <p:txBody>
          <a:bodyPr/>
          <a:lstStyle/>
          <a:p>
            <a:pPr marL="0" indent="0">
              <a:lnSpc>
                <a:spcPts val="3200"/>
              </a:lnSpc>
              <a:spcAft>
                <a:spcPts val="0"/>
              </a:spcAft>
              <a:buFont typeface="Arial" pitchFamily="34" charset="0"/>
              <a:buNone/>
              <a:defRPr/>
            </a:pPr>
            <a:r>
              <a:rPr lang="fr-FR" dirty="0">
                <a:solidFill>
                  <a:srgbClr val="660066"/>
                </a:solidFill>
                <a:ea typeface="Times New Roman"/>
                <a:cs typeface="Times New Roman"/>
              </a:rPr>
              <a:t>Quelles sont les pensées qui provoquent des sentiments de colère en vous?</a:t>
            </a:r>
            <a:r>
              <a:rPr lang="fr-FR" sz="1200" dirty="0" smtClean="0">
                <a:latin typeface="Times New Roman"/>
                <a:ea typeface="Times New Roman"/>
                <a:cs typeface="Times New Roman"/>
              </a:rPr>
              <a:t> </a:t>
            </a:r>
            <a:r>
              <a:rPr lang="fr-FR" dirty="0">
                <a:solidFill>
                  <a:srgbClr val="660066"/>
                </a:solidFill>
                <a:ea typeface="Times New Roman"/>
                <a:cs typeface="Times New Roman"/>
              </a:rPr>
              <a:t>Par exemple, Quand je pense ...</a:t>
            </a:r>
            <a:r>
              <a:rPr lang="fr-FR" sz="1200" dirty="0" smtClean="0">
                <a:latin typeface="Times New Roman"/>
                <a:ea typeface="Times New Roman"/>
                <a:cs typeface="Times New Roman"/>
              </a:rPr>
              <a:t> </a:t>
            </a:r>
            <a:endParaRPr lang="fr-FR" sz="1100" dirty="0">
              <a:ea typeface="Times New Roman"/>
              <a:cs typeface="Times New Roman"/>
            </a:endParaRPr>
          </a:p>
          <a:p>
            <a:pPr marL="0" indent="0" eaLnBrk="1" hangingPunct="1">
              <a:lnSpc>
                <a:spcPct val="50000"/>
              </a:lnSpc>
              <a:buFont typeface="Arial" pitchFamily="34" charset="0"/>
              <a:buNone/>
              <a:defRPr/>
            </a:pPr>
            <a:endParaRPr lang="en-US" altLang="en-US" dirty="0" smtClean="0"/>
          </a:p>
          <a:p>
            <a:pPr marL="457200">
              <a:lnSpc>
                <a:spcPts val="3300"/>
              </a:lnSpc>
              <a:spcBef>
                <a:spcPts val="200"/>
              </a:spcBef>
              <a:spcAft>
                <a:spcPts val="0"/>
              </a:spcAft>
              <a:defRPr/>
            </a:pPr>
            <a:r>
              <a:rPr lang="fr-FR" sz="2800" b="1" dirty="0">
                <a:ea typeface="Times New Roman"/>
                <a:cs typeface="Times New Roman"/>
              </a:rPr>
              <a:t>--Mes occasions manquées dans le passé.</a:t>
            </a:r>
            <a:r>
              <a:rPr lang="fr-FR" sz="1200" dirty="0" smtClean="0">
                <a:latin typeface="Times New Roman"/>
                <a:ea typeface="Times New Roman"/>
                <a:cs typeface="Times New Roman"/>
              </a:rPr>
              <a:t> </a:t>
            </a:r>
            <a:endParaRPr lang="fr-FR" sz="1100" dirty="0" smtClean="0">
              <a:ea typeface="Times New Roman"/>
              <a:cs typeface="Times New Roman"/>
            </a:endParaRPr>
          </a:p>
          <a:p>
            <a:pPr marL="457200">
              <a:lnSpc>
                <a:spcPts val="3300"/>
              </a:lnSpc>
              <a:spcBef>
                <a:spcPts val="200"/>
              </a:spcBef>
              <a:spcAft>
                <a:spcPts val="0"/>
              </a:spcAft>
              <a:defRPr/>
            </a:pPr>
            <a:r>
              <a:rPr lang="fr-FR" sz="2800" b="1" dirty="0" smtClean="0">
                <a:ea typeface="Times New Roman"/>
                <a:cs typeface="Times New Roman"/>
              </a:rPr>
              <a:t>--</a:t>
            </a:r>
            <a:r>
              <a:rPr lang="fr-FR" sz="2800" b="1" dirty="0">
                <a:ea typeface="Times New Roman"/>
                <a:cs typeface="Times New Roman"/>
              </a:rPr>
              <a:t>M.</a:t>
            </a:r>
            <a:r>
              <a:rPr lang="fr-FR" sz="1200" dirty="0" smtClean="0">
                <a:latin typeface="Times New Roman"/>
                <a:ea typeface="Times New Roman"/>
                <a:cs typeface="Times New Roman"/>
              </a:rPr>
              <a:t> </a:t>
            </a:r>
            <a:r>
              <a:rPr lang="fr-FR" sz="2800" b="1" dirty="0">
                <a:ea typeface="Times New Roman"/>
                <a:cs typeface="Times New Roman"/>
              </a:rPr>
              <a:t>------- de nature peu fiable.</a:t>
            </a:r>
            <a:r>
              <a:rPr lang="fr-FR" sz="1200" dirty="0" smtClean="0">
                <a:latin typeface="Times New Roman"/>
                <a:ea typeface="Times New Roman"/>
                <a:cs typeface="Times New Roman"/>
              </a:rPr>
              <a:t> </a:t>
            </a:r>
          </a:p>
          <a:p>
            <a:pPr marL="457200">
              <a:lnSpc>
                <a:spcPts val="3300"/>
              </a:lnSpc>
              <a:spcBef>
                <a:spcPts val="200"/>
              </a:spcBef>
              <a:spcAft>
                <a:spcPts val="0"/>
              </a:spcAft>
              <a:defRPr/>
            </a:pPr>
            <a:r>
              <a:rPr lang="fr-FR" sz="2800" b="1" dirty="0" smtClean="0">
                <a:ea typeface="Times New Roman"/>
                <a:cs typeface="Times New Roman"/>
              </a:rPr>
              <a:t>--Les torts que </a:t>
            </a:r>
            <a:r>
              <a:rPr lang="fr-FR" sz="2800" b="1" dirty="0">
                <a:ea typeface="Times New Roman"/>
                <a:cs typeface="Times New Roman"/>
              </a:rPr>
              <a:t>mon vieil ami m'a </a:t>
            </a:r>
            <a:r>
              <a:rPr lang="fr-FR" sz="2800" b="1" dirty="0" smtClean="0">
                <a:ea typeface="Times New Roman"/>
                <a:cs typeface="Times New Roman"/>
              </a:rPr>
              <a:t>causés.</a:t>
            </a:r>
            <a:r>
              <a:rPr lang="fr-FR" sz="1200" dirty="0" smtClean="0">
                <a:latin typeface="Times New Roman"/>
                <a:ea typeface="Times New Roman"/>
                <a:cs typeface="Times New Roman"/>
              </a:rPr>
              <a:t> </a:t>
            </a:r>
          </a:p>
          <a:p>
            <a:pPr marL="457200">
              <a:lnSpc>
                <a:spcPts val="3300"/>
              </a:lnSpc>
              <a:spcBef>
                <a:spcPts val="200"/>
              </a:spcBef>
              <a:spcAft>
                <a:spcPts val="0"/>
              </a:spcAft>
              <a:defRPr/>
            </a:pPr>
            <a:r>
              <a:rPr lang="fr-FR" sz="2800" b="1" dirty="0" smtClean="0">
                <a:ea typeface="Times New Roman"/>
                <a:cs typeface="Times New Roman"/>
              </a:rPr>
              <a:t>--______________</a:t>
            </a:r>
            <a:r>
              <a:rPr lang="fr-FR" sz="1200" dirty="0" smtClean="0">
                <a:latin typeface="Times New Roman"/>
                <a:ea typeface="Times New Roman"/>
                <a:cs typeface="Times New Roman"/>
              </a:rPr>
              <a:t> </a:t>
            </a:r>
            <a:endParaRPr lang="fr-FR" sz="1100" dirty="0">
              <a:ea typeface="Times New Roman"/>
              <a:cs typeface="Times New Roman"/>
            </a:endParaRPr>
          </a:p>
          <a:p>
            <a:pPr marL="0" indent="0" eaLnBrk="1" hangingPunct="1">
              <a:lnSpc>
                <a:spcPct val="90000"/>
              </a:lnSpc>
              <a:buFont typeface="Wingdings 2" pitchFamily="18" charset="2"/>
              <a:buNone/>
              <a:defRPr/>
            </a:pPr>
            <a:endParaRPr lang="en-ZA" altLang="en-US" sz="2800" dirty="0"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 y="685800"/>
            <a:ext cx="7499350" cy="1143000"/>
          </a:xfrm>
        </p:spPr>
        <p:txBody>
          <a:bodyPr>
            <a:normAutofit/>
          </a:bodyPr>
          <a:lstStyle/>
          <a:p>
            <a:pPr algn="l" eaLnBrk="1" hangingPunct="1">
              <a:defRPr/>
            </a:pPr>
            <a:r>
              <a:rPr lang="en-ZA" altLang="en-US" sz="4000" b="1" dirty="0">
                <a:solidFill>
                  <a:srgbClr val="FFFFFF"/>
                </a:solidFill>
                <a:effectLst>
                  <a:outerShdw blurRad="38100" dist="38100" dir="2700000" algn="tl">
                    <a:srgbClr val="C0C0C0"/>
                  </a:outerShdw>
                </a:effectLst>
              </a:rPr>
              <a:t>IDENTIFIER LES </a:t>
            </a:r>
            <a:r>
              <a:rPr lang="en-ZA" altLang="en-US" sz="4000" b="1" dirty="0">
                <a:solidFill>
                  <a:srgbClr val="FFFF00"/>
                </a:solidFill>
                <a:effectLst>
                  <a:outerShdw blurRad="38100" dist="38100" dir="2700000" algn="tl">
                    <a:srgbClr val="C0C0C0"/>
                  </a:outerShdw>
                </a:effectLst>
              </a:rPr>
              <a:t>PENSÉES</a:t>
            </a:r>
            <a:endParaRPr lang="en-ZA" altLang="en-US" sz="4000" b="1" dirty="0" smtClean="0">
              <a:solidFill>
                <a:srgbClr val="FFFF00"/>
              </a:solidFill>
              <a:effectLst>
                <a:outerShdw blurRad="38100" dist="38100" dir="2700000" algn="tl">
                  <a:srgbClr val="C0C0C0"/>
                </a:outerShdw>
              </a:effectLst>
            </a:endParaRPr>
          </a:p>
        </p:txBody>
      </p:sp>
      <p:sp>
        <p:nvSpPr>
          <p:cNvPr id="25603" name="Content Placeholder 2"/>
          <p:cNvSpPr>
            <a:spLocks noGrp="1"/>
          </p:cNvSpPr>
          <p:nvPr>
            <p:ph idx="1"/>
          </p:nvPr>
        </p:nvSpPr>
        <p:spPr>
          <a:xfrm>
            <a:off x="762000" y="2286000"/>
            <a:ext cx="8153400" cy="3733800"/>
          </a:xfrm>
        </p:spPr>
        <p:txBody>
          <a:bodyPr rtlCol="0">
            <a:normAutofit lnSpcReduction="10000"/>
          </a:bodyPr>
          <a:lstStyle/>
          <a:p>
            <a:pPr marL="82550" indent="0" eaLnBrk="1" fontAlgn="auto" hangingPunct="1">
              <a:spcAft>
                <a:spcPts val="0"/>
              </a:spcAft>
              <a:buFont typeface="Wingdings 2" pitchFamily="18" charset="2"/>
              <a:buNone/>
              <a:defRPr/>
            </a:pPr>
            <a:r>
              <a:rPr lang="fr-FR" dirty="0">
                <a:solidFill>
                  <a:srgbClr val="660066"/>
                </a:solidFill>
                <a:ea typeface="Times New Roman"/>
                <a:cs typeface="Times New Roman"/>
              </a:rPr>
              <a:t>En général, les éléments suivants sont des pensées dangereuses qui aboutissent à la colère et à </a:t>
            </a:r>
            <a:r>
              <a:rPr lang="fr-FR" b="1" dirty="0">
                <a:solidFill>
                  <a:srgbClr val="660066"/>
                </a:solidFill>
                <a:ea typeface="Times New Roman"/>
                <a:cs typeface="Times New Roman"/>
              </a:rPr>
              <a:t>l'explosion</a:t>
            </a:r>
            <a:r>
              <a:rPr lang="en-ZA" altLang="en-US" b="1" dirty="0" smtClean="0">
                <a:ea typeface="+mn-ea"/>
                <a:cs typeface="+mn-cs"/>
              </a:rPr>
              <a:t>:</a:t>
            </a:r>
          </a:p>
          <a:p>
            <a:pPr marL="82550" indent="0" eaLnBrk="1" fontAlgn="auto" hangingPunct="1">
              <a:spcAft>
                <a:spcPts val="0"/>
              </a:spcAft>
              <a:buFont typeface="Wingdings 2" pitchFamily="18" charset="2"/>
              <a:buNone/>
              <a:defRPr/>
            </a:pPr>
            <a:endParaRPr lang="en-ZA" altLang="en-US" sz="900" b="1" dirty="0" smtClean="0">
              <a:ea typeface="+mn-ea"/>
              <a:cs typeface="+mn-cs"/>
            </a:endParaRPr>
          </a:p>
          <a:p>
            <a:pPr>
              <a:buFont typeface="Wingdings" pitchFamily="2" charset="2"/>
              <a:buChar char="§"/>
              <a:defRPr/>
            </a:pPr>
            <a:r>
              <a:rPr lang="fr-FR" b="1" dirty="0"/>
              <a:t>Trop généraliser</a:t>
            </a:r>
            <a:r>
              <a:rPr lang="fr-FR" dirty="0"/>
              <a:t> </a:t>
            </a:r>
            <a:endParaRPr lang="fr-FR" dirty="0" smtClean="0"/>
          </a:p>
          <a:p>
            <a:pPr>
              <a:buFont typeface="Wingdings" pitchFamily="2" charset="2"/>
              <a:buChar char="§"/>
              <a:defRPr/>
            </a:pPr>
            <a:r>
              <a:rPr lang="fr-FR" b="1" dirty="0" smtClean="0"/>
              <a:t>Obsessions</a:t>
            </a:r>
            <a:r>
              <a:rPr lang="fr-FR" dirty="0" smtClean="0"/>
              <a:t> </a:t>
            </a:r>
          </a:p>
          <a:p>
            <a:pPr>
              <a:buFont typeface="Wingdings" pitchFamily="2" charset="2"/>
              <a:buChar char="§"/>
              <a:defRPr/>
            </a:pPr>
            <a:r>
              <a:rPr lang="fr-FR" b="1" dirty="0" smtClean="0"/>
              <a:t>Interpréter </a:t>
            </a:r>
            <a:r>
              <a:rPr lang="fr-FR" b="1" dirty="0"/>
              <a:t>la pensée et sauter aux conclusions</a:t>
            </a:r>
            <a:r>
              <a:rPr lang="fr-FR" dirty="0"/>
              <a:t> </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 y="685800"/>
            <a:ext cx="7499350" cy="1143000"/>
          </a:xfrm>
        </p:spPr>
        <p:txBody>
          <a:bodyPr>
            <a:normAutofit/>
          </a:bodyPr>
          <a:lstStyle/>
          <a:p>
            <a:pPr algn="l" eaLnBrk="1" hangingPunct="1">
              <a:defRPr/>
            </a:pPr>
            <a:r>
              <a:rPr lang="en-ZA" altLang="en-US" sz="4000" b="1" dirty="0">
                <a:solidFill>
                  <a:srgbClr val="FFFFFF"/>
                </a:solidFill>
                <a:effectLst>
                  <a:outerShdw blurRad="38100" dist="38100" dir="2700000" algn="tl">
                    <a:srgbClr val="C0C0C0"/>
                  </a:outerShdw>
                </a:effectLst>
              </a:rPr>
              <a:t>IDENTIFIER LES </a:t>
            </a:r>
            <a:r>
              <a:rPr lang="en-ZA" altLang="en-US" sz="4000" b="1" dirty="0">
                <a:solidFill>
                  <a:srgbClr val="FFFF00"/>
                </a:solidFill>
                <a:effectLst>
                  <a:outerShdw blurRad="38100" dist="38100" dir="2700000" algn="tl">
                    <a:srgbClr val="C0C0C0"/>
                  </a:outerShdw>
                </a:effectLst>
              </a:rPr>
              <a:t>PENSÉES</a:t>
            </a:r>
            <a:endParaRPr lang="en-ZA" altLang="en-US" sz="4000" b="1" dirty="0" smtClean="0">
              <a:solidFill>
                <a:srgbClr val="FFFF00"/>
              </a:solidFill>
              <a:effectLst>
                <a:outerShdw blurRad="38100" dist="38100" dir="2700000" algn="tl">
                  <a:srgbClr val="C0C0C0"/>
                </a:outerShdw>
              </a:effectLst>
            </a:endParaRPr>
          </a:p>
        </p:txBody>
      </p:sp>
      <p:sp>
        <p:nvSpPr>
          <p:cNvPr id="28676" name="Content Placeholder 2"/>
          <p:cNvSpPr>
            <a:spLocks noGrp="1"/>
          </p:cNvSpPr>
          <p:nvPr>
            <p:ph idx="1"/>
          </p:nvPr>
        </p:nvSpPr>
        <p:spPr>
          <a:xfrm>
            <a:off x="457200" y="2286000"/>
            <a:ext cx="8305800" cy="3733800"/>
          </a:xfrm>
        </p:spPr>
        <p:txBody>
          <a:bodyPr/>
          <a:lstStyle/>
          <a:p>
            <a:pPr marL="0" indent="0" eaLnBrk="1" hangingPunct="1">
              <a:buFont typeface="Arial" pitchFamily="34" charset="0"/>
              <a:buNone/>
              <a:defRPr/>
            </a:pPr>
            <a:r>
              <a:rPr lang="fr-FR" sz="3600" dirty="0">
                <a:solidFill>
                  <a:srgbClr val="660066"/>
                </a:solidFill>
                <a:ea typeface="Times New Roman"/>
                <a:cs typeface="Times New Roman"/>
              </a:rPr>
              <a:t>En général, les éléments suivants sont des façons dangereuses de penser qui peuvent conduire à un comportement colérique</a:t>
            </a:r>
            <a:r>
              <a:rPr lang="en-ZA" altLang="en-US" sz="3600" dirty="0" smtClean="0">
                <a:solidFill>
                  <a:srgbClr val="660066"/>
                </a:solidFill>
              </a:rPr>
              <a:t>:</a:t>
            </a:r>
          </a:p>
          <a:p>
            <a:pPr marL="0" indent="0" eaLnBrk="1" hangingPunct="1">
              <a:buFont typeface="Arial" pitchFamily="34" charset="0"/>
              <a:buNone/>
              <a:defRPr/>
            </a:pPr>
            <a:endParaRPr lang="en-US" altLang="en-US" sz="1100" dirty="0" smtClean="0"/>
          </a:p>
          <a:p>
            <a:pPr>
              <a:defRPr/>
            </a:pPr>
            <a:r>
              <a:rPr lang="fr-FR" sz="3600" b="1" dirty="0"/>
              <a:t>Collecter la « paille »</a:t>
            </a:r>
            <a:r>
              <a:rPr lang="fr-FR" sz="3600" dirty="0"/>
              <a:t> </a:t>
            </a:r>
          </a:p>
          <a:p>
            <a:pPr>
              <a:defRPr/>
            </a:pPr>
            <a:r>
              <a:rPr lang="fr-FR" sz="3600" b="1" dirty="0"/>
              <a:t>Blâmer</a:t>
            </a:r>
            <a:r>
              <a:rPr lang="fr-FR" sz="3600" dirty="0"/>
              <a:t> </a:t>
            </a:r>
          </a:p>
          <a:p>
            <a:pPr marL="0" indent="0" eaLnBrk="1" hangingPunct="1">
              <a:buFont typeface="Wingdings 2" pitchFamily="18" charset="2"/>
              <a:buChar char=""/>
              <a:defRPr/>
            </a:pPr>
            <a:endParaRPr lang="en-ZA" altLang="en-US" sz="3600" b="1" dirty="0" smtClean="0"/>
          </a:p>
          <a:p>
            <a:pPr marL="0" indent="0" eaLnBrk="1" hangingPunct="1">
              <a:buFont typeface="Wingdings 2" pitchFamily="18" charset="2"/>
              <a:buChar char=""/>
              <a:defRPr/>
            </a:pPr>
            <a:endParaRPr lang="en-ZA" altLang="en-US" sz="3600" dirty="0" smtClean="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AngerManagement_PP_02.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52400" y="762000"/>
            <a:ext cx="9220200" cy="1143000"/>
          </a:xfrm>
        </p:spPr>
        <p:txBody>
          <a:bodyPr>
            <a:normAutofit/>
          </a:bodyPr>
          <a:lstStyle/>
          <a:p>
            <a:pPr>
              <a:lnSpc>
                <a:spcPts val="4400"/>
              </a:lnSpc>
              <a:spcAft>
                <a:spcPts val="0"/>
              </a:spcAft>
              <a:defRPr/>
            </a:pPr>
            <a:r>
              <a:rPr lang="fr-FR" b="1" dirty="0" smtClean="0">
                <a:solidFill>
                  <a:srgbClr val="660066"/>
                </a:solidFill>
                <a:ea typeface="Times New Roman"/>
                <a:cs typeface="Times New Roman"/>
              </a:rPr>
              <a:t>SIGNES, DÉCLENCHEURS ET PENSÉES ...</a:t>
            </a:r>
            <a:r>
              <a:rPr lang="fr-FR" sz="1200" dirty="0" smtClean="0">
                <a:latin typeface="Times New Roman"/>
                <a:ea typeface="Times New Roman"/>
                <a:cs typeface="Times New Roman"/>
              </a:rPr>
              <a:t> </a:t>
            </a:r>
            <a:endParaRPr lang="en-ZA" altLang="en-US" b="1" dirty="0" smtClean="0">
              <a:solidFill>
                <a:srgbClr val="660066"/>
              </a:solidFill>
              <a:effectLst>
                <a:outerShdw blurRad="38100" dist="38100" dir="2700000" algn="tl">
                  <a:srgbClr val="C0C0C0"/>
                </a:outerShdw>
              </a:effectLst>
            </a:endParaRPr>
          </a:p>
        </p:txBody>
      </p:sp>
      <p:sp>
        <p:nvSpPr>
          <p:cNvPr id="29700" name="Content Placeholder 2"/>
          <p:cNvSpPr>
            <a:spLocks noGrp="1"/>
          </p:cNvSpPr>
          <p:nvPr>
            <p:ph idx="1"/>
          </p:nvPr>
        </p:nvSpPr>
        <p:spPr>
          <a:xfrm>
            <a:off x="381000" y="2362200"/>
            <a:ext cx="8610600" cy="3733800"/>
          </a:xfrm>
        </p:spPr>
        <p:txBody>
          <a:bodyPr/>
          <a:lstStyle/>
          <a:p>
            <a:pPr eaLnBrk="1" hangingPunct="1"/>
            <a:r>
              <a:rPr lang="fr-FR" altLang="en-US" sz="3600" b="1" dirty="0" smtClean="0">
                <a:solidFill>
                  <a:srgbClr val="660066"/>
                </a:solidFill>
                <a:cs typeface="Times New Roman" pitchFamily="18" charset="0"/>
              </a:rPr>
              <a:t>Il est très important d'identifier les signes, les déclencheurs et les pensées de colère</a:t>
            </a:r>
            <a:r>
              <a:rPr lang="en-ZA" altLang="en-US" sz="3600" b="1" dirty="0" smtClean="0">
                <a:solidFill>
                  <a:srgbClr val="660066"/>
                </a:solidFill>
              </a:rPr>
              <a:t>; </a:t>
            </a:r>
            <a:r>
              <a:rPr lang="fr-FR" altLang="en-US" sz="3600" b="1" dirty="0" smtClean="0">
                <a:cs typeface="Times New Roman" pitchFamily="18" charset="0"/>
              </a:rPr>
              <a:t>sinon, ils prendront les devants et</a:t>
            </a:r>
            <a:r>
              <a:rPr lang="fr-FR" altLang="en-US" sz="1200" dirty="0" smtClean="0">
                <a:latin typeface="Times New Roman" pitchFamily="18" charset="0"/>
                <a:cs typeface="Times New Roman" pitchFamily="18" charset="0"/>
              </a:rPr>
              <a:t> </a:t>
            </a:r>
            <a:r>
              <a:rPr lang="fr-FR" altLang="en-US" sz="3600" b="1" i="1" dirty="0" smtClean="0">
                <a:cs typeface="Times New Roman" pitchFamily="18" charset="0"/>
              </a:rPr>
              <a:t>nous</a:t>
            </a:r>
            <a:r>
              <a:rPr lang="fr-FR" altLang="en-US" sz="1200" dirty="0" smtClean="0">
                <a:latin typeface="Times New Roman" pitchFamily="18" charset="0"/>
                <a:cs typeface="Times New Roman" pitchFamily="18" charset="0"/>
              </a:rPr>
              <a:t> </a:t>
            </a:r>
            <a:r>
              <a:rPr lang="fr-FR" altLang="en-US" sz="3600" b="1" dirty="0" smtClean="0">
                <a:cs typeface="Times New Roman" pitchFamily="18" charset="0"/>
              </a:rPr>
              <a:t>seront gouvernés par</a:t>
            </a:r>
            <a:r>
              <a:rPr lang="fr-FR" altLang="en-US" sz="1200" dirty="0" smtClean="0">
                <a:latin typeface="Times New Roman" pitchFamily="18" charset="0"/>
                <a:cs typeface="Times New Roman" pitchFamily="18" charset="0"/>
              </a:rPr>
              <a:t> </a:t>
            </a:r>
            <a:r>
              <a:rPr lang="fr-FR" altLang="en-US" sz="3600" b="1" dirty="0" smtClean="0">
                <a:cs typeface="Times New Roman" pitchFamily="18" charset="0"/>
              </a:rPr>
              <a:t>eux.</a:t>
            </a:r>
            <a:r>
              <a:rPr lang="fr-FR" altLang="en-US" sz="1200" dirty="0" smtClean="0">
                <a:latin typeface="Times New Roman" pitchFamily="18" charset="0"/>
                <a:cs typeface="Times New Roman" pitchFamily="18" charset="0"/>
              </a:rPr>
              <a:t> </a:t>
            </a:r>
            <a:r>
              <a:rPr lang="fr-FR" altLang="en-US" sz="3600" b="1" dirty="0" smtClean="0">
                <a:cs typeface="Times New Roman" pitchFamily="18" charset="0"/>
              </a:rPr>
              <a:t>Cependant, les identifier est insuffisant;</a:t>
            </a:r>
            <a:r>
              <a:rPr lang="fr-FR" altLang="en-US" sz="1200" dirty="0" smtClean="0">
                <a:latin typeface="Times New Roman" pitchFamily="18" charset="0"/>
                <a:cs typeface="Times New Roman" pitchFamily="18" charset="0"/>
              </a:rPr>
              <a:t> </a:t>
            </a:r>
            <a:r>
              <a:rPr lang="fr-FR" altLang="en-US" sz="3600" b="1" dirty="0" smtClean="0">
                <a:cs typeface="Times New Roman" pitchFamily="18" charset="0"/>
              </a:rPr>
              <a:t>nous devons apprendre à faire quelque chose à leur sujet</a:t>
            </a:r>
            <a:r>
              <a:rPr lang="en-ZA" altLang="en-US" sz="3600" b="1" dirty="0" smtClean="0"/>
              <a:t>. </a:t>
            </a:r>
            <a:endParaRPr lang="en-US" altLang="en-US" sz="3600" dirty="0" smtClean="0"/>
          </a:p>
          <a:p>
            <a:pPr eaLnBrk="1" hangingPunct="1">
              <a:buFont typeface="Wingdings 2" pitchFamily="18" charset="2"/>
              <a:buChar char=""/>
            </a:pPr>
            <a:endParaRPr lang="en-ZA" altLang="en-US" sz="3600" dirty="0" smtClean="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600" y="609600"/>
            <a:ext cx="7499350" cy="1143000"/>
          </a:xfrm>
        </p:spPr>
        <p:txBody>
          <a:bodyPr>
            <a:normAutofit/>
          </a:bodyPr>
          <a:lstStyle/>
          <a:p>
            <a:pPr algn="l" eaLnBrk="1" hangingPunct="1">
              <a:defRPr/>
            </a:pPr>
            <a:r>
              <a:rPr lang="en-ZA" altLang="en-US" b="1" dirty="0" smtClean="0">
                <a:solidFill>
                  <a:srgbClr val="FFFFFF"/>
                </a:solidFill>
                <a:effectLst>
                  <a:outerShdw blurRad="38100" dist="38100" dir="2700000" algn="tl">
                    <a:srgbClr val="C0C0C0"/>
                  </a:outerShdw>
                </a:effectLst>
              </a:rPr>
              <a:t>QUE FAIRE?  </a:t>
            </a:r>
          </a:p>
        </p:txBody>
      </p:sp>
      <p:sp>
        <p:nvSpPr>
          <p:cNvPr id="25603" name="Content Placeholder 2"/>
          <p:cNvSpPr>
            <a:spLocks noGrp="1"/>
          </p:cNvSpPr>
          <p:nvPr>
            <p:ph idx="1"/>
          </p:nvPr>
        </p:nvSpPr>
        <p:spPr>
          <a:xfrm>
            <a:off x="533400" y="1981200"/>
            <a:ext cx="8382000" cy="4724400"/>
          </a:xfrm>
        </p:spPr>
        <p:txBody>
          <a:bodyPr rtlCol="0">
            <a:normAutofit/>
          </a:bodyPr>
          <a:lstStyle/>
          <a:p>
            <a:pPr marL="0" indent="0" eaLnBrk="1" hangingPunct="1">
              <a:buFont typeface="Arial" charset="0"/>
              <a:buNone/>
              <a:defRPr/>
            </a:pPr>
            <a:r>
              <a:rPr lang="fr-FR" sz="3500" dirty="0">
                <a:solidFill>
                  <a:srgbClr val="660066"/>
                </a:solidFill>
                <a:ea typeface="Times New Roman"/>
                <a:cs typeface="Times New Roman"/>
              </a:rPr>
              <a:t>Éviter les déclencheurs est idéal, mais de nombreux déclencheurs ne peuvent pas être évités, tels que le patron, l’emploi, la circulation, le conjoint, les enfants, etc. Voici deux stratégies utiles</a:t>
            </a:r>
            <a:r>
              <a:rPr lang="en-ZA" sz="3500" dirty="0" smtClean="0">
                <a:solidFill>
                  <a:srgbClr val="660066"/>
                </a:solidFill>
                <a:ea typeface="ＭＳ Ｐゴシック" charset="0"/>
              </a:rPr>
              <a:t>:</a:t>
            </a:r>
            <a:endParaRPr lang="en-ZA" sz="3500" dirty="0">
              <a:solidFill>
                <a:srgbClr val="660066"/>
              </a:solidFill>
              <a:ea typeface="ＭＳ Ｐゴシック" charset="0"/>
            </a:endParaRPr>
          </a:p>
          <a:p>
            <a:pPr marL="0" indent="0" eaLnBrk="1" hangingPunct="1">
              <a:buFont typeface="Arial" charset="0"/>
              <a:buNone/>
              <a:defRPr/>
            </a:pPr>
            <a:endParaRPr lang="en-US" sz="3500" dirty="0">
              <a:solidFill>
                <a:srgbClr val="660066"/>
              </a:solidFill>
              <a:ea typeface="ＭＳ Ｐゴシック" charset="0"/>
            </a:endParaRPr>
          </a:p>
          <a:p>
            <a:pPr marL="457200">
              <a:lnSpc>
                <a:spcPts val="3200"/>
              </a:lnSpc>
              <a:spcBef>
                <a:spcPts val="200"/>
              </a:spcBef>
              <a:spcAft>
                <a:spcPts val="0"/>
              </a:spcAft>
              <a:defRPr/>
            </a:pPr>
            <a:r>
              <a:rPr lang="fr-FR" sz="3500" b="1" dirty="0">
                <a:ea typeface="Times New Roman"/>
                <a:cs typeface="Times New Roman"/>
              </a:rPr>
              <a:t>Respirez!</a:t>
            </a:r>
            <a:r>
              <a:rPr lang="fr-FR" sz="3500" dirty="0" smtClean="0">
                <a:latin typeface="Times New Roman"/>
                <a:ea typeface="Times New Roman"/>
                <a:cs typeface="Times New Roman"/>
              </a:rPr>
              <a:t> </a:t>
            </a:r>
            <a:endParaRPr lang="fr-FR" sz="3500" dirty="0">
              <a:ea typeface="Times New Roman"/>
              <a:cs typeface="Times New Roman"/>
            </a:endParaRPr>
          </a:p>
          <a:p>
            <a:pPr marL="457200">
              <a:lnSpc>
                <a:spcPts val="3200"/>
              </a:lnSpc>
              <a:spcBef>
                <a:spcPts val="200"/>
              </a:spcBef>
              <a:spcAft>
                <a:spcPts val="0"/>
              </a:spcAft>
              <a:defRPr/>
            </a:pPr>
            <a:r>
              <a:rPr lang="fr-FR" sz="3500" b="1" dirty="0">
                <a:ea typeface="Times New Roman"/>
                <a:cs typeface="Times New Roman"/>
              </a:rPr>
              <a:t>Comptez!</a:t>
            </a:r>
            <a:r>
              <a:rPr lang="fr-FR" sz="3500" dirty="0" smtClean="0">
                <a:latin typeface="Times New Roman"/>
                <a:ea typeface="Times New Roman"/>
                <a:cs typeface="Times New Roman"/>
              </a:rPr>
              <a:t> </a:t>
            </a:r>
            <a:endParaRPr lang="fr-FR" sz="3500" dirty="0">
              <a:ea typeface="Times New Roman"/>
              <a:cs typeface="Times New Roman"/>
            </a:endParaRPr>
          </a:p>
          <a:p>
            <a:pPr marL="82550" indent="0" eaLnBrk="1" fontAlgn="auto" hangingPunct="1">
              <a:spcAft>
                <a:spcPts val="0"/>
              </a:spcAft>
              <a:buFont typeface="Arial"/>
              <a:buChar char="•"/>
              <a:defRPr/>
            </a:pPr>
            <a:endParaRPr lang="en-ZA" dirty="0">
              <a:latin typeface="Gill Sans MT"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52400" y="609600"/>
            <a:ext cx="4953000" cy="1143000"/>
          </a:xfrm>
        </p:spPr>
        <p:txBody>
          <a:bodyPr>
            <a:normAutofit/>
          </a:bodyPr>
          <a:lstStyle/>
          <a:p>
            <a:pPr algn="l" eaLnBrk="1" hangingPunct="1">
              <a:defRPr/>
            </a:pPr>
            <a:r>
              <a:rPr lang="en-ZA" altLang="en-US" b="1" dirty="0" smtClean="0">
                <a:solidFill>
                  <a:srgbClr val="FFFFFF"/>
                </a:solidFill>
                <a:effectLst>
                  <a:outerShdw blurRad="38100" dist="38100" dir="2700000" algn="tl">
                    <a:srgbClr val="C0C0C0"/>
                  </a:outerShdw>
                </a:effectLst>
              </a:rPr>
              <a:t>PLUS DE </a:t>
            </a:r>
            <a:r>
              <a:rPr lang="en-ZA" altLang="en-US" b="1" dirty="0">
                <a:solidFill>
                  <a:srgbClr val="FFFF00"/>
                </a:solidFill>
                <a:effectLst>
                  <a:outerShdw blurRad="38100" dist="38100" dir="2700000" algn="tl">
                    <a:srgbClr val="C0C0C0"/>
                  </a:outerShdw>
                </a:effectLst>
              </a:rPr>
              <a:t>STRATÉGIES </a:t>
            </a:r>
            <a:endParaRPr lang="en-ZA" altLang="en-US" b="1" dirty="0" smtClean="0">
              <a:solidFill>
                <a:srgbClr val="FFFFFF"/>
              </a:solidFill>
              <a:effectLst>
                <a:outerShdw blurRad="38100" dist="38100" dir="2700000" algn="tl">
                  <a:srgbClr val="C0C0C0"/>
                </a:outerShdw>
              </a:effectLst>
            </a:endParaRPr>
          </a:p>
        </p:txBody>
      </p:sp>
      <p:sp>
        <p:nvSpPr>
          <p:cNvPr id="31748" name="Content Placeholder 2"/>
          <p:cNvSpPr>
            <a:spLocks noGrp="1"/>
          </p:cNvSpPr>
          <p:nvPr>
            <p:ph idx="1"/>
          </p:nvPr>
        </p:nvSpPr>
        <p:spPr>
          <a:xfrm>
            <a:off x="762000" y="2627313"/>
            <a:ext cx="8001000" cy="2554287"/>
          </a:xfrm>
        </p:spPr>
        <p:txBody>
          <a:bodyPr/>
          <a:lstStyle/>
          <a:p>
            <a:pPr marL="457200">
              <a:lnSpc>
                <a:spcPts val="4800"/>
              </a:lnSpc>
              <a:spcAft>
                <a:spcPts val="1200"/>
              </a:spcAft>
            </a:pPr>
            <a:r>
              <a:rPr lang="fr-FR" altLang="en-US" sz="5400" b="1" dirty="0" smtClean="0">
                <a:latin typeface="Gill Sans MT" pitchFamily="34" charset="0"/>
                <a:cs typeface="Times New Roman" pitchFamily="18" charset="0"/>
              </a:rPr>
              <a:t>Parlez à vous-mêmes</a:t>
            </a:r>
            <a:r>
              <a:rPr lang="fr-FR" altLang="en-US" sz="5400" dirty="0" smtClean="0">
                <a:latin typeface="Times New Roman" pitchFamily="18" charset="0"/>
                <a:cs typeface="Times New Roman" pitchFamily="18" charset="0"/>
              </a:rPr>
              <a:t> </a:t>
            </a:r>
            <a:endParaRPr lang="fr-FR" altLang="en-US" sz="5400" dirty="0" smtClean="0">
              <a:cs typeface="Times New Roman" pitchFamily="18" charset="0"/>
            </a:endParaRPr>
          </a:p>
          <a:p>
            <a:pPr marL="457200">
              <a:lnSpc>
                <a:spcPts val="4800"/>
              </a:lnSpc>
              <a:spcBef>
                <a:spcPts val="200"/>
              </a:spcBef>
              <a:spcAft>
                <a:spcPts val="1200"/>
              </a:spcAft>
            </a:pPr>
            <a:r>
              <a:rPr lang="fr-FR" altLang="en-US" sz="5400" b="1" dirty="0" smtClean="0">
                <a:latin typeface="Gill Sans MT" pitchFamily="34" charset="0"/>
                <a:cs typeface="Times New Roman" pitchFamily="18" charset="0"/>
              </a:rPr>
              <a:t>Parlez au Seigneur</a:t>
            </a:r>
            <a:r>
              <a:rPr lang="fr-FR" altLang="en-US" sz="5400" dirty="0" smtClean="0">
                <a:latin typeface="Times New Roman" pitchFamily="18" charset="0"/>
                <a:cs typeface="Times New Roman" pitchFamily="18" charset="0"/>
              </a:rPr>
              <a:t> </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AngerManagement_PP_0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Content Placeholder 2"/>
          <p:cNvSpPr>
            <a:spLocks noGrp="1"/>
          </p:cNvSpPr>
          <p:nvPr>
            <p:ph idx="1"/>
          </p:nvPr>
        </p:nvSpPr>
        <p:spPr>
          <a:xfrm>
            <a:off x="533400" y="2438400"/>
            <a:ext cx="8305800" cy="4114800"/>
          </a:xfrm>
        </p:spPr>
        <p:txBody>
          <a:bodyPr/>
          <a:lstStyle/>
          <a:p>
            <a:pPr marL="0" indent="0" algn="ctr" eaLnBrk="1" hangingPunct="1">
              <a:buFont typeface="Arial" pitchFamily="34" charset="0"/>
              <a:buNone/>
            </a:pPr>
            <a:r>
              <a:rPr lang="fr-FR" altLang="en-US" b="1" smtClean="0"/>
              <a:t>« Ne te hâte pas en ton esprit de t'irriter, car l'irritation repose dans le sein des insensés »</a:t>
            </a:r>
            <a:endParaRPr lang="en-US" altLang="ja-JP" b="1" smtClean="0"/>
          </a:p>
          <a:p>
            <a:pPr marL="0" indent="0" algn="ctr" eaLnBrk="1" hangingPunct="1">
              <a:buFont typeface="Arial" pitchFamily="34" charset="0"/>
              <a:buNone/>
            </a:pPr>
            <a:r>
              <a:rPr lang="en-US" altLang="en-US" sz="2800" smtClean="0"/>
              <a:t>	Ecclésiaste 7: 9</a:t>
            </a:r>
          </a:p>
          <a:p>
            <a:pPr marL="0" indent="0" algn="ctr" eaLnBrk="1" hangingPunct="1">
              <a:buClr>
                <a:srgbClr val="3891A7"/>
              </a:buClr>
              <a:buFont typeface="Arial" pitchFamily="34" charset="0"/>
              <a:buNone/>
            </a:pPr>
            <a:r>
              <a:rPr lang="fr-FR" altLang="en-US" b="1" smtClean="0"/>
              <a:t>« Si tu es patient dans un moment de colère, tu échapperas à cent jours de douleur »</a:t>
            </a:r>
            <a:r>
              <a:rPr lang="en-US" altLang="ja-JP" b="1" smtClean="0"/>
              <a:t> </a:t>
            </a:r>
          </a:p>
          <a:p>
            <a:pPr marL="0" indent="0" algn="ctr" eaLnBrk="1" hangingPunct="1">
              <a:buClr>
                <a:srgbClr val="3891A7"/>
              </a:buClr>
              <a:buFont typeface="Arial" pitchFamily="34" charset="0"/>
              <a:buNone/>
            </a:pPr>
            <a:r>
              <a:rPr lang="en-US" altLang="en-US" sz="2800" smtClean="0">
                <a:solidFill>
                  <a:srgbClr val="000000"/>
                </a:solidFill>
              </a:rPr>
              <a:t>	 Proverbe Chinois</a:t>
            </a:r>
          </a:p>
          <a:p>
            <a:pPr marL="0" indent="0" algn="ctr" eaLnBrk="1" hangingPunct="1">
              <a:buFont typeface="Arial" pitchFamily="34" charset="0"/>
              <a:buNone/>
            </a:pPr>
            <a:endParaRPr lang="en-US" altLang="en-US" sz="2400" smtClean="0"/>
          </a:p>
        </p:txBody>
      </p:sp>
      <p:sp>
        <p:nvSpPr>
          <p:cNvPr id="5124" name="Title 2"/>
          <p:cNvSpPr>
            <a:spLocks noGrp="1"/>
          </p:cNvSpPr>
          <p:nvPr>
            <p:ph type="title"/>
          </p:nvPr>
        </p:nvSpPr>
        <p:spPr>
          <a:xfrm>
            <a:off x="533400" y="609600"/>
            <a:ext cx="8229600" cy="1143000"/>
          </a:xfrm>
        </p:spPr>
        <p:txBody>
          <a:bodyPr/>
          <a:lstStyle/>
          <a:p>
            <a:pPr eaLnBrk="1" hangingPunct="1"/>
            <a:r>
              <a:rPr lang="en-ZA" altLang="en-US" sz="4000" b="1" smtClean="0">
                <a:solidFill>
                  <a:srgbClr val="FFFF00"/>
                </a:solidFill>
              </a:rPr>
              <a:t>LA COLÈRE</a:t>
            </a:r>
            <a:br>
              <a:rPr lang="en-ZA" altLang="en-US" sz="4000" b="1" smtClean="0">
                <a:solidFill>
                  <a:srgbClr val="FFFF00"/>
                </a:solidFill>
              </a:rPr>
            </a:br>
            <a:r>
              <a:rPr lang="fr-FR" altLang="en-US" sz="2800" b="1" smtClean="0">
                <a:solidFill>
                  <a:srgbClr val="FFFFFF"/>
                </a:solidFill>
                <a:latin typeface="Abadi MT Condensed Extra Bold" charset="0"/>
              </a:rPr>
              <a:t>L’ÉMOTION LA PLUS DANGEREUSE  </a:t>
            </a:r>
            <a:br>
              <a:rPr lang="fr-FR" altLang="en-US" sz="2800" b="1" smtClean="0">
                <a:solidFill>
                  <a:srgbClr val="FFFFFF"/>
                </a:solidFill>
                <a:latin typeface="Abadi MT Condensed Extra Bold" charset="0"/>
              </a:rPr>
            </a:br>
            <a:r>
              <a:rPr lang="fr-FR" altLang="en-US" sz="2800" b="1" smtClean="0">
                <a:solidFill>
                  <a:srgbClr val="FFFFFF"/>
                </a:solidFill>
                <a:latin typeface="Abadi MT Condensed Extra Bold" charset="0"/>
              </a:rPr>
              <a:t>AUX RELATIONS</a:t>
            </a:r>
            <a:r>
              <a:rPr lang="fr-FR" altLang="en-US" sz="2800" smtClean="0">
                <a:solidFill>
                  <a:srgbClr val="FFFFFF"/>
                </a:solidFill>
                <a:latin typeface="Abadi MT Condensed Extra Bold" charset="0"/>
              </a:rPr>
              <a:t/>
            </a:r>
            <a:br>
              <a:rPr lang="fr-FR" altLang="en-US" sz="2800" smtClean="0">
                <a:solidFill>
                  <a:srgbClr val="FFFFFF"/>
                </a:solidFill>
                <a:latin typeface="Abadi MT Condensed Extra Bold" charset="0"/>
              </a:rPr>
            </a:br>
            <a:endParaRPr lang="fr-FR" altLang="en-US" sz="2800" smtClean="0">
              <a:solidFill>
                <a:srgbClr val="FFFFFF"/>
              </a:solidFill>
              <a:latin typeface="Abadi MT Condensed Extra Bold" charset="0"/>
            </a:endParaRP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 y="609600"/>
            <a:ext cx="7499350" cy="1143000"/>
          </a:xfrm>
        </p:spPr>
        <p:txBody>
          <a:bodyPr>
            <a:normAutofit/>
          </a:bodyPr>
          <a:lstStyle/>
          <a:p>
            <a:pPr algn="l" eaLnBrk="1" hangingPunct="1">
              <a:defRPr/>
            </a:pPr>
            <a:r>
              <a:rPr lang="en-ZA" altLang="en-US" b="1" dirty="0">
                <a:solidFill>
                  <a:srgbClr val="FFFFFF"/>
                </a:solidFill>
                <a:effectLst>
                  <a:outerShdw blurRad="38100" dist="38100" dir="2700000" algn="tl">
                    <a:srgbClr val="C0C0C0"/>
                  </a:outerShdw>
                </a:effectLst>
              </a:rPr>
              <a:t>PLUS DE </a:t>
            </a:r>
            <a:r>
              <a:rPr lang="en-ZA" altLang="en-US" b="1" dirty="0">
                <a:solidFill>
                  <a:srgbClr val="FFFF00"/>
                </a:solidFill>
                <a:effectLst>
                  <a:outerShdw blurRad="38100" dist="38100" dir="2700000" algn="tl">
                    <a:srgbClr val="C0C0C0"/>
                  </a:outerShdw>
                </a:effectLst>
              </a:rPr>
              <a:t>STRATÉGIES </a:t>
            </a:r>
            <a:endParaRPr lang="en-ZA" altLang="en-US" b="1" dirty="0" smtClean="0">
              <a:solidFill>
                <a:srgbClr val="FFFF00"/>
              </a:solidFill>
              <a:effectLst>
                <a:outerShdw blurRad="38100" dist="38100" dir="2700000" algn="tl">
                  <a:srgbClr val="C0C0C0"/>
                </a:outerShdw>
              </a:effectLst>
            </a:endParaRPr>
          </a:p>
        </p:txBody>
      </p:sp>
      <p:sp>
        <p:nvSpPr>
          <p:cNvPr id="25603" name="Content Placeholder 2"/>
          <p:cNvSpPr>
            <a:spLocks noGrp="1"/>
          </p:cNvSpPr>
          <p:nvPr>
            <p:ph idx="1"/>
          </p:nvPr>
        </p:nvSpPr>
        <p:spPr>
          <a:xfrm>
            <a:off x="533400" y="2362200"/>
            <a:ext cx="7467600" cy="2895600"/>
          </a:xfrm>
        </p:spPr>
        <p:txBody>
          <a:bodyPr rtlCol="0">
            <a:normAutofit/>
          </a:bodyPr>
          <a:lstStyle/>
          <a:p>
            <a:pPr marL="457200">
              <a:lnSpc>
                <a:spcPts val="3600"/>
              </a:lnSpc>
              <a:spcAft>
                <a:spcPts val="0"/>
              </a:spcAft>
              <a:defRPr/>
            </a:pPr>
            <a:r>
              <a:rPr lang="fr-FR" sz="3600" b="1" dirty="0">
                <a:ea typeface="Times New Roman"/>
                <a:cs typeface="Times New Roman"/>
              </a:rPr>
              <a:t>Créer une image mentale des</a:t>
            </a:r>
            <a:r>
              <a:rPr lang="fr-FR" sz="1200" dirty="0" smtClean="0">
                <a:latin typeface="Times New Roman"/>
                <a:ea typeface="Times New Roman"/>
                <a:cs typeface="Times New Roman"/>
              </a:rPr>
              <a:t> </a:t>
            </a:r>
            <a:r>
              <a:rPr lang="fr-FR" sz="3600" b="1" i="1" dirty="0">
                <a:solidFill>
                  <a:srgbClr val="660066"/>
                </a:solidFill>
                <a:ea typeface="Times New Roman"/>
                <a:cs typeface="Times New Roman"/>
              </a:rPr>
              <a:t>conséquences.</a:t>
            </a:r>
            <a:r>
              <a:rPr lang="fr-FR" sz="1200" dirty="0" smtClean="0">
                <a:latin typeface="Times New Roman"/>
                <a:ea typeface="Times New Roman"/>
                <a:cs typeface="Times New Roman"/>
              </a:rPr>
              <a:t> </a:t>
            </a:r>
            <a:endParaRPr lang="fr-FR" sz="1100" dirty="0">
              <a:ea typeface="Times New Roman"/>
              <a:cs typeface="Times New Roman"/>
            </a:endParaRPr>
          </a:p>
          <a:p>
            <a:pPr>
              <a:defRPr/>
            </a:pPr>
            <a:r>
              <a:rPr lang="fr-FR" sz="3600" b="1" dirty="0">
                <a:ea typeface="Times New Roman"/>
                <a:cs typeface="Times New Roman"/>
              </a:rPr>
              <a:t>Créer une</a:t>
            </a:r>
            <a:r>
              <a:rPr lang="fr-FR" sz="1200" dirty="0" smtClean="0">
                <a:latin typeface="Times New Roman"/>
                <a:ea typeface="Times New Roman"/>
              </a:rPr>
              <a:t> </a:t>
            </a:r>
            <a:r>
              <a:rPr lang="fr-FR" sz="3600" b="1" i="1" dirty="0">
                <a:solidFill>
                  <a:srgbClr val="660066"/>
                </a:solidFill>
                <a:ea typeface="Times New Roman"/>
                <a:cs typeface="Times New Roman"/>
              </a:rPr>
              <a:t>image</a:t>
            </a:r>
            <a:r>
              <a:rPr lang="fr-FR" sz="1200" dirty="0" smtClean="0">
                <a:latin typeface="Times New Roman"/>
                <a:ea typeface="Times New Roman"/>
              </a:rPr>
              <a:t> </a:t>
            </a:r>
            <a:r>
              <a:rPr lang="fr-FR" sz="3600" b="1" dirty="0">
                <a:ea typeface="Times New Roman"/>
                <a:cs typeface="Times New Roman"/>
              </a:rPr>
              <a:t>mentale</a:t>
            </a:r>
            <a:r>
              <a:rPr lang="fr-FR" sz="1200" dirty="0" smtClean="0">
                <a:latin typeface="Times New Roman"/>
                <a:ea typeface="Times New Roman"/>
              </a:rPr>
              <a:t>  </a:t>
            </a:r>
            <a:r>
              <a:rPr lang="fr-FR" sz="3600" b="1" i="1" dirty="0" smtClean="0">
                <a:solidFill>
                  <a:srgbClr val="660066"/>
                </a:solidFill>
                <a:ea typeface="Times New Roman"/>
                <a:cs typeface="Times New Roman"/>
              </a:rPr>
              <a:t>de </a:t>
            </a:r>
            <a:r>
              <a:rPr lang="fr-FR" sz="3600" b="1" i="1" dirty="0">
                <a:solidFill>
                  <a:srgbClr val="660066"/>
                </a:solidFill>
                <a:ea typeface="Times New Roman"/>
                <a:cs typeface="Times New Roman"/>
              </a:rPr>
              <a:t>l'imagerie spirituelle</a:t>
            </a:r>
            <a:r>
              <a:rPr lang="en-ZA" sz="3600" b="1" i="1" dirty="0" smtClean="0">
                <a:solidFill>
                  <a:srgbClr val="660066"/>
                </a:solidFill>
                <a:ea typeface="ＭＳ Ｐゴシック" charset="0"/>
              </a:rPr>
              <a:t>. </a:t>
            </a:r>
            <a:r>
              <a:rPr lang="en-ZA" sz="3600" i="1" dirty="0" smtClean="0">
                <a:solidFill>
                  <a:srgbClr val="660066"/>
                </a:solidFill>
                <a:ea typeface="ＭＳ Ｐゴシック" charset="0"/>
              </a:rPr>
              <a:t> </a:t>
            </a:r>
            <a:endParaRPr lang="en-US" sz="3600" i="1" dirty="0">
              <a:solidFill>
                <a:srgbClr val="660066"/>
              </a:solidFill>
              <a:ea typeface="ＭＳ Ｐゴシック" charset="0"/>
            </a:endParaRPr>
          </a:p>
          <a:p>
            <a:pPr eaLnBrk="1" fontAlgn="auto" hangingPunct="1">
              <a:spcAft>
                <a:spcPts val="0"/>
              </a:spcAft>
              <a:buFont typeface="Wingdings 2" pitchFamily="18" charset="2"/>
              <a:buChar char=""/>
              <a:defRPr/>
            </a:pPr>
            <a:endParaRPr lang="en-ZA" altLang="en-US" sz="3600" dirty="0" smtClean="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52400" y="609600"/>
            <a:ext cx="7499350" cy="1143000"/>
          </a:xfrm>
        </p:spPr>
        <p:txBody>
          <a:bodyPr>
            <a:normAutofit/>
          </a:bodyPr>
          <a:lstStyle/>
          <a:p>
            <a:pPr algn="l" eaLnBrk="1" hangingPunct="1">
              <a:defRPr/>
            </a:pPr>
            <a:r>
              <a:rPr lang="en-ZA" altLang="en-US" b="1" dirty="0">
                <a:solidFill>
                  <a:srgbClr val="FFFFFF"/>
                </a:solidFill>
                <a:effectLst>
                  <a:outerShdw blurRad="38100" dist="38100" dir="2700000" algn="tl">
                    <a:srgbClr val="C0C0C0"/>
                  </a:outerShdw>
                </a:effectLst>
              </a:rPr>
              <a:t>PLUS DE </a:t>
            </a:r>
            <a:r>
              <a:rPr lang="en-ZA" altLang="en-US" b="1" dirty="0">
                <a:solidFill>
                  <a:srgbClr val="FFFF00"/>
                </a:solidFill>
                <a:effectLst>
                  <a:outerShdw blurRad="38100" dist="38100" dir="2700000" algn="tl">
                    <a:srgbClr val="C0C0C0"/>
                  </a:outerShdw>
                </a:effectLst>
              </a:rPr>
              <a:t>STRATEGIES </a:t>
            </a:r>
            <a:endParaRPr lang="en-ZA" altLang="en-US" b="1" dirty="0" smtClean="0">
              <a:solidFill>
                <a:srgbClr val="FFFF00"/>
              </a:solidFill>
              <a:effectLst>
                <a:outerShdw blurRad="38100" dist="38100" dir="2700000" algn="tl">
                  <a:srgbClr val="C0C0C0"/>
                </a:outerShdw>
              </a:effectLst>
            </a:endParaRPr>
          </a:p>
        </p:txBody>
      </p:sp>
      <p:sp>
        <p:nvSpPr>
          <p:cNvPr id="33796" name="Content Placeholder 2"/>
          <p:cNvSpPr>
            <a:spLocks noGrp="1"/>
          </p:cNvSpPr>
          <p:nvPr>
            <p:ph idx="1"/>
          </p:nvPr>
        </p:nvSpPr>
        <p:spPr>
          <a:xfrm>
            <a:off x="457200" y="2133600"/>
            <a:ext cx="8229600" cy="3886200"/>
          </a:xfrm>
        </p:spPr>
        <p:txBody>
          <a:bodyPr/>
          <a:lstStyle/>
          <a:p>
            <a:pPr marL="0" indent="0" eaLnBrk="1" hangingPunct="1">
              <a:buFont typeface="Arial" pitchFamily="34" charset="0"/>
              <a:buNone/>
              <a:defRPr/>
            </a:pPr>
            <a:r>
              <a:rPr lang="fr-FR" b="1" dirty="0">
                <a:solidFill>
                  <a:srgbClr val="660066"/>
                </a:solidFill>
                <a:ea typeface="Times New Roman"/>
                <a:cs typeface="Times New Roman"/>
              </a:rPr>
              <a:t>«Arrêtez</a:t>
            </a:r>
            <a:r>
              <a:rPr lang="fr-FR" dirty="0">
                <a:solidFill>
                  <a:srgbClr val="660066"/>
                </a:solidFill>
                <a:ea typeface="Times New Roman"/>
                <a:cs typeface="Times New Roman"/>
              </a:rPr>
              <a:t> de penser.» Des pensées menant à la colère viennent en chaînes.</a:t>
            </a:r>
            <a:r>
              <a:rPr lang="fr-FR" sz="1200" dirty="0" smtClean="0">
                <a:latin typeface="Times New Roman"/>
                <a:ea typeface="Times New Roman"/>
              </a:rPr>
              <a:t> </a:t>
            </a:r>
            <a:r>
              <a:rPr lang="fr-FR" dirty="0">
                <a:solidFill>
                  <a:srgbClr val="660066"/>
                </a:solidFill>
                <a:ea typeface="Times New Roman"/>
                <a:cs typeface="Times New Roman"/>
              </a:rPr>
              <a:t>Dès qu'un lien au début de la chaîne s’affiche</a:t>
            </a:r>
            <a:r>
              <a:rPr lang="en-ZA" altLang="ja-JP" dirty="0" smtClean="0">
                <a:solidFill>
                  <a:srgbClr val="660066"/>
                </a:solidFill>
              </a:rPr>
              <a:t>:</a:t>
            </a:r>
          </a:p>
          <a:p>
            <a:pPr marL="0" indent="0" eaLnBrk="1" hangingPunct="1">
              <a:buFont typeface="Arial" pitchFamily="34" charset="0"/>
              <a:buNone/>
              <a:defRPr/>
            </a:pPr>
            <a:endParaRPr lang="en-US" altLang="en-US" sz="800" dirty="0" smtClean="0"/>
          </a:p>
          <a:p>
            <a:pPr marL="457200">
              <a:lnSpc>
                <a:spcPts val="3200"/>
              </a:lnSpc>
              <a:spcBef>
                <a:spcPts val="200"/>
              </a:spcBef>
              <a:spcAft>
                <a:spcPts val="0"/>
              </a:spcAft>
              <a:defRPr/>
            </a:pPr>
            <a:r>
              <a:rPr lang="fr-FR" b="1" dirty="0">
                <a:ea typeface="Times New Roman"/>
                <a:cs typeface="Times New Roman"/>
              </a:rPr>
              <a:t>Dites «stop! »</a:t>
            </a:r>
            <a:endParaRPr lang="fr-FR" sz="1100" dirty="0">
              <a:ea typeface="Times New Roman"/>
              <a:cs typeface="Times New Roman"/>
            </a:endParaRPr>
          </a:p>
          <a:p>
            <a:pPr marL="457200">
              <a:lnSpc>
                <a:spcPts val="3200"/>
              </a:lnSpc>
              <a:spcBef>
                <a:spcPts val="200"/>
              </a:spcBef>
              <a:spcAft>
                <a:spcPts val="0"/>
              </a:spcAft>
              <a:defRPr/>
            </a:pPr>
            <a:r>
              <a:rPr lang="fr-FR" b="1" dirty="0">
                <a:ea typeface="Times New Roman"/>
                <a:cs typeface="Times New Roman"/>
              </a:rPr>
              <a:t>Abandonnez volontairement l'idée de votre esprit</a:t>
            </a:r>
            <a:r>
              <a:rPr lang="fr-FR" sz="1200" dirty="0" smtClean="0">
                <a:latin typeface="Times New Roman"/>
                <a:ea typeface="Times New Roman"/>
                <a:cs typeface="Times New Roman"/>
              </a:rPr>
              <a:t> </a:t>
            </a:r>
            <a:endParaRPr lang="fr-FR" sz="1100" dirty="0">
              <a:ea typeface="Times New Roman"/>
              <a:cs typeface="Times New Roman"/>
            </a:endParaRPr>
          </a:p>
          <a:p>
            <a:pPr>
              <a:defRPr/>
            </a:pPr>
            <a:r>
              <a:rPr lang="fr-FR" b="1" dirty="0">
                <a:ea typeface="Times New Roman"/>
                <a:cs typeface="Times New Roman"/>
              </a:rPr>
              <a:t>Vous distraire</a:t>
            </a:r>
            <a:r>
              <a:rPr lang="en-ZA" altLang="en-US" b="1" dirty="0" smtClean="0"/>
              <a:t>.</a:t>
            </a:r>
            <a:endParaRPr lang="en-US" altLang="en-US" dirty="0" smtClean="0"/>
          </a:p>
          <a:p>
            <a:pPr marL="0" indent="0" eaLnBrk="1" hangingPunct="1">
              <a:buFont typeface="Wingdings 2" pitchFamily="18" charset="2"/>
              <a:buNone/>
              <a:defRPr/>
            </a:pPr>
            <a:endParaRPr lang="en-ZA" altLang="en-US" sz="2800" b="1" dirty="0" smtClean="0"/>
          </a:p>
          <a:p>
            <a:pPr marL="0" indent="0" eaLnBrk="1" hangingPunct="1">
              <a:buFont typeface="Wingdings 2" pitchFamily="18" charset="2"/>
              <a:buChar char=""/>
              <a:defRPr/>
            </a:pPr>
            <a:endParaRPr lang="en-ZA" altLang="en-US" sz="2800" dirty="0" smtClean="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Title 1"/>
          <p:cNvSpPr>
            <a:spLocks noGrp="1"/>
          </p:cNvSpPr>
          <p:nvPr>
            <p:ph type="title"/>
          </p:nvPr>
        </p:nvSpPr>
        <p:spPr>
          <a:xfrm>
            <a:off x="-76200" y="381000"/>
            <a:ext cx="5486400" cy="1371600"/>
          </a:xfrm>
        </p:spPr>
        <p:txBody>
          <a:bodyPr/>
          <a:lstStyle/>
          <a:p>
            <a:pPr>
              <a:lnSpc>
                <a:spcPts val="4400"/>
              </a:lnSpc>
            </a:pPr>
            <a:r>
              <a:rPr lang="fr-FR" altLang="en-US" b="1" smtClean="0">
                <a:solidFill>
                  <a:srgbClr val="FFFF00"/>
                </a:solidFill>
                <a:cs typeface="Times New Roman" pitchFamily="18" charset="0"/>
              </a:rPr>
              <a:t>Le meilleur</a:t>
            </a:r>
            <a:r>
              <a:rPr lang="fr-FR" altLang="en-US" b="1" smtClean="0">
                <a:solidFill>
                  <a:srgbClr val="FFFFFF"/>
                </a:solidFill>
                <a:cs typeface="Times New Roman" pitchFamily="18" charset="0"/>
              </a:rPr>
              <a:t> moment</a:t>
            </a:r>
            <a:r>
              <a:rPr lang="fr-FR" altLang="en-US" sz="1200" smtClean="0">
                <a:latin typeface="Times New Roman" pitchFamily="18" charset="0"/>
                <a:cs typeface="Times New Roman" pitchFamily="18" charset="0"/>
              </a:rPr>
              <a:t> </a:t>
            </a:r>
            <a:endParaRPr lang="fr-FR" altLang="en-US" sz="1100" smtClean="0">
              <a:cs typeface="Times New Roman" pitchFamily="18" charset="0"/>
            </a:endParaRPr>
          </a:p>
        </p:txBody>
      </p:sp>
      <p:sp>
        <p:nvSpPr>
          <p:cNvPr id="34820" name="Content Placeholder 2"/>
          <p:cNvSpPr>
            <a:spLocks noGrp="1"/>
          </p:cNvSpPr>
          <p:nvPr>
            <p:ph idx="1"/>
          </p:nvPr>
        </p:nvSpPr>
        <p:spPr>
          <a:xfrm>
            <a:off x="152400" y="2819400"/>
            <a:ext cx="8763000" cy="2514600"/>
          </a:xfrm>
        </p:spPr>
        <p:txBody>
          <a:bodyPr/>
          <a:lstStyle/>
          <a:p>
            <a:pPr>
              <a:defRPr/>
            </a:pPr>
            <a:r>
              <a:rPr lang="fr-FR" altLang="en-US" sz="4800" b="1" dirty="0" smtClean="0">
                <a:latin typeface="+mj-lt"/>
              </a:rPr>
              <a:t> L’apôtre dit:  « </a:t>
            </a:r>
            <a:r>
              <a:rPr lang="fr-FR" sz="4800" b="1" dirty="0" smtClean="0">
                <a:latin typeface="+mj-lt"/>
              </a:rPr>
              <a:t>que le soleil ne se couche pas sur votre colère</a:t>
            </a:r>
            <a:r>
              <a:rPr lang="fr-FR" altLang="en-US" sz="4800" b="1" dirty="0" smtClean="0">
                <a:latin typeface="+mj-lt"/>
              </a:rPr>
              <a:t>. » </a:t>
            </a:r>
            <a:r>
              <a:rPr lang="fr-FR" altLang="en-US" sz="4000" b="1" dirty="0" smtClean="0">
                <a:latin typeface="+mj-lt"/>
              </a:rPr>
              <a:t>Éphésiens 4: 26</a:t>
            </a:r>
            <a:r>
              <a:rPr lang="fr-FR" altLang="en-US" sz="3600" b="1" dirty="0" smtClean="0">
                <a:latin typeface="+mj-lt"/>
              </a:rPr>
              <a:t>  </a:t>
            </a:r>
          </a:p>
          <a:p>
            <a:pPr marL="0" indent="0" algn="ctr" eaLnBrk="1" hangingPunct="1">
              <a:buFont typeface="Wingdings 2" pitchFamily="18" charset="2"/>
              <a:buNone/>
              <a:defRPr/>
            </a:pPr>
            <a:r>
              <a:rPr lang="fr-FR" altLang="en-US" sz="4800" b="1" dirty="0" smtClean="0">
                <a:latin typeface="+mj-lt"/>
              </a:rPr>
              <a:t> </a:t>
            </a: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52400" y="609600"/>
            <a:ext cx="5562600" cy="1143000"/>
          </a:xfrm>
        </p:spPr>
        <p:txBody>
          <a:bodyPr>
            <a:normAutofit/>
          </a:bodyPr>
          <a:lstStyle/>
          <a:p>
            <a:pPr algn="l" eaLnBrk="1" hangingPunct="1">
              <a:defRPr/>
            </a:pPr>
            <a:r>
              <a:rPr lang="fr-FR" b="1" dirty="0">
                <a:solidFill>
                  <a:srgbClr val="FFFF00"/>
                </a:solidFill>
                <a:ea typeface="Times New Roman"/>
                <a:cs typeface="Times New Roman"/>
              </a:rPr>
              <a:t>Le meilleur</a:t>
            </a:r>
            <a:r>
              <a:rPr lang="fr-FR" b="1" dirty="0">
                <a:solidFill>
                  <a:srgbClr val="FFFFFF"/>
                </a:solidFill>
                <a:ea typeface="Times New Roman"/>
                <a:cs typeface="Times New Roman"/>
              </a:rPr>
              <a:t> moment</a:t>
            </a:r>
            <a:r>
              <a:rPr lang="fr-FR" sz="1200" dirty="0">
                <a:solidFill>
                  <a:prstClr val="black"/>
                </a:solidFill>
                <a:latin typeface="Times New Roman"/>
                <a:ea typeface="Times New Roman"/>
                <a:cs typeface="Times New Roman"/>
              </a:rPr>
              <a:t> </a:t>
            </a:r>
            <a:endParaRPr lang="en-ZA" altLang="en-US" b="1" dirty="0" smtClean="0">
              <a:solidFill>
                <a:srgbClr val="FFFF00"/>
              </a:solidFill>
              <a:effectLst>
                <a:outerShdw blurRad="38100" dist="38100" dir="2700000" algn="tl">
                  <a:srgbClr val="C0C0C0"/>
                </a:outerShdw>
              </a:effectLst>
            </a:endParaRPr>
          </a:p>
        </p:txBody>
      </p:sp>
      <p:sp>
        <p:nvSpPr>
          <p:cNvPr id="35844" name="Content Placeholder 2"/>
          <p:cNvSpPr>
            <a:spLocks noGrp="1"/>
          </p:cNvSpPr>
          <p:nvPr>
            <p:ph idx="1"/>
          </p:nvPr>
        </p:nvSpPr>
        <p:spPr>
          <a:xfrm>
            <a:off x="228600" y="1828800"/>
            <a:ext cx="9144000" cy="5029200"/>
          </a:xfrm>
        </p:spPr>
        <p:txBody>
          <a:bodyPr/>
          <a:lstStyle/>
          <a:p>
            <a:pPr marL="0" indent="0" eaLnBrk="1" hangingPunct="1">
              <a:buFont typeface="Arial" pitchFamily="34" charset="0"/>
              <a:buNone/>
              <a:defRPr/>
            </a:pPr>
            <a:r>
              <a:rPr lang="fr-FR" dirty="0">
                <a:solidFill>
                  <a:srgbClr val="660066"/>
                </a:solidFill>
                <a:ea typeface="Times New Roman"/>
                <a:cs typeface="Times New Roman"/>
              </a:rPr>
              <a:t>Quel est le meilleur moment pour arranger les choses après un </a:t>
            </a:r>
            <a:r>
              <a:rPr lang="fr-FR" dirty="0" smtClean="0">
                <a:solidFill>
                  <a:srgbClr val="660066"/>
                </a:solidFill>
                <a:ea typeface="Times New Roman"/>
                <a:cs typeface="Times New Roman"/>
              </a:rPr>
              <a:t>excès </a:t>
            </a:r>
            <a:r>
              <a:rPr lang="fr-FR" dirty="0">
                <a:solidFill>
                  <a:srgbClr val="660066"/>
                </a:solidFill>
                <a:ea typeface="Times New Roman"/>
                <a:cs typeface="Times New Roman"/>
              </a:rPr>
              <a:t>de colère</a:t>
            </a:r>
            <a:r>
              <a:rPr lang="en-ZA" altLang="en-US" dirty="0" smtClean="0">
                <a:solidFill>
                  <a:srgbClr val="660066"/>
                </a:solidFill>
              </a:rPr>
              <a:t>? </a:t>
            </a:r>
            <a:endParaRPr lang="en-US" altLang="en-US" dirty="0" smtClean="0">
              <a:solidFill>
                <a:srgbClr val="660066"/>
              </a:solidFill>
            </a:endParaRPr>
          </a:p>
          <a:p>
            <a:pPr marL="114300" indent="0">
              <a:lnSpc>
                <a:spcPts val="3200"/>
              </a:lnSpc>
              <a:spcBef>
                <a:spcPts val="200"/>
              </a:spcBef>
              <a:spcAft>
                <a:spcPts val="0"/>
              </a:spcAft>
              <a:buFont typeface="Arial" pitchFamily="34" charset="0"/>
              <a:buNone/>
              <a:defRPr/>
            </a:pPr>
            <a:r>
              <a:rPr lang="fr-FR" b="1" dirty="0">
                <a:ea typeface="Times New Roman"/>
                <a:cs typeface="Times New Roman"/>
              </a:rPr>
              <a:t>Le texte </a:t>
            </a:r>
            <a:r>
              <a:rPr lang="fr-FR" b="1" i="1" dirty="0">
                <a:solidFill>
                  <a:srgbClr val="000000"/>
                </a:solidFill>
                <a:ea typeface="MS PGothic"/>
                <a:cs typeface="MS PGothic"/>
              </a:rPr>
              <a:t>« que le soleil ne se couche pas sur votre colère. »</a:t>
            </a:r>
            <a:r>
              <a:rPr lang="fr-FR" sz="4800" b="1" dirty="0">
                <a:solidFill>
                  <a:srgbClr val="000000"/>
                </a:solidFill>
                <a:ea typeface="MS PGothic"/>
                <a:cs typeface="MS PGothic"/>
              </a:rPr>
              <a:t> </a:t>
            </a:r>
            <a:r>
              <a:rPr lang="fr-FR" b="1" dirty="0">
                <a:ea typeface="Times New Roman"/>
                <a:cs typeface="Times New Roman"/>
              </a:rPr>
              <a:t>ne devrait pas toujours être compris littéralement.</a:t>
            </a:r>
            <a:r>
              <a:rPr lang="fr-FR" sz="1200" dirty="0" smtClean="0">
                <a:latin typeface="Times New Roman"/>
                <a:ea typeface="Times New Roman"/>
                <a:cs typeface="Times New Roman"/>
              </a:rPr>
              <a:t> </a:t>
            </a:r>
            <a:r>
              <a:rPr lang="fr-FR" b="1" dirty="0">
                <a:ea typeface="Times New Roman"/>
                <a:cs typeface="Times New Roman"/>
              </a:rPr>
              <a:t>Gardez à l'esprit ces considérations:</a:t>
            </a:r>
            <a:r>
              <a:rPr lang="fr-FR" sz="1200" dirty="0" smtClean="0">
                <a:latin typeface="Times New Roman"/>
                <a:ea typeface="Times New Roman"/>
                <a:cs typeface="Times New Roman"/>
              </a:rPr>
              <a:t> </a:t>
            </a:r>
            <a:endParaRPr lang="fr-FR" sz="1100" dirty="0" smtClean="0">
              <a:ea typeface="Times New Roman"/>
              <a:cs typeface="Times New Roman"/>
            </a:endParaRPr>
          </a:p>
          <a:p>
            <a:pPr marL="457200">
              <a:lnSpc>
                <a:spcPts val="3200"/>
              </a:lnSpc>
              <a:spcBef>
                <a:spcPts val="200"/>
              </a:spcBef>
              <a:spcAft>
                <a:spcPts val="0"/>
              </a:spcAft>
              <a:defRPr/>
            </a:pPr>
            <a:r>
              <a:rPr lang="fr-FR" b="1" dirty="0" smtClean="0">
                <a:ea typeface="Times New Roman"/>
                <a:cs typeface="Times New Roman"/>
              </a:rPr>
              <a:t>S’apaiser </a:t>
            </a:r>
            <a:r>
              <a:rPr lang="fr-FR" b="1" dirty="0">
                <a:ea typeface="Times New Roman"/>
                <a:cs typeface="Times New Roman"/>
              </a:rPr>
              <a:t>après l'explosion de </a:t>
            </a:r>
            <a:r>
              <a:rPr lang="fr-FR" b="1" dirty="0" smtClean="0">
                <a:ea typeface="Times New Roman"/>
                <a:cs typeface="Times New Roman"/>
              </a:rPr>
              <a:t>la colère</a:t>
            </a:r>
            <a:r>
              <a:rPr lang="fr-FR" b="1" dirty="0">
                <a:ea typeface="Times New Roman"/>
                <a:cs typeface="Times New Roman"/>
              </a:rPr>
              <a:t>.</a:t>
            </a:r>
            <a:r>
              <a:rPr lang="fr-FR" sz="1200" dirty="0" smtClean="0">
                <a:latin typeface="Times New Roman"/>
                <a:ea typeface="Times New Roman"/>
                <a:cs typeface="Times New Roman"/>
              </a:rPr>
              <a:t> </a:t>
            </a:r>
            <a:endParaRPr lang="fr-FR" sz="1100" dirty="0" smtClean="0">
              <a:ea typeface="Times New Roman"/>
              <a:cs typeface="Times New Roman"/>
            </a:endParaRPr>
          </a:p>
          <a:p>
            <a:pPr marL="457200">
              <a:lnSpc>
                <a:spcPts val="3200"/>
              </a:lnSpc>
              <a:spcBef>
                <a:spcPts val="200"/>
              </a:spcBef>
              <a:spcAft>
                <a:spcPts val="0"/>
              </a:spcAft>
              <a:defRPr/>
            </a:pPr>
            <a:r>
              <a:rPr lang="fr-FR" b="1" dirty="0" smtClean="0">
                <a:ea typeface="Times New Roman"/>
                <a:cs typeface="Times New Roman"/>
              </a:rPr>
              <a:t>Vous </a:t>
            </a:r>
            <a:r>
              <a:rPr lang="fr-FR" b="1" dirty="0">
                <a:ea typeface="Times New Roman"/>
                <a:cs typeface="Times New Roman"/>
              </a:rPr>
              <a:t>avez besoin de quelques heures peut-être pour vous apaiser.</a:t>
            </a:r>
            <a:r>
              <a:rPr lang="fr-FR" sz="1200" dirty="0" smtClean="0">
                <a:latin typeface="Times New Roman"/>
                <a:ea typeface="Times New Roman"/>
                <a:cs typeface="Times New Roman"/>
              </a:rPr>
              <a:t> </a:t>
            </a:r>
            <a:endParaRPr lang="fr-FR" sz="1100" dirty="0">
              <a:ea typeface="Times New Roman"/>
              <a:cs typeface="Times New Roman"/>
            </a:endParaRPr>
          </a:p>
          <a:p>
            <a:pPr>
              <a:defRPr/>
            </a:pPr>
            <a:r>
              <a:rPr lang="fr-FR" b="1" dirty="0">
                <a:ea typeface="Times New Roman"/>
                <a:cs typeface="Times New Roman"/>
              </a:rPr>
              <a:t>Trouvez le temps et l'endroit idéal pour réparer</a:t>
            </a:r>
            <a:r>
              <a:rPr lang="en-ZA" altLang="en-US" b="1" dirty="0" smtClean="0"/>
              <a:t>.</a:t>
            </a:r>
            <a:endParaRPr lang="en-US" altLang="en-US" dirty="0" smtClean="0"/>
          </a:p>
          <a:p>
            <a:pPr marL="0" indent="0" eaLnBrk="1" hangingPunct="1">
              <a:defRPr/>
            </a:pPr>
            <a:endParaRPr lang="en-ZA" altLang="en-US" dirty="0"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AngerManagement_PP_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80975"/>
            <a:ext cx="9144000" cy="703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 y="609600"/>
            <a:ext cx="7499350" cy="1143000"/>
          </a:xfrm>
        </p:spPr>
        <p:txBody>
          <a:bodyPr>
            <a:normAutofit/>
          </a:bodyPr>
          <a:lstStyle/>
          <a:p>
            <a:pPr algn="l" eaLnBrk="1" hangingPunct="1">
              <a:defRPr/>
            </a:pPr>
            <a:r>
              <a:rPr lang="en-ZA" altLang="en-US" b="1" dirty="0">
                <a:solidFill>
                  <a:srgbClr val="FFFFFF"/>
                </a:solidFill>
                <a:effectLst>
                  <a:outerShdw blurRad="38100" dist="38100" dir="2700000" algn="tl">
                    <a:srgbClr val="C0C0C0"/>
                  </a:outerShdw>
                </a:effectLst>
              </a:rPr>
              <a:t>PLUS DE </a:t>
            </a:r>
            <a:r>
              <a:rPr lang="en-ZA" altLang="en-US" b="1" dirty="0" smtClean="0">
                <a:solidFill>
                  <a:srgbClr val="FFFF00"/>
                </a:solidFill>
                <a:effectLst>
                  <a:outerShdw blurRad="38100" dist="38100" dir="2700000" algn="tl">
                    <a:srgbClr val="C0C0C0"/>
                  </a:outerShdw>
                </a:effectLst>
              </a:rPr>
              <a:t>STRATÉGIES </a:t>
            </a:r>
            <a:endParaRPr lang="en-ZA" altLang="en-US" sz="4000" b="1" dirty="0" smtClean="0">
              <a:solidFill>
                <a:srgbClr val="FFFFFF"/>
              </a:solidFill>
              <a:effectLst>
                <a:outerShdw blurRad="38100" dist="38100" dir="2700000" algn="tl">
                  <a:srgbClr val="C0C0C0"/>
                </a:outerShdw>
              </a:effectLst>
            </a:endParaRPr>
          </a:p>
        </p:txBody>
      </p:sp>
      <p:sp>
        <p:nvSpPr>
          <p:cNvPr id="25603" name="Content Placeholder 2"/>
          <p:cNvSpPr>
            <a:spLocks noGrp="1"/>
          </p:cNvSpPr>
          <p:nvPr>
            <p:ph idx="1"/>
          </p:nvPr>
        </p:nvSpPr>
        <p:spPr>
          <a:xfrm>
            <a:off x="228600" y="2362200"/>
            <a:ext cx="8915400" cy="4038600"/>
          </a:xfrm>
        </p:spPr>
        <p:txBody>
          <a:bodyPr rtlCol="0">
            <a:normAutofit lnSpcReduction="10000"/>
          </a:bodyPr>
          <a:lstStyle/>
          <a:p>
            <a:pPr marL="457200">
              <a:lnSpc>
                <a:spcPts val="3200"/>
              </a:lnSpc>
              <a:spcAft>
                <a:spcPts val="0"/>
              </a:spcAft>
              <a:defRPr/>
            </a:pPr>
            <a:r>
              <a:rPr lang="fr-FR" b="1" dirty="0">
                <a:solidFill>
                  <a:srgbClr val="660066"/>
                </a:solidFill>
                <a:ea typeface="Times New Roman"/>
                <a:cs typeface="Times New Roman"/>
              </a:rPr>
              <a:t>Se concentrer sur le </a:t>
            </a:r>
            <a:r>
              <a:rPr lang="fr-FR" dirty="0">
                <a:solidFill>
                  <a:srgbClr val="660066"/>
                </a:solidFill>
                <a:ea typeface="Times New Roman"/>
                <a:cs typeface="Times New Roman"/>
              </a:rPr>
              <a:t>positif.</a:t>
            </a:r>
            <a:r>
              <a:rPr lang="fr-FR" sz="1200" dirty="0" smtClean="0">
                <a:latin typeface="Times New Roman"/>
                <a:ea typeface="Times New Roman"/>
                <a:cs typeface="Times New Roman"/>
              </a:rPr>
              <a:t> </a:t>
            </a:r>
            <a:r>
              <a:rPr lang="fr-FR" dirty="0">
                <a:ea typeface="Times New Roman"/>
                <a:cs typeface="Times New Roman"/>
              </a:rPr>
              <a:t>Des relations interpersonnelles nourrissantes rendent moins probable des situations de colère.</a:t>
            </a:r>
            <a:r>
              <a:rPr lang="fr-FR" sz="1200" dirty="0" smtClean="0">
                <a:latin typeface="Times New Roman"/>
                <a:ea typeface="Times New Roman"/>
                <a:cs typeface="Times New Roman"/>
              </a:rPr>
              <a:t> </a:t>
            </a:r>
            <a:r>
              <a:rPr lang="fr-FR" i="1" dirty="0">
                <a:ea typeface="Times New Roman"/>
                <a:cs typeface="Times New Roman"/>
              </a:rPr>
              <a:t>(Une activité suggérée suit.)</a:t>
            </a:r>
            <a:r>
              <a:rPr lang="fr-FR" sz="1200" dirty="0" smtClean="0">
                <a:latin typeface="Times New Roman"/>
                <a:ea typeface="Times New Roman"/>
                <a:cs typeface="Times New Roman"/>
              </a:rPr>
              <a:t> </a:t>
            </a:r>
            <a:r>
              <a:rPr lang="fr-FR" dirty="0">
                <a:ea typeface="Times New Roman"/>
                <a:cs typeface="Times New Roman"/>
              </a:rPr>
              <a:t>   </a:t>
            </a:r>
            <a:endParaRPr lang="fr-FR" sz="1100" dirty="0">
              <a:ea typeface="Times New Roman"/>
              <a:cs typeface="Times New Roman"/>
            </a:endParaRPr>
          </a:p>
          <a:p>
            <a:pPr>
              <a:defRPr/>
            </a:pPr>
            <a:r>
              <a:rPr lang="fr-FR" b="1" dirty="0">
                <a:solidFill>
                  <a:srgbClr val="660066"/>
                </a:solidFill>
                <a:ea typeface="Times New Roman"/>
                <a:cs typeface="Times New Roman"/>
              </a:rPr>
              <a:t>Exprimer sa </a:t>
            </a:r>
            <a:r>
              <a:rPr lang="fr-FR" dirty="0">
                <a:solidFill>
                  <a:srgbClr val="660066"/>
                </a:solidFill>
                <a:ea typeface="Times New Roman"/>
                <a:cs typeface="Times New Roman"/>
              </a:rPr>
              <a:t>gratitude.</a:t>
            </a:r>
            <a:r>
              <a:rPr lang="fr-FR" sz="1200" dirty="0" smtClean="0">
                <a:latin typeface="Times New Roman"/>
                <a:ea typeface="Times New Roman"/>
              </a:rPr>
              <a:t> </a:t>
            </a:r>
            <a:r>
              <a:rPr lang="fr-FR" dirty="0">
                <a:ea typeface="Times New Roman"/>
                <a:cs typeface="Times New Roman"/>
              </a:rPr>
              <a:t>Des recherches récentes montrent que l'expression de la gratitude empêche la colère et favorise le bien-être pour ceux qui communiquent la reconnaissance.</a:t>
            </a:r>
            <a:r>
              <a:rPr lang="fr-FR" sz="1200" dirty="0" smtClean="0">
                <a:latin typeface="Times New Roman"/>
                <a:ea typeface="Times New Roman"/>
              </a:rPr>
              <a:t> </a:t>
            </a:r>
            <a:r>
              <a:rPr lang="fr-FR" i="1" dirty="0">
                <a:ea typeface="Times New Roman"/>
                <a:cs typeface="Times New Roman"/>
              </a:rPr>
              <a:t>(Une activité suggérée suit.)</a:t>
            </a:r>
            <a:r>
              <a:rPr lang="fr-FR" sz="1200" dirty="0" smtClean="0">
                <a:latin typeface="Times New Roman"/>
                <a:ea typeface="Times New Roman"/>
              </a:rPr>
              <a:t> </a:t>
            </a:r>
            <a:r>
              <a:rPr lang="fr-FR" dirty="0">
                <a:ea typeface="Times New Roman"/>
                <a:cs typeface="Times New Roman"/>
              </a:rPr>
              <a:t>   </a:t>
            </a:r>
            <a:r>
              <a:rPr lang="en-ZA" dirty="0" smtClean="0">
                <a:ea typeface="ＭＳ Ｐゴシック" charset="0"/>
              </a:rPr>
              <a:t>   </a:t>
            </a:r>
            <a:endParaRPr lang="en-US" dirty="0">
              <a:ea typeface="ＭＳ Ｐゴシック" charset="0"/>
            </a:endParaRPr>
          </a:p>
          <a:p>
            <a:pPr eaLnBrk="1" fontAlgn="auto" hangingPunct="1">
              <a:spcAft>
                <a:spcPts val="0"/>
              </a:spcAft>
              <a:buFont typeface="Wingdings 2" pitchFamily="18" charset="2"/>
              <a:buChar char=""/>
              <a:defRPr/>
            </a:pPr>
            <a:endParaRPr lang="en-ZA" altLang="en-US" dirty="0" smtClean="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6" name="Title 1"/>
          <p:cNvSpPr>
            <a:spLocks noGrp="1"/>
          </p:cNvSpPr>
          <p:nvPr>
            <p:ph type="title"/>
          </p:nvPr>
        </p:nvSpPr>
        <p:spPr>
          <a:xfrm>
            <a:off x="838200" y="457200"/>
            <a:ext cx="7499350" cy="1143000"/>
          </a:xfrm>
        </p:spPr>
        <p:txBody>
          <a:bodyPr>
            <a:noAutofit/>
          </a:bodyPr>
          <a:lstStyle/>
          <a:p>
            <a:pPr eaLnBrk="1" hangingPunct="1">
              <a:defRPr/>
            </a:pPr>
            <a:r>
              <a:rPr lang="fr-FR" altLang="en-US" sz="4000" b="1" dirty="0" smtClean="0">
                <a:solidFill>
                  <a:srgbClr val="FFFF00"/>
                </a:solidFill>
                <a:effectLst>
                  <a:outerShdw blurRad="38100" dist="38100" dir="2700000" algn="tl">
                    <a:srgbClr val="C0C0C0"/>
                  </a:outerShdw>
                </a:effectLst>
              </a:rPr>
              <a:t>EXERCICE:  </a:t>
            </a:r>
            <a:r>
              <a:rPr lang="fr-FR" altLang="en-US" sz="4000" b="1" dirty="0" smtClean="0">
                <a:solidFill>
                  <a:srgbClr val="FFFFFF"/>
                </a:solidFill>
                <a:effectLst>
                  <a:outerShdw blurRad="38100" dist="38100" dir="2700000" algn="tl">
                    <a:srgbClr val="C0C0C0"/>
                  </a:outerShdw>
                </a:effectLst>
              </a:rPr>
              <a:t>Les Qualités de Mon époux(se) / ami(e)</a:t>
            </a:r>
          </a:p>
        </p:txBody>
      </p:sp>
      <p:sp>
        <p:nvSpPr>
          <p:cNvPr id="35843" name="Content Placeholder 2"/>
          <p:cNvSpPr>
            <a:spLocks noGrp="1"/>
          </p:cNvSpPr>
          <p:nvPr>
            <p:ph idx="1"/>
          </p:nvPr>
        </p:nvSpPr>
        <p:spPr>
          <a:xfrm>
            <a:off x="1389063" y="2286000"/>
            <a:ext cx="7772400" cy="4419600"/>
          </a:xfrm>
        </p:spPr>
        <p:txBody>
          <a:bodyPr rtlCol="0">
            <a:noAutofit/>
          </a:bodyPr>
          <a:lstStyle/>
          <a:p>
            <a:pPr marL="0" indent="0">
              <a:lnSpc>
                <a:spcPts val="3000"/>
              </a:lnSpc>
              <a:spcAft>
                <a:spcPts val="0"/>
              </a:spcAft>
              <a:buFont typeface="Arial" pitchFamily="34" charset="0"/>
              <a:buNone/>
              <a:defRPr/>
            </a:pPr>
            <a:r>
              <a:rPr lang="fr-FR" sz="2400" b="1" dirty="0" smtClean="0">
                <a:ea typeface="Times New Roman"/>
                <a:cs typeface="Times New Roman"/>
              </a:rPr>
              <a:t>	Qualités </a:t>
            </a:r>
            <a:r>
              <a:rPr lang="fr-FR" sz="2400" b="1" dirty="0">
                <a:ea typeface="Times New Roman"/>
                <a:cs typeface="Times New Roman"/>
              </a:rPr>
              <a:t>qui m’ont attiré à lui / elle</a:t>
            </a:r>
            <a:r>
              <a:rPr lang="fr-FR" sz="2400" b="1" dirty="0" smtClean="0">
                <a:ea typeface="Times New Roman"/>
                <a:cs typeface="Times New Roman"/>
              </a:rPr>
              <a:t>:</a:t>
            </a:r>
            <a:endParaRPr lang="fr-FR" sz="1200" dirty="0">
              <a:latin typeface="Times New Roman"/>
              <a:ea typeface="Times New Roman"/>
              <a:cs typeface="Times New Roman"/>
            </a:endParaRPr>
          </a:p>
          <a:p>
            <a:pPr>
              <a:lnSpc>
                <a:spcPts val="3000"/>
              </a:lnSpc>
              <a:spcAft>
                <a:spcPts val="0"/>
              </a:spcAft>
              <a:defRPr/>
            </a:pPr>
            <a:r>
              <a:rPr lang="fr-FR" sz="2400" dirty="0" smtClean="0">
                <a:ea typeface="Times New Roman"/>
                <a:cs typeface="Times New Roman"/>
              </a:rPr>
              <a:t>________________________</a:t>
            </a:r>
            <a:endParaRPr lang="fr-FR" sz="1200" dirty="0">
              <a:latin typeface="Times New Roman"/>
              <a:ea typeface="Times New Roman"/>
              <a:cs typeface="Times New Roman"/>
            </a:endParaRPr>
          </a:p>
          <a:p>
            <a:pPr>
              <a:lnSpc>
                <a:spcPts val="3000"/>
              </a:lnSpc>
              <a:spcAft>
                <a:spcPts val="0"/>
              </a:spcAft>
              <a:defRPr/>
            </a:pPr>
            <a:r>
              <a:rPr lang="fr-FR" sz="2400" dirty="0" smtClean="0">
                <a:ea typeface="Times New Roman"/>
                <a:cs typeface="Times New Roman"/>
              </a:rPr>
              <a:t>________________________</a:t>
            </a:r>
            <a:endParaRPr lang="fr-FR" sz="1100" dirty="0" smtClean="0">
              <a:ea typeface="Times New Roman"/>
              <a:cs typeface="Times New Roman"/>
            </a:endParaRPr>
          </a:p>
          <a:p>
            <a:pPr marL="0" indent="0">
              <a:lnSpc>
                <a:spcPts val="3000"/>
              </a:lnSpc>
              <a:spcAft>
                <a:spcPts val="0"/>
              </a:spcAft>
              <a:buFont typeface="Arial" pitchFamily="34" charset="0"/>
              <a:buNone/>
              <a:defRPr/>
            </a:pPr>
            <a:r>
              <a:rPr lang="fr-FR" sz="2400" b="1" dirty="0" smtClean="0">
                <a:ea typeface="Times New Roman"/>
                <a:cs typeface="Times New Roman"/>
              </a:rPr>
              <a:t>	Souvenirs </a:t>
            </a:r>
            <a:r>
              <a:rPr lang="fr-FR" sz="2400" b="1" dirty="0">
                <a:ea typeface="Times New Roman"/>
                <a:cs typeface="Times New Roman"/>
              </a:rPr>
              <a:t>préférés avec lui / elle</a:t>
            </a:r>
            <a:r>
              <a:rPr lang="fr-FR" sz="2400" b="1" dirty="0" smtClean="0">
                <a:ea typeface="Times New Roman"/>
                <a:cs typeface="Times New Roman"/>
              </a:rPr>
              <a:t>:</a:t>
            </a:r>
            <a:endParaRPr lang="fr-FR" sz="1200" dirty="0">
              <a:latin typeface="Times New Roman"/>
              <a:ea typeface="Times New Roman"/>
              <a:cs typeface="Times New Roman"/>
            </a:endParaRPr>
          </a:p>
          <a:p>
            <a:pPr>
              <a:lnSpc>
                <a:spcPts val="3000"/>
              </a:lnSpc>
              <a:spcAft>
                <a:spcPts val="0"/>
              </a:spcAft>
              <a:defRPr/>
            </a:pPr>
            <a:r>
              <a:rPr lang="fr-FR" sz="2400" dirty="0" smtClean="0">
                <a:ea typeface="Times New Roman"/>
                <a:cs typeface="Times New Roman"/>
              </a:rPr>
              <a:t>________________________</a:t>
            </a:r>
            <a:endParaRPr lang="fr-FR" sz="1200" dirty="0">
              <a:latin typeface="Times New Roman"/>
              <a:ea typeface="Times New Roman"/>
              <a:cs typeface="Times New Roman"/>
            </a:endParaRPr>
          </a:p>
          <a:p>
            <a:pPr>
              <a:lnSpc>
                <a:spcPts val="3000"/>
              </a:lnSpc>
              <a:spcAft>
                <a:spcPts val="0"/>
              </a:spcAft>
              <a:defRPr/>
            </a:pPr>
            <a:r>
              <a:rPr lang="fr-FR" sz="2400" dirty="0" smtClean="0">
                <a:ea typeface="Times New Roman"/>
                <a:cs typeface="Times New Roman"/>
              </a:rPr>
              <a:t>_________________________</a:t>
            </a:r>
            <a:r>
              <a:rPr lang="fr-FR" sz="1200" dirty="0" smtClean="0">
                <a:latin typeface="Times New Roman"/>
                <a:ea typeface="Times New Roman"/>
                <a:cs typeface="Times New Roman"/>
              </a:rPr>
              <a:t> </a:t>
            </a:r>
            <a:endParaRPr lang="fr-FR" sz="1100" dirty="0" smtClean="0">
              <a:ea typeface="Times New Roman"/>
              <a:cs typeface="Times New Roman"/>
            </a:endParaRPr>
          </a:p>
          <a:p>
            <a:pPr marL="0" indent="0">
              <a:lnSpc>
                <a:spcPts val="3000"/>
              </a:lnSpc>
              <a:spcAft>
                <a:spcPts val="0"/>
              </a:spcAft>
              <a:buFont typeface="Arial" pitchFamily="34" charset="0"/>
              <a:buNone/>
              <a:defRPr/>
            </a:pPr>
            <a:r>
              <a:rPr lang="fr-FR" sz="2400" b="1" dirty="0">
                <a:ea typeface="Times New Roman"/>
                <a:cs typeface="Times New Roman"/>
              </a:rPr>
              <a:t>	</a:t>
            </a:r>
            <a:r>
              <a:rPr lang="fr-FR" sz="2400" b="1" dirty="0" smtClean="0">
                <a:ea typeface="Times New Roman"/>
                <a:cs typeface="Times New Roman"/>
              </a:rPr>
              <a:t>Je </a:t>
            </a:r>
            <a:r>
              <a:rPr lang="fr-FR" sz="2400" b="1" dirty="0">
                <a:ea typeface="Times New Roman"/>
                <a:cs typeface="Times New Roman"/>
              </a:rPr>
              <a:t>l’apprécie parce que:</a:t>
            </a:r>
            <a:r>
              <a:rPr lang="fr-FR" sz="1200" dirty="0" smtClean="0">
                <a:latin typeface="Times New Roman"/>
                <a:ea typeface="Times New Roman"/>
                <a:cs typeface="Times New Roman"/>
              </a:rPr>
              <a:t> </a:t>
            </a:r>
            <a:endParaRPr lang="fr-FR" sz="1100" dirty="0" smtClean="0">
              <a:ea typeface="Times New Roman"/>
              <a:cs typeface="Times New Roman"/>
            </a:endParaRPr>
          </a:p>
          <a:p>
            <a:pPr>
              <a:lnSpc>
                <a:spcPts val="3000"/>
              </a:lnSpc>
              <a:spcAft>
                <a:spcPts val="0"/>
              </a:spcAft>
              <a:defRPr/>
            </a:pPr>
            <a:r>
              <a:rPr lang="fr-FR" sz="2400" dirty="0" smtClean="0">
                <a:ea typeface="Times New Roman"/>
                <a:cs typeface="Times New Roman"/>
              </a:rPr>
              <a:t>________________________</a:t>
            </a:r>
            <a:endParaRPr lang="fr-FR" sz="1200" dirty="0">
              <a:latin typeface="Times New Roman"/>
              <a:ea typeface="Times New Roman"/>
              <a:cs typeface="Times New Roman"/>
            </a:endParaRPr>
          </a:p>
          <a:p>
            <a:pPr>
              <a:lnSpc>
                <a:spcPts val="3000"/>
              </a:lnSpc>
              <a:spcAft>
                <a:spcPts val="0"/>
              </a:spcAft>
              <a:defRPr/>
            </a:pPr>
            <a:r>
              <a:rPr lang="fr-FR" sz="2400" dirty="0" smtClean="0">
                <a:ea typeface="Times New Roman"/>
                <a:cs typeface="Times New Roman"/>
              </a:rPr>
              <a:t>_________________________</a:t>
            </a:r>
            <a:r>
              <a:rPr lang="es-ES_tradnl" altLang="en-US" sz="2400" dirty="0" smtClean="0">
                <a:ea typeface="+mn-ea"/>
                <a:cs typeface="+mn-cs"/>
              </a:rPr>
              <a:t> </a:t>
            </a:r>
          </a:p>
          <a:p>
            <a:pPr marL="68263" indent="0" eaLnBrk="1" fontAlgn="auto" hangingPunct="1">
              <a:spcAft>
                <a:spcPts val="0"/>
              </a:spcAft>
              <a:buFont typeface="Wingdings 3" pitchFamily="18" charset="2"/>
              <a:buNone/>
              <a:defRPr/>
            </a:pPr>
            <a:endParaRPr lang="en-US" altLang="en-US" sz="2400" dirty="0" smtClean="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Title 1"/>
          <p:cNvSpPr>
            <a:spLocks noGrp="1"/>
          </p:cNvSpPr>
          <p:nvPr>
            <p:ph type="title"/>
          </p:nvPr>
        </p:nvSpPr>
        <p:spPr>
          <a:xfrm>
            <a:off x="0" y="457200"/>
            <a:ext cx="8686800" cy="1143000"/>
          </a:xfrm>
        </p:spPr>
        <p:txBody>
          <a:bodyPr/>
          <a:lstStyle/>
          <a:p>
            <a:pPr eaLnBrk="1" hangingPunct="1"/>
            <a:r>
              <a:rPr lang="es-ES_tradnl" altLang="en-US" sz="4000" b="1" smtClean="0">
                <a:solidFill>
                  <a:srgbClr val="FFFF00"/>
                </a:solidFill>
              </a:rPr>
              <a:t>EXERCICE:</a:t>
            </a:r>
            <a:r>
              <a:rPr lang="es-ES_tradnl" altLang="en-US" sz="4000" b="1" smtClean="0">
                <a:solidFill>
                  <a:srgbClr val="FFFFFF"/>
                </a:solidFill>
              </a:rPr>
              <a:t>  UNE LETTRE DE REMERCIEMENT</a:t>
            </a:r>
            <a:endParaRPr lang="en-US" altLang="en-US" sz="4000" b="1" smtClean="0">
              <a:solidFill>
                <a:srgbClr val="FFFFFF"/>
              </a:solidFill>
            </a:endParaRPr>
          </a:p>
        </p:txBody>
      </p:sp>
      <p:sp>
        <p:nvSpPr>
          <p:cNvPr id="5" name="TextBox 4"/>
          <p:cNvSpPr txBox="1"/>
          <p:nvPr/>
        </p:nvSpPr>
        <p:spPr>
          <a:xfrm>
            <a:off x="1143000" y="1905000"/>
            <a:ext cx="7391400" cy="4524375"/>
          </a:xfrm>
          <a:prstGeom prst="rect">
            <a:avLst/>
          </a:prstGeom>
          <a:noFill/>
        </p:spPr>
        <p:txBody>
          <a:bodyPr>
            <a:spAutoFit/>
          </a:bodyPr>
          <a:lstStyle/>
          <a:p>
            <a:pPr marL="342900" indent="-342900">
              <a:buFont typeface="Arial" panose="020B0604020202020204" pitchFamily="34" charset="0"/>
              <a:buChar char="•"/>
              <a:defRPr/>
            </a:pPr>
            <a:r>
              <a:rPr lang="fr-FR" sz="3200" dirty="0">
                <a:latin typeface="Calibri"/>
                <a:ea typeface="Times New Roman"/>
                <a:cs typeface="Times New Roman"/>
              </a:rPr>
              <a:t>Choisissez une personne dont vous êtes reconnaissant pour vous avoir aidé ou fait quelque chose de bon.</a:t>
            </a:r>
            <a:r>
              <a:rPr lang="fr-FR" sz="1200" dirty="0">
                <a:latin typeface="Times New Roman"/>
                <a:ea typeface="Times New Roman"/>
                <a:cs typeface="Times New Roman"/>
              </a:rPr>
              <a:t> </a:t>
            </a:r>
            <a:endParaRPr lang="fr-FR" sz="1100" dirty="0">
              <a:latin typeface="Calibri"/>
              <a:ea typeface="Times New Roman"/>
              <a:cs typeface="Times New Roman"/>
            </a:endParaRPr>
          </a:p>
          <a:p>
            <a:pPr marL="342900" indent="-342900">
              <a:buFont typeface="Arial" panose="020B0604020202020204" pitchFamily="34" charset="0"/>
              <a:buChar char="•"/>
              <a:defRPr/>
            </a:pPr>
            <a:r>
              <a:rPr lang="fr-FR" sz="3200" dirty="0">
                <a:latin typeface="Calibri"/>
                <a:ea typeface="Times New Roman"/>
                <a:cs typeface="Times New Roman"/>
              </a:rPr>
              <a:t>Écrivez une lettre détaillée en termes spécifiques, indiquant ces choses pour lesquelles vous êtes reconnaissant.</a:t>
            </a:r>
            <a:endParaRPr lang="fr-FR" sz="1200" dirty="0">
              <a:latin typeface="Times New Roman"/>
              <a:ea typeface="Times New Roman"/>
              <a:cs typeface="Times New Roman"/>
            </a:endParaRPr>
          </a:p>
          <a:p>
            <a:pPr marL="342900" indent="-342900">
              <a:buFont typeface="Arial" panose="020B0604020202020204" pitchFamily="34" charset="0"/>
              <a:buChar char="•"/>
              <a:defRPr/>
            </a:pPr>
            <a:r>
              <a:rPr lang="fr-FR" sz="3200" dirty="0">
                <a:latin typeface="Calibri"/>
                <a:ea typeface="Times New Roman"/>
                <a:cs typeface="Times New Roman"/>
              </a:rPr>
              <a:t>Exprimez comment écrire cette lettre vous a aidé</a:t>
            </a:r>
            <a:r>
              <a:rPr lang="en-US" sz="3200" dirty="0">
                <a:latin typeface="+mj-lt"/>
                <a:ea typeface="+mn-ea"/>
              </a:rPr>
              <a:t>. </a:t>
            </a:r>
          </a:p>
          <a:p>
            <a:pPr marL="342900" indent="-342900">
              <a:buFont typeface="Arial" panose="020B0604020202020204" pitchFamily="34" charset="0"/>
              <a:buChar char="•"/>
              <a:defRPr/>
            </a:pPr>
            <a:endParaRPr lang="en-US" sz="3200" dirty="0">
              <a:latin typeface="+mj-lt"/>
              <a:ea typeface="+mn-ea"/>
            </a:endParaRP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58200" cy="1143000"/>
          </a:xfrm>
        </p:spPr>
        <p:txBody>
          <a:bodyPr>
            <a:noAutofit/>
          </a:bodyPr>
          <a:lstStyle/>
          <a:p>
            <a:pPr eaLnBrk="1" hangingPunct="1">
              <a:defRPr/>
            </a:pPr>
            <a:r>
              <a:rPr lang="fr-FR" sz="4000" dirty="0" smtClean="0">
                <a:effectLst>
                  <a:outerShdw blurRad="38100" dist="38100" dir="2700000" algn="tl">
                    <a:srgbClr val="000000">
                      <a:alpha val="43137"/>
                    </a:srgbClr>
                  </a:outerShdw>
                </a:effectLst>
                <a:latin typeface="Arial"/>
                <a:ea typeface="Times New Roman"/>
              </a:rPr>
              <a:t>COMMENT FAIRE FACE À LA COLÈRE </a:t>
            </a:r>
            <a:r>
              <a:rPr lang="en-ZA" altLang="en-US" sz="4000" dirty="0" smtClean="0">
                <a:effectLst>
                  <a:outerShdw blurRad="38100" dist="38100" dir="2700000" algn="tl">
                    <a:srgbClr val="C0C0C0"/>
                  </a:outerShdw>
                </a:effectLst>
                <a:latin typeface="Abadi MT Condensed Extra Bold" charset="0"/>
              </a:rPr>
              <a:t>(</a:t>
            </a:r>
            <a:r>
              <a:rPr lang="en-ZA" altLang="en-US" sz="4000" dirty="0" smtClean="0">
                <a:effectLst>
                  <a:outerShdw blurRad="38100" dist="38100" dir="2700000" algn="tl">
                    <a:srgbClr val="000000">
                      <a:alpha val="43137"/>
                    </a:srgbClr>
                  </a:outerShdw>
                </a:effectLst>
                <a:latin typeface="Abadi MT Condensed Extra Bold" charset="0"/>
              </a:rPr>
              <a:t>RÉSUMÉ</a:t>
            </a:r>
            <a:r>
              <a:rPr lang="en-ZA" altLang="en-US" sz="4000" dirty="0" smtClean="0">
                <a:effectLst>
                  <a:outerShdw blurRad="38100" dist="38100" dir="2700000" algn="tl">
                    <a:srgbClr val="C0C0C0"/>
                  </a:outerShdw>
                </a:effectLst>
                <a:latin typeface="Abadi MT Condensed Extra Bold" charset="0"/>
              </a:rPr>
              <a:t>)</a:t>
            </a:r>
          </a:p>
        </p:txBody>
      </p:sp>
      <p:graphicFrame>
        <p:nvGraphicFramePr>
          <p:cNvPr id="4" name="Content Placeholder 3"/>
          <p:cNvGraphicFramePr>
            <a:graphicFrameLocks noGrp="1"/>
          </p:cNvGraphicFramePr>
          <p:nvPr>
            <p:ph idx="1"/>
          </p:nvPr>
        </p:nvGraphicFramePr>
        <p:xfrm>
          <a:off x="533400" y="1878013"/>
          <a:ext cx="8153400" cy="4897437"/>
        </p:xfrm>
        <a:graphic>
          <a:graphicData uri="http://schemas.openxmlformats.org/drawingml/2006/table">
            <a:tbl>
              <a:tblPr/>
              <a:tblGrid>
                <a:gridCol w="2957513"/>
                <a:gridCol w="5195887"/>
              </a:tblGrid>
              <a:tr h="626931">
                <a:tc gridSpan="2">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ZA" altLang="en-US" sz="3200" b="1" i="0" u="none" strike="noStrike" cap="none" normalizeH="0" baseline="0" dirty="0" smtClean="0">
                          <a:ln>
                            <a:noFill/>
                          </a:ln>
                          <a:solidFill>
                            <a:schemeClr val="tx1"/>
                          </a:solidFill>
                          <a:effectLst/>
                          <a:latin typeface="Calibri" pitchFamily="34" charset="0"/>
                          <a:ea typeface="MS PGothic" pitchFamily="34" charset="-128"/>
                        </a:rPr>
                        <a:t>STRATÉGIES</a:t>
                      </a: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692004">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r>
                        <a:rPr lang="fr-FR" sz="1800" b="1" kern="1200" dirty="0" smtClean="0">
                          <a:solidFill>
                            <a:schemeClr val="tx1"/>
                          </a:solidFill>
                          <a:effectLst/>
                          <a:latin typeface="+mn-lt"/>
                          <a:ea typeface="+mn-ea"/>
                          <a:cs typeface="+mn-cs"/>
                        </a:rPr>
                        <a:t>La détection préalable</a:t>
                      </a:r>
                      <a:r>
                        <a:rPr lang="fr-FR" sz="1800" kern="1200" dirty="0" smtClean="0">
                          <a:solidFill>
                            <a:schemeClr val="tx1"/>
                          </a:solidFill>
                          <a:effectLst/>
                          <a:latin typeface="+mn-lt"/>
                          <a:ea typeface="+mn-ea"/>
                          <a:cs typeface="+mn-cs"/>
                        </a:rPr>
                        <a:t> </a:t>
                      </a:r>
                      <a:endParaRPr lang="fr-FR" sz="1800" kern="1200" dirty="0">
                        <a:solidFill>
                          <a:schemeClr val="tx1"/>
                        </a:solidFill>
                        <a:effectLst/>
                        <a:latin typeface="+mn-lt"/>
                        <a:ea typeface="+mn-ea"/>
                        <a:cs typeface="+mn-cs"/>
                      </a:endParaRP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fr-FR" sz="1800" kern="1200" dirty="0" smtClean="0">
                          <a:solidFill>
                            <a:schemeClr val="tx1"/>
                          </a:solidFill>
                          <a:effectLst/>
                          <a:latin typeface="+mn-lt"/>
                          <a:ea typeface="+mn-ea"/>
                          <a:cs typeface="+mn-cs"/>
                        </a:rPr>
                        <a:t>Connaître les signes, les déclencheurs et les circonstances pour vous calmer à temps </a:t>
                      </a:r>
                      <a:endParaRPr kumimoji="0" lang="en-ZA" altLang="en-US" sz="1800" b="0" i="0" u="none" strike="noStrike" cap="none" normalizeH="0" baseline="0" dirty="0" smtClean="0">
                        <a:ln>
                          <a:noFill/>
                        </a:ln>
                        <a:solidFill>
                          <a:srgbClr val="000000"/>
                        </a:solidFill>
                        <a:effectLst/>
                        <a:latin typeface="Calibri" pitchFamily="34" charset="0"/>
                        <a:ea typeface="MS PGothic" pitchFamily="34" charset="-128"/>
                      </a:endParaRP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914377">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r>
                        <a:rPr lang="fr-FR" sz="1800" b="1" kern="1200" dirty="0" smtClean="0">
                          <a:solidFill>
                            <a:schemeClr val="tx1"/>
                          </a:solidFill>
                          <a:effectLst/>
                          <a:latin typeface="+mn-lt"/>
                          <a:ea typeface="+mn-ea"/>
                          <a:cs typeface="+mn-cs"/>
                        </a:rPr>
                        <a:t>Prendre une pause</a:t>
                      </a:r>
                      <a:r>
                        <a:rPr lang="fr-FR" sz="1800" kern="1200" dirty="0" smtClean="0">
                          <a:solidFill>
                            <a:schemeClr val="tx1"/>
                          </a:solidFill>
                          <a:effectLst/>
                          <a:latin typeface="+mn-lt"/>
                          <a:ea typeface="+mn-ea"/>
                          <a:cs typeface="+mn-cs"/>
                        </a:rPr>
                        <a:t> </a:t>
                      </a:r>
                      <a:endParaRPr lang="fr-FR" sz="1800" kern="1200" dirty="0">
                        <a:solidFill>
                          <a:schemeClr val="tx1"/>
                        </a:solidFill>
                        <a:effectLst/>
                        <a:latin typeface="+mn-lt"/>
                        <a:ea typeface="+mn-ea"/>
                        <a:cs typeface="+mn-cs"/>
                      </a:endParaRP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fr-FR" sz="1800" kern="1200" dirty="0" smtClean="0">
                          <a:solidFill>
                            <a:schemeClr val="tx1"/>
                          </a:solidFill>
                          <a:effectLst/>
                          <a:latin typeface="+mn-lt"/>
                          <a:ea typeface="+mn-ea"/>
                          <a:cs typeface="+mn-cs"/>
                        </a:rPr>
                        <a:t>Laisser la situation («Je serai de retour dans un moment »). L'activité physique vigoureuse peut faire des merveilles</a:t>
                      </a:r>
                      <a:endParaRPr kumimoji="0" lang="en-ZA" altLang="en-US" sz="1800" b="0" i="0" u="none" strike="noStrike" cap="none" normalizeH="0" baseline="0" dirty="0" smtClean="0">
                        <a:ln>
                          <a:noFill/>
                        </a:ln>
                        <a:solidFill>
                          <a:srgbClr val="000000"/>
                        </a:solidFill>
                        <a:effectLst/>
                        <a:latin typeface="Calibri" pitchFamily="34" charset="0"/>
                        <a:ea typeface="MS PGothic" pitchFamily="34" charset="-128"/>
                      </a:endParaRP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r h="692004">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fr-FR" sz="1800" b="1" kern="1200" dirty="0" smtClean="0">
                          <a:solidFill>
                            <a:schemeClr val="tx1"/>
                          </a:solidFill>
                          <a:effectLst/>
                          <a:latin typeface="+mn-lt"/>
                          <a:ea typeface="+mn-ea"/>
                          <a:cs typeface="+mn-cs"/>
                        </a:rPr>
                        <a:t>Respiration</a:t>
                      </a:r>
                      <a:endParaRPr kumimoji="0" lang="en-ZA" altLang="en-US" sz="1800" b="1" i="0" u="none" strike="noStrike" cap="none" normalizeH="0" baseline="0" dirty="0" smtClean="0">
                        <a:ln>
                          <a:noFill/>
                        </a:ln>
                        <a:solidFill>
                          <a:srgbClr val="000000"/>
                        </a:solidFill>
                        <a:effectLst/>
                        <a:latin typeface="Calibri" pitchFamily="34" charset="0"/>
                        <a:ea typeface="MS PGothic" pitchFamily="34" charset="-128"/>
                      </a:endParaRP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r>
                        <a:rPr lang="fr-FR" sz="1800" kern="1200" dirty="0" smtClean="0">
                          <a:solidFill>
                            <a:schemeClr val="tx1"/>
                          </a:solidFill>
                          <a:effectLst/>
                          <a:latin typeface="+mn-lt"/>
                          <a:ea typeface="+mn-ea"/>
                          <a:cs typeface="+mn-cs"/>
                        </a:rPr>
                        <a:t>Inspirez lentement et expirez (au moins 4 secondes de chaque) </a:t>
                      </a:r>
                      <a:endParaRPr lang="fr-FR" sz="1800" kern="1200" dirty="0">
                        <a:solidFill>
                          <a:schemeClr val="tx1"/>
                        </a:solidFill>
                        <a:effectLst/>
                        <a:latin typeface="+mn-lt"/>
                        <a:ea typeface="+mn-ea"/>
                        <a:cs typeface="+mn-cs"/>
                      </a:endParaRP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692004">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r>
                        <a:rPr lang="fr-FR" sz="1800" b="1" kern="1200" dirty="0" smtClean="0">
                          <a:solidFill>
                            <a:schemeClr val="tx1"/>
                          </a:solidFill>
                          <a:effectLst/>
                          <a:latin typeface="+mn-lt"/>
                          <a:ea typeface="+mn-ea"/>
                          <a:cs typeface="+mn-cs"/>
                        </a:rPr>
                        <a:t>Se concentrer sur le positif</a:t>
                      </a:r>
                      <a:r>
                        <a:rPr lang="fr-FR" sz="1800" kern="1200" dirty="0" smtClean="0">
                          <a:solidFill>
                            <a:schemeClr val="tx1"/>
                          </a:solidFill>
                          <a:effectLst/>
                          <a:latin typeface="+mn-lt"/>
                          <a:ea typeface="+mn-ea"/>
                          <a:cs typeface="+mn-cs"/>
                        </a:rPr>
                        <a:t> </a:t>
                      </a:r>
                      <a:endParaRPr lang="fr-FR" sz="1800" kern="1200" dirty="0">
                        <a:solidFill>
                          <a:schemeClr val="tx1"/>
                        </a:solidFill>
                        <a:effectLst/>
                        <a:latin typeface="+mn-lt"/>
                        <a:ea typeface="+mn-ea"/>
                        <a:cs typeface="+mn-cs"/>
                      </a:endParaRP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r>
                        <a:rPr lang="fr-FR" sz="1800" kern="1200" dirty="0" smtClean="0">
                          <a:solidFill>
                            <a:schemeClr val="tx1"/>
                          </a:solidFill>
                          <a:effectLst/>
                          <a:latin typeface="+mn-lt"/>
                          <a:ea typeface="+mn-ea"/>
                          <a:cs typeface="+mn-cs"/>
                        </a:rPr>
                        <a:t>Exprimez les qualités positives et de gratitude envers les autres </a:t>
                      </a:r>
                      <a:endParaRPr lang="fr-FR" sz="1800" kern="1200" dirty="0">
                        <a:solidFill>
                          <a:schemeClr val="tx1"/>
                        </a:solidFill>
                        <a:effectLst/>
                        <a:latin typeface="+mn-lt"/>
                        <a:ea typeface="+mn-ea"/>
                        <a:cs typeface="+mn-cs"/>
                      </a:endParaRP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r h="640057">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r>
                        <a:rPr lang="fr-FR" sz="1800" b="1" kern="1200" dirty="0" smtClean="0">
                          <a:solidFill>
                            <a:schemeClr val="tx1"/>
                          </a:solidFill>
                          <a:effectLst/>
                          <a:latin typeface="+mn-lt"/>
                          <a:ea typeface="+mn-ea"/>
                          <a:cs typeface="+mn-cs"/>
                        </a:rPr>
                        <a:t>Pensez aux conséquences</a:t>
                      </a:r>
                      <a:r>
                        <a:rPr lang="fr-FR" sz="1800" kern="1200" dirty="0" smtClean="0">
                          <a:solidFill>
                            <a:schemeClr val="tx1"/>
                          </a:solidFill>
                          <a:effectLst/>
                          <a:latin typeface="+mn-lt"/>
                          <a:ea typeface="+mn-ea"/>
                          <a:cs typeface="+mn-cs"/>
                        </a:rPr>
                        <a:t> </a:t>
                      </a:r>
                      <a:endParaRPr lang="fr-FR" sz="1800" kern="1200" dirty="0">
                        <a:solidFill>
                          <a:schemeClr val="tx1"/>
                        </a:solidFill>
                        <a:effectLst/>
                        <a:latin typeface="+mn-lt"/>
                        <a:ea typeface="+mn-ea"/>
                        <a:cs typeface="+mn-cs"/>
                      </a:endParaRP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fr-FR" sz="1800" kern="1200" dirty="0" smtClean="0">
                          <a:solidFill>
                            <a:schemeClr val="tx1"/>
                          </a:solidFill>
                          <a:effectLst/>
                          <a:latin typeface="+mn-lt"/>
                          <a:ea typeface="+mn-ea"/>
                          <a:cs typeface="+mn-cs"/>
                        </a:rPr>
                        <a:t>Qu’arriverait-il si je m’explosais? Maintenant? Plus tard? Demain</a:t>
                      </a:r>
                      <a:r>
                        <a:rPr kumimoji="0" lang="en-ZA" altLang="en-US" sz="1800" b="0" i="0" u="none" strike="noStrike" cap="none" normalizeH="0" baseline="0" dirty="0" smtClean="0">
                          <a:ln>
                            <a:noFill/>
                          </a:ln>
                          <a:solidFill>
                            <a:schemeClr val="tx1"/>
                          </a:solidFill>
                          <a:effectLst/>
                          <a:latin typeface="Calibri" pitchFamily="34" charset="0"/>
                          <a:ea typeface="MS PGothic" pitchFamily="34" charset="-128"/>
                        </a:rPr>
                        <a:t>? </a:t>
                      </a: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640057">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r>
                        <a:rPr lang="fr-FR" sz="1800" b="1" kern="1200" dirty="0" smtClean="0">
                          <a:solidFill>
                            <a:schemeClr val="tx1"/>
                          </a:solidFill>
                          <a:effectLst/>
                          <a:latin typeface="+mn-lt"/>
                          <a:ea typeface="+mn-ea"/>
                          <a:cs typeface="+mn-cs"/>
                        </a:rPr>
                        <a:t>Accrochez-vous au Seigneur</a:t>
                      </a:r>
                      <a:r>
                        <a:rPr lang="fr-FR" sz="1800" kern="1200" dirty="0" smtClean="0">
                          <a:solidFill>
                            <a:schemeClr val="tx1"/>
                          </a:solidFill>
                          <a:effectLst/>
                          <a:latin typeface="+mn-lt"/>
                          <a:ea typeface="+mn-ea"/>
                          <a:cs typeface="+mn-cs"/>
                        </a:rPr>
                        <a:t> </a:t>
                      </a:r>
                      <a:endParaRPr lang="fr-FR" sz="1800" kern="1200" dirty="0">
                        <a:solidFill>
                          <a:schemeClr val="tx1"/>
                        </a:solidFill>
                        <a:effectLst/>
                        <a:latin typeface="+mn-lt"/>
                        <a:ea typeface="+mn-ea"/>
                        <a:cs typeface="+mn-cs"/>
                      </a:endParaRP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fr-FR" sz="1800" kern="1200" dirty="0" smtClean="0">
                          <a:solidFill>
                            <a:schemeClr val="tx1"/>
                          </a:solidFill>
                          <a:effectLst/>
                          <a:latin typeface="+mn-lt"/>
                          <a:ea typeface="+mn-ea"/>
                          <a:cs typeface="+mn-cs"/>
                        </a:rPr>
                        <a:t>Nous avons besoin de Jésus pour éviter la colère et pour se canaliser sur ces sentiments positifs </a:t>
                      </a:r>
                      <a:endParaRPr kumimoji="0" lang="en-ZA" altLang="en-US" sz="1800" b="0" i="0" u="none" strike="noStrike" cap="none" normalizeH="0" baseline="0" dirty="0" smtClean="0">
                        <a:ln>
                          <a:noFill/>
                        </a:ln>
                        <a:solidFill>
                          <a:schemeClr val="tx1"/>
                        </a:solidFill>
                        <a:effectLst/>
                        <a:latin typeface="Calibri" pitchFamily="34" charset="0"/>
                        <a:ea typeface="MS PGothic" pitchFamily="34" charset="-128"/>
                      </a:endParaRPr>
                    </a:p>
                  </a:txBody>
                  <a:tcPr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457200"/>
            <a:ext cx="9296400" cy="1143000"/>
          </a:xfrm>
        </p:spPr>
        <p:txBody>
          <a:bodyPr>
            <a:noAutofit/>
          </a:bodyPr>
          <a:lstStyle/>
          <a:p>
            <a:pPr eaLnBrk="1" hangingPunct="1">
              <a:defRPr/>
            </a:pPr>
            <a:r>
              <a:rPr lang="fr-FR" sz="4000" b="1" dirty="0">
                <a:solidFill>
                  <a:srgbClr val="FFFFFF"/>
                </a:solidFill>
                <a:ea typeface="Times New Roman"/>
                <a:cs typeface="Times New Roman"/>
              </a:rPr>
              <a:t>NOTE </a:t>
            </a:r>
            <a:r>
              <a:rPr lang="fr-FR" sz="4000" b="1" dirty="0" smtClean="0">
                <a:solidFill>
                  <a:srgbClr val="FFFFFF"/>
                </a:solidFill>
                <a:ea typeface="Times New Roman"/>
                <a:cs typeface="Times New Roman"/>
              </a:rPr>
              <a:t>SUR LES</a:t>
            </a:r>
            <a:r>
              <a:rPr lang="fr-FR" sz="1200" dirty="0" smtClean="0">
                <a:latin typeface="Times New Roman"/>
                <a:ea typeface="Times New Roman"/>
              </a:rPr>
              <a:t> </a:t>
            </a:r>
            <a:r>
              <a:rPr lang="fr-FR" sz="4000" b="1" dirty="0" smtClean="0">
                <a:solidFill>
                  <a:srgbClr val="FFFF00"/>
                </a:solidFill>
                <a:ea typeface="Times New Roman"/>
                <a:cs typeface="Times New Roman"/>
              </a:rPr>
              <a:t> </a:t>
            </a:r>
            <a:r>
              <a:rPr lang="fr-FR" sz="4000" b="1" dirty="0">
                <a:solidFill>
                  <a:srgbClr val="FFFF00"/>
                </a:solidFill>
                <a:ea typeface="Times New Roman"/>
                <a:cs typeface="Times New Roman"/>
              </a:rPr>
              <a:t/>
            </a:r>
            <a:br>
              <a:rPr lang="fr-FR" sz="4000" b="1" dirty="0">
                <a:solidFill>
                  <a:srgbClr val="FFFF00"/>
                </a:solidFill>
                <a:ea typeface="Times New Roman"/>
                <a:cs typeface="Times New Roman"/>
              </a:rPr>
            </a:br>
            <a:r>
              <a:rPr lang="fr-FR" sz="4000" b="1" dirty="0">
                <a:solidFill>
                  <a:srgbClr val="FFFF00"/>
                </a:solidFill>
                <a:ea typeface="Times New Roman"/>
                <a:cs typeface="Times New Roman"/>
              </a:rPr>
              <a:t>STRATÉGIES </a:t>
            </a:r>
            <a:r>
              <a:rPr lang="en-ZA" altLang="en-US" sz="4000" b="1" dirty="0" smtClean="0">
                <a:solidFill>
                  <a:srgbClr val="FFFF00"/>
                </a:solidFill>
                <a:effectLst>
                  <a:outerShdw blurRad="38100" dist="38100" dir="2700000" algn="tl">
                    <a:srgbClr val="C0C0C0"/>
                  </a:outerShdw>
                </a:effectLst>
              </a:rPr>
              <a:t>PSYCHOLOGIQUES</a:t>
            </a:r>
          </a:p>
        </p:txBody>
      </p:sp>
      <p:sp>
        <p:nvSpPr>
          <p:cNvPr id="40964" name="Content Placeholder 2"/>
          <p:cNvSpPr>
            <a:spLocks noGrp="1"/>
          </p:cNvSpPr>
          <p:nvPr>
            <p:ph idx="1"/>
          </p:nvPr>
        </p:nvSpPr>
        <p:spPr>
          <a:xfrm>
            <a:off x="838200" y="2057400"/>
            <a:ext cx="8458200" cy="4724400"/>
          </a:xfrm>
        </p:spPr>
        <p:txBody>
          <a:bodyPr/>
          <a:lstStyle/>
          <a:p>
            <a:pPr eaLnBrk="1" hangingPunct="1"/>
            <a:r>
              <a:rPr lang="en-ZA" altLang="en-US" sz="2800" dirty="0" smtClean="0">
                <a:latin typeface="Gill Sans MT" pitchFamily="34" charset="0"/>
              </a:rPr>
              <a:t> </a:t>
            </a:r>
            <a:r>
              <a:rPr lang="fr-FR" altLang="en-US" sz="2800" b="1" dirty="0" smtClean="0">
                <a:cs typeface="Times New Roman" pitchFamily="18" charset="0"/>
              </a:rPr>
              <a:t>Ces techniques et stratégies</a:t>
            </a:r>
            <a:r>
              <a:rPr lang="fr-FR" altLang="en-US" sz="1200" dirty="0" smtClean="0">
                <a:latin typeface="Times New Roman" pitchFamily="18" charset="0"/>
                <a:cs typeface="Times New Roman" pitchFamily="18" charset="0"/>
              </a:rPr>
              <a:t> </a:t>
            </a:r>
            <a:r>
              <a:rPr lang="fr-FR" altLang="en-US" sz="2800" dirty="0" smtClean="0">
                <a:cs typeface="Times New Roman" pitchFamily="18" charset="0"/>
              </a:rPr>
              <a:t>sont utiles, mais insuffisantes.</a:t>
            </a:r>
            <a:r>
              <a:rPr lang="fr-FR" altLang="en-US" sz="1200" dirty="0" smtClean="0">
                <a:latin typeface="Times New Roman" pitchFamily="18" charset="0"/>
                <a:cs typeface="Times New Roman" pitchFamily="18" charset="0"/>
              </a:rPr>
              <a:t> </a:t>
            </a:r>
            <a:r>
              <a:rPr lang="fr-FR" altLang="en-US" sz="2800" dirty="0" smtClean="0">
                <a:cs typeface="Times New Roman" pitchFamily="18" charset="0"/>
              </a:rPr>
              <a:t>Le véritable changement vient miraculeusement d’en haut «soyez transformés par le renouvellement de votre intelligence » (Rom. 12: 2</a:t>
            </a:r>
            <a:r>
              <a:rPr lang="en-US" altLang="en-US" sz="2800" dirty="0" smtClean="0"/>
              <a:t>). </a:t>
            </a:r>
          </a:p>
          <a:p>
            <a:r>
              <a:rPr lang="fr-FR" altLang="en-US" sz="2800" b="1" dirty="0" smtClean="0">
                <a:cs typeface="Times New Roman" pitchFamily="18" charset="0"/>
              </a:rPr>
              <a:t>Les personnes ayant des problèmes de colère ont besoin de l'action de l'Esprit Saint par la prière,</a:t>
            </a:r>
            <a:r>
              <a:rPr lang="fr-FR" altLang="en-US" sz="1200" dirty="0" smtClean="0">
                <a:latin typeface="Times New Roman" pitchFamily="18" charset="0"/>
                <a:cs typeface="Times New Roman" pitchFamily="18" charset="0"/>
              </a:rPr>
              <a:t> </a:t>
            </a:r>
            <a:r>
              <a:rPr lang="fr-FR" altLang="en-US" sz="2800" dirty="0" smtClean="0">
                <a:cs typeface="Times New Roman" pitchFamily="18" charset="0"/>
              </a:rPr>
              <a:t>la méditation de l'Écriture, des activités spirituelles, des moments fréquents de paix et de calme et (si possible) des conseils professionnels</a:t>
            </a:r>
            <a:r>
              <a:rPr lang="en-ZA" altLang="en-US" sz="2800" dirty="0" smtClean="0"/>
              <a:t>.    </a:t>
            </a:r>
            <a:endParaRPr lang="en-US" altLang="en-US" sz="2800" dirty="0" smtClean="0"/>
          </a:p>
          <a:p>
            <a:pPr eaLnBrk="1" hangingPunct="1">
              <a:buFont typeface="Wingdings 2" pitchFamily="18" charset="2"/>
              <a:buNone/>
            </a:pPr>
            <a:endParaRPr lang="en-ZA" altLang="en-US" sz="2800" dirty="0" smtClean="0">
              <a:latin typeface="Gill Sans MT" pitchFamily="34" charset="0"/>
            </a:endParaRPr>
          </a:p>
          <a:p>
            <a:pPr eaLnBrk="1" hangingPunct="1"/>
            <a:endParaRPr lang="en-ZA" altLang="en-US" sz="2800" dirty="0"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AngerManagement_PP_0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58850" y="609600"/>
            <a:ext cx="7118350" cy="1143000"/>
          </a:xfrm>
        </p:spPr>
        <p:txBody>
          <a:bodyPr>
            <a:normAutofit/>
          </a:bodyPr>
          <a:lstStyle/>
          <a:p>
            <a:pPr eaLnBrk="1" hangingPunct="1">
              <a:defRPr/>
            </a:pPr>
            <a:r>
              <a:rPr lang="en-ZA" altLang="en-US" sz="5400" dirty="0" smtClean="0">
                <a:solidFill>
                  <a:srgbClr val="FFFF00"/>
                </a:solidFill>
                <a:effectLst>
                  <a:outerShdw blurRad="38100" dist="38100" dir="2700000" algn="tl">
                    <a:srgbClr val="C0C0C0"/>
                  </a:outerShdw>
                </a:effectLst>
                <a:latin typeface="Abadi MT Condensed Extra Bold" charset="0"/>
              </a:rPr>
              <a:t>SCÈNES  </a:t>
            </a:r>
          </a:p>
        </p:txBody>
      </p:sp>
      <p:sp>
        <p:nvSpPr>
          <p:cNvPr id="25603" name="Content Placeholder 2"/>
          <p:cNvSpPr>
            <a:spLocks noGrp="1"/>
          </p:cNvSpPr>
          <p:nvPr>
            <p:ph idx="1"/>
          </p:nvPr>
        </p:nvSpPr>
        <p:spPr>
          <a:xfrm>
            <a:off x="838200" y="4724400"/>
            <a:ext cx="4800600" cy="1143000"/>
          </a:xfrm>
        </p:spPr>
        <p:txBody>
          <a:bodyPr rtlCol="0">
            <a:normAutofit/>
          </a:bodyPr>
          <a:lstStyle/>
          <a:p>
            <a:pPr marL="82550" indent="0" eaLnBrk="1" fontAlgn="auto" hangingPunct="1">
              <a:spcAft>
                <a:spcPts val="0"/>
              </a:spcAft>
              <a:buFont typeface="Wingdings 2" pitchFamily="18" charset="2"/>
              <a:buNone/>
              <a:defRPr/>
            </a:pPr>
            <a:r>
              <a:rPr lang="en-ZA" altLang="en-US" sz="4800" b="1" dirty="0" smtClean="0">
                <a:latin typeface="Abadi MT Condensed Extra Bold"/>
                <a:ea typeface="+mn-ea"/>
                <a:cs typeface="Abadi MT Condensed Extra Bold"/>
              </a:rPr>
              <a:t> </a:t>
            </a:r>
          </a:p>
          <a:p>
            <a:pPr eaLnBrk="1" fontAlgn="auto" hangingPunct="1">
              <a:spcAft>
                <a:spcPts val="0"/>
              </a:spcAft>
              <a:buFont typeface="Wingdings 2" pitchFamily="18" charset="2"/>
              <a:buChar char=""/>
              <a:defRPr/>
            </a:pPr>
            <a:endParaRPr lang="en-ZA" altLang="en-US" sz="4800" dirty="0" smtClean="0">
              <a:latin typeface="Abadi MT Condensed Extra Bold"/>
              <a:ea typeface="+mn-ea"/>
              <a:cs typeface="Abadi MT Condensed Extra Bold"/>
            </a:endParaRPr>
          </a:p>
        </p:txBody>
      </p:sp>
      <p:sp>
        <p:nvSpPr>
          <p:cNvPr id="41989" name="Rectangle 2"/>
          <p:cNvSpPr>
            <a:spLocks noChangeArrowheads="1"/>
          </p:cNvSpPr>
          <p:nvPr/>
        </p:nvSpPr>
        <p:spPr bwMode="auto">
          <a:xfrm>
            <a:off x="1066800" y="2386013"/>
            <a:ext cx="7772400"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a:r>
              <a:rPr lang="fr-FR" altLang="en-US" sz="4800" dirty="0">
                <a:latin typeface="Arial" pitchFamily="34" charset="0"/>
                <a:cs typeface="Times New Roman" pitchFamily="18" charset="0"/>
              </a:rPr>
              <a:t>En groupe, discutez des solutions rationnelles, pacifiques et christocentriques, aux situations suivantes </a:t>
            </a:r>
            <a:r>
              <a:rPr lang="en-ZA" altLang="en-US" sz="4800" dirty="0">
                <a:latin typeface="Abadi MT Condensed Extra Bold" charset="0"/>
              </a:rPr>
              <a:t>: </a:t>
            </a:r>
            <a:endParaRPr lang="en-US" altLang="en-US" sz="4800" dirty="0">
              <a:latin typeface="Abadi MT Condensed Extra Bold" charset="0"/>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AngerManagement_PP_02.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itle 1"/>
          <p:cNvSpPr>
            <a:spLocks noGrp="1"/>
          </p:cNvSpPr>
          <p:nvPr>
            <p:ph type="title"/>
          </p:nvPr>
        </p:nvSpPr>
        <p:spPr>
          <a:xfrm>
            <a:off x="533400" y="457200"/>
            <a:ext cx="7467600" cy="1447800"/>
          </a:xfrm>
        </p:spPr>
        <p:txBody>
          <a:bodyPr/>
          <a:lstStyle/>
          <a:p>
            <a:pPr eaLnBrk="1" hangingPunct="1"/>
            <a:r>
              <a:rPr lang="fr-FR" altLang="en-US" b="1" smtClean="0">
                <a:solidFill>
                  <a:srgbClr val="660066"/>
                </a:solidFill>
                <a:cs typeface="Times New Roman" pitchFamily="18" charset="0"/>
              </a:rPr>
              <a:t>QU'EST-CE QUE LA COLÈRE</a:t>
            </a:r>
            <a:r>
              <a:rPr lang="en-ZA" altLang="en-US" b="1" smtClean="0">
                <a:solidFill>
                  <a:srgbClr val="660066"/>
                </a:solidFill>
              </a:rPr>
              <a:t>?</a:t>
            </a:r>
            <a:endParaRPr lang="en-US" altLang="en-US" b="1" smtClean="0">
              <a:solidFill>
                <a:srgbClr val="660066"/>
              </a:solidFill>
            </a:endParaRPr>
          </a:p>
        </p:txBody>
      </p:sp>
      <p:sp>
        <p:nvSpPr>
          <p:cNvPr id="6148" name="Content Placeholder 2"/>
          <p:cNvSpPr>
            <a:spLocks noGrp="1"/>
          </p:cNvSpPr>
          <p:nvPr>
            <p:ph idx="1"/>
          </p:nvPr>
        </p:nvSpPr>
        <p:spPr>
          <a:xfrm>
            <a:off x="304800" y="2209800"/>
            <a:ext cx="8839200" cy="4114800"/>
          </a:xfrm>
        </p:spPr>
        <p:txBody>
          <a:bodyPr/>
          <a:lstStyle/>
          <a:p>
            <a:pPr eaLnBrk="1" hangingPunct="1"/>
            <a:r>
              <a:rPr lang="fr-FR" altLang="en-US" sz="3000" smtClean="0"/>
              <a:t>La colère est une émotion (un fort sentiment). Elle ne provoque pas nécessairement l'agression, mais l'agression est plus susceptible de se produire quand on est en colère</a:t>
            </a:r>
            <a:r>
              <a:rPr lang="en-ZA" altLang="en-US" sz="3000" smtClean="0"/>
              <a:t>.</a:t>
            </a:r>
            <a:endParaRPr lang="en-US" altLang="en-US" sz="3000" smtClean="0"/>
          </a:p>
          <a:p>
            <a:pPr eaLnBrk="1" hangingPunct="1"/>
            <a:r>
              <a:rPr lang="fr-FR" altLang="en-US" sz="3000" smtClean="0"/>
              <a:t>Un certain type de colère est acceptable: «  Si vous vous mettez en colère, ne péchez point» (Eph 4: 26.)</a:t>
            </a:r>
            <a:r>
              <a:rPr lang="en-ZA" altLang="en-US" sz="3000" smtClean="0"/>
              <a:t>.</a:t>
            </a:r>
            <a:endParaRPr lang="en-US" altLang="en-US" sz="3000" smtClean="0"/>
          </a:p>
          <a:p>
            <a:pPr eaLnBrk="1" hangingPunct="1"/>
            <a:r>
              <a:rPr lang="fr-FR" altLang="en-US" sz="3000" smtClean="0"/>
              <a:t>Cependant, la colère n’est jamais défendable quand elle cause du tort à soi-même ou aux autres</a:t>
            </a:r>
            <a:r>
              <a:rPr lang="en-ZA" altLang="en-US" sz="3000" smtClean="0"/>
              <a:t>.</a:t>
            </a:r>
            <a:endParaRPr lang="en-US" altLang="en-US" sz="3000" smtClean="0"/>
          </a:p>
          <a:p>
            <a:pPr eaLnBrk="1" hangingPunct="1">
              <a:lnSpc>
                <a:spcPct val="90000"/>
              </a:lnSpc>
              <a:buFont typeface="Wingdings 3" pitchFamily="18" charset="2"/>
              <a:buNone/>
            </a:pPr>
            <a:endParaRPr lang="en-US" altLang="en-US"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AngerManagement_PP_0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35050" y="685800"/>
            <a:ext cx="7118350" cy="1143000"/>
          </a:xfrm>
        </p:spPr>
        <p:txBody>
          <a:bodyPr>
            <a:normAutofit/>
          </a:bodyPr>
          <a:lstStyle/>
          <a:p>
            <a:pPr eaLnBrk="1" hangingPunct="1">
              <a:defRPr/>
            </a:pPr>
            <a:r>
              <a:rPr lang="en-ZA" altLang="en-US" sz="4800" dirty="0" smtClean="0">
                <a:solidFill>
                  <a:srgbClr val="FFFF00"/>
                </a:solidFill>
                <a:effectLst>
                  <a:outerShdw blurRad="38100" dist="38100" dir="2700000" algn="tl">
                    <a:srgbClr val="C0C0C0"/>
                  </a:outerShdw>
                </a:effectLst>
                <a:latin typeface="Abadi MT Condensed Extra Bold" charset="0"/>
              </a:rPr>
              <a:t>SCÈNE 1  </a:t>
            </a:r>
          </a:p>
        </p:txBody>
      </p:sp>
      <p:sp>
        <p:nvSpPr>
          <p:cNvPr id="43012" name="Content Placeholder 2"/>
          <p:cNvSpPr>
            <a:spLocks noGrp="1"/>
          </p:cNvSpPr>
          <p:nvPr>
            <p:ph idx="1"/>
          </p:nvPr>
        </p:nvSpPr>
        <p:spPr>
          <a:xfrm>
            <a:off x="457200" y="2514600"/>
            <a:ext cx="8610600" cy="4419600"/>
          </a:xfrm>
        </p:spPr>
        <p:txBody>
          <a:bodyPr/>
          <a:lstStyle/>
          <a:p>
            <a:pPr marL="82550" indent="0" algn="ctr" eaLnBrk="1" hangingPunct="1">
              <a:buFont typeface="Arial" pitchFamily="34" charset="0"/>
              <a:buNone/>
            </a:pPr>
            <a:r>
              <a:rPr lang="en-ZA" altLang="en-US" sz="4000" dirty="0" smtClean="0">
                <a:latin typeface="Abadi MT Condensed Extra Bold" charset="0"/>
              </a:rPr>
              <a:t> </a:t>
            </a:r>
            <a:r>
              <a:rPr lang="en-ZA" altLang="en-US" sz="4000" u="sng" dirty="0" smtClean="0">
                <a:latin typeface="Abadi MT Condensed Extra Bold" charset="0"/>
              </a:rPr>
              <a:t>SCÈNE 1</a:t>
            </a:r>
            <a:r>
              <a:rPr lang="en-ZA" altLang="en-US" sz="4000" dirty="0" smtClean="0">
                <a:latin typeface="Abadi MT Condensed Extra Bold" charset="0"/>
              </a:rPr>
              <a:t>: </a:t>
            </a:r>
            <a:r>
              <a:rPr lang="fr-FR" altLang="en-US" sz="4000" dirty="0" smtClean="0">
                <a:latin typeface="Arial" pitchFamily="34" charset="0"/>
                <a:cs typeface="Times New Roman" pitchFamily="18" charset="0"/>
              </a:rPr>
              <a:t>Je travaille dur pour terminer toutes les tâches que mon patron m’a demandées de faire.</a:t>
            </a:r>
            <a:r>
              <a:rPr lang="fr-FR" altLang="en-US" sz="1200" dirty="0" smtClean="0">
                <a:latin typeface="Times New Roman" pitchFamily="18" charset="0"/>
                <a:cs typeface="Times New Roman" pitchFamily="18" charset="0"/>
              </a:rPr>
              <a:t> </a:t>
            </a:r>
            <a:r>
              <a:rPr lang="fr-FR" altLang="en-US" sz="4000" dirty="0" smtClean="0">
                <a:latin typeface="Arial" pitchFamily="34" charset="0"/>
                <a:cs typeface="Times New Roman" pitchFamily="18" charset="0"/>
              </a:rPr>
              <a:t>Je suis en constante activité.</a:t>
            </a:r>
            <a:r>
              <a:rPr lang="fr-FR" altLang="en-US" sz="1200" dirty="0" smtClean="0">
                <a:latin typeface="Times New Roman" pitchFamily="18" charset="0"/>
                <a:cs typeface="Times New Roman" pitchFamily="18" charset="0"/>
              </a:rPr>
              <a:t> </a:t>
            </a:r>
            <a:r>
              <a:rPr lang="fr-FR" altLang="en-US" sz="4000" dirty="0" smtClean="0">
                <a:latin typeface="Arial" pitchFamily="34" charset="0"/>
                <a:cs typeface="Times New Roman" pitchFamily="18" charset="0"/>
              </a:rPr>
              <a:t>Pourtant, il est revenu trois fois au cours des 10 dernières minutes pour me demander quand je vais finir</a:t>
            </a:r>
            <a:r>
              <a:rPr lang="en-ZA" altLang="en-US" sz="4000" dirty="0" smtClean="0">
                <a:latin typeface="Abadi MT Condensed Extra Bold" charset="0"/>
              </a:rPr>
              <a:t>. </a:t>
            </a:r>
            <a:endParaRPr lang="en-US" altLang="en-US" sz="4000" dirty="0" smtClean="0">
              <a:latin typeface="Abadi MT Condensed Extra Bold" charset="0"/>
            </a:endParaRPr>
          </a:p>
          <a:p>
            <a:pPr marL="82550" indent="0" algn="ctr" eaLnBrk="1" hangingPunct="1">
              <a:buFont typeface="Wingdings 2" pitchFamily="18" charset="2"/>
              <a:buNone/>
            </a:pPr>
            <a:endParaRPr lang="en-ZA" altLang="en-US" sz="4000" dirty="0" smtClean="0">
              <a:latin typeface="Abadi MT Condensed Extra Bold" charset="0"/>
            </a:endParaRPr>
          </a:p>
          <a:p>
            <a:pPr marL="82550" indent="0" algn="ctr" eaLnBrk="1" hangingPunct="1"/>
            <a:endParaRPr lang="en-ZA" altLang="en-US" sz="4000" dirty="0" smtClean="0">
              <a:latin typeface="Abadi MT Condensed Extra Bold" charset="0"/>
            </a:endParaRP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AngerManagement_PP_0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14400" y="685800"/>
            <a:ext cx="7118350" cy="1143000"/>
          </a:xfrm>
        </p:spPr>
        <p:txBody>
          <a:bodyPr rtlCol="0">
            <a:normAutofit/>
          </a:bodyPr>
          <a:lstStyle/>
          <a:p>
            <a:pPr eaLnBrk="1" fontAlgn="auto" hangingPunct="1">
              <a:spcAft>
                <a:spcPts val="0"/>
              </a:spcAft>
              <a:defRPr/>
            </a:pPr>
            <a:r>
              <a:rPr lang="en-ZA" altLang="en-US" sz="4800" dirty="0">
                <a:solidFill>
                  <a:srgbClr val="FFFF00"/>
                </a:solidFill>
                <a:effectLst>
                  <a:outerShdw blurRad="38100" dist="38100" dir="2700000" algn="tl">
                    <a:srgbClr val="C0C0C0"/>
                  </a:outerShdw>
                </a:effectLst>
                <a:latin typeface="Abadi MT Condensed Extra Bold" charset="0"/>
              </a:rPr>
              <a:t>SCÈNE </a:t>
            </a:r>
            <a:r>
              <a:rPr lang="en-ZA" sz="4800" spc="600" dirty="0" smtClean="0">
                <a:solidFill>
                  <a:srgbClr val="FFFF00"/>
                </a:solidFill>
                <a:effectLst>
                  <a:outerShdw blurRad="38100" dist="38100" dir="2700000" algn="tl">
                    <a:srgbClr val="DDDDDD"/>
                  </a:outerShdw>
                </a:effectLst>
                <a:latin typeface="Abadi MT Condensed Extra Bold"/>
                <a:ea typeface="ＭＳ Ｐゴシック" charset="0"/>
                <a:cs typeface="Abadi MT Condensed Extra Bold"/>
              </a:rPr>
              <a:t>2</a:t>
            </a:r>
            <a:endParaRPr lang="en-ZA" sz="4800" b="1" spc="600" dirty="0">
              <a:solidFill>
                <a:srgbClr val="FFFFFF"/>
              </a:solidFill>
              <a:effectLst>
                <a:outerShdw blurRad="38100" dist="38100" dir="2700000" algn="tl">
                  <a:srgbClr val="DDDDDD"/>
                </a:outerShdw>
              </a:effectLst>
              <a:latin typeface="+mn-lt"/>
              <a:ea typeface="+mj-ea"/>
              <a:cs typeface="+mj-cs"/>
            </a:endParaRPr>
          </a:p>
        </p:txBody>
      </p:sp>
      <p:sp>
        <p:nvSpPr>
          <p:cNvPr id="25603" name="Content Placeholder 2"/>
          <p:cNvSpPr>
            <a:spLocks noGrp="1"/>
          </p:cNvSpPr>
          <p:nvPr>
            <p:ph idx="1"/>
          </p:nvPr>
        </p:nvSpPr>
        <p:spPr>
          <a:xfrm>
            <a:off x="990600" y="2438400"/>
            <a:ext cx="7467600" cy="4419600"/>
          </a:xfrm>
        </p:spPr>
        <p:txBody>
          <a:bodyPr rtlCol="0">
            <a:noAutofit/>
          </a:bodyPr>
          <a:lstStyle/>
          <a:p>
            <a:pPr marL="0" indent="0" algn="ctr" eaLnBrk="1" fontAlgn="auto" hangingPunct="1">
              <a:spcAft>
                <a:spcPts val="0"/>
              </a:spcAft>
              <a:buFont typeface="Arial" charset="0"/>
              <a:buNone/>
              <a:defRPr/>
            </a:pPr>
            <a:r>
              <a:rPr lang="en-ZA" altLang="en-US" sz="4000" u="sng" dirty="0">
                <a:solidFill>
                  <a:prstClr val="black"/>
                </a:solidFill>
                <a:latin typeface="Abadi MT Condensed Extra Bold" charset="0"/>
              </a:rPr>
              <a:t>SCÈNE </a:t>
            </a:r>
            <a:r>
              <a:rPr lang="en-ZA" sz="4000" u="sng" dirty="0" smtClean="0">
                <a:latin typeface="Abadi MT Condensed Extra Bold"/>
                <a:ea typeface="ＭＳ Ｐゴシック" charset="0"/>
                <a:cs typeface="Abadi MT Condensed Extra Bold"/>
              </a:rPr>
              <a:t>2</a:t>
            </a:r>
            <a:r>
              <a:rPr lang="en-ZA" sz="4000" dirty="0">
                <a:latin typeface="Abadi MT Condensed Extra Bold"/>
                <a:ea typeface="ＭＳ Ｐゴシック" charset="0"/>
                <a:cs typeface="Abadi MT Condensed Extra Bold"/>
              </a:rPr>
              <a:t>: </a:t>
            </a:r>
            <a:r>
              <a:rPr lang="fr-FR" sz="4000" dirty="0">
                <a:latin typeface="Arial"/>
                <a:ea typeface="Times New Roman"/>
              </a:rPr>
              <a:t>Mon fils a promis de prendre le chien pour une promenade.</a:t>
            </a:r>
            <a:r>
              <a:rPr lang="fr-FR" sz="1200" dirty="0">
                <a:latin typeface="Times New Roman"/>
                <a:ea typeface="Times New Roman"/>
              </a:rPr>
              <a:t> </a:t>
            </a:r>
            <a:r>
              <a:rPr lang="fr-FR" sz="4000" dirty="0">
                <a:latin typeface="Arial"/>
                <a:ea typeface="Times New Roman"/>
              </a:rPr>
              <a:t>Le chien a vraiment besoin de sortir, mais mon fils continue </a:t>
            </a:r>
            <a:r>
              <a:rPr lang="fr-FR" sz="4000" dirty="0" smtClean="0">
                <a:latin typeface="Arial"/>
                <a:ea typeface="Times New Roman"/>
              </a:rPr>
              <a:t>de faire </a:t>
            </a:r>
            <a:r>
              <a:rPr lang="fr-FR" sz="4000" dirty="0">
                <a:latin typeface="Arial"/>
                <a:ea typeface="Times New Roman"/>
              </a:rPr>
              <a:t>des jeux informatiques, ignorant ma demande</a:t>
            </a:r>
            <a:r>
              <a:rPr lang="en-ZA" sz="4000" dirty="0" smtClean="0">
                <a:latin typeface="Abadi MT Condensed Extra Bold"/>
                <a:ea typeface="ＭＳ Ｐゴシック" charset="0"/>
                <a:cs typeface="Abadi MT Condensed Extra Bold"/>
              </a:rPr>
              <a:t>. </a:t>
            </a:r>
            <a:endParaRPr lang="en-US" sz="4000" dirty="0">
              <a:latin typeface="Abadi MT Condensed Extra Bold"/>
              <a:ea typeface="ＭＳ Ｐゴシック" charset="0"/>
              <a:cs typeface="Abadi MT Condensed Extra Bold"/>
            </a:endParaRPr>
          </a:p>
          <a:p>
            <a:pPr marL="0" indent="0" algn="ctr" eaLnBrk="1" fontAlgn="auto" hangingPunct="1">
              <a:spcAft>
                <a:spcPts val="0"/>
              </a:spcAft>
              <a:buFont typeface="Arial" charset="0"/>
              <a:buNone/>
              <a:defRPr/>
            </a:pPr>
            <a:endParaRPr lang="en-ZA" altLang="en-US" sz="4000" dirty="0" smtClean="0">
              <a:latin typeface="Abadi MT Condensed Extra Bold"/>
              <a:ea typeface="+mn-ea"/>
              <a:cs typeface="Abadi MT Condensed Extra Bold"/>
            </a:endParaRP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AngerManagement_PP_0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66800" y="762000"/>
            <a:ext cx="7118350" cy="1143000"/>
          </a:xfrm>
        </p:spPr>
        <p:txBody>
          <a:bodyPr>
            <a:normAutofit/>
          </a:bodyPr>
          <a:lstStyle/>
          <a:p>
            <a:pPr eaLnBrk="1" hangingPunct="1">
              <a:defRPr/>
            </a:pPr>
            <a:r>
              <a:rPr lang="en-ZA" altLang="en-US" sz="4800" dirty="0">
                <a:solidFill>
                  <a:srgbClr val="FFFF00"/>
                </a:solidFill>
                <a:effectLst>
                  <a:outerShdw blurRad="38100" dist="38100" dir="2700000" algn="tl">
                    <a:srgbClr val="C0C0C0"/>
                  </a:outerShdw>
                </a:effectLst>
                <a:latin typeface="Abadi MT Condensed Extra Bold" charset="0"/>
              </a:rPr>
              <a:t>SCÈNE </a:t>
            </a:r>
            <a:r>
              <a:rPr lang="en-ZA" altLang="en-US" sz="4800" b="1" dirty="0" smtClean="0">
                <a:solidFill>
                  <a:srgbClr val="FFFF00"/>
                </a:solidFill>
                <a:effectLst>
                  <a:outerShdw blurRad="38100" dist="38100" dir="2700000" algn="tl">
                    <a:srgbClr val="C0C0C0"/>
                  </a:outerShdw>
                </a:effectLst>
                <a:latin typeface="Abadi MT Condensed Extra Bold" charset="0"/>
              </a:rPr>
              <a:t>3  </a:t>
            </a:r>
          </a:p>
        </p:txBody>
      </p:sp>
      <p:sp>
        <p:nvSpPr>
          <p:cNvPr id="25603" name="Content Placeholder 2"/>
          <p:cNvSpPr>
            <a:spLocks noGrp="1"/>
          </p:cNvSpPr>
          <p:nvPr>
            <p:ph idx="1"/>
          </p:nvPr>
        </p:nvSpPr>
        <p:spPr>
          <a:xfrm>
            <a:off x="228600" y="2438400"/>
            <a:ext cx="8763000" cy="3886200"/>
          </a:xfrm>
        </p:spPr>
        <p:txBody>
          <a:bodyPr rtlCol="0">
            <a:noAutofit/>
          </a:bodyPr>
          <a:lstStyle/>
          <a:p>
            <a:pPr marL="82550" indent="0" algn="ctr" eaLnBrk="1" fontAlgn="auto" hangingPunct="1">
              <a:spcAft>
                <a:spcPts val="0"/>
              </a:spcAft>
              <a:buFont typeface="Arial" charset="0"/>
              <a:buNone/>
              <a:defRPr/>
            </a:pPr>
            <a:r>
              <a:rPr lang="en-ZA" altLang="en-US" sz="3600" u="sng" dirty="0">
                <a:solidFill>
                  <a:prstClr val="black"/>
                </a:solidFill>
                <a:latin typeface="Abadi MT Condensed Extra Bold" charset="0"/>
              </a:rPr>
              <a:t>SCÈNE </a:t>
            </a:r>
            <a:r>
              <a:rPr lang="en-ZA" sz="3600" u="sng" dirty="0" smtClean="0">
                <a:latin typeface="Abadi MT Condensed Extra Bold"/>
                <a:ea typeface="ＭＳ Ｐゴシック" charset="0"/>
                <a:cs typeface="Abadi MT Condensed Extra Bold"/>
              </a:rPr>
              <a:t>3</a:t>
            </a:r>
            <a:r>
              <a:rPr lang="en-ZA" sz="3600" dirty="0">
                <a:latin typeface="Abadi MT Condensed Extra Bold"/>
                <a:ea typeface="ＭＳ Ｐゴシック" charset="0"/>
                <a:cs typeface="Abadi MT Condensed Extra Bold"/>
              </a:rPr>
              <a:t>: </a:t>
            </a:r>
            <a:r>
              <a:rPr lang="fr-FR" sz="3600" dirty="0">
                <a:latin typeface="Arial"/>
                <a:ea typeface="Times New Roman"/>
              </a:rPr>
              <a:t>Ce matin, mon mari a promis qu'il serait à la maison à temps pour dîner avec moi ce soir.</a:t>
            </a:r>
            <a:r>
              <a:rPr lang="fr-FR" sz="1200" dirty="0">
                <a:latin typeface="Times New Roman"/>
                <a:ea typeface="Times New Roman"/>
              </a:rPr>
              <a:t> </a:t>
            </a:r>
            <a:r>
              <a:rPr lang="fr-FR" sz="3600" dirty="0">
                <a:latin typeface="Arial"/>
                <a:ea typeface="Times New Roman"/>
              </a:rPr>
              <a:t>(Il est très occupé et ne peut normalement le faire.) Il a juste téléphoné pour dire qu'il ne va pas le faire.</a:t>
            </a:r>
            <a:r>
              <a:rPr lang="fr-FR" sz="1200" dirty="0">
                <a:latin typeface="Times New Roman"/>
                <a:ea typeface="Times New Roman"/>
              </a:rPr>
              <a:t> </a:t>
            </a:r>
            <a:r>
              <a:rPr lang="fr-FR" sz="3600" dirty="0">
                <a:latin typeface="Arial"/>
                <a:ea typeface="Times New Roman"/>
              </a:rPr>
              <a:t>Il a promis et annulé deux fois déjà cette semaine</a:t>
            </a:r>
            <a:r>
              <a:rPr lang="en-ZA" sz="3600" dirty="0" smtClean="0">
                <a:latin typeface="Abadi MT Condensed Extra Bold"/>
                <a:ea typeface="ＭＳ Ｐゴシック" charset="0"/>
                <a:cs typeface="Abadi MT Condensed Extra Bold"/>
              </a:rPr>
              <a:t>.  </a:t>
            </a:r>
            <a:endParaRPr lang="en-US" sz="3600" dirty="0">
              <a:latin typeface="Abadi MT Condensed Extra Bold"/>
              <a:ea typeface="ＭＳ Ｐゴシック" charset="0"/>
              <a:cs typeface="Abadi MT Condensed Extra Bold"/>
            </a:endParaRPr>
          </a:p>
          <a:p>
            <a:pPr marL="82550" indent="0" algn="ctr" eaLnBrk="1" fontAlgn="auto" hangingPunct="1">
              <a:spcAft>
                <a:spcPts val="0"/>
              </a:spcAft>
              <a:buFont typeface="Wingdings 2" pitchFamily="18" charset="2"/>
              <a:buNone/>
              <a:defRPr/>
            </a:pPr>
            <a:r>
              <a:rPr lang="en-ZA" altLang="en-US" sz="3600" dirty="0" smtClean="0">
                <a:latin typeface="Abadi MT Condensed Extra Bold"/>
                <a:ea typeface="+mn-ea"/>
                <a:cs typeface="Abadi MT Condensed Extra Bold"/>
              </a:rPr>
              <a:t> </a:t>
            </a:r>
          </a:p>
          <a:p>
            <a:pPr algn="ctr" eaLnBrk="1" fontAlgn="auto" hangingPunct="1">
              <a:spcAft>
                <a:spcPts val="0"/>
              </a:spcAft>
              <a:buFont typeface="Wingdings 2" pitchFamily="18" charset="2"/>
              <a:buChar char=""/>
              <a:defRPr/>
            </a:pPr>
            <a:endParaRPr lang="en-ZA" altLang="en-US" sz="3600" dirty="0" smtClean="0">
              <a:latin typeface="Abadi MT Condensed Extra Bold"/>
              <a:ea typeface="+mn-ea"/>
              <a:cs typeface="Abadi MT Condensed Extra Bold"/>
            </a:endParaRPr>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AngerManagement_PP_0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90600" y="762000"/>
            <a:ext cx="7118350" cy="1143000"/>
          </a:xfrm>
        </p:spPr>
        <p:txBody>
          <a:bodyPr>
            <a:normAutofit/>
          </a:bodyPr>
          <a:lstStyle/>
          <a:p>
            <a:pPr eaLnBrk="1" hangingPunct="1">
              <a:defRPr/>
            </a:pPr>
            <a:r>
              <a:rPr lang="en-ZA" altLang="en-US" sz="4800" dirty="0">
                <a:solidFill>
                  <a:srgbClr val="FFFF00"/>
                </a:solidFill>
                <a:effectLst>
                  <a:outerShdw blurRad="38100" dist="38100" dir="2700000" algn="tl">
                    <a:srgbClr val="C0C0C0"/>
                  </a:outerShdw>
                </a:effectLst>
                <a:latin typeface="Abadi MT Condensed Extra Bold" charset="0"/>
              </a:rPr>
              <a:t>SCÈNE </a:t>
            </a:r>
            <a:r>
              <a:rPr lang="en-ZA" altLang="en-US" sz="4800" b="1" dirty="0" smtClean="0">
                <a:solidFill>
                  <a:srgbClr val="FFFF00"/>
                </a:solidFill>
                <a:effectLst>
                  <a:outerShdw blurRad="38100" dist="38100" dir="2700000" algn="tl">
                    <a:srgbClr val="C0C0C0"/>
                  </a:outerShdw>
                </a:effectLst>
                <a:latin typeface="Abadi MT Condensed Extra Bold" charset="0"/>
              </a:rPr>
              <a:t>4  </a:t>
            </a:r>
          </a:p>
        </p:txBody>
      </p:sp>
      <p:sp>
        <p:nvSpPr>
          <p:cNvPr id="25603" name="Content Placeholder 2"/>
          <p:cNvSpPr>
            <a:spLocks noGrp="1"/>
          </p:cNvSpPr>
          <p:nvPr>
            <p:ph idx="1"/>
          </p:nvPr>
        </p:nvSpPr>
        <p:spPr>
          <a:xfrm>
            <a:off x="228600" y="1676400"/>
            <a:ext cx="8915400" cy="4953000"/>
          </a:xfrm>
        </p:spPr>
        <p:txBody>
          <a:bodyPr rtlCol="0">
            <a:noAutofit/>
          </a:bodyPr>
          <a:lstStyle/>
          <a:p>
            <a:pPr marL="82550" indent="0" algn="ctr" eaLnBrk="1" fontAlgn="auto" hangingPunct="1">
              <a:spcAft>
                <a:spcPts val="0"/>
              </a:spcAft>
              <a:buFont typeface="Arial" charset="0"/>
              <a:buNone/>
              <a:defRPr/>
            </a:pPr>
            <a:r>
              <a:rPr lang="en-ZA" altLang="en-US" sz="4000" dirty="0" smtClean="0">
                <a:latin typeface="Abadi MT Condensed Extra Bold"/>
                <a:ea typeface="+mn-ea"/>
                <a:cs typeface="Abadi MT Condensed Extra Bold"/>
              </a:rPr>
              <a:t> </a:t>
            </a:r>
            <a:r>
              <a:rPr lang="en-ZA" altLang="en-US" sz="3600" u="sng" dirty="0">
                <a:solidFill>
                  <a:prstClr val="black"/>
                </a:solidFill>
                <a:latin typeface="Abadi MT Condensed Extra Bold" charset="0"/>
              </a:rPr>
              <a:t>SCÈNE </a:t>
            </a:r>
            <a:r>
              <a:rPr lang="en-ZA" sz="4000" u="sng" dirty="0" smtClean="0">
                <a:latin typeface="Abadi MT Condensed Extra Bold"/>
                <a:ea typeface="ＭＳ Ｐゴシック" charset="0"/>
                <a:cs typeface="Abadi MT Condensed Extra Bold"/>
              </a:rPr>
              <a:t>4</a:t>
            </a:r>
            <a:r>
              <a:rPr lang="en-ZA" sz="4000" u="sng" dirty="0">
                <a:latin typeface="Abadi MT Condensed Extra Bold"/>
                <a:ea typeface="ＭＳ Ｐゴシック" charset="0"/>
                <a:cs typeface="Abadi MT Condensed Extra Bold"/>
              </a:rPr>
              <a:t>:</a:t>
            </a:r>
            <a:r>
              <a:rPr lang="en-ZA" sz="4000" dirty="0">
                <a:latin typeface="Abadi MT Condensed Extra Bold"/>
                <a:ea typeface="ＭＳ Ｐゴシック" charset="0"/>
                <a:cs typeface="Abadi MT Condensed Extra Bold"/>
              </a:rPr>
              <a:t> </a:t>
            </a:r>
            <a:r>
              <a:rPr lang="fr-FR" sz="4000" dirty="0">
                <a:latin typeface="Arial"/>
                <a:ea typeface="Times New Roman"/>
              </a:rPr>
              <a:t>Ma femme est en charge de faire la lessive et le repassage à la maison.</a:t>
            </a:r>
            <a:r>
              <a:rPr lang="fr-FR" sz="1200" dirty="0">
                <a:latin typeface="Times New Roman"/>
                <a:ea typeface="Times New Roman"/>
              </a:rPr>
              <a:t> </a:t>
            </a:r>
            <a:r>
              <a:rPr lang="fr-FR" sz="4000" dirty="0">
                <a:latin typeface="Arial"/>
                <a:ea typeface="Times New Roman"/>
              </a:rPr>
              <a:t>Il y a quelques jours, je lui ai dit que j’avais besoin d'une chemise propre et repassée pour une réunion importante aujourd'hui.</a:t>
            </a:r>
            <a:r>
              <a:rPr lang="fr-FR" sz="1200" dirty="0">
                <a:latin typeface="Times New Roman"/>
                <a:ea typeface="Times New Roman"/>
              </a:rPr>
              <a:t> </a:t>
            </a:r>
            <a:r>
              <a:rPr lang="fr-FR" sz="4000" dirty="0">
                <a:latin typeface="Arial"/>
                <a:ea typeface="Times New Roman"/>
              </a:rPr>
              <a:t>Lorsque je m’habillais ce matin, je n’avais aucune chemise repassée</a:t>
            </a:r>
            <a:r>
              <a:rPr lang="en-ZA" sz="4000" dirty="0" smtClean="0">
                <a:latin typeface="Abadi MT Condensed Extra Bold"/>
                <a:ea typeface="ＭＳ Ｐゴシック" charset="0"/>
                <a:cs typeface="Abadi MT Condensed Extra Bold"/>
              </a:rPr>
              <a:t>.    </a:t>
            </a:r>
            <a:endParaRPr lang="en-US" sz="4000" dirty="0">
              <a:latin typeface="Abadi MT Condensed Extra Bold"/>
              <a:ea typeface="ＭＳ Ｐゴシック" charset="0"/>
              <a:cs typeface="Abadi MT Condensed Extra Bold"/>
            </a:endParaRPr>
          </a:p>
          <a:p>
            <a:pPr marL="82550" indent="0" algn="ctr" eaLnBrk="1" fontAlgn="auto" hangingPunct="1">
              <a:spcAft>
                <a:spcPts val="0"/>
              </a:spcAft>
              <a:buFont typeface="Wingdings 2" pitchFamily="18" charset="2"/>
              <a:buNone/>
              <a:defRPr/>
            </a:pPr>
            <a:endParaRPr lang="en-ZA" altLang="en-US" sz="4000" dirty="0" smtClean="0">
              <a:latin typeface="Abadi MT Condensed Extra Bold"/>
              <a:ea typeface="+mn-ea"/>
              <a:cs typeface="Abadi MT Condensed Extra Bold"/>
            </a:endParaRPr>
          </a:p>
          <a:p>
            <a:pPr algn="ctr" eaLnBrk="1" fontAlgn="auto" hangingPunct="1">
              <a:spcAft>
                <a:spcPts val="0"/>
              </a:spcAft>
              <a:buFont typeface="Wingdings 2" pitchFamily="18" charset="2"/>
              <a:buChar char=""/>
              <a:defRPr/>
            </a:pPr>
            <a:endParaRPr lang="en-ZA" altLang="en-US" sz="4000" dirty="0" smtClean="0">
              <a:latin typeface="Abadi MT Condensed Extra Bold"/>
              <a:ea typeface="+mn-ea"/>
              <a:cs typeface="Abadi MT Condensed Extra Bold"/>
            </a:endParaRPr>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AngerManagement_PP_0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35050" y="685800"/>
            <a:ext cx="7118350" cy="1143000"/>
          </a:xfrm>
        </p:spPr>
        <p:txBody>
          <a:bodyPr>
            <a:normAutofit/>
          </a:bodyPr>
          <a:lstStyle/>
          <a:p>
            <a:pPr eaLnBrk="1" hangingPunct="1">
              <a:defRPr/>
            </a:pPr>
            <a:r>
              <a:rPr lang="en-ZA" altLang="en-US" sz="4800" dirty="0">
                <a:solidFill>
                  <a:srgbClr val="FFFF00"/>
                </a:solidFill>
                <a:effectLst>
                  <a:outerShdw blurRad="38100" dist="38100" dir="2700000" algn="tl">
                    <a:srgbClr val="C0C0C0"/>
                  </a:outerShdw>
                </a:effectLst>
                <a:latin typeface="Abadi MT Condensed Extra Bold" charset="0"/>
              </a:rPr>
              <a:t>SCÈNE </a:t>
            </a:r>
            <a:r>
              <a:rPr lang="en-ZA" altLang="en-US" sz="4800" b="1" dirty="0" smtClean="0">
                <a:solidFill>
                  <a:srgbClr val="FFFF00"/>
                </a:solidFill>
                <a:effectLst>
                  <a:outerShdw blurRad="38100" dist="38100" dir="2700000" algn="tl">
                    <a:srgbClr val="C0C0C0"/>
                  </a:outerShdw>
                </a:effectLst>
                <a:latin typeface="Abadi MT Condensed Extra Bold" charset="0"/>
              </a:rPr>
              <a:t>5  </a:t>
            </a:r>
          </a:p>
        </p:txBody>
      </p:sp>
      <p:sp>
        <p:nvSpPr>
          <p:cNvPr id="25603" name="Content Placeholder 2"/>
          <p:cNvSpPr>
            <a:spLocks noGrp="1"/>
          </p:cNvSpPr>
          <p:nvPr>
            <p:ph idx="1"/>
          </p:nvPr>
        </p:nvSpPr>
        <p:spPr>
          <a:xfrm>
            <a:off x="533400" y="2209800"/>
            <a:ext cx="8458200" cy="4038600"/>
          </a:xfrm>
        </p:spPr>
        <p:txBody>
          <a:bodyPr rtlCol="0">
            <a:noAutofit/>
          </a:bodyPr>
          <a:lstStyle/>
          <a:p>
            <a:pPr marL="82550" indent="0" algn="ctr" eaLnBrk="1" fontAlgn="auto" hangingPunct="1">
              <a:spcAft>
                <a:spcPts val="0"/>
              </a:spcAft>
              <a:buFont typeface="Arial" charset="0"/>
              <a:buNone/>
              <a:defRPr/>
            </a:pPr>
            <a:r>
              <a:rPr lang="fr-FR" altLang="en-US" sz="4400" u="sng" dirty="0" smtClean="0">
                <a:effectLst>
                  <a:outerShdw blurRad="38100" dist="38100" dir="2700000" algn="tl">
                    <a:srgbClr val="C0C0C0"/>
                  </a:outerShdw>
                </a:effectLst>
                <a:latin typeface="Abadi MT Condensed Extra Bold" charset="0"/>
              </a:rPr>
              <a:t>SCÈNE </a:t>
            </a:r>
            <a:r>
              <a:rPr lang="fr-FR" sz="4400" u="sng" dirty="0" smtClean="0">
                <a:latin typeface="Abadi MT Condensed Extra Bold"/>
                <a:ea typeface="ＭＳ Ｐゴシック" charset="0"/>
                <a:cs typeface="Abadi MT Condensed Extra Bold"/>
              </a:rPr>
              <a:t>5</a:t>
            </a:r>
            <a:r>
              <a:rPr lang="fr-FR" sz="4400" dirty="0" smtClean="0">
                <a:latin typeface="Abadi MT Condensed Extra Bold"/>
                <a:ea typeface="ＭＳ Ｐゴシック" charset="0"/>
                <a:cs typeface="Abadi MT Condensed Extra Bold"/>
              </a:rPr>
              <a:t>: </a:t>
            </a:r>
            <a:r>
              <a:rPr lang="fr-FR" sz="4400" dirty="0" smtClean="0">
                <a:latin typeface="Arial"/>
                <a:ea typeface="Times New Roman"/>
              </a:rPr>
              <a:t>Dimanche dernier, ma belle–mère a invité la famille à dîner.</a:t>
            </a:r>
            <a:r>
              <a:rPr lang="fr-FR" sz="1200" dirty="0" smtClean="0">
                <a:latin typeface="Times New Roman"/>
                <a:ea typeface="Times New Roman"/>
              </a:rPr>
              <a:t> </a:t>
            </a:r>
            <a:r>
              <a:rPr lang="fr-FR" sz="4400" dirty="0" smtClean="0">
                <a:latin typeface="Arial"/>
                <a:ea typeface="Times New Roman"/>
              </a:rPr>
              <a:t>Elle a préparé un plat auquel je suis allergique, et je pense qu'elle l’a fait sciemment</a:t>
            </a:r>
            <a:r>
              <a:rPr lang="fr-FR" sz="4400" dirty="0" smtClean="0">
                <a:latin typeface="Abadi MT Condensed Extra Bold"/>
                <a:ea typeface="ＭＳ Ｐゴシック" charset="0"/>
                <a:cs typeface="Abadi MT Condensed Extra Bold"/>
              </a:rPr>
              <a:t>.    </a:t>
            </a:r>
          </a:p>
          <a:p>
            <a:pPr marL="82550" indent="0" algn="ctr" eaLnBrk="1" fontAlgn="auto" hangingPunct="1">
              <a:spcAft>
                <a:spcPts val="0"/>
              </a:spcAft>
              <a:buFont typeface="Wingdings 2" pitchFamily="18" charset="2"/>
              <a:buNone/>
              <a:defRPr/>
            </a:pPr>
            <a:r>
              <a:rPr lang="en-ZA" altLang="en-US" sz="4400" dirty="0" smtClean="0">
                <a:latin typeface="Abadi MT Condensed Extra Bold"/>
                <a:ea typeface="+mn-ea"/>
                <a:cs typeface="Abadi MT Condensed Extra Bold"/>
              </a:rPr>
              <a:t> </a:t>
            </a:r>
          </a:p>
          <a:p>
            <a:pPr algn="ctr" eaLnBrk="1" fontAlgn="auto" hangingPunct="1">
              <a:spcAft>
                <a:spcPts val="0"/>
              </a:spcAft>
              <a:buFont typeface="Wingdings 2" pitchFamily="18" charset="2"/>
              <a:buChar char=""/>
              <a:defRPr/>
            </a:pPr>
            <a:endParaRPr lang="en-ZA" altLang="en-US" sz="4400" dirty="0" smtClean="0">
              <a:latin typeface="Abadi MT Condensed Extra Bold"/>
              <a:ea typeface="+mn-ea"/>
              <a:cs typeface="Abadi MT Condensed Extra Bold"/>
            </a:endParaRPr>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8130" name="Picture 2" descr="AngerManagement_PP_0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Rectangle 2"/>
          <p:cNvSpPr>
            <a:spLocks noGrp="1" noChangeArrowheads="1"/>
          </p:cNvSpPr>
          <p:nvPr>
            <p:ph type="title"/>
          </p:nvPr>
        </p:nvSpPr>
        <p:spPr>
          <a:xfrm>
            <a:off x="609600" y="457200"/>
            <a:ext cx="8077200" cy="1143000"/>
          </a:xfrm>
        </p:spPr>
        <p:txBody>
          <a:bodyPr>
            <a:noAutofit/>
          </a:bodyPr>
          <a:lstStyle/>
          <a:p>
            <a:pPr eaLnBrk="1" hangingPunct="1">
              <a:defRPr/>
            </a:pPr>
            <a:r>
              <a:rPr lang="en-US" altLang="en-US" sz="4000" dirty="0" smtClean="0">
                <a:solidFill>
                  <a:srgbClr val="FFFF00"/>
                </a:solidFill>
                <a:effectLst>
                  <a:outerShdw blurRad="38100" dist="38100" dir="2700000" algn="tl">
                    <a:srgbClr val="C0C0C0"/>
                  </a:outerShdw>
                </a:effectLst>
                <a:latin typeface="Abadi MT Condensed Extra Bold" charset="0"/>
              </a:rPr>
              <a:t>LA RÈGLE D’OR, </a:t>
            </a:r>
            <a:br>
              <a:rPr lang="en-US" altLang="en-US" sz="4000" dirty="0" smtClean="0">
                <a:solidFill>
                  <a:srgbClr val="FFFF00"/>
                </a:solidFill>
                <a:effectLst>
                  <a:outerShdw blurRad="38100" dist="38100" dir="2700000" algn="tl">
                    <a:srgbClr val="C0C0C0"/>
                  </a:outerShdw>
                </a:effectLst>
                <a:latin typeface="Abadi MT Condensed Extra Bold" charset="0"/>
              </a:rPr>
            </a:br>
            <a:r>
              <a:rPr lang="en-US" altLang="en-US" sz="4000" dirty="0" smtClean="0">
                <a:solidFill>
                  <a:srgbClr val="FFFFFF"/>
                </a:solidFill>
                <a:effectLst>
                  <a:outerShdw blurRad="38100" dist="38100" dir="2700000" algn="tl">
                    <a:srgbClr val="C0C0C0"/>
                  </a:outerShdw>
                </a:effectLst>
                <a:latin typeface="Abadi MT Condensed Extra Bold" charset="0"/>
              </a:rPr>
              <a:t>UN ANTIDOTE À LA COLÈRE</a:t>
            </a:r>
          </a:p>
        </p:txBody>
      </p:sp>
      <p:sp>
        <p:nvSpPr>
          <p:cNvPr id="24580" name="Rectangle 4"/>
          <p:cNvSpPr>
            <a:spLocks noGrp="1" noChangeArrowheads="1"/>
          </p:cNvSpPr>
          <p:nvPr>
            <p:ph type="body" sz="half" idx="2"/>
          </p:nvPr>
        </p:nvSpPr>
        <p:spPr>
          <a:xfrm>
            <a:off x="457200" y="2286000"/>
            <a:ext cx="8077200" cy="4114800"/>
          </a:xfrm>
        </p:spPr>
        <p:txBody>
          <a:bodyPr/>
          <a:lstStyle/>
          <a:p>
            <a:pPr marL="0" indent="0">
              <a:buFont typeface="Arial" pitchFamily="34" charset="0"/>
              <a:buNone/>
            </a:pPr>
            <a:r>
              <a:rPr lang="fr-FR" altLang="en-US" sz="4400" dirty="0" smtClean="0">
                <a:latin typeface="Arial" pitchFamily="34" charset="0"/>
              </a:rPr>
              <a:t>Tout ce que vous voulez que les hommes fassent pour vous, faites-le de même pour eux, car c'est la loi et les prophètes</a:t>
            </a:r>
            <a:r>
              <a:rPr lang="en-US" altLang="en-US" sz="4400" dirty="0" smtClean="0">
                <a:latin typeface="Abadi MT Condensed Extra Bold" charset="0"/>
              </a:rPr>
              <a:t>. </a:t>
            </a:r>
          </a:p>
          <a:p>
            <a:pPr marL="0" indent="0" algn="ctr" eaLnBrk="1" hangingPunct="1">
              <a:buFont typeface="Arial" pitchFamily="34" charset="0"/>
              <a:buNone/>
            </a:pPr>
            <a:r>
              <a:rPr lang="en-US" altLang="en-US" sz="4000" dirty="0" smtClean="0">
                <a:latin typeface="Abadi MT Condensed Extra Bold" charset="0"/>
              </a:rPr>
              <a:t> </a:t>
            </a:r>
            <a:r>
              <a:rPr lang="en-US" altLang="en-US" sz="4000" dirty="0" smtClean="0">
                <a:latin typeface="Abadi MT Condensed Extra Bold" charset="0"/>
              </a:rPr>
              <a:t>Mathieu </a:t>
            </a:r>
            <a:r>
              <a:rPr lang="en-US" altLang="en-US" sz="4000" dirty="0" smtClean="0">
                <a:latin typeface="Abadi MT Condensed Extra Bold" charset="0"/>
              </a:rPr>
              <a:t>7:12</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ppt_x"/>
                                          </p:val>
                                        </p:tav>
                                        <p:tav tm="100000">
                                          <p:val>
                                            <p:strVal val="#ppt_x"/>
                                          </p:val>
                                        </p:tav>
                                      </p:tavLst>
                                    </p:anim>
                                    <p:anim calcmode="lin" valueType="num">
                                      <p:cBhvr additive="base">
                                        <p:cTn id="8" dur="500" fill="hold"/>
                                        <p:tgtEl>
                                          <p:spTgt spid="2457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4580">
                                            <p:txEl>
                                              <p:pRg st="0" end="0"/>
                                            </p:txEl>
                                          </p:spTgt>
                                        </p:tgtEl>
                                        <p:attrNameLst>
                                          <p:attrName>style.visibility</p:attrName>
                                        </p:attrNameLst>
                                      </p:cBhvr>
                                      <p:to>
                                        <p:strVal val="visible"/>
                                      </p:to>
                                    </p:set>
                                    <p:anim calcmode="lin" valueType="num">
                                      <p:cBhvr additive="base">
                                        <p:cTn id="13" dur="500" fill="hold"/>
                                        <p:tgtEl>
                                          <p:spTgt spid="24580">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458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4580">
                                            <p:txEl>
                                              <p:pRg st="1" end="1"/>
                                            </p:txEl>
                                          </p:spTgt>
                                        </p:tgtEl>
                                        <p:attrNameLst>
                                          <p:attrName>style.visibility</p:attrName>
                                        </p:attrNameLst>
                                      </p:cBhvr>
                                      <p:to>
                                        <p:strVal val="visible"/>
                                      </p:to>
                                    </p:set>
                                    <p:anim calcmode="lin" valueType="num">
                                      <p:cBhvr additive="base">
                                        <p:cTn id="19" dur="500" fill="hold"/>
                                        <p:tgtEl>
                                          <p:spTgt spid="24580">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458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80"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0" y="457200"/>
            <a:ext cx="7924800" cy="1143000"/>
          </a:xfrm>
        </p:spPr>
        <p:txBody>
          <a:bodyPr>
            <a:normAutofit fontScale="90000"/>
          </a:bodyPr>
          <a:lstStyle/>
          <a:p>
            <a:pPr eaLnBrk="1" hangingPunct="1">
              <a:defRPr/>
            </a:pPr>
            <a:r>
              <a:rPr lang="en-ZA" altLang="en-US" sz="3500" dirty="0" smtClean="0">
                <a:solidFill>
                  <a:srgbClr val="FFFFFF"/>
                </a:solidFill>
                <a:effectLst>
                  <a:outerShdw blurRad="38100" dist="38100" dir="2700000" algn="tl">
                    <a:srgbClr val="C0C0C0"/>
                  </a:outerShdw>
                </a:effectLst>
                <a:latin typeface="Abadi MT Condensed Extra Bold" charset="0"/>
              </a:rPr>
              <a:t>PLUS D’INFORMATIONS SUR</a:t>
            </a:r>
            <a:br>
              <a:rPr lang="en-ZA" altLang="en-US" sz="3500" dirty="0" smtClean="0">
                <a:solidFill>
                  <a:srgbClr val="FFFFFF"/>
                </a:solidFill>
                <a:effectLst>
                  <a:outerShdw blurRad="38100" dist="38100" dir="2700000" algn="tl">
                    <a:srgbClr val="C0C0C0"/>
                  </a:outerShdw>
                </a:effectLst>
                <a:latin typeface="Abadi MT Condensed Extra Bold" charset="0"/>
              </a:rPr>
            </a:br>
            <a:r>
              <a:rPr lang="en-ZA" altLang="en-US" sz="3500" dirty="0" smtClean="0">
                <a:solidFill>
                  <a:srgbClr val="FFFF00"/>
                </a:solidFill>
                <a:effectLst>
                  <a:outerShdw blurRad="38100" dist="38100" dir="2700000" algn="tl">
                    <a:srgbClr val="C0C0C0"/>
                  </a:outerShdw>
                </a:effectLst>
                <a:latin typeface="Abadi MT Condensed Extra Bold" charset="0"/>
              </a:rPr>
              <a:t>LA MAÎTRISE DE LA COLÈRE</a:t>
            </a:r>
          </a:p>
        </p:txBody>
      </p:sp>
      <p:sp>
        <p:nvSpPr>
          <p:cNvPr id="20483" name="Content Placeholder 2"/>
          <p:cNvSpPr>
            <a:spLocks noGrp="1"/>
          </p:cNvSpPr>
          <p:nvPr>
            <p:ph idx="1"/>
          </p:nvPr>
        </p:nvSpPr>
        <p:spPr>
          <a:xfrm>
            <a:off x="1219200" y="1981200"/>
            <a:ext cx="7162800" cy="4267200"/>
          </a:xfrm>
        </p:spPr>
        <p:txBody>
          <a:bodyPr rtlCol="0">
            <a:normAutofit/>
          </a:bodyPr>
          <a:lstStyle/>
          <a:p>
            <a:pPr eaLnBrk="1" fontAlgn="auto" hangingPunct="1">
              <a:spcAft>
                <a:spcPts val="0"/>
              </a:spcAft>
              <a:buFont typeface="Wingdings" charset="2"/>
              <a:buChar char="§"/>
              <a:defRPr/>
            </a:pPr>
            <a:r>
              <a:rPr lang="en-ZA" altLang="en-US" sz="2000" dirty="0" smtClean="0">
                <a:ea typeface="+mn-ea"/>
                <a:cs typeface="+mn-cs"/>
              </a:rPr>
              <a:t>Baruch, Rhoda (2008).  </a:t>
            </a:r>
            <a:r>
              <a:rPr lang="en-ZA" altLang="en-US" sz="2000" i="1" dirty="0" smtClean="0">
                <a:ea typeface="+mn-ea"/>
                <a:cs typeface="+mn-cs"/>
              </a:rPr>
              <a:t>Creative Anger: Putting that Powerful Emotion to Good Use. </a:t>
            </a:r>
            <a:r>
              <a:rPr lang="en-ZA" altLang="en-US" sz="2000" dirty="0" smtClean="0">
                <a:ea typeface="+mn-ea"/>
                <a:cs typeface="+mn-cs"/>
              </a:rPr>
              <a:t>Praeger</a:t>
            </a:r>
            <a:r>
              <a:rPr lang="en-ZA" altLang="en-US" sz="2000" dirty="0" smtClean="0">
                <a:ea typeface="+mn-ea"/>
                <a:cs typeface="+mn-cs"/>
              </a:rPr>
              <a:t> Publishers.</a:t>
            </a:r>
          </a:p>
          <a:p>
            <a:pPr eaLnBrk="1" fontAlgn="auto" hangingPunct="1">
              <a:spcAft>
                <a:spcPts val="0"/>
              </a:spcAft>
              <a:buFont typeface="Wingdings" charset="2"/>
              <a:buChar char="§"/>
              <a:defRPr/>
            </a:pPr>
            <a:r>
              <a:rPr lang="en-ZA" altLang="en-US" sz="2000" dirty="0" smtClean="0">
                <a:ea typeface="+mn-ea"/>
                <a:cs typeface="+mn-cs"/>
              </a:rPr>
              <a:t>Dunne, Gerry </a:t>
            </a:r>
            <a:r>
              <a:rPr lang="en-ZA" altLang="en-US" sz="2000" dirty="0">
                <a:ea typeface="+mn-ea"/>
                <a:cs typeface="+mn-cs"/>
              </a:rPr>
              <a:t>(</a:t>
            </a:r>
            <a:r>
              <a:rPr lang="en-ZA" altLang="en-US" sz="2000" dirty="0" smtClean="0">
                <a:ea typeface="+mn-ea"/>
                <a:cs typeface="+mn-cs"/>
              </a:rPr>
              <a:t>2003).  </a:t>
            </a:r>
            <a:r>
              <a:rPr lang="en-ZA" altLang="en-US" sz="2000" i="1" dirty="0" smtClean="0">
                <a:ea typeface="+mn-ea"/>
                <a:cs typeface="+mn-cs"/>
              </a:rPr>
              <a:t>Anger and Conflict Management: Personal Handbook. </a:t>
            </a:r>
            <a:r>
              <a:rPr lang="en-ZA" altLang="en-US" sz="2000" dirty="0" smtClean="0">
                <a:ea typeface="+mn-ea"/>
                <a:cs typeface="+mn-cs"/>
              </a:rPr>
              <a:t>Personhood Press.</a:t>
            </a:r>
            <a:endParaRPr lang="en-ZA" altLang="en-US" sz="2000" dirty="0">
              <a:ea typeface="+mn-ea"/>
              <a:cs typeface="+mn-cs"/>
            </a:endParaRPr>
          </a:p>
          <a:p>
            <a:pPr eaLnBrk="1" fontAlgn="auto" hangingPunct="1">
              <a:spcAft>
                <a:spcPts val="0"/>
              </a:spcAft>
              <a:buFont typeface="Wingdings" charset="2"/>
              <a:buChar char="§"/>
              <a:defRPr/>
            </a:pPr>
            <a:r>
              <a:rPr lang="en-ZA" altLang="en-US" sz="2000" dirty="0" smtClean="0">
                <a:ea typeface="+mn-ea"/>
                <a:cs typeface="+mn-cs"/>
              </a:rPr>
              <a:t>McKay, Matthew </a:t>
            </a:r>
            <a:r>
              <a:rPr lang="en-ZA" altLang="en-US" sz="2000" dirty="0">
                <a:ea typeface="+mn-ea"/>
                <a:cs typeface="+mn-cs"/>
              </a:rPr>
              <a:t>(</a:t>
            </a:r>
            <a:r>
              <a:rPr lang="en-ZA" altLang="en-US" sz="2000" dirty="0" smtClean="0">
                <a:ea typeface="+mn-ea"/>
                <a:cs typeface="+mn-cs"/>
              </a:rPr>
              <a:t>2000).  </a:t>
            </a:r>
            <a:r>
              <a:rPr lang="en-ZA" altLang="en-US" sz="2000" i="1" dirty="0" smtClean="0">
                <a:ea typeface="+mn-ea"/>
                <a:cs typeface="+mn-cs"/>
              </a:rPr>
              <a:t>The Anger Control Workbook. </a:t>
            </a:r>
            <a:r>
              <a:rPr lang="en-ZA" altLang="en-US" sz="2000" dirty="0" smtClean="0">
                <a:ea typeface="+mn-ea"/>
                <a:cs typeface="+mn-cs"/>
              </a:rPr>
              <a:t>New Harbinger Publications, Inc.</a:t>
            </a:r>
          </a:p>
          <a:p>
            <a:pPr eaLnBrk="1" fontAlgn="auto" hangingPunct="1">
              <a:spcAft>
                <a:spcPts val="0"/>
              </a:spcAft>
              <a:buFont typeface="Wingdings" charset="2"/>
              <a:buChar char="§"/>
              <a:defRPr/>
            </a:pPr>
            <a:r>
              <a:rPr lang="en-ZA" altLang="en-US" sz="2000" dirty="0">
                <a:ea typeface="+mn-ea"/>
                <a:cs typeface="+mn-cs"/>
              </a:rPr>
              <a:t>McKay, Matthew (</a:t>
            </a:r>
            <a:r>
              <a:rPr lang="en-ZA" altLang="en-US" sz="2000" dirty="0" smtClean="0">
                <a:ea typeface="+mn-ea"/>
                <a:cs typeface="+mn-cs"/>
              </a:rPr>
              <a:t>2003).  </a:t>
            </a:r>
            <a:r>
              <a:rPr lang="en-ZA" altLang="en-US" sz="2000" i="1" dirty="0" smtClean="0">
                <a:ea typeface="+mn-ea"/>
                <a:cs typeface="+mn-cs"/>
              </a:rPr>
              <a:t>When </a:t>
            </a:r>
            <a:r>
              <a:rPr lang="en-ZA" altLang="en-US" sz="2000" i="1" dirty="0">
                <a:ea typeface="+mn-ea"/>
                <a:cs typeface="+mn-cs"/>
              </a:rPr>
              <a:t>Anger </a:t>
            </a:r>
            <a:r>
              <a:rPr lang="en-ZA" altLang="en-US" sz="2000" i="1" dirty="0" smtClean="0">
                <a:ea typeface="+mn-ea"/>
                <a:cs typeface="+mn-cs"/>
              </a:rPr>
              <a:t>Hurts. </a:t>
            </a:r>
            <a:r>
              <a:rPr lang="en-ZA" altLang="en-US" sz="2000" dirty="0">
                <a:ea typeface="+mn-ea"/>
                <a:cs typeface="+mn-cs"/>
              </a:rPr>
              <a:t>New Harbinger Publications, Inc.</a:t>
            </a:r>
          </a:p>
          <a:p>
            <a:pPr eaLnBrk="1" fontAlgn="auto" hangingPunct="1">
              <a:spcAft>
                <a:spcPts val="0"/>
              </a:spcAft>
              <a:buFont typeface="Wingdings" charset="2"/>
              <a:buChar char="§"/>
              <a:defRPr/>
            </a:pPr>
            <a:r>
              <a:rPr lang="en-ZA" altLang="en-US" sz="2000" dirty="0" smtClean="0">
                <a:ea typeface="+mn-ea"/>
                <a:cs typeface="+mn-cs"/>
              </a:rPr>
              <a:t>Oliver, Gary (1992).  </a:t>
            </a:r>
            <a:r>
              <a:rPr lang="en-ZA" altLang="en-US" sz="2000" i="1" dirty="0" smtClean="0">
                <a:ea typeface="+mn-ea"/>
                <a:cs typeface="+mn-cs"/>
              </a:rPr>
              <a:t>When Anger Hits Home: Taking Care of Your Anger Without Taking it Out on Your Family. </a:t>
            </a:r>
            <a:r>
              <a:rPr lang="en-ZA" altLang="en-US" sz="2000" dirty="0" smtClean="0">
                <a:ea typeface="+mn-ea"/>
                <a:cs typeface="+mn-cs"/>
              </a:rPr>
              <a:t>Moody Press.</a:t>
            </a:r>
            <a:endParaRPr lang="en-ZA" altLang="en-US" sz="2000" dirty="0">
              <a:ea typeface="+mn-ea"/>
              <a:cs typeface="+mn-cs"/>
            </a:endParaRPr>
          </a:p>
          <a:p>
            <a:pPr eaLnBrk="1" fontAlgn="auto" hangingPunct="1">
              <a:spcAft>
                <a:spcPts val="0"/>
              </a:spcAft>
              <a:buFont typeface="Wingdings" charset="2"/>
              <a:buChar char="§"/>
              <a:defRPr/>
            </a:pPr>
            <a:r>
              <a:rPr lang="en-ZA" altLang="en-US" sz="2000" dirty="0" smtClean="0">
                <a:ea typeface="+mn-ea"/>
                <a:cs typeface="+mn-cs"/>
              </a:rPr>
              <a:t>Shrand</a:t>
            </a:r>
            <a:r>
              <a:rPr lang="en-ZA" altLang="en-US" sz="2000" dirty="0" smtClean="0">
                <a:ea typeface="+mn-ea"/>
                <a:cs typeface="+mn-cs"/>
              </a:rPr>
              <a:t>, Joseph </a:t>
            </a:r>
            <a:r>
              <a:rPr lang="en-ZA" altLang="en-US" sz="2000" dirty="0">
                <a:ea typeface="+mn-ea"/>
                <a:cs typeface="+mn-cs"/>
              </a:rPr>
              <a:t>(</a:t>
            </a:r>
            <a:r>
              <a:rPr lang="en-ZA" altLang="en-US" sz="2000" dirty="0" smtClean="0">
                <a:ea typeface="+mn-ea"/>
                <a:cs typeface="+mn-cs"/>
              </a:rPr>
              <a:t>2013).  </a:t>
            </a:r>
            <a:r>
              <a:rPr lang="en-ZA" altLang="en-US" sz="2000" i="1" dirty="0" smtClean="0">
                <a:ea typeface="+mn-ea"/>
                <a:cs typeface="+mn-cs"/>
              </a:rPr>
              <a:t>Outsmarting Anger. </a:t>
            </a:r>
            <a:r>
              <a:rPr lang="en-ZA" altLang="en-US" sz="2000" dirty="0" smtClean="0">
                <a:ea typeface="+mn-ea"/>
                <a:cs typeface="+mn-cs"/>
              </a:rPr>
              <a:t>John Wiley &amp; Sons.  </a:t>
            </a:r>
            <a:endParaRPr lang="en-ZA" altLang="en-US" sz="2000" dirty="0">
              <a:ea typeface="+mn-ea"/>
              <a:cs typeface="+mn-cs"/>
            </a:endParaRPr>
          </a:p>
          <a:p>
            <a:pPr eaLnBrk="1" fontAlgn="auto" hangingPunct="1">
              <a:spcAft>
                <a:spcPts val="0"/>
              </a:spcAft>
              <a:buFont typeface="Wingdings" charset="2"/>
              <a:buChar char="§"/>
              <a:defRPr/>
            </a:pPr>
            <a:endParaRPr lang="en-ZA" altLang="en-US" sz="2400" dirty="0">
              <a:ea typeface="+mn-ea"/>
              <a:cs typeface="+mn-cs"/>
            </a:endParaRPr>
          </a:p>
          <a:p>
            <a:pPr eaLnBrk="1" fontAlgn="auto" hangingPunct="1">
              <a:spcAft>
                <a:spcPts val="0"/>
              </a:spcAft>
              <a:buFont typeface="Wingdings" charset="2"/>
              <a:buChar char="§"/>
              <a:defRPr/>
            </a:pPr>
            <a:endParaRPr lang="en-ZA" altLang="en-US" sz="2400" dirty="0" smtClean="0">
              <a:ea typeface="+mn-ea"/>
              <a:cs typeface="+mn-cs"/>
            </a:endParaRPr>
          </a:p>
          <a:p>
            <a:pPr marL="82550" indent="0" eaLnBrk="1" fontAlgn="auto" hangingPunct="1">
              <a:spcAft>
                <a:spcPts val="0"/>
              </a:spcAft>
              <a:buFont typeface="Arial" charset="0"/>
              <a:buNone/>
              <a:defRPr/>
            </a:pPr>
            <a:endParaRPr lang="en-ZA" altLang="en-US" sz="2400" dirty="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AngerManagement_PP_0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itle 1"/>
          <p:cNvSpPr>
            <a:spLocks noGrp="1"/>
          </p:cNvSpPr>
          <p:nvPr>
            <p:ph type="title"/>
          </p:nvPr>
        </p:nvSpPr>
        <p:spPr>
          <a:xfrm>
            <a:off x="0" y="685800"/>
            <a:ext cx="9309100" cy="1143000"/>
          </a:xfrm>
        </p:spPr>
        <p:txBody>
          <a:bodyPr/>
          <a:lstStyle/>
          <a:p>
            <a:pPr eaLnBrk="1" hangingPunct="1"/>
            <a:r>
              <a:rPr lang="en-ZA" altLang="en-US" b="1" smtClean="0">
                <a:solidFill>
                  <a:schemeClr val="bg1"/>
                </a:solidFill>
              </a:rPr>
              <a:t>COMMENT FONCTIONNE LA COLÈRE?</a:t>
            </a:r>
            <a:endParaRPr lang="en-US" altLang="en-US" b="1" smtClean="0">
              <a:solidFill>
                <a:schemeClr val="bg1"/>
              </a:solidFill>
            </a:endParaRPr>
          </a:p>
        </p:txBody>
      </p:sp>
      <p:sp>
        <p:nvSpPr>
          <p:cNvPr id="21506" name="Content Placeholder 2"/>
          <p:cNvSpPr>
            <a:spLocks noGrp="1"/>
          </p:cNvSpPr>
          <p:nvPr>
            <p:ph idx="1"/>
          </p:nvPr>
        </p:nvSpPr>
        <p:spPr>
          <a:xfrm>
            <a:off x="990600" y="2209800"/>
            <a:ext cx="7543800" cy="4419600"/>
          </a:xfrm>
        </p:spPr>
        <p:txBody>
          <a:bodyPr rtlCol="0">
            <a:normAutofit fontScale="85000" lnSpcReduction="10000"/>
          </a:bodyPr>
          <a:lstStyle/>
          <a:p>
            <a:pPr eaLnBrk="1" hangingPunct="1">
              <a:buFont typeface="Arial" charset="0"/>
              <a:buChar char="•"/>
              <a:defRPr/>
            </a:pPr>
            <a:r>
              <a:rPr lang="fr-FR" dirty="0"/>
              <a:t>La colère, comme toute émotion, provoque des changements physiologiques dans le rythme cardiaque, la pression artérielle et le taux d'adrénaline et de la noradrénaline. Elle produit une grande agitation interne</a:t>
            </a:r>
            <a:r>
              <a:rPr lang="en-ZA" dirty="0" smtClean="0">
                <a:ea typeface="ＭＳ Ｐゴシック" charset="0"/>
              </a:rPr>
              <a:t>. </a:t>
            </a:r>
            <a:endParaRPr lang="en-US" dirty="0">
              <a:ea typeface="ＭＳ Ｐゴシック" charset="0"/>
            </a:endParaRPr>
          </a:p>
          <a:p>
            <a:pPr eaLnBrk="1" hangingPunct="1">
              <a:buFont typeface="Arial" charset="0"/>
              <a:buChar char="•"/>
              <a:defRPr/>
            </a:pPr>
            <a:r>
              <a:rPr lang="fr-FR" b="1" dirty="0"/>
              <a:t>La colère peut être une réaction à</a:t>
            </a:r>
            <a:r>
              <a:rPr lang="en-ZA" b="1" dirty="0" smtClean="0">
                <a:ea typeface="ＭＳ Ｐゴシック" charset="0"/>
              </a:rPr>
              <a:t>:</a:t>
            </a:r>
            <a:endParaRPr lang="en-US" b="1" dirty="0">
              <a:ea typeface="ＭＳ Ｐゴシック" charset="0"/>
            </a:endParaRPr>
          </a:p>
          <a:p>
            <a:pPr lvl="1">
              <a:defRPr/>
            </a:pPr>
            <a:r>
              <a:rPr lang="fr-FR" dirty="0"/>
              <a:t>Une autre personne (conjoint, patron, enfant, voisin) </a:t>
            </a:r>
          </a:p>
          <a:p>
            <a:pPr lvl="1">
              <a:defRPr/>
            </a:pPr>
            <a:r>
              <a:rPr lang="fr-FR" dirty="0"/>
              <a:t>Soi-même (avoir oublié quelque chose, avoir commis une erreur) </a:t>
            </a:r>
          </a:p>
          <a:p>
            <a:pPr lvl="1">
              <a:defRPr/>
            </a:pPr>
            <a:r>
              <a:rPr lang="fr-FR" dirty="0"/>
              <a:t>Une circonstance (météo, embouteillage, perte) </a:t>
            </a:r>
          </a:p>
          <a:p>
            <a:pPr lvl="1">
              <a:defRPr/>
            </a:pPr>
            <a:r>
              <a:rPr lang="fr-FR" dirty="0"/>
              <a:t>Mémoires (traumatisme passé, embarras passé) </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AngerManagement_PP_0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itle 1"/>
          <p:cNvSpPr>
            <a:spLocks noGrp="1"/>
          </p:cNvSpPr>
          <p:nvPr>
            <p:ph type="title"/>
          </p:nvPr>
        </p:nvSpPr>
        <p:spPr>
          <a:xfrm>
            <a:off x="228600" y="762000"/>
            <a:ext cx="8915400" cy="1143000"/>
          </a:xfrm>
        </p:spPr>
        <p:txBody>
          <a:bodyPr/>
          <a:lstStyle/>
          <a:p>
            <a:pPr eaLnBrk="1" hangingPunct="1"/>
            <a:r>
              <a:rPr lang="en-ZA" altLang="en-US" sz="3200" b="1" dirty="0" smtClean="0">
                <a:solidFill>
                  <a:srgbClr val="FFFFFF"/>
                </a:solidFill>
              </a:rPr>
              <a:t>LA COLÈRE SE RÉVÈLE À TROIS NIVEAUX: </a:t>
            </a:r>
            <a:r>
              <a:rPr lang="en-ZA" altLang="en-US" sz="3200" b="1" i="1" dirty="0" smtClean="0">
                <a:solidFill>
                  <a:srgbClr val="FFFF00"/>
                </a:solidFill>
              </a:rPr>
              <a:t>PHYSIOLOGIQUE, </a:t>
            </a:r>
            <a:r>
              <a:rPr lang="fr-FR" altLang="en-US" sz="3200" b="1" i="1" dirty="0" smtClean="0">
                <a:solidFill>
                  <a:srgbClr val="FFFF00"/>
                </a:solidFill>
              </a:rPr>
              <a:t>COGNITIF</a:t>
            </a:r>
            <a:r>
              <a:rPr lang="en-ZA" altLang="en-US" sz="3200" b="1" i="1" dirty="0" smtClean="0">
                <a:solidFill>
                  <a:srgbClr val="FFFF00"/>
                </a:solidFill>
              </a:rPr>
              <a:t>, </a:t>
            </a:r>
            <a:r>
              <a:rPr lang="en-ZA" altLang="en-US" sz="3200" b="1" i="1" dirty="0" smtClean="0">
                <a:solidFill>
                  <a:srgbClr val="FFFF00"/>
                </a:solidFill>
              </a:rPr>
              <a:t>ET COMPORTEMENTAL</a:t>
            </a:r>
            <a:r>
              <a:rPr lang="en-US" altLang="en-US" sz="3200" b="1" i="1" dirty="0" smtClean="0">
                <a:solidFill>
                  <a:srgbClr val="FFFF00"/>
                </a:solidFill>
              </a:rPr>
              <a:t/>
            </a:r>
            <a:br>
              <a:rPr lang="en-US" altLang="en-US" sz="3200" b="1" i="1" dirty="0" smtClean="0">
                <a:solidFill>
                  <a:srgbClr val="FFFF00"/>
                </a:solidFill>
              </a:rPr>
            </a:br>
            <a:endParaRPr lang="en-US" altLang="en-US" sz="3200" b="1" i="1" dirty="0" smtClean="0">
              <a:solidFill>
                <a:srgbClr val="FFFF00"/>
              </a:solidFill>
            </a:endParaRPr>
          </a:p>
        </p:txBody>
      </p:sp>
      <p:sp>
        <p:nvSpPr>
          <p:cNvPr id="8196" name="Content Placeholder 2"/>
          <p:cNvSpPr>
            <a:spLocks noGrp="1"/>
          </p:cNvSpPr>
          <p:nvPr>
            <p:ph idx="1"/>
          </p:nvPr>
        </p:nvSpPr>
        <p:spPr>
          <a:xfrm>
            <a:off x="609600" y="2438400"/>
            <a:ext cx="8382000" cy="3962400"/>
          </a:xfrm>
        </p:spPr>
        <p:txBody>
          <a:bodyPr/>
          <a:lstStyle/>
          <a:p>
            <a:pPr indent="-273050" eaLnBrk="1" hangingPunct="1"/>
            <a:r>
              <a:rPr lang="fr-FR" altLang="en-US" sz="3600" b="1" dirty="0" smtClean="0">
                <a:solidFill>
                  <a:srgbClr val="660066"/>
                </a:solidFill>
              </a:rPr>
              <a:t>NIVEAU PHYSIOLOGIQUE: </a:t>
            </a:r>
            <a:r>
              <a:rPr lang="fr-FR" altLang="en-US" sz="3600" b="1" dirty="0" smtClean="0"/>
              <a:t>Les </a:t>
            </a:r>
            <a:r>
              <a:rPr lang="fr-FR" altLang="en-US" sz="3600" b="1" dirty="0" smtClean="0"/>
              <a:t>réponses les plus importantes sont un taux cardiaque plus rapide, la pression artérielle élevée, contraction des muscles, l’augmentation du rythme respiratoire, la transpiration, la pâleur ou rougeur du visage, des mains froides</a:t>
            </a:r>
            <a:r>
              <a:rPr lang="en-US" altLang="en-US" sz="3600" b="1" dirty="0" smtClean="0"/>
              <a:t>. </a:t>
            </a:r>
            <a:endParaRPr lang="en-US" altLang="en-US" sz="3600" dirty="0" smtClean="0"/>
          </a:p>
          <a:p>
            <a:pPr indent="-273050" eaLnBrk="1" hangingPunct="1"/>
            <a:endParaRPr lang="en-US" altLang="en-US" sz="3600" dirty="0"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1066800"/>
            <a:ext cx="8001000" cy="1143000"/>
          </a:xfrm>
        </p:spPr>
        <p:txBody>
          <a:bodyPr>
            <a:normAutofit fontScale="90000"/>
          </a:bodyPr>
          <a:lstStyle/>
          <a:p>
            <a:pPr eaLnBrk="1" hangingPunct="1">
              <a:defRPr/>
            </a:pPr>
            <a:r>
              <a:rPr lang="en-ZA" altLang="en-US" sz="4000" b="1" dirty="0" smtClean="0">
                <a:solidFill>
                  <a:schemeClr val="bg1"/>
                </a:solidFill>
              </a:rPr>
              <a:t>LA COLÈRE SE RÉVÈLE—</a:t>
            </a:r>
            <a:r>
              <a:rPr lang="en-ZA" altLang="en-US" sz="4000" b="1" dirty="0" smtClean="0">
                <a:solidFill>
                  <a:srgbClr val="FFFF00"/>
                </a:solidFill>
              </a:rPr>
              <a:t>NIVEAU 2</a:t>
            </a:r>
            <a:r>
              <a:rPr lang="en-US" altLang="en-US" sz="4000" dirty="0" smtClean="0">
                <a:solidFill>
                  <a:srgbClr val="FFFF00"/>
                </a:solidFill>
              </a:rPr>
              <a:t/>
            </a:r>
            <a:br>
              <a:rPr lang="en-US" altLang="en-US" sz="4000" dirty="0" smtClean="0">
                <a:solidFill>
                  <a:srgbClr val="FFFF00"/>
                </a:solidFill>
              </a:rPr>
            </a:br>
            <a:endParaRPr lang="en-US" altLang="en-US" sz="4000" dirty="0" smtClean="0">
              <a:solidFill>
                <a:srgbClr val="FFFF00"/>
              </a:solidFill>
            </a:endParaRPr>
          </a:p>
        </p:txBody>
      </p:sp>
      <p:sp>
        <p:nvSpPr>
          <p:cNvPr id="9220" name="Content Placeholder 2"/>
          <p:cNvSpPr>
            <a:spLocks noGrp="1"/>
          </p:cNvSpPr>
          <p:nvPr>
            <p:ph idx="1"/>
          </p:nvPr>
        </p:nvSpPr>
        <p:spPr>
          <a:xfrm>
            <a:off x="1066800" y="2286000"/>
            <a:ext cx="7543800" cy="4114800"/>
          </a:xfrm>
        </p:spPr>
        <p:txBody>
          <a:bodyPr/>
          <a:lstStyle/>
          <a:p>
            <a:pPr indent="-273050" eaLnBrk="1" hangingPunct="1"/>
            <a:r>
              <a:rPr lang="en-US" altLang="en-US" sz="4000" b="1" smtClean="0">
                <a:solidFill>
                  <a:srgbClr val="660066"/>
                </a:solidFill>
              </a:rPr>
              <a:t>PLAN COGNITIF: </a:t>
            </a:r>
            <a:r>
              <a:rPr lang="fr-FR" altLang="en-US" sz="4000" b="1" smtClean="0"/>
              <a:t>Lorsque nous sommes en colère, notre pensée devient irrationnelle, déformée, négative, et se concentre sur ce qui nous met en colère.</a:t>
            </a:r>
            <a:r>
              <a:rPr lang="fr-FR" altLang="en-US" sz="4000" smtClean="0"/>
              <a:t> </a:t>
            </a:r>
          </a:p>
          <a:p>
            <a:pPr indent="-273050" eaLnBrk="1" hangingPunct="1"/>
            <a:r>
              <a:rPr lang="en-US" altLang="en-US" sz="4000" b="1" smtClean="0"/>
              <a:t>.  </a:t>
            </a:r>
            <a:endParaRPr lang="en-US" altLang="en-US" sz="4000" smtClean="0"/>
          </a:p>
          <a:p>
            <a:pPr indent="-273050" eaLnBrk="1" hangingPunct="1"/>
            <a:endParaRPr lang="en-US" altLang="en-US" sz="4000"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AngerManagement_PP_0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1"/>
          <p:cNvSpPr>
            <a:spLocks noGrp="1"/>
          </p:cNvSpPr>
          <p:nvPr>
            <p:ph type="title"/>
          </p:nvPr>
        </p:nvSpPr>
        <p:spPr>
          <a:xfrm>
            <a:off x="533400" y="990600"/>
            <a:ext cx="8229600" cy="1143000"/>
          </a:xfrm>
        </p:spPr>
        <p:txBody>
          <a:bodyPr/>
          <a:lstStyle/>
          <a:p>
            <a:pPr eaLnBrk="1" hangingPunct="1"/>
            <a:r>
              <a:rPr lang="en-ZA" altLang="en-US" sz="4000" b="1" smtClean="0">
                <a:solidFill>
                  <a:srgbClr val="FFFFFF"/>
                </a:solidFill>
              </a:rPr>
              <a:t>LA COLÈRE SE MANIFESTE—</a:t>
            </a:r>
            <a:r>
              <a:rPr lang="en-ZA" altLang="en-US" sz="4000" b="1" smtClean="0">
                <a:solidFill>
                  <a:srgbClr val="FFFF00"/>
                </a:solidFill>
              </a:rPr>
              <a:t>NIVEAU 3</a:t>
            </a:r>
            <a:r>
              <a:rPr lang="en-US" altLang="en-US" sz="4000" smtClean="0">
                <a:solidFill>
                  <a:srgbClr val="FFFF00"/>
                </a:solidFill>
              </a:rPr>
              <a:t/>
            </a:r>
            <a:br>
              <a:rPr lang="en-US" altLang="en-US" sz="4000" smtClean="0">
                <a:solidFill>
                  <a:srgbClr val="FFFF00"/>
                </a:solidFill>
              </a:rPr>
            </a:br>
            <a:endParaRPr lang="en-US" altLang="en-US" sz="4000" smtClean="0">
              <a:solidFill>
                <a:srgbClr val="FFFF00"/>
              </a:solidFill>
            </a:endParaRPr>
          </a:p>
        </p:txBody>
      </p:sp>
      <p:sp>
        <p:nvSpPr>
          <p:cNvPr id="10244" name="Content Placeholder 2"/>
          <p:cNvSpPr>
            <a:spLocks noGrp="1"/>
          </p:cNvSpPr>
          <p:nvPr>
            <p:ph idx="1"/>
          </p:nvPr>
        </p:nvSpPr>
        <p:spPr>
          <a:xfrm>
            <a:off x="304800" y="1981200"/>
            <a:ext cx="8839200" cy="4876800"/>
          </a:xfrm>
        </p:spPr>
        <p:txBody>
          <a:bodyPr/>
          <a:lstStyle/>
          <a:p>
            <a:pPr indent="-273050" eaLnBrk="1" hangingPunct="1"/>
            <a:r>
              <a:rPr lang="en-US" altLang="en-US" sz="2800" b="1" dirty="0" smtClean="0">
                <a:solidFill>
                  <a:srgbClr val="660066"/>
                </a:solidFill>
              </a:rPr>
              <a:t>NIVEAU COMPORTEMENTAL.</a:t>
            </a:r>
            <a:r>
              <a:rPr lang="fr-FR" altLang="en-US" sz="2800" b="1" dirty="0" smtClean="0"/>
              <a:t> La colère peut se révéler par diverses manières.</a:t>
            </a:r>
            <a:r>
              <a:rPr lang="fr-FR" altLang="en-US" sz="2800" dirty="0" smtClean="0"/>
              <a:t> </a:t>
            </a:r>
            <a:r>
              <a:rPr lang="fr-FR" altLang="en-US" sz="2800" b="1" dirty="0" smtClean="0"/>
              <a:t>Nous pouvons devenir rouge et fragile, faire entendre notre voix, claquer les portes, ou dire des choses blessantes, méchantes.</a:t>
            </a:r>
            <a:r>
              <a:rPr lang="fr-FR" altLang="en-US" sz="2800" dirty="0" smtClean="0"/>
              <a:t> </a:t>
            </a:r>
            <a:r>
              <a:rPr lang="fr-FR" altLang="en-US" sz="2800" b="1" dirty="0" smtClean="0"/>
              <a:t>Dans la manifestation la plus extrême, la personne en colère devient violente, crie </a:t>
            </a:r>
            <a:r>
              <a:rPr lang="fr-FR" altLang="en-US" sz="2800" b="1" dirty="0" smtClean="0"/>
              <a:t>après les autres</a:t>
            </a:r>
            <a:r>
              <a:rPr lang="fr-FR" altLang="en-US" sz="2800" b="1" dirty="0" smtClean="0"/>
              <a:t>, donne des coups de pied aux objets ou aux animaux domestiques, et frappe les gens avec les poings ou toute arme à portée de main</a:t>
            </a:r>
            <a:r>
              <a:rPr lang="en-US" altLang="en-US" sz="2800" b="1" dirty="0" smtClean="0"/>
              <a:t>.  </a:t>
            </a:r>
            <a:endParaRPr lang="en-US" altLang="en-US" sz="2800" dirty="0" smtClean="0"/>
          </a:p>
          <a:p>
            <a:pPr indent="-273050" eaLnBrk="1" hangingPunct="1"/>
            <a:endParaRPr lang="en-US" altLang="en-US" sz="2800" dirty="0" smtClean="0">
              <a:latin typeface="Gill Sans MT" pitchFamily="34" charset="0"/>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AngerManagement_PP_0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309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itle 1"/>
          <p:cNvSpPr>
            <a:spLocks noGrp="1"/>
          </p:cNvSpPr>
          <p:nvPr>
            <p:ph type="title"/>
          </p:nvPr>
        </p:nvSpPr>
        <p:spPr>
          <a:xfrm>
            <a:off x="304800" y="304800"/>
            <a:ext cx="8763000" cy="1066800"/>
          </a:xfrm>
        </p:spPr>
        <p:txBody>
          <a:bodyPr/>
          <a:lstStyle/>
          <a:p>
            <a:pPr eaLnBrk="1" hangingPunct="1"/>
            <a:r>
              <a:rPr lang="en-ZA" altLang="en-US" sz="4000" b="1" smtClean="0">
                <a:solidFill>
                  <a:srgbClr val="FFFFFF"/>
                </a:solidFill>
              </a:rPr>
              <a:t>IMPACT NÉGATIF DE LA  </a:t>
            </a:r>
            <a:r>
              <a:rPr lang="en-ZA" altLang="en-US" sz="4000" b="1" smtClean="0">
                <a:solidFill>
                  <a:srgbClr val="FFFF00"/>
                </a:solidFill>
              </a:rPr>
              <a:t>COLÈRE </a:t>
            </a:r>
            <a:r>
              <a:rPr lang="en-ZA" altLang="en-US" sz="4000" b="1" smtClean="0">
                <a:solidFill>
                  <a:srgbClr val="FFFFFF"/>
                </a:solidFill>
              </a:rPr>
              <a:t>SUR LA </a:t>
            </a:r>
            <a:r>
              <a:rPr lang="en-ZA" altLang="en-US" sz="4000" b="1" smtClean="0">
                <a:solidFill>
                  <a:srgbClr val="FFFF00"/>
                </a:solidFill>
              </a:rPr>
              <a:t>SANTÉ PHYSIQUE</a:t>
            </a:r>
            <a:r>
              <a:rPr lang="en-ZA" altLang="en-US" sz="4000" b="1" smtClean="0">
                <a:solidFill>
                  <a:srgbClr val="FFFFFF"/>
                </a:solidFill>
              </a:rPr>
              <a:t> </a:t>
            </a:r>
            <a:endParaRPr lang="en-US" altLang="en-US" sz="4000" smtClean="0">
              <a:solidFill>
                <a:srgbClr val="FFFFFF"/>
              </a:solidFill>
            </a:endParaRPr>
          </a:p>
        </p:txBody>
      </p:sp>
      <p:sp>
        <p:nvSpPr>
          <p:cNvPr id="17410" name="Content Placeholder 2"/>
          <p:cNvSpPr>
            <a:spLocks noGrp="1"/>
          </p:cNvSpPr>
          <p:nvPr>
            <p:ph idx="1"/>
          </p:nvPr>
        </p:nvSpPr>
        <p:spPr>
          <a:xfrm>
            <a:off x="914400" y="1905000"/>
            <a:ext cx="8229600" cy="4953000"/>
          </a:xfrm>
        </p:spPr>
        <p:txBody>
          <a:bodyPr/>
          <a:lstStyle/>
          <a:p>
            <a:pPr indent="-273050" eaLnBrk="1" hangingPunct="1">
              <a:buFont typeface="Arial" charset="0"/>
              <a:buChar char="•"/>
              <a:defRPr/>
            </a:pPr>
            <a:r>
              <a:rPr lang="en-US" b="1" dirty="0" smtClean="0">
                <a:solidFill>
                  <a:srgbClr val="660066"/>
                </a:solidFill>
                <a:ea typeface="ＭＳ Ｐゴシック" charset="0"/>
              </a:rPr>
              <a:t>LA SANTÉ PHYSIQUE : </a:t>
            </a:r>
            <a:r>
              <a:rPr lang="fr-FR" b="1" dirty="0" smtClean="0"/>
              <a:t>Quand </a:t>
            </a:r>
            <a:r>
              <a:rPr lang="fr-FR" b="1" dirty="0"/>
              <a:t>la colère est fréquente ou intense, elle peut facilement nuire à votre santé physique.</a:t>
            </a:r>
            <a:r>
              <a:rPr lang="fr-FR" dirty="0"/>
              <a:t> </a:t>
            </a:r>
            <a:r>
              <a:rPr lang="fr-FR" b="1" dirty="0"/>
              <a:t>Une colère continue rend plus sensible aux maladies cardiaques, à l'hypertension artérielle, au diabète, aux problèmes de cholestérol, à la perte de défenses physiques et aux troubles du sommeil</a:t>
            </a:r>
            <a:r>
              <a:rPr lang="en-US" b="1" dirty="0" smtClean="0">
                <a:ea typeface="ＭＳ Ｐゴシック" charset="0"/>
              </a:rPr>
              <a:t>.  </a:t>
            </a:r>
            <a:endParaRPr lang="en-US" dirty="0">
              <a:ea typeface="ＭＳ Ｐゴシック" charset="0"/>
            </a:endParaRPr>
          </a:p>
          <a:p>
            <a:pPr marL="69850" indent="0" eaLnBrk="1" hangingPunct="1">
              <a:buFont typeface="Arial" charset="0"/>
              <a:buNone/>
              <a:defRPr/>
            </a:pPr>
            <a:endParaRPr lang="en-US" dirty="0">
              <a:latin typeface="Gill Sans MT" charset="0"/>
              <a:ea typeface="ＭＳ Ｐゴシック" charset="0"/>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28389</TotalTime>
  <Words>4446</Words>
  <Application>Microsoft Office PowerPoint</Application>
  <PresentationFormat>On-screen Show (4:3)</PresentationFormat>
  <Paragraphs>369</Paragraphs>
  <Slides>46</Slides>
  <Notes>45</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46</vt:i4>
      </vt:variant>
    </vt:vector>
  </HeadingPairs>
  <TitlesOfParts>
    <vt:vector size="60" baseType="lpstr">
      <vt:lpstr>ＭＳ Ｐゴシック</vt:lpstr>
      <vt:lpstr>ＭＳ Ｐゴシック</vt:lpstr>
      <vt:lpstr>Abadi MT Condensed Extra Bold</vt:lpstr>
      <vt:lpstr>Abadi MT Condensed Light</vt:lpstr>
      <vt:lpstr>Arial</vt:lpstr>
      <vt:lpstr>Book Antiqua</vt:lpstr>
      <vt:lpstr>Calibri</vt:lpstr>
      <vt:lpstr>Cambria Math</vt:lpstr>
      <vt:lpstr>Gill Sans MT</vt:lpstr>
      <vt:lpstr>Times New Roman</vt:lpstr>
      <vt:lpstr>Wingdings</vt:lpstr>
      <vt:lpstr>Wingdings 2</vt:lpstr>
      <vt:lpstr>Wingdings 3</vt:lpstr>
      <vt:lpstr>Office Theme</vt:lpstr>
      <vt:lpstr>Maîtriser sa colère</vt:lpstr>
      <vt:lpstr>Introduction</vt:lpstr>
      <vt:lpstr>LA COLÈRE L’ÉMOTION LA PLUS DANGEREUSE   AUX RELATIONS </vt:lpstr>
      <vt:lpstr>QU'EST-CE QUE LA COLÈRE?</vt:lpstr>
      <vt:lpstr>COMMENT FONCTIONNE LA COLÈRE?</vt:lpstr>
      <vt:lpstr>LA COLÈRE SE RÉVÈLE À TROIS NIVEAUX: PHYSIOLOGIQUE, COGNITIF, ET COMPORTEMENTAL </vt:lpstr>
      <vt:lpstr>LA COLÈRE SE RÉVÈLE—NIVEAU 2 </vt:lpstr>
      <vt:lpstr>LA COLÈRE SE MANIFESTE—NIVEAU 3 </vt:lpstr>
      <vt:lpstr>IMPACT NÉGATIF DE LA  COLÈRE SUR LA SANTÉ PHYSIQUE </vt:lpstr>
      <vt:lpstr>IMPACT NÉGATIF DE LA  COLÈRE SUR LA SANTÉ MENTALE </vt:lpstr>
      <vt:lpstr>IMPACT NÉGATIF DE LA  COLÈRE  SUR LES RELATIONS </vt:lpstr>
      <vt:lpstr>IMPACT NÉGATIF DE LA  COLÈRE  SUR LE LIEU DE TRAVAIL </vt:lpstr>
      <vt:lpstr>LA COLÈRE et LE CERVEAU #1 </vt:lpstr>
      <vt:lpstr>LA COLÈRE et LE CERVEAU #2</vt:lpstr>
      <vt:lpstr>LA MAÎTRISE DE  LA COLÈRE</vt:lpstr>
      <vt:lpstr>LA MAÎTRISE DE  LA COLÈRE</vt:lpstr>
      <vt:lpstr>PowerPoint Presentation</vt:lpstr>
      <vt:lpstr>LA COLÈRE DANS LES RELATIONS</vt:lpstr>
      <vt:lpstr>LE CYCLE DE LA COLÈRE</vt:lpstr>
      <vt:lpstr>LA COLÈRE DANS LES RELATIONS</vt:lpstr>
      <vt:lpstr>Techniques pour maîtriser  votre colère </vt:lpstr>
      <vt:lpstr>SIGNES ANNONCIATEURS DE LA  COLÈRE</vt:lpstr>
      <vt:lpstr>IDENTIFIER LES DÉCLENCHEURS </vt:lpstr>
      <vt:lpstr>IDENTIFIER LES PENSÉES</vt:lpstr>
      <vt:lpstr>IDENTIFIER LES PENSÉES</vt:lpstr>
      <vt:lpstr>IDENTIFIER LES PENSÉES</vt:lpstr>
      <vt:lpstr>SIGNES, DÉCLENCHEURS ET PENSÉES ... </vt:lpstr>
      <vt:lpstr>QUE FAIRE?  </vt:lpstr>
      <vt:lpstr>PLUS DE STRATÉGIES </vt:lpstr>
      <vt:lpstr>PLUS DE STRATÉGIES </vt:lpstr>
      <vt:lpstr>PLUS DE STRATEGIES </vt:lpstr>
      <vt:lpstr>Le meilleur moment </vt:lpstr>
      <vt:lpstr>Le meilleur moment </vt:lpstr>
      <vt:lpstr>PLUS DE STRATÉGIES </vt:lpstr>
      <vt:lpstr>EXERCICE:  Les Qualités de Mon époux(se) / ami(e)</vt:lpstr>
      <vt:lpstr>EXERCICE:  UNE LETTRE DE REMERCIEMENT</vt:lpstr>
      <vt:lpstr>COMMENT FAIRE FACE À LA COLÈRE (RÉSUMÉ)</vt:lpstr>
      <vt:lpstr>NOTE SUR LES   STRATÉGIES PSYCHOLOGIQUES</vt:lpstr>
      <vt:lpstr>SCÈNES  </vt:lpstr>
      <vt:lpstr>SCÈNE 1  </vt:lpstr>
      <vt:lpstr>SCÈNE 2</vt:lpstr>
      <vt:lpstr>SCÈNE 3  </vt:lpstr>
      <vt:lpstr>SCÈNE 4  </vt:lpstr>
      <vt:lpstr>SCÈNE 5  </vt:lpstr>
      <vt:lpstr>LA RÈGLE D’OR,  UN ANTIDOTE À LA COLÈRE</vt:lpstr>
      <vt:lpstr>PLUS D’INFORMATIONS SUR LA MAÎTRISE DE LA COLÈRE</vt:lpstr>
    </vt:vector>
  </TitlesOfParts>
  <Company>AIIAS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SUCCESSFUL RELATIONSHIPS</dc:title>
  <dc:creator>President's Office</dc:creator>
  <cp:lastModifiedBy>Erna Johnson</cp:lastModifiedBy>
  <cp:revision>307</cp:revision>
  <dcterms:created xsi:type="dcterms:W3CDTF">2004-05-13T08:30:38Z</dcterms:created>
  <dcterms:modified xsi:type="dcterms:W3CDTF">2015-05-13T21:58:53Z</dcterms:modified>
</cp:coreProperties>
</file>