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3" r:id="rId3"/>
    <p:sldId id="257" r:id="rId4"/>
    <p:sldId id="319" r:id="rId5"/>
    <p:sldId id="320" r:id="rId6"/>
    <p:sldId id="321" r:id="rId7"/>
    <p:sldId id="322" r:id="rId8"/>
    <p:sldId id="329" r:id="rId9"/>
    <p:sldId id="323" r:id="rId10"/>
    <p:sldId id="324" r:id="rId11"/>
    <p:sldId id="325" r:id="rId12"/>
    <p:sldId id="330" r:id="rId13"/>
    <p:sldId id="326" r:id="rId14"/>
    <p:sldId id="327" r:id="rId15"/>
    <p:sldId id="328" r:id="rId16"/>
    <p:sldId id="316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630A8-3759-4BF7-8E11-A0CA39B1CE5F}" type="datetimeFigureOut">
              <a:rPr lang="fr-FR" smtClean="0"/>
              <a:pPr/>
              <a:t>01/03/2015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5A23F-8646-4E6F-AF9C-DE7248A059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5A23F-8646-4E6F-AF9C-DE7248A0594D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144D-6F76-4A65-BFEB-7A46B60DD3C7}" type="datetimeFigureOut">
              <a:rPr lang="fr-FR" smtClean="0"/>
              <a:pPr/>
              <a:t>01/03/2015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7144D-6F76-4A65-BFEB-7A46B60DD3C7}" type="datetimeFigureOut">
              <a:rPr lang="fr-FR" smtClean="0"/>
              <a:pPr/>
              <a:t>01/03/2015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89467-4B7C-4F0D-8F0C-6FBFE73B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>
                <a:latin typeface="Cooper Black" pitchFamily="18" charset="0"/>
              </a:rPr>
              <a:t>HOMILÉTIQUE</a:t>
            </a:r>
            <a:br>
              <a:rPr lang="fr-FR" b="1" dirty="0" smtClean="0">
                <a:latin typeface="Cooper Black" pitchFamily="18" charset="0"/>
              </a:rPr>
            </a:br>
            <a:r>
              <a:rPr lang="fr-FR" b="1" dirty="0" smtClean="0">
                <a:latin typeface="Cooper Black" pitchFamily="18" charset="0"/>
              </a:rPr>
              <a:t>L’ART ORATOIRE</a:t>
            </a:r>
            <a:endParaRPr lang="fr-FR" b="1" dirty="0">
              <a:latin typeface="Cooper Black" pitchFamily="18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571472" y="4929198"/>
            <a:ext cx="8358246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Formation des Enfants-Prédicateurs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M</a:t>
            </a:r>
            <a:r>
              <a:rPr kumimoji="0" lang="fr-FR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inistère des </a:t>
            </a:r>
            <a:r>
              <a:rPr kumimoji="0" lang="fr-FR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E</a:t>
            </a:r>
            <a:r>
              <a:rPr kumimoji="0" lang="fr-FR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nfants &amp; des </a:t>
            </a:r>
            <a:r>
              <a:rPr kumimoji="0" lang="fr-FR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A</a:t>
            </a:r>
            <a:r>
              <a:rPr kumimoji="0" lang="fr-FR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dolescents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oper Black" pitchFamily="18" charset="0"/>
                <a:ea typeface="+mn-ea"/>
                <a:cs typeface="+mn-cs"/>
              </a:rPr>
              <a:t>Année 2015</a:t>
            </a:r>
            <a:endParaRPr kumimoji="0" lang="fr-FR" sz="28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oper Black" pitchFamily="18" charset="0"/>
              <a:ea typeface="+mn-ea"/>
              <a:cs typeface="+mn-cs"/>
            </a:endParaRPr>
          </a:p>
        </p:txBody>
      </p:sp>
      <p:pic>
        <p:nvPicPr>
          <p:cNvPr id="6" name="Image 5" descr="Enfant prédicateu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2143116"/>
            <a:ext cx="5398296" cy="28384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L’ART ORATOIRE</a:t>
            </a:r>
            <a:br>
              <a:rPr lang="fr-FR" dirty="0" smtClean="0">
                <a:latin typeface="Cooper Black" pitchFamily="18" charset="0"/>
              </a:rPr>
            </a:br>
            <a:r>
              <a:rPr lang="fr-FR" dirty="0" smtClean="0">
                <a:latin typeface="Cooper Black" pitchFamily="18" charset="0"/>
              </a:rPr>
              <a:t>6. LES GESTES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000240"/>
            <a:ext cx="8643998" cy="4572032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l"/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Evitez de faire trop de gestes, mais faites en quand même un petit peu, en fonction du message que vous véhiculez. </a:t>
            </a:r>
            <a:endParaRPr lang="fr-FR" sz="48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L’ART ORATOIRE</a:t>
            </a:r>
            <a:br>
              <a:rPr lang="fr-FR" dirty="0" smtClean="0">
                <a:latin typeface="Cooper Black" pitchFamily="18" charset="0"/>
              </a:rPr>
            </a:br>
            <a:r>
              <a:rPr lang="fr-FR" dirty="0" smtClean="0">
                <a:latin typeface="Cooper Black" pitchFamily="18" charset="0"/>
              </a:rPr>
              <a:t>7. </a:t>
            </a:r>
            <a:r>
              <a:rPr lang="fr-FR" dirty="0" smtClean="0">
                <a:latin typeface="Cooper Black" pitchFamily="18" charset="0"/>
              </a:rPr>
              <a:t>PRENDRE SON TEMPS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000240"/>
            <a:ext cx="8643998" cy="4572032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l"/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Prenez votre temps pour parler. Quand vous parlez lentement, le public est attentif, et vous avez le temps de réfléchir à ce que vous dites. </a:t>
            </a:r>
            <a:endParaRPr lang="fr-FR" sz="48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L’ART ORATOIRE</a:t>
            </a:r>
            <a:br>
              <a:rPr lang="fr-FR" dirty="0" smtClean="0">
                <a:latin typeface="Cooper Black" pitchFamily="18" charset="0"/>
              </a:rPr>
            </a:br>
            <a:r>
              <a:rPr lang="fr-FR" dirty="0" smtClean="0">
                <a:latin typeface="Cooper Black" pitchFamily="18" charset="0"/>
              </a:rPr>
              <a:t>7. </a:t>
            </a:r>
            <a:r>
              <a:rPr lang="fr-FR" dirty="0" smtClean="0">
                <a:latin typeface="Cooper Black" pitchFamily="18" charset="0"/>
              </a:rPr>
              <a:t>PRENDRE SON TEMPS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000240"/>
            <a:ext cx="8643998" cy="4572032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l"/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Il existe DEUX leviers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pour prendre son temps : le silence et le débit.</a:t>
            </a:r>
            <a:b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</a:br>
            <a:endParaRPr lang="fr-FR" sz="48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latin typeface="Cooper Black" pitchFamily="18" charset="0"/>
              </a:rPr>
              <a:t>L’ART ORATOIRE</a:t>
            </a:r>
            <a:br>
              <a:rPr lang="fr-FR" dirty="0" smtClean="0">
                <a:latin typeface="Cooper Black" pitchFamily="18" charset="0"/>
              </a:rPr>
            </a:br>
            <a:r>
              <a:rPr lang="fr-FR" dirty="0" smtClean="0">
                <a:latin typeface="Cooper Black" pitchFamily="18" charset="0"/>
              </a:rPr>
              <a:t>8. PRÉPARER LE MESSAGE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000240"/>
            <a:ext cx="8643998" cy="4572032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l"/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Préparez votre message à l' avance. Déterminez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l'</a:t>
            </a:r>
            <a:r>
              <a:rPr lang="fr-FR" sz="4800" dirty="0" err="1" smtClean="0">
                <a:solidFill>
                  <a:srgbClr val="FFFF00"/>
                </a:solidFill>
                <a:latin typeface="Cooper Black" pitchFamily="18" charset="0"/>
              </a:rPr>
              <a:t>objec-tif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de votre intervention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: Titre, Introduction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, Corps du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Message, Conclusion et l’Appel.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/>
            </a:r>
            <a:b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</a:br>
            <a:endParaRPr lang="fr-FR" sz="48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L’ART ORATOIRE</a:t>
            </a:r>
            <a:br>
              <a:rPr lang="fr-FR" dirty="0" smtClean="0">
                <a:latin typeface="Cooper Black" pitchFamily="18" charset="0"/>
              </a:rPr>
            </a:br>
            <a:r>
              <a:rPr lang="fr-FR" dirty="0" smtClean="0">
                <a:latin typeface="Cooper Black" pitchFamily="18" charset="0"/>
              </a:rPr>
              <a:t>9. REVISION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000240"/>
            <a:ext cx="8786874" cy="4572032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l"/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Révisez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votre intervention, la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veille. Simulez le sermon,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seul dans une pièce et essayez de mimer la scène de votre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message depuis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le début jusqu'à la fin.</a:t>
            </a:r>
            <a:endParaRPr lang="fr-FR" sz="48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L’ART ORATOIRE</a:t>
            </a:r>
            <a:br>
              <a:rPr lang="fr-FR" dirty="0" smtClean="0">
                <a:latin typeface="Cooper Black" pitchFamily="18" charset="0"/>
              </a:rPr>
            </a:br>
            <a:r>
              <a:rPr lang="fr-FR" dirty="0" smtClean="0">
                <a:latin typeface="Cooper Black" pitchFamily="18" charset="0"/>
              </a:rPr>
              <a:t>10. LE JOUR « J »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000240"/>
            <a:ext cx="8643998" cy="4572032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l"/>
            <a:r>
              <a:rPr lang="fr-FR" sz="4400" dirty="0" smtClean="0">
                <a:solidFill>
                  <a:srgbClr val="FFFF00"/>
                </a:solidFill>
                <a:latin typeface="Cooper Black" pitchFamily="18" charset="0"/>
              </a:rPr>
              <a:t>Ne lisez pas votre </a:t>
            </a:r>
            <a:r>
              <a:rPr lang="fr-FR" sz="4400" dirty="0" smtClean="0">
                <a:solidFill>
                  <a:srgbClr val="FFFF00"/>
                </a:solidFill>
                <a:latin typeface="Cooper Black" pitchFamily="18" charset="0"/>
              </a:rPr>
              <a:t>sermon, </a:t>
            </a:r>
            <a:r>
              <a:rPr lang="fr-FR" sz="4400" dirty="0" smtClean="0">
                <a:solidFill>
                  <a:srgbClr val="FFFF00"/>
                </a:solidFill>
                <a:latin typeface="Cooper Black" pitchFamily="18" charset="0"/>
              </a:rPr>
              <a:t>et n'essayez pas non plus de le réciter. </a:t>
            </a:r>
            <a:r>
              <a:rPr lang="fr-FR" sz="4400" dirty="0" smtClean="0">
                <a:solidFill>
                  <a:srgbClr val="FFFF00"/>
                </a:solidFill>
                <a:latin typeface="Cooper Black" pitchFamily="18" charset="0"/>
              </a:rPr>
              <a:t>Jetez quelques </a:t>
            </a:r>
            <a:r>
              <a:rPr lang="fr-FR" sz="4400" dirty="0" smtClean="0">
                <a:solidFill>
                  <a:srgbClr val="FFFF00"/>
                </a:solidFill>
                <a:latin typeface="Cooper Black" pitchFamily="18" charset="0"/>
              </a:rPr>
              <a:t>coups d'œil furtifs sur votre document afin de vous rappeler des différents points à aborder.</a:t>
            </a:r>
            <a:endParaRPr lang="fr-FR" sz="44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Bible_ED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571480"/>
            <a:ext cx="8538697" cy="564360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2143116"/>
            <a:ext cx="8715436" cy="2714644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r>
              <a:rPr lang="fr-FR" sz="7200" dirty="0" smtClean="0">
                <a:solidFill>
                  <a:schemeClr val="bg1"/>
                </a:solidFill>
                <a:latin typeface="Cooper Black" pitchFamily="18" charset="0"/>
              </a:rPr>
              <a:t>adventiste-gp.org</a:t>
            </a:r>
            <a:endParaRPr lang="fr-FR" sz="7200" dirty="0">
              <a:solidFill>
                <a:schemeClr val="bg1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Bible_ED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571480"/>
            <a:ext cx="8538697" cy="564360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2143116"/>
            <a:ext cx="8715436" cy="2714644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r>
              <a:rPr lang="fr-FR" sz="6000" dirty="0" smtClean="0">
                <a:solidFill>
                  <a:srgbClr val="FFFF00"/>
                </a:solidFill>
                <a:latin typeface="Cooper Black" pitchFamily="18" charset="0"/>
              </a:rPr>
              <a:t>L’HERMÉNEUTIQUE BIBLIQUE, C’EST QUOI?</a:t>
            </a:r>
            <a:endParaRPr lang="fr-FR" sz="60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L’ART ORATOIRE</a:t>
            </a:r>
            <a:br>
              <a:rPr lang="fr-FR" dirty="0" smtClean="0">
                <a:latin typeface="Cooper Black" pitchFamily="18" charset="0"/>
              </a:rPr>
            </a:br>
            <a:r>
              <a:rPr lang="fr-FR" dirty="0" smtClean="0">
                <a:latin typeface="Cooper Black" pitchFamily="18" charset="0"/>
              </a:rPr>
              <a:t>1. </a:t>
            </a:r>
            <a:r>
              <a:rPr lang="fr-FR" dirty="0" smtClean="0">
                <a:latin typeface="Cooper Black" pitchFamily="18" charset="0"/>
              </a:rPr>
              <a:t>LE CHARISME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428868"/>
            <a:ext cx="8572560" cy="4143404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l"/>
            <a:r>
              <a:rPr lang="fr-FR" sz="4400" dirty="0" smtClean="0">
                <a:solidFill>
                  <a:srgbClr val="FFFF00"/>
                </a:solidFill>
                <a:latin typeface="Cooper Black" pitchFamily="18" charset="0"/>
              </a:rPr>
              <a:t>La prédication doit </a:t>
            </a:r>
            <a:r>
              <a:rPr lang="fr-FR" sz="4400" dirty="0" smtClean="0">
                <a:solidFill>
                  <a:srgbClr val="FFFF00"/>
                </a:solidFill>
                <a:latin typeface="Cooper Black" pitchFamily="18" charset="0"/>
              </a:rPr>
              <a:t>émaner du plus profond de vous même, comme si vous parliez a un ami. Soyez vrai, soyez vous-même, </a:t>
            </a:r>
            <a:r>
              <a:rPr lang="fr-FR" sz="4400" dirty="0" smtClean="0">
                <a:solidFill>
                  <a:srgbClr val="FFFF00"/>
                </a:solidFill>
                <a:latin typeface="Cooper Black" pitchFamily="18" charset="0"/>
              </a:rPr>
              <a:t>n’imitez </a:t>
            </a:r>
            <a:r>
              <a:rPr lang="fr-FR" sz="4400" dirty="0" smtClean="0">
                <a:solidFill>
                  <a:srgbClr val="FFFF00"/>
                </a:solidFill>
                <a:latin typeface="Cooper Black" pitchFamily="18" charset="0"/>
              </a:rPr>
              <a:t>surtout pas </a:t>
            </a:r>
            <a:r>
              <a:rPr lang="fr-FR" sz="4400" dirty="0" smtClean="0">
                <a:solidFill>
                  <a:srgbClr val="FFFF00"/>
                </a:solidFill>
                <a:latin typeface="Cooper Black" pitchFamily="18" charset="0"/>
              </a:rPr>
              <a:t>les autres.</a:t>
            </a:r>
            <a:endParaRPr lang="fr-FR" sz="44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L’ART ORATOIRE</a:t>
            </a:r>
            <a:br>
              <a:rPr lang="fr-FR" dirty="0" smtClean="0">
                <a:latin typeface="Cooper Black" pitchFamily="18" charset="0"/>
              </a:rPr>
            </a:br>
            <a:r>
              <a:rPr lang="fr-FR" dirty="0" smtClean="0">
                <a:latin typeface="Cooper Black" pitchFamily="18" charset="0"/>
              </a:rPr>
              <a:t>LE CHARISME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428868"/>
            <a:ext cx="8572560" cy="3500462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l"/>
            <a:r>
              <a:rPr lang="fr-FR" sz="5400" dirty="0" smtClean="0">
                <a:solidFill>
                  <a:srgbClr val="FFFF00"/>
                </a:solidFill>
                <a:latin typeface="Cooper Black" pitchFamily="18" charset="0"/>
              </a:rPr>
              <a:t>Soyez</a:t>
            </a:r>
            <a:r>
              <a:rPr lang="fr-FR" sz="5400" dirty="0" smtClean="0">
                <a:solidFill>
                  <a:srgbClr val="FFFF00"/>
                </a:solidFill>
                <a:latin typeface="Cooper Black" pitchFamily="18" charset="0"/>
              </a:rPr>
              <a:t> </a:t>
            </a:r>
            <a:r>
              <a:rPr lang="fr-FR" sz="5400" b="1" dirty="0" smtClean="0">
                <a:solidFill>
                  <a:srgbClr val="FFFF00"/>
                </a:solidFill>
                <a:latin typeface="Cooper Black" pitchFamily="18" charset="0"/>
              </a:rPr>
              <a:t>V</a:t>
            </a:r>
            <a:r>
              <a:rPr lang="fr-FR" sz="5400" dirty="0" smtClean="0">
                <a:solidFill>
                  <a:srgbClr val="FFFF00"/>
                </a:solidFill>
                <a:latin typeface="Cooper Black" pitchFamily="18" charset="0"/>
              </a:rPr>
              <a:t>rai, Soyez </a:t>
            </a:r>
            <a:r>
              <a:rPr lang="fr-FR" sz="5400" b="1" dirty="0" smtClean="0">
                <a:solidFill>
                  <a:srgbClr val="FFFF00"/>
                </a:solidFill>
                <a:latin typeface="Cooper Black" pitchFamily="18" charset="0"/>
              </a:rPr>
              <a:t>V</a:t>
            </a:r>
            <a:r>
              <a:rPr lang="fr-FR" sz="5400" dirty="0" smtClean="0">
                <a:solidFill>
                  <a:srgbClr val="FFFF00"/>
                </a:solidFill>
                <a:latin typeface="Cooper Black" pitchFamily="18" charset="0"/>
              </a:rPr>
              <a:t>ous, et mettez y de la </a:t>
            </a:r>
            <a:r>
              <a:rPr lang="fr-FR" sz="5400" b="1" dirty="0" smtClean="0">
                <a:solidFill>
                  <a:srgbClr val="FFFF00"/>
                </a:solidFill>
                <a:latin typeface="Cooper Black" pitchFamily="18" charset="0"/>
              </a:rPr>
              <a:t>V</a:t>
            </a:r>
            <a:r>
              <a:rPr lang="fr-FR" sz="5400" dirty="0" smtClean="0">
                <a:solidFill>
                  <a:srgbClr val="FFFF00"/>
                </a:solidFill>
                <a:latin typeface="Cooper Black" pitchFamily="18" charset="0"/>
              </a:rPr>
              <a:t>ie. Les trois </a:t>
            </a:r>
            <a:r>
              <a:rPr lang="fr-FR" sz="5400" dirty="0" smtClean="0">
                <a:solidFill>
                  <a:schemeClr val="bg1"/>
                </a:solidFill>
                <a:latin typeface="Cooper Black" pitchFamily="18" charset="0"/>
              </a:rPr>
              <a:t>V</a:t>
            </a:r>
            <a:r>
              <a:rPr lang="fr-FR" sz="5400" dirty="0" smtClean="0">
                <a:solidFill>
                  <a:srgbClr val="FFFF00"/>
                </a:solidFill>
                <a:latin typeface="Cooper Black" pitchFamily="18" charset="0"/>
              </a:rPr>
              <a:t>, donneront du charisme à votre discours.</a:t>
            </a:r>
            <a:endParaRPr lang="fr-FR" sz="5400" i="1" dirty="0" smtClean="0">
              <a:solidFill>
                <a:srgbClr val="FFFF00"/>
              </a:solidFill>
              <a:latin typeface="Cooper Black" pitchFamily="18" charset="0"/>
            </a:endParaRPr>
          </a:p>
          <a:p>
            <a:pPr algn="l"/>
            <a:endParaRPr lang="fr-FR" sz="54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L’ART ORATOIRE</a:t>
            </a:r>
            <a:br>
              <a:rPr lang="fr-FR" dirty="0" smtClean="0">
                <a:latin typeface="Cooper Black" pitchFamily="18" charset="0"/>
              </a:rPr>
            </a:br>
            <a:r>
              <a:rPr lang="fr-FR" dirty="0" smtClean="0">
                <a:latin typeface="Cooper Black" pitchFamily="18" charset="0"/>
              </a:rPr>
              <a:t>2. </a:t>
            </a:r>
            <a:r>
              <a:rPr lang="fr-FR" dirty="0" smtClean="0">
                <a:latin typeface="Cooper Black" pitchFamily="18" charset="0"/>
              </a:rPr>
              <a:t>LE TRAC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000240"/>
            <a:ext cx="8643998" cy="4572032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l"/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Le remède: C’est la pratique. Celle-ci est cruciale. Il s’agit des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occasions fréquentes ou vous avez à intervenir en public. </a:t>
            </a:r>
            <a:endParaRPr lang="fr-FR" sz="48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L’ART ORATOIRE</a:t>
            </a:r>
            <a:br>
              <a:rPr lang="fr-FR" dirty="0" smtClean="0">
                <a:latin typeface="Cooper Black" pitchFamily="18" charset="0"/>
              </a:rPr>
            </a:br>
            <a:r>
              <a:rPr lang="fr-FR" dirty="0" smtClean="0">
                <a:latin typeface="Cooper Black" pitchFamily="18" charset="0"/>
              </a:rPr>
              <a:t>3. LA TENUE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785926"/>
            <a:ext cx="8643998" cy="5072074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l"/>
            <a:r>
              <a:rPr lang="fr-FR" sz="5400" dirty="0" smtClean="0">
                <a:solidFill>
                  <a:srgbClr val="FFFF00"/>
                </a:solidFill>
                <a:latin typeface="Cooper Black" pitchFamily="18" charset="0"/>
              </a:rPr>
              <a:t>Portez une tenue </a:t>
            </a:r>
            <a:r>
              <a:rPr lang="fr-FR" sz="5400" dirty="0" err="1" smtClean="0">
                <a:solidFill>
                  <a:srgbClr val="FFFF00"/>
                </a:solidFill>
                <a:latin typeface="Cooper Black" pitchFamily="18" charset="0"/>
              </a:rPr>
              <a:t>correc-te</a:t>
            </a:r>
            <a:r>
              <a:rPr lang="fr-FR" sz="5400" dirty="0" smtClean="0">
                <a:solidFill>
                  <a:srgbClr val="FFFF00"/>
                </a:solidFill>
                <a:latin typeface="Cooper Black" pitchFamily="18" charset="0"/>
              </a:rPr>
              <a:t>, mais dans </a:t>
            </a:r>
            <a:r>
              <a:rPr lang="fr-FR" sz="5400" dirty="0" smtClean="0">
                <a:solidFill>
                  <a:srgbClr val="FFFF00"/>
                </a:solidFill>
                <a:latin typeface="Cooper Black" pitchFamily="18" charset="0"/>
              </a:rPr>
              <a:t>laquelle vous vous sentez à </a:t>
            </a:r>
            <a:r>
              <a:rPr lang="fr-FR" sz="5400" dirty="0" smtClean="0">
                <a:solidFill>
                  <a:srgbClr val="FFFF00"/>
                </a:solidFill>
                <a:latin typeface="Cooper Black" pitchFamily="18" charset="0"/>
              </a:rPr>
              <a:t>l'aise. N'essayez pas </a:t>
            </a:r>
            <a:r>
              <a:rPr lang="fr-FR" sz="5400" dirty="0" smtClean="0">
                <a:solidFill>
                  <a:srgbClr val="FFFF00"/>
                </a:solidFill>
                <a:latin typeface="Cooper Black" pitchFamily="18" charset="0"/>
              </a:rPr>
              <a:t>quelque chose de nouveau ce </a:t>
            </a:r>
            <a:r>
              <a:rPr lang="fr-FR" sz="5400" dirty="0" smtClean="0">
                <a:solidFill>
                  <a:srgbClr val="FFFF00"/>
                </a:solidFill>
                <a:latin typeface="Cooper Black" pitchFamily="18" charset="0"/>
              </a:rPr>
              <a:t>jour-là.</a:t>
            </a:r>
            <a:endParaRPr lang="fr-FR" sz="54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L’ART ORATOIRE</a:t>
            </a:r>
            <a:br>
              <a:rPr lang="fr-FR" dirty="0" smtClean="0">
                <a:latin typeface="Cooper Black" pitchFamily="18" charset="0"/>
              </a:rPr>
            </a:br>
            <a:r>
              <a:rPr lang="fr-FR" dirty="0" smtClean="0">
                <a:latin typeface="Cooper Black" pitchFamily="18" charset="0"/>
              </a:rPr>
              <a:t>4. LE REGARD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000240"/>
            <a:ext cx="8643998" cy="4572032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l"/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Au cours d'une communication publique, il est important de regarder le public. </a:t>
            </a:r>
            <a:endParaRPr lang="fr-FR" sz="48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L’ART ORATOIRE</a:t>
            </a:r>
            <a:br>
              <a:rPr lang="fr-FR" dirty="0" smtClean="0">
                <a:latin typeface="Cooper Black" pitchFamily="18" charset="0"/>
              </a:rPr>
            </a:br>
            <a:r>
              <a:rPr lang="fr-FR" dirty="0" smtClean="0">
                <a:latin typeface="Cooper Black" pitchFamily="18" charset="0"/>
              </a:rPr>
              <a:t>4. LE REGARD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000240"/>
            <a:ext cx="8643998" cy="4572032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l"/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Ne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laissez surtout pas vos regards s'arrêter sur une seule personne, ou d'un seul coté de la salle, mais sillonnez lentement la salle des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yeux. </a:t>
            </a:r>
            <a:endParaRPr lang="fr-FR" sz="48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Cooper Black" pitchFamily="18" charset="0"/>
              </a:rPr>
              <a:t>L’ART ORATOIRE</a:t>
            </a:r>
            <a:br>
              <a:rPr lang="fr-FR" dirty="0" smtClean="0">
                <a:latin typeface="Cooper Black" pitchFamily="18" charset="0"/>
              </a:rPr>
            </a:br>
            <a:r>
              <a:rPr lang="fr-FR" dirty="0" smtClean="0">
                <a:latin typeface="Cooper Black" pitchFamily="18" charset="0"/>
              </a:rPr>
              <a:t>5. LE SOURIRE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000240"/>
            <a:ext cx="8643998" cy="4572032"/>
          </a:xfr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pPr algn="l"/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Souriez. Cela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cachera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votre anxiété et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apaisera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l'atmosphère. Mais attention ! surtout pas </a:t>
            </a:r>
            <a:r>
              <a:rPr lang="fr-FR" sz="4800" dirty="0" smtClean="0">
                <a:solidFill>
                  <a:srgbClr val="FFFF00"/>
                </a:solidFill>
                <a:latin typeface="Cooper Black" pitchFamily="18" charset="0"/>
              </a:rPr>
              <a:t>d'excès…</a:t>
            </a:r>
            <a:endParaRPr lang="fr-FR" sz="4800" dirty="0">
              <a:solidFill>
                <a:srgbClr val="FFFF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352</Words>
  <Application>Microsoft Office PowerPoint</Application>
  <PresentationFormat>Affichage à l'écran (4:3)</PresentationFormat>
  <Paragraphs>48</Paragraphs>
  <Slides>16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HOMILÉTIQUE L’ART ORATOIRE</vt:lpstr>
      <vt:lpstr>L’HERMÉNEUTIQUE BIBLIQUE, C’EST QUOI?</vt:lpstr>
      <vt:lpstr>L’ART ORATOIRE 1. LE CHARISME</vt:lpstr>
      <vt:lpstr>L’ART ORATOIRE LE CHARISME</vt:lpstr>
      <vt:lpstr>L’ART ORATOIRE 2. LE TRAC</vt:lpstr>
      <vt:lpstr>L’ART ORATOIRE 3. LA TENUE</vt:lpstr>
      <vt:lpstr>L’ART ORATOIRE 4. LE REGARD</vt:lpstr>
      <vt:lpstr>L’ART ORATOIRE 4. LE REGARD</vt:lpstr>
      <vt:lpstr>L’ART ORATOIRE 5. LE SOURIRE</vt:lpstr>
      <vt:lpstr>L’ART ORATOIRE 6. LES GESTES</vt:lpstr>
      <vt:lpstr>L’ART ORATOIRE 7. PRENDRE SON TEMPS</vt:lpstr>
      <vt:lpstr>L’ART ORATOIRE 7. PRENDRE SON TEMPS</vt:lpstr>
      <vt:lpstr>L’ART ORATOIRE 8. PRÉPARER LE MESSAGE</vt:lpstr>
      <vt:lpstr>L’ART ORATOIRE 9. REVISION</vt:lpstr>
      <vt:lpstr>L’ART ORATOIRE 10. LE JOUR « J »</vt:lpstr>
      <vt:lpstr>adventiste-gp.org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HERMÉNEUTIQUE BIBLIQUE POUR ENFANTS</dc:title>
  <dc:creator>Valued Acer Customer</dc:creator>
  <cp:lastModifiedBy>Valued Acer Customer</cp:lastModifiedBy>
  <cp:revision>38</cp:revision>
  <dcterms:created xsi:type="dcterms:W3CDTF">2015-02-01T15:24:56Z</dcterms:created>
  <dcterms:modified xsi:type="dcterms:W3CDTF">2015-03-01T22:26:25Z</dcterms:modified>
</cp:coreProperties>
</file>