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4345" r:id="rId1"/>
  </p:sldMasterIdLst>
  <p:notesMasterIdLst>
    <p:notesMasterId r:id="rId31"/>
  </p:notesMasterIdLst>
  <p:sldIdLst>
    <p:sldId id="282" r:id="rId2"/>
    <p:sldId id="283" r:id="rId3"/>
    <p:sldId id="285" r:id="rId4"/>
    <p:sldId id="308" r:id="rId5"/>
    <p:sldId id="286" r:id="rId6"/>
    <p:sldId id="284" r:id="rId7"/>
    <p:sldId id="287" r:id="rId8"/>
    <p:sldId id="291" r:id="rId9"/>
    <p:sldId id="288" r:id="rId10"/>
    <p:sldId id="289" r:id="rId11"/>
    <p:sldId id="297" r:id="rId12"/>
    <p:sldId id="290" r:id="rId13"/>
    <p:sldId id="304" r:id="rId14"/>
    <p:sldId id="305" r:id="rId15"/>
    <p:sldId id="296" r:id="rId16"/>
    <p:sldId id="299" r:id="rId17"/>
    <p:sldId id="300" r:id="rId18"/>
    <p:sldId id="301" r:id="rId19"/>
    <p:sldId id="298" r:id="rId20"/>
    <p:sldId id="292" r:id="rId21"/>
    <p:sldId id="303" r:id="rId22"/>
    <p:sldId id="302" r:id="rId23"/>
    <p:sldId id="293" r:id="rId24"/>
    <p:sldId id="294" r:id="rId25"/>
    <p:sldId id="263" r:id="rId26"/>
    <p:sldId id="264" r:id="rId27"/>
    <p:sldId id="265" r:id="rId28"/>
    <p:sldId id="266" r:id="rId29"/>
    <p:sldId id="31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p14:section name="Default Section" id="{107FC700-05F4-4CAA-A9E3-CB1426502F76}">
          <p14:sldIdLst>
            <p14:sldId id="282"/>
            <p14:sldId id="283"/>
            <p14:sldId id="285"/>
            <p14:sldId id="308"/>
            <p14:sldId id="286"/>
          </p14:sldIdLst>
        </p14:section>
        <p14:section name="Untitled Section" id="{98040345-715E-461C-A729-91630242C509}">
          <p14:sldIdLst>
            <p14:sldId id="284"/>
          </p14:sldIdLst>
        </p14:section>
        <p14:section name="Untitled Section" id="{65200E57-1429-44B1-8CD7-7D9A5CC9B9B7}">
          <p14:sldIdLst>
            <p14:sldId id="287"/>
            <p14:sldId id="291"/>
            <p14:sldId id="288"/>
            <p14:sldId id="289"/>
            <p14:sldId id="297"/>
            <p14:sldId id="290"/>
            <p14:sldId id="304"/>
            <p14:sldId id="305"/>
            <p14:sldId id="296"/>
            <p14:sldId id="299"/>
            <p14:sldId id="300"/>
            <p14:sldId id="301"/>
            <p14:sldId id="298"/>
            <p14:sldId id="292"/>
            <p14:sldId id="303"/>
            <p14:sldId id="302"/>
            <p14:sldId id="293"/>
            <p14:sldId id="294"/>
            <p14:sldId id="263"/>
            <p14:sldId id="264"/>
            <p14:sldId id="265"/>
            <p14:sldId id="266"/>
          </p14:sldIdLst>
        </p14:section>
        <p14:section name="Untitled Section" id="{A397AD2B-E40E-43FA-96B8-777EDDBA9727}">
          <p14:sldIdLst>
            <p14:sldId id="310"/>
          </p14:sldIdLst>
        </p14:section>
      </p14:sectionLst>
    </p:ext>
    <p:ext uri="{EFAFB233-063F-42B5-8137-9DF3F51BA10A}">
      <p15:sldGuideLst xmlns:a="http://schemas.openxmlformats.org/drawingml/2006/main" xmlns:r="http://schemas.openxmlformats.org/officeDocument/2006/relationships" xmlns:p="http://schemas.openxmlformats.org/presentationml/2006/main" xmlns:p15="http://schemas.microsoft.com/office/powerpoint/2012/main" xmlns=""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arolyn" initials="C" lastIdx="5"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a="http://schemas.openxmlformats.org/drawingml/2006/main" xmlns:r="http://schemas.openxmlformats.org/officeDocument/2006/relationships" xmlns:p="http://schemas.openxmlformats.org/presentationml/2006/main" xmlns:p15="http://schemas.microsoft.com/office/powerpoint/2012/main" xmlns=""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134" autoAdjust="0"/>
    <p:restoredTop sz="86388" autoAdjust="0"/>
  </p:normalViewPr>
  <p:slideViewPr>
    <p:cSldViewPr>
      <p:cViewPr>
        <p:scale>
          <a:sx n="92" d="100"/>
          <a:sy n="92" d="100"/>
        </p:scale>
        <p:origin x="-920" y="-2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D911B-CD51-4B6D-A557-78AEF0C2F104}" type="datetimeFigureOut">
              <a:rPr lang="en-US" smtClean="0"/>
              <a:pPr/>
              <a:t>15/01/15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2EB5A-E8B1-4193-9300-C3D5DBCE13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135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2EB5A-E8B1-4193-9300-C3D5DBCE13FB}"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8609756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62EB5A-E8B1-4193-9300-C3D5DBCE13FB}" type="slidenum">
              <a:rPr lang="en-US" smtClean="0"/>
              <a:pPr/>
              <a:t>16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503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49D725-AF79-4FB6-8D02-83EAC61E3211}" type="datetimeFigureOut">
              <a:rPr lang="en-US" smtClean="0"/>
              <a:pPr/>
              <a:t>15/01/15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76629CB-7937-4506-A327-ACF88B95BB03}"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80CCE-C934-44A9-872E-FF987C2DC035}" type="datetimeFigureOut">
              <a:rPr lang="en-US" smtClean="0"/>
              <a:pPr/>
              <a:t>15/01/15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4558E-F17C-4E7B-A4B8-0F41686B1F71}"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80CCE-C934-44A9-872E-FF987C2DC035}" type="datetimeFigureOut">
              <a:rPr lang="en-US" smtClean="0"/>
              <a:pPr/>
              <a:t>15/01/15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4558E-F17C-4E7B-A4B8-0F41686B1F71}"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80CCE-C934-44A9-872E-FF987C2DC035}" type="datetimeFigureOut">
              <a:rPr lang="en-US" smtClean="0"/>
              <a:pPr/>
              <a:t>15/01/15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4558E-F17C-4E7B-A4B8-0F41686B1F71}"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email">
            <a:lum/>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pPr/>
              <a:t>15/01/15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1B80CCE-C934-44A9-872E-FF987C2DC035}" type="datetimeFigureOut">
              <a:rPr lang="en-US" smtClean="0"/>
              <a:pPr/>
              <a:t>15/01/15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4558E-F17C-4E7B-A4B8-0F41686B1F71}"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B80CCE-C934-44A9-872E-FF987C2DC035}" type="datetimeFigureOut">
              <a:rPr lang="en-US" smtClean="0"/>
              <a:pPr/>
              <a:t>15/01/15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44558E-F17C-4E7B-A4B8-0F41686B1F71}"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B80CCE-C934-44A9-872E-FF987C2DC035}" type="datetimeFigureOut">
              <a:rPr lang="en-US" smtClean="0"/>
              <a:pPr/>
              <a:t>15/01/15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44558E-F17C-4E7B-A4B8-0F41686B1F71}"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0CCE-C934-44A9-872E-FF987C2DC035}" type="datetimeFigureOut">
              <a:rPr lang="en-US" smtClean="0"/>
              <a:pPr/>
              <a:t>15/01/15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44558E-F17C-4E7B-A4B8-0F41686B1F71}" type="slidenum">
              <a:rPr lang="en-US" smtClean="0"/>
              <a:pPr/>
              <a:t>‹#›</a:t>
            </a:fld>
            <a:endParaRPr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80CCE-C934-44A9-872E-FF987C2DC035}" type="datetimeFigureOut">
              <a:rPr lang="en-US" smtClean="0"/>
              <a:pPr/>
              <a:t>15/01/15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4558E-F17C-4E7B-A4B8-0F41686B1F71}" type="slidenum">
              <a:rPr lang="en-US" smtClean="0"/>
              <a:pPr/>
              <a:t>‹#›</a:t>
            </a:fld>
            <a:endParaRPr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80CCE-C934-44A9-872E-FF987C2DC035}" type="datetimeFigureOut">
              <a:rPr lang="en-US" smtClean="0"/>
              <a:pPr/>
              <a:t>15/01/15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4558E-F17C-4E7B-A4B8-0F41686B1F71}" type="slidenum">
              <a:rPr lang="en-US" smtClean="0"/>
              <a:pPr/>
              <a:t>‹#›</a:t>
            </a:fld>
            <a:endParaRPr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1B80CCE-C934-44A9-872E-FF987C2DC035}" type="datetimeFigureOut">
              <a:rPr lang="en-US" smtClean="0"/>
              <a:pPr/>
              <a:t>15/01/15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044558E-F17C-4E7B-A4B8-0F41686B1F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p14:ferris dir="l"/>
      </p:transition>
    </mc:Choice>
    <mc:Fallback>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350097" y="4490219"/>
            <a:ext cx="4596205" cy="699865"/>
          </a:xfrm>
        </p:spPr>
        <p:txBody>
          <a:bodyPr/>
          <a:lstStyle/>
          <a:p>
            <a:pPr marL="0" indent="0">
              <a:buNone/>
            </a:pPr>
            <a:r>
              <a:rPr lang="fr-FR" sz="3600" b="1" dirty="0" smtClean="0"/>
              <a:t>Tout va Bien</a:t>
            </a:r>
            <a:endParaRPr lang="fr-FR" sz="3600" b="1" dirty="0"/>
          </a:p>
        </p:txBody>
      </p:sp>
      <p:sp>
        <p:nvSpPr>
          <p:cNvPr id="7" name="Text Placeholder 6"/>
          <p:cNvSpPr>
            <a:spLocks noGrp="1"/>
          </p:cNvSpPr>
          <p:nvPr>
            <p:ph type="body" idx="1"/>
          </p:nvPr>
        </p:nvSpPr>
        <p:spPr>
          <a:xfrm>
            <a:off x="952500" y="4859884"/>
            <a:ext cx="7543800" cy="1400560"/>
          </a:xfrm>
        </p:spPr>
        <p:txBody>
          <a:bodyPr>
            <a:noAutofit/>
          </a:bodyPr>
          <a:lstStyle/>
          <a:p>
            <a:endParaRPr lang="en-US" sz="1800" dirty="0" smtClean="0"/>
          </a:p>
          <a:p>
            <a:r>
              <a:rPr lang="fr-FR" sz="2800" dirty="0" smtClean="0"/>
              <a:t>La </a:t>
            </a:r>
            <a:r>
              <a:rPr lang="fr-FR" sz="2800" b="1" i="1" dirty="0" smtClean="0"/>
              <a:t>Femme,</a:t>
            </a:r>
            <a:r>
              <a:rPr lang="fr-FR" sz="2800" dirty="0" smtClean="0"/>
              <a:t> le </a:t>
            </a:r>
            <a:r>
              <a:rPr lang="fr-FR" sz="2800" b="1" i="1" dirty="0" smtClean="0"/>
              <a:t>Prophète </a:t>
            </a:r>
            <a:r>
              <a:rPr lang="fr-FR" sz="2800" i="1" dirty="0" smtClean="0"/>
              <a:t>et</a:t>
            </a:r>
            <a:r>
              <a:rPr lang="fr-FR" sz="2800" dirty="0" smtClean="0"/>
              <a:t> la </a:t>
            </a:r>
            <a:r>
              <a:rPr lang="fr-FR" sz="2800" b="1" i="1" dirty="0" smtClean="0"/>
              <a:t>Prière</a:t>
            </a:r>
          </a:p>
          <a:p>
            <a:r>
              <a:rPr lang="fr-FR" sz="1400" b="1" i="1" dirty="0" smtClean="0"/>
              <a:t>par Carolyn Sutton</a:t>
            </a:r>
          </a:p>
          <a:p>
            <a:r>
              <a:rPr lang="fr-FR" sz="3200" dirty="0" smtClean="0"/>
              <a:t>  </a:t>
            </a:r>
            <a:endParaRPr lang="fr-FR" sz="3200" dirty="0"/>
          </a:p>
        </p:txBody>
      </p:sp>
      <p:pic>
        <p:nvPicPr>
          <p:cNvPr id="10" name="Picture 9"/>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3505200" y="685800"/>
            <a:ext cx="2438400" cy="2457451"/>
          </a:xfrm>
          <a:prstGeom prst="rect">
            <a:avLst/>
          </a:prstGeom>
          <a:ln>
            <a:noFill/>
          </a:ln>
          <a:effectLst>
            <a:softEdge rad="112500"/>
          </a:effectLst>
        </p:spPr>
      </p:pic>
      <p:pic>
        <p:nvPicPr>
          <p:cNvPr id="3" name="Picture 2"/>
          <p:cNvPicPr>
            <a:picLocks noChangeAspect="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5866566" y="914400"/>
            <a:ext cx="2667834" cy="2438400"/>
          </a:xfrm>
          <a:prstGeom prst="rect">
            <a:avLst/>
          </a:prstGeom>
          <a:ln>
            <a:noFill/>
          </a:ln>
          <a:effectLst>
            <a:softEdge rad="112500"/>
          </a:effectLst>
        </p:spPr>
      </p:pic>
      <p:sp>
        <p:nvSpPr>
          <p:cNvPr id="5" name="Rectangle 4"/>
          <p:cNvSpPr/>
          <p:nvPr/>
        </p:nvSpPr>
        <p:spPr>
          <a:xfrm>
            <a:off x="457200" y="2218284"/>
            <a:ext cx="7315200" cy="357790"/>
          </a:xfrm>
          <a:prstGeom prst="rect">
            <a:avLst/>
          </a:prstGeom>
        </p:spPr>
        <p:txBody>
          <a:bodyPr wrap="square">
            <a:spAutoFit/>
          </a:bodyPr>
          <a:lstStyle/>
          <a:p>
            <a:pPr algn="ctr">
              <a:lnSpc>
                <a:spcPct val="95000"/>
              </a:lnSpc>
              <a:spcBef>
                <a:spcPct val="20000"/>
              </a:spcBef>
              <a:buFont typeface="Arial" charset="0"/>
              <a:buNone/>
            </a:pPr>
            <a:endParaRPr lang="en-US" dirty="0">
              <a:solidFill>
                <a:schemeClr val="bg1"/>
              </a:solidFill>
              <a:latin typeface="Eras Demi ITC"/>
              <a:ea typeface="Calibri" pitchFamily="34" charset="0"/>
              <a:cs typeface="Times New Roman" pitchFamily="18" charset="0"/>
            </a:endParaRPr>
          </a:p>
        </p:txBody>
      </p:sp>
      <p:sp>
        <p:nvSpPr>
          <p:cNvPr id="11" name="TextBox 10"/>
          <p:cNvSpPr txBox="1"/>
          <p:nvPr/>
        </p:nvSpPr>
        <p:spPr>
          <a:xfrm>
            <a:off x="685800" y="3409311"/>
            <a:ext cx="8001000" cy="1077218"/>
          </a:xfrm>
          <a:prstGeom prst="rect">
            <a:avLst/>
          </a:prstGeom>
          <a:noFill/>
        </p:spPr>
        <p:txBody>
          <a:bodyPr wrap="square" rtlCol="0">
            <a:spAutoFit/>
          </a:bodyPr>
          <a:lstStyle/>
          <a:p>
            <a:pPr algn="ctr"/>
            <a:r>
              <a:rPr lang="fr-FR" sz="3200" b="1" dirty="0" smtClean="0">
                <a:solidFill>
                  <a:srgbClr val="800000"/>
                </a:solidFill>
                <a:latin typeface="Adobe Garamond Pro"/>
                <a:cs typeface="Adobe Garamond Pro"/>
              </a:rPr>
              <a:t>Journée Internationale de Prière </a:t>
            </a:r>
          </a:p>
          <a:p>
            <a:pPr algn="ctr"/>
            <a:r>
              <a:rPr lang="fr-FR" sz="3200" b="1" dirty="0" smtClean="0">
                <a:solidFill>
                  <a:srgbClr val="800000"/>
                </a:solidFill>
                <a:latin typeface="Adobe Garamond Pro"/>
                <a:cs typeface="Adobe Garamond Pro"/>
              </a:rPr>
              <a:t>des Femmes  </a:t>
            </a:r>
          </a:p>
        </p:txBody>
      </p:sp>
      <p:sp>
        <p:nvSpPr>
          <p:cNvPr id="8" name="TextBox 7"/>
          <p:cNvSpPr txBox="1"/>
          <p:nvPr/>
        </p:nvSpPr>
        <p:spPr>
          <a:xfrm>
            <a:off x="1974954" y="6073001"/>
            <a:ext cx="5334000" cy="276999"/>
          </a:xfrm>
          <a:prstGeom prst="rect">
            <a:avLst/>
          </a:prstGeom>
          <a:noFill/>
        </p:spPr>
        <p:txBody>
          <a:bodyPr wrap="square" rtlCol="0">
            <a:spAutoFit/>
          </a:bodyPr>
          <a:lstStyle/>
          <a:p>
            <a:pPr algn="ctr"/>
            <a:r>
              <a:rPr lang="fr-FR" sz="1200" dirty="0" smtClean="0">
                <a:cs typeface="Abadi MT Condensed Light"/>
              </a:rPr>
              <a:t>Département des Ministères des Femmes de la Conférence Générale</a:t>
            </a:r>
            <a:endParaRPr lang="fr-FR" sz="1200" dirty="0">
              <a:cs typeface="Abadi MT Condensed Light"/>
            </a:endParaRPr>
          </a:p>
        </p:txBody>
      </p:sp>
      <p:pic>
        <p:nvPicPr>
          <p:cNvPr id="12" name="Picture 6"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7200483" y="5745409"/>
            <a:ext cx="609600" cy="46609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685800" y="711200"/>
            <a:ext cx="3187700" cy="3175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633795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762001" y="4924232"/>
            <a:ext cx="7543800" cy="790768"/>
          </a:xfrm>
        </p:spPr>
        <p:txBody>
          <a:bodyPr/>
          <a:lstStyle/>
          <a:p>
            <a:pPr marL="0" indent="0" algn="ctr">
              <a:buNone/>
            </a:pPr>
            <a:r>
              <a:rPr lang="en-US" sz="4800" dirty="0" smtClean="0"/>
              <a:t/>
            </a:r>
            <a:br>
              <a:rPr lang="en-US" sz="4800" dirty="0" smtClean="0"/>
            </a:br>
            <a:r>
              <a:rPr lang="fr-FR" sz="4800" dirty="0" smtClean="0"/>
              <a:t>Tragédie </a:t>
            </a:r>
            <a:r>
              <a:rPr lang="fr-FR" sz="4800" b="1" i="1" dirty="0" smtClean="0"/>
              <a:t>à </a:t>
            </a:r>
            <a:r>
              <a:rPr lang="fr-FR" sz="4800" b="1" i="1" dirty="0" err="1" smtClean="0"/>
              <a:t>Sunem</a:t>
            </a:r>
            <a:r>
              <a:rPr lang="fr-FR" sz="4800" b="1" i="1" dirty="0" smtClean="0"/>
              <a:t> </a:t>
            </a:r>
            <a:r>
              <a:rPr lang="fr-FR" sz="4800" dirty="0" smtClean="0"/>
              <a:t>  </a:t>
            </a:r>
            <a:endParaRPr lang="fr-FR" sz="4800" dirty="0"/>
          </a:p>
        </p:txBody>
      </p:sp>
      <p:sp>
        <p:nvSpPr>
          <p:cNvPr id="6" name="Text Placeholder 5"/>
          <p:cNvSpPr>
            <a:spLocks noGrp="1"/>
          </p:cNvSpPr>
          <p:nvPr>
            <p:ph type="body" idx="1"/>
          </p:nvPr>
        </p:nvSpPr>
        <p:spPr>
          <a:xfrm>
            <a:off x="685800" y="609600"/>
            <a:ext cx="3803904" cy="944562"/>
          </a:xfrm>
        </p:spPr>
        <p:txBody>
          <a:bodyPr>
            <a:normAutofit lnSpcReduction="10000"/>
          </a:bodyPr>
          <a:lstStyle/>
          <a:p>
            <a:r>
              <a:rPr lang="fr-FR" sz="2800" dirty="0" smtClean="0"/>
              <a:t>Perdre  connaissance  </a:t>
            </a:r>
            <a:r>
              <a:rPr lang="fr-FR" sz="2800" b="1" i="1" dirty="0" smtClean="0"/>
              <a:t>dans les champs</a:t>
            </a:r>
            <a:endParaRPr lang="fr-FR" sz="2800" b="1" i="1" dirty="0"/>
          </a:p>
        </p:txBody>
      </p:sp>
      <p:pic>
        <p:nvPicPr>
          <p:cNvPr id="10" name="Content Placeholder 9"/>
          <p:cNvPicPr>
            <a:picLocks noGrp="1" noChangeAspect="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990600" y="2057400"/>
            <a:ext cx="3124200" cy="2814638"/>
          </a:xfrm>
          <a:prstGeom prst="rect">
            <a:avLst/>
          </a:prstGeom>
          <a:ln>
            <a:noFill/>
          </a:ln>
          <a:effectLst>
            <a:softEdge rad="112500"/>
          </a:effectLst>
        </p:spPr>
      </p:pic>
      <p:sp>
        <p:nvSpPr>
          <p:cNvPr id="8" name="Text Placeholder 7"/>
          <p:cNvSpPr>
            <a:spLocks noGrp="1"/>
          </p:cNvSpPr>
          <p:nvPr>
            <p:ph type="body" sz="quarter" idx="3"/>
          </p:nvPr>
        </p:nvSpPr>
        <p:spPr>
          <a:xfrm>
            <a:off x="4342502" y="914400"/>
            <a:ext cx="4115698" cy="639762"/>
          </a:xfrm>
        </p:spPr>
        <p:txBody>
          <a:bodyPr>
            <a:normAutofit/>
          </a:bodyPr>
          <a:lstStyle/>
          <a:p>
            <a:r>
              <a:rPr lang="en-US" dirty="0" smtClean="0"/>
              <a:t>   </a:t>
            </a:r>
            <a:r>
              <a:rPr lang="fr-FR" sz="2800" dirty="0" smtClean="0"/>
              <a:t>Mourir </a:t>
            </a:r>
            <a:r>
              <a:rPr lang="fr-FR" sz="2800" b="1" i="1" dirty="0" smtClean="0"/>
              <a:t>à la maison</a:t>
            </a:r>
            <a:endParaRPr lang="fr-FR" sz="2800" b="1" i="1" dirty="0"/>
          </a:p>
        </p:txBody>
      </p:sp>
      <p:pic>
        <p:nvPicPr>
          <p:cNvPr id="3" name="Picture 2"/>
          <p:cNvPicPr>
            <a:picLocks noChangeAspect="1"/>
          </p:cNvPicPr>
          <p:nvPr/>
        </p:nvPicPr>
        <p:blipFill rotWithShape="1">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4876800" y="2133600"/>
            <a:ext cx="3357322" cy="2768600"/>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6811153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328794"/>
            <a:ext cx="7543800" cy="3986394"/>
          </a:xfrm>
        </p:spPr>
        <p:txBody>
          <a:bodyPr/>
          <a:lstStyle/>
          <a:p>
            <a:r>
              <a:rPr lang="fr-FR" sz="4800" b="1" dirty="0" smtClean="0">
                <a:effectLst/>
              </a:rPr>
              <a:t>Prière d’Intercession </a:t>
            </a:r>
            <a:r>
              <a:rPr lang="fr-FR" sz="4800" b="1" dirty="0" smtClean="0"/>
              <a:t/>
            </a:r>
            <a:br>
              <a:rPr lang="fr-FR" sz="4800" b="1" dirty="0" smtClean="0"/>
            </a:br>
            <a:r>
              <a:rPr lang="fr-FR" sz="4800" b="1" dirty="0" smtClean="0">
                <a:effectLst/>
              </a:rPr>
              <a:t> </a:t>
            </a:r>
            <a:r>
              <a:rPr lang="fr-FR" sz="4800" dirty="0" smtClean="0">
                <a:solidFill>
                  <a:schemeClr val="bg2">
                    <a:lumMod val="50000"/>
                  </a:schemeClr>
                </a:solidFill>
                <a:effectLst/>
              </a:rPr>
              <a:t>Principe </a:t>
            </a:r>
            <a:r>
              <a:rPr lang="fr-FR" sz="4800" dirty="0" smtClean="0">
                <a:solidFill>
                  <a:schemeClr val="bg2">
                    <a:lumMod val="50000"/>
                  </a:schemeClr>
                </a:solidFill>
              </a:rPr>
              <a:t>n° </a:t>
            </a:r>
            <a:r>
              <a:rPr lang="fr-FR" sz="4800" dirty="0" smtClean="0">
                <a:solidFill>
                  <a:schemeClr val="bg2">
                    <a:lumMod val="50000"/>
                  </a:schemeClr>
                </a:solidFill>
                <a:effectLst/>
              </a:rPr>
              <a:t>1:  </a:t>
            </a:r>
            <a:br>
              <a:rPr lang="fr-FR" sz="4800" dirty="0" smtClean="0">
                <a:solidFill>
                  <a:schemeClr val="bg2">
                    <a:lumMod val="50000"/>
                  </a:schemeClr>
                </a:solidFill>
                <a:effectLst/>
              </a:rPr>
            </a:br>
            <a:r>
              <a:rPr lang="fr-FR" sz="3600" b="1" i="1" dirty="0" smtClean="0">
                <a:effectLst/>
              </a:rPr>
              <a:t>Prier</a:t>
            </a:r>
            <a:r>
              <a:rPr lang="fr-FR" sz="3600" i="1" dirty="0" smtClean="0">
                <a:effectLst/>
              </a:rPr>
              <a:t> </a:t>
            </a:r>
            <a:r>
              <a:rPr lang="fr-FR" sz="3600" i="1" dirty="0" smtClean="0"/>
              <a:t>en ayant</a:t>
            </a:r>
            <a:r>
              <a:rPr lang="fr-FR" sz="3600" i="1" dirty="0" smtClean="0">
                <a:effectLst/>
              </a:rPr>
              <a:t> </a:t>
            </a:r>
            <a:r>
              <a:rPr lang="fr-FR" sz="3600" b="1" i="1" dirty="0" smtClean="0">
                <a:effectLst/>
              </a:rPr>
              <a:t>Foi</a:t>
            </a:r>
            <a:r>
              <a:rPr lang="fr-FR" sz="3600" i="1" dirty="0" smtClean="0">
                <a:effectLst/>
              </a:rPr>
              <a:t> </a:t>
            </a:r>
            <a:r>
              <a:rPr lang="fr-FR" sz="3600" i="1" dirty="0" smtClean="0"/>
              <a:t>dans les </a:t>
            </a:r>
            <a:r>
              <a:rPr lang="fr-FR" sz="3600" b="1" i="1" dirty="0" smtClean="0"/>
              <a:t>Promesses</a:t>
            </a:r>
            <a:r>
              <a:rPr lang="fr-FR" sz="3600" i="1" dirty="0" smtClean="0">
                <a:effectLst/>
              </a:rPr>
              <a:t> de Dieu</a:t>
            </a:r>
            <a:r>
              <a:rPr lang="fr-FR" sz="3600" b="1" i="1" dirty="0" smtClean="0">
                <a:effectLst/>
              </a:rPr>
              <a:t/>
            </a:r>
            <a:br>
              <a:rPr lang="fr-FR" sz="3600" b="1" i="1" dirty="0" smtClean="0">
                <a:effectLst/>
              </a:rPr>
            </a:br>
            <a:endParaRPr lang="fr-FR" sz="3600" b="1" i="1" dirty="0"/>
          </a:p>
        </p:txBody>
      </p:sp>
      <p:sp>
        <p:nvSpPr>
          <p:cNvPr id="8" name="Text Placeholder 7"/>
          <p:cNvSpPr>
            <a:spLocks noGrp="1"/>
          </p:cNvSpPr>
          <p:nvPr>
            <p:ph type="body" idx="1"/>
          </p:nvPr>
        </p:nvSpPr>
        <p:spPr/>
        <p:txBody>
          <a:bodyPr/>
          <a:lstStyle/>
          <a:p>
            <a:endParaRPr lang="en-US" dirty="0"/>
          </a:p>
        </p:txBody>
      </p:sp>
      <p:pic>
        <p:nvPicPr>
          <p:cNvPr id="2" name="Picture 1"/>
          <p:cNvPicPr>
            <a:picLocks noChangeAspect="1"/>
          </p:cNvPicPr>
          <p:nvPr/>
        </p:nvPicPr>
        <p:blipFill rotWithShape="1">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609600" y="3657600"/>
            <a:ext cx="7924800" cy="2687888"/>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83020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05200" y="2286000"/>
            <a:ext cx="5105400" cy="4221480"/>
          </a:xfrm>
        </p:spPr>
        <p:txBody>
          <a:bodyPr>
            <a:normAutofit/>
          </a:bodyPr>
          <a:lstStyle/>
          <a:p>
            <a:pPr marL="45720" indent="0" algn="ctr">
              <a:buNone/>
            </a:pPr>
            <a:r>
              <a:rPr lang="en-US" sz="2800" baseline="30000" dirty="0" smtClean="0"/>
              <a:t> </a:t>
            </a:r>
            <a:r>
              <a:rPr lang="en-US" sz="2800" dirty="0" smtClean="0"/>
              <a:t>“</a:t>
            </a:r>
            <a:r>
              <a:rPr lang="fr-FR" sz="2800" dirty="0" smtClean="0"/>
              <a:t>Approchons-nous avec un cœur sincère, dans la plénitude de la foi,… Retenons fermement la profession de notre espérance, car celui qui a fait la promesse est fidèle</a:t>
            </a:r>
            <a:r>
              <a:rPr lang="en-US" sz="2800" dirty="0" smtClean="0"/>
              <a:t>” </a:t>
            </a:r>
            <a:r>
              <a:rPr lang="en-US" dirty="0" smtClean="0"/>
              <a:t>(Heb. 10:22, 23, NIV).</a:t>
            </a:r>
          </a:p>
          <a:p>
            <a:pPr marL="45720" indent="0" algn="ctr">
              <a:buNone/>
            </a:pPr>
            <a:endParaRPr lang="en-US" sz="2000" dirty="0" smtClean="0"/>
          </a:p>
          <a:p>
            <a:pPr algn="ctr"/>
            <a:endParaRPr lang="en-US" sz="2000" dirty="0"/>
          </a:p>
        </p:txBody>
      </p:sp>
      <p:sp>
        <p:nvSpPr>
          <p:cNvPr id="5" name="Title 4"/>
          <p:cNvSpPr>
            <a:spLocks noGrp="1"/>
          </p:cNvSpPr>
          <p:nvPr>
            <p:ph type="title"/>
          </p:nvPr>
        </p:nvSpPr>
        <p:spPr>
          <a:xfrm>
            <a:off x="3428999" y="5791200"/>
            <a:ext cx="5334001" cy="1066800"/>
          </a:xfrm>
        </p:spPr>
        <p:txBody>
          <a:bodyPr/>
          <a:lstStyle/>
          <a:p>
            <a:pPr marL="0" indent="0">
              <a:buNone/>
            </a:pPr>
            <a:r>
              <a:rPr lang="en-US" sz="4800" dirty="0" smtClean="0"/>
              <a:t>Tout </a:t>
            </a:r>
            <a:r>
              <a:rPr lang="en-US" sz="4800" dirty="0"/>
              <a:t>I</a:t>
            </a:r>
            <a:r>
              <a:rPr lang="en-US" sz="4800" dirty="0" smtClean="0"/>
              <a:t>ra Bien</a:t>
            </a:r>
            <a:br>
              <a:rPr lang="en-US" sz="4800" dirty="0" smtClean="0"/>
            </a:br>
            <a:endParaRPr lang="en-US" sz="4800" dirty="0"/>
          </a:p>
        </p:txBody>
      </p:sp>
      <p:pic>
        <p:nvPicPr>
          <p:cNvPr id="2" name="Picture 1"/>
          <p:cNvPicPr>
            <a:picLocks noChangeAspect="1"/>
          </p:cNvPicPr>
          <p:nvPr/>
        </p:nvPicPr>
        <p:blipFill rotWithShape="1">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651658" y="2286000"/>
            <a:ext cx="2929742" cy="3725779"/>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438710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534295" y="1219200"/>
            <a:ext cx="7771505" cy="990600"/>
          </a:xfrm>
        </p:spPr>
        <p:txBody>
          <a:bodyPr/>
          <a:lstStyle/>
          <a:p>
            <a:pPr marL="0" indent="0" algn="ctr">
              <a:buNone/>
            </a:pPr>
            <a:r>
              <a:rPr lang="fr-FR" sz="4400" dirty="0" smtClean="0"/>
              <a:t>Un </a:t>
            </a:r>
            <a:r>
              <a:rPr lang="fr-FR" sz="4400" b="1" i="1" dirty="0" smtClean="0"/>
              <a:t>Voyage</a:t>
            </a:r>
            <a:r>
              <a:rPr lang="fr-FR" sz="4400" dirty="0" smtClean="0"/>
              <a:t> de </a:t>
            </a:r>
            <a:r>
              <a:rPr lang="fr-FR" sz="4400" b="1" i="1" dirty="0" smtClean="0"/>
              <a:t>Foi</a:t>
            </a:r>
            <a:r>
              <a:rPr lang="en-US" sz="4400" b="1" i="1" dirty="0" smtClean="0"/>
              <a:t/>
            </a:r>
            <a:br>
              <a:rPr lang="en-US" sz="4400" b="1" i="1" dirty="0" smtClean="0"/>
            </a:br>
            <a:endParaRPr lang="en-US" sz="4400" b="1" i="1" dirty="0"/>
          </a:p>
        </p:txBody>
      </p:sp>
      <p:sp>
        <p:nvSpPr>
          <p:cNvPr id="6" name="Content Placeholder 5"/>
          <p:cNvSpPr>
            <a:spLocks noGrp="1"/>
          </p:cNvSpPr>
          <p:nvPr>
            <p:ph idx="1"/>
          </p:nvPr>
        </p:nvSpPr>
        <p:spPr>
          <a:xfrm>
            <a:off x="990601" y="1676400"/>
            <a:ext cx="7315199" cy="4648200"/>
          </a:xfrm>
        </p:spPr>
        <p:txBody>
          <a:bodyPr>
            <a:normAutofit/>
          </a:bodyPr>
          <a:lstStyle/>
          <a:p>
            <a:pPr marL="45720" indent="0" algn="ctr">
              <a:buNone/>
            </a:pPr>
            <a:r>
              <a:rPr lang="en-US" sz="2800" dirty="0" smtClean="0"/>
              <a:t>“</a:t>
            </a:r>
            <a:r>
              <a:rPr lang="fr-FR" sz="2800" dirty="0" smtClean="0"/>
              <a:t>Une telle foi est nécessaire dans le monde d’aujourd’hui—une foi qui se basera sur les promesses de la Parole de Dieu et qui refusera de lâcher jusqu’à ce que le Ciel entende. Une telle foi nous connecte étroitement avec le Ciel, et nous apporte la force de faire face aux puissances des ténèbres.”</a:t>
            </a:r>
          </a:p>
          <a:p>
            <a:pPr marL="45720" indent="0" algn="ctr">
              <a:buNone/>
            </a:pPr>
            <a:r>
              <a:rPr lang="fr-FR" sz="2800" dirty="0" smtClean="0"/>
              <a:t>(</a:t>
            </a:r>
            <a:r>
              <a:rPr lang="fr-FR" sz="2800" i="1" dirty="0" smtClean="0"/>
              <a:t>Prophètes et Rois</a:t>
            </a:r>
            <a:r>
              <a:rPr lang="fr-FR" sz="2800" dirty="0" smtClean="0"/>
              <a:t>, p.157).</a:t>
            </a:r>
          </a:p>
          <a:p>
            <a:pPr algn="ct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943680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143000"/>
            <a:ext cx="4723505" cy="990600"/>
          </a:xfrm>
        </p:spPr>
        <p:txBody>
          <a:bodyPr/>
          <a:lstStyle/>
          <a:p>
            <a:pPr marL="0" indent="0">
              <a:buNone/>
            </a:pPr>
            <a:r>
              <a:rPr lang="fr-FR" sz="3600" b="1" i="1" dirty="0" smtClean="0"/>
              <a:t>Un Voyage par la foi </a:t>
            </a:r>
            <a:r>
              <a:rPr lang="en-US" sz="3600" b="1" i="1" dirty="0" smtClean="0"/>
              <a:t/>
            </a:r>
            <a:br>
              <a:rPr lang="en-US" sz="3600" b="1" i="1" dirty="0" smtClean="0"/>
            </a:br>
            <a:endParaRPr lang="en-US" sz="3600" b="1" i="1" dirty="0"/>
          </a:p>
        </p:txBody>
      </p:sp>
      <p:sp>
        <p:nvSpPr>
          <p:cNvPr id="6" name="Content Placeholder 5"/>
          <p:cNvSpPr>
            <a:spLocks noGrp="1"/>
          </p:cNvSpPr>
          <p:nvPr>
            <p:ph idx="1"/>
          </p:nvPr>
        </p:nvSpPr>
        <p:spPr>
          <a:xfrm>
            <a:off x="4593515" y="1371600"/>
            <a:ext cx="4017085" cy="5181600"/>
          </a:xfrm>
        </p:spPr>
        <p:txBody>
          <a:bodyPr>
            <a:normAutofit/>
          </a:bodyPr>
          <a:lstStyle/>
          <a:p>
            <a:pPr marL="45720" indent="0">
              <a:buNone/>
            </a:pPr>
            <a:r>
              <a:rPr lang="en-US" sz="2800" dirty="0" smtClean="0"/>
              <a:t>“</a:t>
            </a:r>
            <a:r>
              <a:rPr lang="fr-FR" sz="2800" dirty="0" smtClean="0"/>
              <a:t>Par la foi, les enfants de Dieu ont  "soumis des royaumes, exercé la justice, </a:t>
            </a:r>
            <a:r>
              <a:rPr lang="fr-FR" sz="2800" u="sng" dirty="0" smtClean="0"/>
              <a:t>obtenu des promesses</a:t>
            </a:r>
            <a:r>
              <a:rPr lang="fr-FR" sz="2800" dirty="0" smtClean="0"/>
              <a:t>. . . mis en fuite des armées étrangères." </a:t>
            </a:r>
            <a:r>
              <a:rPr lang="fr-FR" sz="2000" dirty="0" smtClean="0"/>
              <a:t>Hébreux 11:33, 34.” </a:t>
            </a:r>
          </a:p>
          <a:p>
            <a:pPr marL="45720" indent="0" algn="ctr">
              <a:buNone/>
            </a:pPr>
            <a:r>
              <a:rPr lang="fr-FR" sz="2000" dirty="0" smtClean="0"/>
              <a:t>(</a:t>
            </a:r>
            <a:r>
              <a:rPr lang="fr-FR" sz="2000" i="1" dirty="0" smtClean="0"/>
              <a:t>Prophètes et Rois</a:t>
            </a:r>
            <a:r>
              <a:rPr lang="fr-FR" sz="2000" dirty="0" smtClean="0"/>
              <a:t>, p. 157</a:t>
            </a:r>
            <a:r>
              <a:rPr lang="en-US" sz="2000" dirty="0" smtClean="0"/>
              <a:t>) </a:t>
            </a:r>
          </a:p>
          <a:p>
            <a:endParaRPr lang="en-US" dirty="0"/>
          </a:p>
        </p:txBody>
      </p:sp>
      <p:pic>
        <p:nvPicPr>
          <p:cNvPr id="7" name="Picture 6"/>
          <p:cNvPicPr>
            <a:picLocks noChangeAspect="1"/>
          </p:cNvPicPr>
          <p:nvPr/>
        </p:nvPicPr>
        <p:blipFill rotWithShape="1">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685800" y="2057400"/>
            <a:ext cx="3752994" cy="3276600"/>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9674905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295400"/>
            <a:ext cx="4952105" cy="990600"/>
          </a:xfrm>
        </p:spPr>
        <p:txBody>
          <a:bodyPr/>
          <a:lstStyle/>
          <a:p>
            <a:pPr marL="0" indent="0">
              <a:buNone/>
            </a:pPr>
            <a:r>
              <a:rPr lang="fr-FR" sz="3600" dirty="0" smtClean="0"/>
              <a:t>Un </a:t>
            </a:r>
            <a:r>
              <a:rPr lang="fr-FR" sz="3600" b="1" i="1" dirty="0" smtClean="0"/>
              <a:t>Voyage</a:t>
            </a:r>
            <a:r>
              <a:rPr lang="fr-FR" sz="3600" dirty="0" smtClean="0"/>
              <a:t> de </a:t>
            </a:r>
            <a:r>
              <a:rPr lang="fr-FR" sz="3600" b="1" i="1" dirty="0" smtClean="0"/>
              <a:t>Foi</a:t>
            </a:r>
            <a:br>
              <a:rPr lang="fr-FR" sz="3600" b="1" i="1" dirty="0" smtClean="0"/>
            </a:br>
            <a:endParaRPr lang="fr-FR" sz="3600" b="1" i="1" dirty="0"/>
          </a:p>
        </p:txBody>
      </p:sp>
      <p:sp>
        <p:nvSpPr>
          <p:cNvPr id="6" name="Content Placeholder 5"/>
          <p:cNvSpPr>
            <a:spLocks noGrp="1"/>
          </p:cNvSpPr>
          <p:nvPr>
            <p:ph idx="1"/>
          </p:nvPr>
        </p:nvSpPr>
        <p:spPr>
          <a:xfrm>
            <a:off x="4495800" y="609600"/>
            <a:ext cx="4191000" cy="5410200"/>
          </a:xfrm>
        </p:spPr>
        <p:txBody>
          <a:bodyPr>
            <a:normAutofit/>
          </a:bodyPr>
          <a:lstStyle/>
          <a:p>
            <a:pPr marL="45720" indent="0">
              <a:buNone/>
            </a:pPr>
            <a:endParaRPr lang="en-US" sz="3200" dirty="0" smtClean="0"/>
          </a:p>
          <a:p>
            <a:pPr marL="45720" indent="0">
              <a:buNone/>
            </a:pPr>
            <a:endParaRPr lang="en-US" sz="3200" dirty="0"/>
          </a:p>
          <a:p>
            <a:pPr marL="45720" indent="0">
              <a:buNone/>
            </a:pPr>
            <a:r>
              <a:rPr lang="en-US" sz="3200" dirty="0" smtClean="0"/>
              <a:t>“</a:t>
            </a:r>
            <a:r>
              <a:rPr lang="fr-FR" sz="3200" dirty="0" smtClean="0"/>
              <a:t>Et, par la foi, nous pouvons aujourd’hui atteindre les sommets  des plans de Dieu pour nous.” </a:t>
            </a:r>
          </a:p>
          <a:p>
            <a:pPr marL="45720" indent="0" algn="ctr">
              <a:buNone/>
            </a:pPr>
            <a:r>
              <a:rPr lang="fr-FR" sz="2000" dirty="0" smtClean="0"/>
              <a:t>(</a:t>
            </a:r>
            <a:r>
              <a:rPr lang="fr-FR" sz="2000" i="1" dirty="0" smtClean="0"/>
              <a:t>Prophètes et Rois</a:t>
            </a:r>
            <a:r>
              <a:rPr lang="fr-FR" sz="2000" dirty="0" smtClean="0"/>
              <a:t>, p. 157).</a:t>
            </a:r>
          </a:p>
          <a:p>
            <a:endParaRPr lang="en-US" dirty="0"/>
          </a:p>
        </p:txBody>
      </p:sp>
      <p:pic>
        <p:nvPicPr>
          <p:cNvPr id="3" name="Picture 2"/>
          <p:cNvPicPr>
            <a:picLocks noChangeAspect="1"/>
          </p:cNvPicPr>
          <p:nvPr/>
        </p:nvPicPr>
        <p:blipFill rotWithShape="1">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685800" y="2286000"/>
            <a:ext cx="3352800" cy="3294499"/>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389143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09600"/>
            <a:ext cx="7467600" cy="4145280"/>
          </a:xfrm>
        </p:spPr>
        <p:txBody>
          <a:bodyPr>
            <a:normAutofit fontScale="47500" lnSpcReduction="20000"/>
          </a:bodyPr>
          <a:lstStyle/>
          <a:p>
            <a:pPr marL="45720" indent="0" algn="ctr">
              <a:lnSpc>
                <a:spcPct val="110000"/>
              </a:lnSpc>
              <a:buNone/>
            </a:pPr>
            <a:r>
              <a:rPr lang="fr-FR" sz="6500" b="1" dirty="0" smtClean="0"/>
              <a:t>En quelles promesses </a:t>
            </a:r>
          </a:p>
          <a:p>
            <a:pPr marL="45720" indent="0" algn="ctr">
              <a:lnSpc>
                <a:spcPct val="110000"/>
              </a:lnSpc>
              <a:buNone/>
            </a:pPr>
            <a:r>
              <a:rPr lang="fr-FR" sz="6500" b="1" dirty="0" smtClean="0"/>
              <a:t>avez-</a:t>
            </a:r>
            <a:r>
              <a:rPr lang="fr-FR" sz="6500" b="1" i="1" dirty="0" smtClean="0"/>
              <a:t>vous</a:t>
            </a:r>
            <a:r>
              <a:rPr lang="fr-FR" sz="6500" b="1" dirty="0" smtClean="0"/>
              <a:t> mis </a:t>
            </a:r>
            <a:r>
              <a:rPr lang="fr-FR" sz="6500" b="1" i="1" dirty="0" smtClean="0"/>
              <a:t>votre</a:t>
            </a:r>
            <a:r>
              <a:rPr lang="fr-FR" sz="6500" b="1" dirty="0" smtClean="0"/>
              <a:t> foi?</a:t>
            </a:r>
          </a:p>
          <a:p>
            <a:pPr marL="45720" indent="0" algn="ctr">
              <a:lnSpc>
                <a:spcPct val="110000"/>
              </a:lnSpc>
              <a:buNone/>
            </a:pPr>
            <a:endParaRPr lang="en-US" sz="3600" b="1" dirty="0" smtClean="0"/>
          </a:p>
          <a:p>
            <a:pPr marL="45720" indent="0">
              <a:lnSpc>
                <a:spcPct val="110000"/>
              </a:lnSpc>
              <a:buNone/>
            </a:pPr>
            <a:endParaRPr lang="en-US" sz="1200" dirty="0" smtClean="0"/>
          </a:p>
          <a:p>
            <a:pPr>
              <a:lnSpc>
                <a:spcPct val="140000"/>
              </a:lnSpc>
            </a:pPr>
            <a:r>
              <a:rPr lang="fr-FR" sz="5100" dirty="0" smtClean="0"/>
              <a:t>Jean 3:16</a:t>
            </a:r>
          </a:p>
          <a:p>
            <a:pPr>
              <a:lnSpc>
                <a:spcPct val="140000"/>
              </a:lnSpc>
            </a:pPr>
            <a:r>
              <a:rPr lang="fr-FR" sz="5100" dirty="0" smtClean="0"/>
              <a:t>Romains 8:28</a:t>
            </a:r>
          </a:p>
          <a:p>
            <a:pPr>
              <a:lnSpc>
                <a:spcPct val="140000"/>
              </a:lnSpc>
            </a:pPr>
            <a:r>
              <a:rPr lang="fr-FR" sz="5100" dirty="0" smtClean="0"/>
              <a:t>Jérémie 29:11</a:t>
            </a:r>
          </a:p>
          <a:p>
            <a:pPr>
              <a:lnSpc>
                <a:spcPct val="140000"/>
              </a:lnSpc>
            </a:pPr>
            <a:r>
              <a:rPr lang="fr-FR" sz="5100" dirty="0" smtClean="0"/>
              <a:t>Jean 14:1-3</a:t>
            </a:r>
          </a:p>
          <a:p>
            <a:pPr>
              <a:lnSpc>
                <a:spcPct val="140000"/>
              </a:lnSpc>
            </a:pPr>
            <a:r>
              <a:rPr lang="fr-FR" sz="5100" dirty="0" smtClean="0"/>
              <a:t>Lamentations 3:22, 23</a:t>
            </a:r>
          </a:p>
          <a:p>
            <a:pPr>
              <a:lnSpc>
                <a:spcPct val="110000"/>
              </a:lnSpc>
            </a:pPr>
            <a:endParaRPr lang="en-US" dirty="0"/>
          </a:p>
        </p:txBody>
      </p:sp>
      <p:sp>
        <p:nvSpPr>
          <p:cNvPr id="2" name="Title 1"/>
          <p:cNvSpPr>
            <a:spLocks noGrp="1"/>
          </p:cNvSpPr>
          <p:nvPr>
            <p:ph type="title"/>
          </p:nvPr>
        </p:nvSpPr>
        <p:spPr>
          <a:xfrm>
            <a:off x="533401" y="5257800"/>
            <a:ext cx="8534399" cy="1219200"/>
          </a:xfrm>
        </p:spPr>
        <p:txBody>
          <a:bodyPr/>
          <a:lstStyle/>
          <a:p>
            <a:r>
              <a:rPr lang="fr-FR" sz="4400" b="1" i="1" dirty="0" smtClean="0"/>
              <a:t>Connaissez </a:t>
            </a:r>
            <a:r>
              <a:rPr lang="fr-FR" sz="4400" dirty="0" smtClean="0"/>
              <a:t>vos </a:t>
            </a:r>
            <a:r>
              <a:rPr lang="fr-FR" sz="4400" b="1" i="1" dirty="0" smtClean="0"/>
              <a:t>Promesses!</a:t>
            </a:r>
            <a:endParaRPr lang="fr-FR" sz="4400" b="1" i="1" dirty="0"/>
          </a:p>
        </p:txBody>
      </p:sp>
      <p:pic>
        <p:nvPicPr>
          <p:cNvPr id="4" name="Picture 3"/>
          <p:cNvPicPr>
            <a:picLocks noChangeAspect="1"/>
          </p:cNvPicPr>
          <p:nvPr/>
        </p:nvPicPr>
        <p:blipFill rotWithShape="1">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5105400" y="2133600"/>
            <a:ext cx="2988475" cy="3272868"/>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8869093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1600200"/>
            <a:ext cx="4953001" cy="842061"/>
          </a:xfrm>
        </p:spPr>
        <p:txBody>
          <a:bodyPr/>
          <a:lstStyle/>
          <a:p>
            <a:pPr marL="0" indent="0" algn="ctr">
              <a:buNone/>
            </a:pPr>
            <a:r>
              <a:rPr lang="en-US" sz="6000" dirty="0" smtClean="0"/>
              <a:t/>
            </a:r>
            <a:br>
              <a:rPr lang="en-US" sz="6000" dirty="0" smtClean="0"/>
            </a:br>
            <a:r>
              <a:rPr lang="en-US" sz="6000" dirty="0" smtClean="0"/>
              <a:t/>
            </a:r>
            <a:br>
              <a:rPr lang="en-US" sz="6000" dirty="0" smtClean="0"/>
            </a:br>
            <a:r>
              <a:rPr lang="en-US" sz="6000" dirty="0" smtClean="0"/>
              <a:t> </a:t>
            </a:r>
            <a:br>
              <a:rPr lang="en-US" sz="6000" dirty="0" smtClean="0"/>
            </a:br>
            <a:r>
              <a:rPr lang="fr-FR" sz="6000" dirty="0" smtClean="0"/>
              <a:t>Tout </a:t>
            </a:r>
            <a:r>
              <a:rPr lang="fr-FR" sz="6000" b="1" i="1" dirty="0" smtClean="0">
                <a:solidFill>
                  <a:schemeClr val="accent5"/>
                </a:solidFill>
              </a:rPr>
              <a:t>va </a:t>
            </a:r>
            <a:r>
              <a:rPr lang="fr-FR" sz="6000" dirty="0" smtClean="0"/>
              <a:t>Bien</a:t>
            </a:r>
            <a:r>
              <a:rPr lang="en-US" sz="6000" dirty="0" smtClean="0"/>
              <a:t>!</a:t>
            </a:r>
            <a:endParaRPr lang="en-US" sz="6000" dirty="0"/>
          </a:p>
        </p:txBody>
      </p:sp>
      <p:pic>
        <p:nvPicPr>
          <p:cNvPr id="3" name="Picture 2"/>
          <p:cNvPicPr>
            <a:picLocks noChangeAspect="1"/>
          </p:cNvPicPr>
          <p:nvPr/>
        </p:nvPicPr>
        <p:blipFill rotWithShape="1">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1143000" y="3657600"/>
            <a:ext cx="6858000" cy="2803047"/>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6833904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1219200"/>
            <a:ext cx="5715000" cy="1219200"/>
          </a:xfrm>
        </p:spPr>
        <p:txBody>
          <a:bodyPr/>
          <a:lstStyle/>
          <a:p>
            <a:pPr marL="0" indent="0" algn="ctr">
              <a:buNone/>
            </a:pPr>
            <a:r>
              <a:rPr lang="fr-FR" sz="6000" dirty="0" smtClean="0"/>
              <a:t>Tout </a:t>
            </a:r>
            <a:r>
              <a:rPr lang="fr-FR" sz="6000" b="1" i="1" dirty="0" smtClean="0">
                <a:solidFill>
                  <a:srgbClr val="972109"/>
                </a:solidFill>
              </a:rPr>
              <a:t>va</a:t>
            </a:r>
            <a:r>
              <a:rPr lang="fr-FR" sz="6000" dirty="0" smtClean="0"/>
              <a:t> bien!</a:t>
            </a:r>
            <a:endParaRPr lang="fr-FR" sz="6000" dirty="0"/>
          </a:p>
        </p:txBody>
      </p:sp>
      <p:pic>
        <p:nvPicPr>
          <p:cNvPr id="5" name="Picture 4"/>
          <p:cNvPicPr>
            <a:picLocks noChangeAspect="1"/>
          </p:cNvPicPr>
          <p:nvPr/>
        </p:nvPicPr>
        <p:blipFill rotWithShape="1">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456143" y="3618991"/>
            <a:ext cx="8306857" cy="2781809"/>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496060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1448939" y="457200"/>
            <a:ext cx="6704461" cy="2819400"/>
          </a:xfrm>
        </p:spPr>
        <p:txBody>
          <a:bodyPr/>
          <a:lstStyle/>
          <a:p>
            <a:pPr marL="0" indent="0" algn="ctr">
              <a:buNone/>
            </a:pPr>
            <a:r>
              <a:rPr lang="fr-FR" sz="4800" b="1" dirty="0" smtClean="0">
                <a:effectLst/>
              </a:rPr>
              <a:t>Prière d’Intercession </a:t>
            </a:r>
            <a:r>
              <a:rPr lang="fr-FR" sz="4800" dirty="0" smtClean="0">
                <a:solidFill>
                  <a:schemeClr val="bg2">
                    <a:lumMod val="50000"/>
                  </a:schemeClr>
                </a:solidFill>
                <a:effectLst/>
              </a:rPr>
              <a:t>Principe n° 2:  </a:t>
            </a:r>
            <a:r>
              <a:rPr lang="fr-FR" sz="4800" dirty="0" smtClean="0">
                <a:effectLst/>
              </a:rPr>
              <a:t/>
            </a:r>
            <a:br>
              <a:rPr lang="fr-FR" sz="4800" dirty="0" smtClean="0">
                <a:effectLst/>
              </a:rPr>
            </a:br>
            <a:r>
              <a:rPr lang="fr-FR" sz="3600" b="1" i="1" dirty="0" smtClean="0">
                <a:effectLst/>
              </a:rPr>
              <a:t>Priez </a:t>
            </a:r>
            <a:r>
              <a:rPr lang="fr-FR" sz="3600" i="1" dirty="0" smtClean="0"/>
              <a:t>avec</a:t>
            </a:r>
            <a:r>
              <a:rPr lang="fr-FR" sz="3600" i="1" dirty="0" smtClean="0">
                <a:effectLst/>
              </a:rPr>
              <a:t> </a:t>
            </a:r>
            <a:r>
              <a:rPr lang="fr-FR" sz="3600" b="1" i="1" dirty="0" smtClean="0">
                <a:effectLst/>
              </a:rPr>
              <a:t>Persévérance</a:t>
            </a:r>
            <a:r>
              <a:rPr lang="fr-FR" sz="3600" i="1" dirty="0" smtClean="0">
                <a:effectLst/>
              </a:rPr>
              <a:t>*</a:t>
            </a:r>
            <a:br>
              <a:rPr lang="fr-FR" sz="3600" i="1" dirty="0" smtClean="0">
                <a:effectLst/>
              </a:rPr>
            </a:br>
            <a:endParaRPr lang="fr-FR" sz="3600" i="1" dirty="0"/>
          </a:p>
        </p:txBody>
      </p:sp>
      <p:sp>
        <p:nvSpPr>
          <p:cNvPr id="8" name="Text Placeholder 7"/>
          <p:cNvSpPr>
            <a:spLocks noGrp="1"/>
          </p:cNvSpPr>
          <p:nvPr>
            <p:ph type="body" idx="1"/>
          </p:nvPr>
        </p:nvSpPr>
        <p:spPr>
          <a:xfrm>
            <a:off x="1412838" y="2669740"/>
            <a:ext cx="6664362" cy="835460"/>
          </a:xfrm>
        </p:spPr>
        <p:txBody>
          <a:bodyPr>
            <a:normAutofit/>
          </a:bodyPr>
          <a:lstStyle/>
          <a:p>
            <a:r>
              <a:rPr lang="en-US" dirty="0" smtClean="0"/>
              <a:t>*</a:t>
            </a:r>
            <a:r>
              <a:rPr lang="fr-FR" dirty="0" smtClean="0"/>
              <a:t>persistance, patience, endurance </a:t>
            </a:r>
            <a:endParaRPr lang="fr-FR" dirty="0"/>
          </a:p>
        </p:txBody>
      </p:sp>
      <p:pic>
        <p:nvPicPr>
          <p:cNvPr id="3" name="Picture 2"/>
          <p:cNvPicPr>
            <a:picLocks noChangeAspect="1"/>
          </p:cNvPicPr>
          <p:nvPr/>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914400" y="3672605"/>
            <a:ext cx="7543800" cy="2880595"/>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9997608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4600768"/>
            <a:ext cx="7391401" cy="1647632"/>
          </a:xfrm>
        </p:spPr>
        <p:txBody>
          <a:bodyPr/>
          <a:lstStyle/>
          <a:p>
            <a:pPr marL="0" indent="0" algn="ctr">
              <a:buNone/>
            </a:pPr>
            <a:r>
              <a:rPr lang="en-US" sz="4800" dirty="0" smtClean="0"/>
              <a:t> </a:t>
            </a:r>
            <a:br>
              <a:rPr lang="en-US" sz="4800" dirty="0" smtClean="0"/>
            </a:br>
            <a:r>
              <a:rPr lang="en-US" sz="4800" dirty="0" smtClean="0"/>
              <a:t>“</a:t>
            </a:r>
            <a:r>
              <a:rPr lang="fr-FR" sz="4800" dirty="0" smtClean="0"/>
              <a:t>Prie pour ton papa!”</a:t>
            </a:r>
            <a:br>
              <a:rPr lang="fr-FR" sz="4800" dirty="0" smtClean="0"/>
            </a:br>
            <a:r>
              <a:rPr lang="fr-FR" sz="3600" dirty="0" smtClean="0">
                <a:solidFill>
                  <a:schemeClr val="bg2">
                    <a:lumMod val="25000"/>
                  </a:schemeClr>
                </a:solidFill>
              </a:rPr>
              <a:t>(</a:t>
            </a:r>
            <a:r>
              <a:rPr lang="fr-FR" sz="3600" b="1" i="1" dirty="0" smtClean="0">
                <a:solidFill>
                  <a:schemeClr val="bg2">
                    <a:lumMod val="25000"/>
                  </a:schemeClr>
                </a:solidFill>
              </a:rPr>
              <a:t>Un appel à la prière</a:t>
            </a:r>
            <a:r>
              <a:rPr lang="fr-FR" sz="3600" dirty="0" smtClean="0">
                <a:solidFill>
                  <a:schemeClr val="bg2">
                    <a:lumMod val="25000"/>
                  </a:schemeClr>
                </a:solidFill>
              </a:rPr>
              <a:t>)</a:t>
            </a:r>
            <a:endParaRPr lang="fr-FR" sz="3600" dirty="0">
              <a:solidFill>
                <a:schemeClr val="bg2">
                  <a:lumMod val="25000"/>
                </a:schemeClr>
              </a:solidFill>
            </a:endParaRPr>
          </a:p>
        </p:txBody>
      </p:sp>
      <p:pic>
        <p:nvPicPr>
          <p:cNvPr id="2" name="Picture 1"/>
          <p:cNvPicPr>
            <a:picLocks noChangeAspect="1"/>
          </p:cNvPicPr>
          <p:nvPr/>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2590800" y="2209800"/>
            <a:ext cx="3944883" cy="2860040"/>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862719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727268" y="4464420"/>
            <a:ext cx="6740332" cy="1479179"/>
          </a:xfrm>
        </p:spPr>
        <p:txBody>
          <a:bodyPr/>
          <a:lstStyle/>
          <a:p>
            <a:pPr marL="0" indent="0">
              <a:buNone/>
            </a:pPr>
            <a:r>
              <a:rPr lang="en-US" dirty="0">
                <a:effectLst/>
              </a:rPr>
              <a:t> </a:t>
            </a:r>
            <a:r>
              <a:rPr lang="en-US" sz="2800" dirty="0">
                <a:effectLst/>
              </a:rPr>
              <a:t>“. . . </a:t>
            </a:r>
            <a:r>
              <a:rPr lang="fr-FR" sz="2800" dirty="0" smtClean="0">
                <a:effectLst/>
              </a:rPr>
              <a:t>L’épreuve de votre foi produit la persévérance” (Jacques 1:3). </a:t>
            </a:r>
            <a:endParaRPr lang="fr-FR" sz="2800" dirty="0"/>
          </a:p>
        </p:txBody>
      </p:sp>
      <p:sp>
        <p:nvSpPr>
          <p:cNvPr id="8" name="Text Placeholder 7"/>
          <p:cNvSpPr>
            <a:spLocks noGrp="1"/>
          </p:cNvSpPr>
          <p:nvPr>
            <p:ph type="body" sz="half" idx="2"/>
          </p:nvPr>
        </p:nvSpPr>
        <p:spPr>
          <a:xfrm>
            <a:off x="877887" y="1010486"/>
            <a:ext cx="3694114" cy="2951914"/>
          </a:xfrm>
        </p:spPr>
        <p:txBody>
          <a:bodyPr>
            <a:noAutofit/>
          </a:bodyPr>
          <a:lstStyle/>
          <a:p>
            <a:r>
              <a:rPr lang="fr-FR" sz="3200" dirty="0" smtClean="0"/>
              <a:t>Même quand les autres essaieront de vous décourager de l’intercession ordonnée par Dieu, </a:t>
            </a:r>
            <a:r>
              <a:rPr lang="fr-FR" sz="3200" b="1" i="1" dirty="0" smtClean="0"/>
              <a:t>persévérez</a:t>
            </a:r>
            <a:r>
              <a:rPr lang="en-US" sz="3200" b="1" i="1" dirty="0" smtClean="0"/>
              <a:t>!</a:t>
            </a:r>
            <a:endParaRPr lang="en-US" sz="3200" b="1" i="1" dirty="0"/>
          </a:p>
        </p:txBody>
      </p:sp>
      <p:pic>
        <p:nvPicPr>
          <p:cNvPr id="3" name="Picture 2"/>
          <p:cNvPicPr>
            <a:picLocks noChangeAspect="1"/>
          </p:cNvPicPr>
          <p:nvPr/>
        </p:nvPicPr>
        <p:blipFill rotWithShape="1">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4724400" y="990600"/>
            <a:ext cx="3989136" cy="3581400"/>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202288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29768" y="2362200"/>
            <a:ext cx="4675632" cy="3477875"/>
          </a:xfrm>
          <a:prstGeom prst="rect">
            <a:avLst/>
          </a:prstGeom>
          <a:noFill/>
        </p:spPr>
        <p:txBody>
          <a:bodyPr wrap="square" rtlCol="0">
            <a:spAutoFit/>
          </a:bodyPr>
          <a:lstStyle/>
          <a:p>
            <a:pPr algn="ctr"/>
            <a:r>
              <a:rPr lang="en-US" sz="2800" dirty="0" smtClean="0"/>
              <a:t>“ . . . </a:t>
            </a:r>
            <a:r>
              <a:rPr lang="fr-FR" sz="2800" dirty="0" smtClean="0"/>
              <a:t>courons avec endurance dans la course qui nous est ouverte, en regardant à Jésus . . . qui a enduré la croix, méprisé la honte, et s’est assis à la droite du trône de Dieu.” </a:t>
            </a:r>
          </a:p>
          <a:p>
            <a:pPr algn="ctr"/>
            <a:r>
              <a:rPr lang="en-US" sz="2400" dirty="0" smtClean="0"/>
              <a:t>(Heb. 12:1-3)</a:t>
            </a:r>
            <a:endParaRPr lang="en-US" sz="2400" dirty="0"/>
          </a:p>
        </p:txBody>
      </p:sp>
      <p:sp>
        <p:nvSpPr>
          <p:cNvPr id="7" name="TextBox 6"/>
          <p:cNvSpPr txBox="1"/>
          <p:nvPr/>
        </p:nvSpPr>
        <p:spPr>
          <a:xfrm>
            <a:off x="1316736" y="152400"/>
            <a:ext cx="6760464" cy="2308324"/>
          </a:xfrm>
          <a:prstGeom prst="rect">
            <a:avLst/>
          </a:prstGeom>
          <a:noFill/>
        </p:spPr>
        <p:txBody>
          <a:bodyPr wrap="square" rtlCol="0">
            <a:spAutoFit/>
          </a:bodyPr>
          <a:lstStyle/>
          <a:p>
            <a:pPr algn="ctr"/>
            <a:endParaRPr lang="en-US" sz="3600" i="1" dirty="0" smtClean="0"/>
          </a:p>
          <a:p>
            <a:pPr algn="ctr"/>
            <a:r>
              <a:rPr lang="fr-FR" sz="3600" i="1" dirty="0" smtClean="0">
                <a:solidFill>
                  <a:schemeClr val="bg2">
                    <a:lumMod val="25000"/>
                  </a:schemeClr>
                </a:solidFill>
              </a:rPr>
              <a:t>Persévérance . . . Patience . . . </a:t>
            </a:r>
          </a:p>
          <a:p>
            <a:pPr algn="ctr"/>
            <a:r>
              <a:rPr lang="fr-FR" sz="3600" i="1" dirty="0" smtClean="0">
                <a:solidFill>
                  <a:schemeClr val="bg2">
                    <a:lumMod val="25000"/>
                  </a:schemeClr>
                </a:solidFill>
              </a:rPr>
              <a:t>Persistance . . . Endurance . . .</a:t>
            </a:r>
          </a:p>
          <a:p>
            <a:pPr algn="ctr"/>
            <a:endParaRPr lang="en-US" sz="3600" i="1" dirty="0"/>
          </a:p>
        </p:txBody>
      </p:sp>
      <p:pic>
        <p:nvPicPr>
          <p:cNvPr id="8" name="Picture 7"/>
          <p:cNvPicPr>
            <a:picLocks noChangeAspect="1"/>
          </p:cNvPicPr>
          <p:nvPr/>
        </p:nvPicPr>
        <p:blipFill rotWithShape="1">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5154864" y="2362200"/>
            <a:ext cx="3989136" cy="3581400"/>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473210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1295400" y="533400"/>
            <a:ext cx="6704461" cy="3048000"/>
          </a:xfrm>
        </p:spPr>
        <p:txBody>
          <a:bodyPr/>
          <a:lstStyle/>
          <a:p>
            <a:pPr marL="0" indent="0" algn="ctr">
              <a:buNone/>
            </a:pPr>
            <a:r>
              <a:rPr lang="fr-FR" sz="4800" b="1" dirty="0" smtClean="0">
                <a:effectLst/>
              </a:rPr>
              <a:t>Prière d’Intercession  </a:t>
            </a:r>
            <a:r>
              <a:rPr lang="fr-FR" sz="4800" dirty="0" smtClean="0">
                <a:solidFill>
                  <a:schemeClr val="bg2">
                    <a:lumMod val="50000"/>
                  </a:schemeClr>
                </a:solidFill>
                <a:effectLst/>
              </a:rPr>
              <a:t>Principe n° 3:  </a:t>
            </a:r>
            <a:br>
              <a:rPr lang="fr-FR" sz="4800" dirty="0" smtClean="0">
                <a:solidFill>
                  <a:schemeClr val="bg2">
                    <a:lumMod val="50000"/>
                  </a:schemeClr>
                </a:solidFill>
                <a:effectLst/>
              </a:rPr>
            </a:br>
            <a:r>
              <a:rPr lang="fr-FR" sz="4000" b="1" i="1" dirty="0" smtClean="0">
                <a:effectLst/>
              </a:rPr>
              <a:t>Priez </a:t>
            </a:r>
            <a:r>
              <a:rPr lang="fr-FR" sz="4000" dirty="0" smtClean="0"/>
              <a:t>avec une</a:t>
            </a:r>
            <a:r>
              <a:rPr lang="fr-FR" sz="4000" dirty="0" smtClean="0">
                <a:effectLst/>
              </a:rPr>
              <a:t> </a:t>
            </a:r>
            <a:r>
              <a:rPr lang="fr-FR" sz="4000" b="1" i="1" dirty="0" smtClean="0"/>
              <a:t>Sainte Assurance</a:t>
            </a:r>
            <a:r>
              <a:rPr lang="fr-FR" sz="4000" b="1" dirty="0" smtClean="0">
                <a:effectLst/>
              </a:rPr>
              <a:t/>
            </a:r>
            <a:br>
              <a:rPr lang="fr-FR" sz="4000" b="1" dirty="0" smtClean="0">
                <a:effectLst/>
              </a:rPr>
            </a:br>
            <a:endParaRPr lang="fr-FR" sz="4000" b="1" dirty="0"/>
          </a:p>
        </p:txBody>
      </p:sp>
      <p:sp>
        <p:nvSpPr>
          <p:cNvPr id="8" name="Text Placeholder 7"/>
          <p:cNvSpPr>
            <a:spLocks noGrp="1"/>
          </p:cNvSpPr>
          <p:nvPr>
            <p:ph type="body" idx="1"/>
          </p:nvPr>
        </p:nvSpPr>
        <p:spPr>
          <a:xfrm>
            <a:off x="1905000" y="4697195"/>
            <a:ext cx="6664362" cy="835460"/>
          </a:xfrm>
        </p:spPr>
        <p:txBody>
          <a:bodyPr>
            <a:normAutofit/>
          </a:bodyPr>
          <a:lstStyle/>
          <a:p>
            <a:r>
              <a:rPr lang="en-US" sz="2400" dirty="0" smtClean="0"/>
              <a:t> </a:t>
            </a:r>
            <a:endParaRPr lang="en-US" sz="2400" dirty="0"/>
          </a:p>
        </p:txBody>
      </p:sp>
      <p:pic>
        <p:nvPicPr>
          <p:cNvPr id="3" name="Picture 2"/>
          <p:cNvPicPr>
            <a:picLocks noChangeAspect="1"/>
          </p:cNvPicPr>
          <p:nvPr/>
        </p:nvPicPr>
        <p:blipFill rotWithShape="1">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571500" y="3695191"/>
            <a:ext cx="8001000" cy="2858009"/>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281214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34312" y="5006116"/>
            <a:ext cx="6419088" cy="1623284"/>
          </a:xfrm>
        </p:spPr>
        <p:txBody>
          <a:bodyPr/>
          <a:lstStyle/>
          <a:p>
            <a:pPr marL="0" indent="0">
              <a:buNone/>
            </a:pPr>
            <a:r>
              <a:rPr lang="en-US" sz="4400" dirty="0" smtClean="0"/>
              <a:t/>
            </a:r>
            <a:br>
              <a:rPr lang="en-US" sz="4400" dirty="0" smtClean="0"/>
            </a:br>
            <a:r>
              <a:rPr lang="fr-FR" sz="4400" i="1" dirty="0" smtClean="0"/>
              <a:t>Venons</a:t>
            </a:r>
            <a:r>
              <a:rPr lang="fr-FR" sz="4400" dirty="0" smtClean="0"/>
              <a:t> avec </a:t>
            </a:r>
            <a:r>
              <a:rPr lang="en-US" sz="4400" dirty="0" smtClean="0"/>
              <a:t>assurance  </a:t>
            </a:r>
            <a:endParaRPr lang="en-US" sz="4400" dirty="0"/>
          </a:p>
        </p:txBody>
      </p:sp>
      <p:sp>
        <p:nvSpPr>
          <p:cNvPr id="5" name="Rectangle 4"/>
          <p:cNvSpPr/>
          <p:nvPr/>
        </p:nvSpPr>
        <p:spPr>
          <a:xfrm>
            <a:off x="609600" y="2133600"/>
            <a:ext cx="8153400" cy="3539430"/>
          </a:xfrm>
          <a:prstGeom prst="rect">
            <a:avLst/>
          </a:prstGeom>
        </p:spPr>
        <p:txBody>
          <a:bodyPr wrap="square">
            <a:spAutoFit/>
          </a:bodyPr>
          <a:lstStyle/>
          <a:p>
            <a:pPr algn="ctr"/>
            <a:r>
              <a:rPr lang="en-US" sz="2800" dirty="0" smtClean="0"/>
              <a:t>“</a:t>
            </a:r>
            <a:r>
              <a:rPr lang="fr-FR" sz="2800" dirty="0" smtClean="0"/>
              <a:t>Ainsi, puisque nous avons un grand souverain sacrificateur qui a traverse les cieux,</a:t>
            </a:r>
            <a:r>
              <a:rPr lang="fr-FR" sz="2800" baseline="30000" dirty="0" smtClean="0"/>
              <a:t> </a:t>
            </a:r>
            <a:r>
              <a:rPr lang="fr-FR" sz="2800" dirty="0" smtClean="0"/>
              <a:t>Jésus le Fils de Dieu, demeurons fermes dans la foi que nous  professons . . . . </a:t>
            </a:r>
            <a:r>
              <a:rPr lang="fr-FR" sz="2800" baseline="30000" dirty="0" smtClean="0"/>
              <a:t>16 </a:t>
            </a:r>
            <a:r>
              <a:rPr lang="fr-FR" sz="2800" dirty="0" smtClean="0"/>
              <a:t> Approchons avec assurance du trône de la grâce afin de recevoir miséricorde et de trouver grâce pour être secourus dans les moments où nous en aurons besoin”</a:t>
            </a:r>
          </a:p>
          <a:p>
            <a:pPr algn="ctr"/>
            <a:r>
              <a:rPr lang="fr-FR" sz="2800" dirty="0" smtClean="0"/>
              <a:t> (</a:t>
            </a:r>
            <a:r>
              <a:rPr lang="fr-FR" sz="2800" dirty="0" err="1" smtClean="0"/>
              <a:t>Heb</a:t>
            </a:r>
            <a:r>
              <a:rPr lang="fr-FR" sz="2800" dirty="0" smtClean="0"/>
              <a:t>. 4:14, </a:t>
            </a:r>
            <a:r>
              <a:rPr lang="en-US" sz="2800" dirty="0" smtClean="0"/>
              <a:t>16).</a:t>
            </a: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750713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5457632"/>
            <a:ext cx="6934201" cy="866968"/>
          </a:xfrm>
        </p:spPr>
        <p:txBody>
          <a:bodyPr/>
          <a:lstStyle/>
          <a:p>
            <a:pPr marL="0" indent="0">
              <a:buNone/>
            </a:pPr>
            <a:r>
              <a:rPr lang="en-US" sz="4400" b="1" dirty="0" smtClean="0"/>
              <a:t/>
            </a:r>
            <a:br>
              <a:rPr lang="en-US" sz="4400" b="1" dirty="0" smtClean="0"/>
            </a:br>
            <a:r>
              <a:rPr lang="fr-FR" sz="4400" b="1" dirty="0" smtClean="0">
                <a:latin typeface="Constantia"/>
                <a:cs typeface="Constantia"/>
              </a:rPr>
              <a:t>Prière,</a:t>
            </a:r>
            <a:r>
              <a:rPr lang="fr-FR" sz="4400" b="1" dirty="0" smtClean="0"/>
              <a:t> </a:t>
            </a:r>
            <a:r>
              <a:rPr lang="fr-FR" sz="4400" b="1" i="1" dirty="0" smtClean="0"/>
              <a:t>Attente</a:t>
            </a:r>
            <a:r>
              <a:rPr lang="fr-FR" sz="4400" b="1" dirty="0" smtClean="0"/>
              <a:t>, </a:t>
            </a:r>
            <a:r>
              <a:rPr lang="fr-FR" sz="4400" b="1" dirty="0" smtClean="0">
                <a:latin typeface="Adobe Caslon Pro"/>
              </a:rPr>
              <a:t>Travail</a:t>
            </a:r>
            <a:endParaRPr lang="fr-FR" sz="4400" b="1" dirty="0">
              <a:latin typeface="Adobe Caslon Pro"/>
              <a:cs typeface="Adobe Caslon Pro"/>
            </a:endParaRPr>
          </a:p>
        </p:txBody>
      </p:sp>
      <p:pic>
        <p:nvPicPr>
          <p:cNvPr id="7" name="Picture 6"/>
          <p:cNvPicPr>
            <a:picLocks noChangeAspect="1"/>
          </p:cNvPicPr>
          <p:nvPr/>
        </p:nvPicPr>
        <p:blipFill rotWithShape="1">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1219200" y="2133600"/>
            <a:ext cx="6705600" cy="3546864"/>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532700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27268" y="5105400"/>
            <a:ext cx="7578532" cy="1143000"/>
          </a:xfrm>
        </p:spPr>
        <p:txBody>
          <a:bodyPr/>
          <a:lstStyle/>
          <a:p>
            <a:pPr marL="0" indent="0" algn="ctr">
              <a:buNone/>
            </a:pPr>
            <a:r>
              <a:rPr lang="en-US" sz="3600" b="1" i="1" dirty="0" smtClean="0"/>
              <a:t>De </a:t>
            </a:r>
            <a:r>
              <a:rPr lang="fr-FR" sz="3600" b="1" i="1" dirty="0" smtClean="0"/>
              <a:t>la </a:t>
            </a:r>
            <a:r>
              <a:rPr lang="fr-FR" sz="3600" dirty="0" smtClean="0">
                <a:solidFill>
                  <a:srgbClr val="514D1B"/>
                </a:solidFill>
              </a:rPr>
              <a:t>Tragédie</a:t>
            </a:r>
            <a:r>
              <a:rPr lang="fr-FR" sz="3600" dirty="0" smtClean="0"/>
              <a:t> </a:t>
            </a:r>
            <a:r>
              <a:rPr lang="fr-FR" sz="3600" b="1" i="1" dirty="0" smtClean="0"/>
              <a:t>au</a:t>
            </a:r>
            <a:r>
              <a:rPr lang="fr-FR" sz="3600" dirty="0" smtClean="0"/>
              <a:t> </a:t>
            </a:r>
            <a:r>
              <a:rPr lang="fr-FR" sz="3600" dirty="0" smtClean="0">
                <a:solidFill>
                  <a:srgbClr val="514D1B"/>
                </a:solidFill>
              </a:rPr>
              <a:t>Triomphe</a:t>
            </a:r>
            <a:endParaRPr lang="fr-FR" sz="3600" dirty="0">
              <a:solidFill>
                <a:srgbClr val="514D1B"/>
              </a:solidFill>
            </a:endParaRPr>
          </a:p>
        </p:txBody>
      </p:sp>
      <p:sp>
        <p:nvSpPr>
          <p:cNvPr id="6" name="Text Placeholder 5"/>
          <p:cNvSpPr>
            <a:spLocks noGrp="1"/>
          </p:cNvSpPr>
          <p:nvPr>
            <p:ph type="body" sz="half" idx="2"/>
          </p:nvPr>
        </p:nvSpPr>
        <p:spPr>
          <a:xfrm>
            <a:off x="685800" y="838200"/>
            <a:ext cx="4495800" cy="4419600"/>
          </a:xfrm>
        </p:spPr>
        <p:txBody>
          <a:bodyPr>
            <a:noAutofit/>
          </a:bodyPr>
          <a:lstStyle/>
          <a:p>
            <a:pPr marL="0" indent="0">
              <a:buNone/>
            </a:pPr>
            <a:r>
              <a:rPr lang="en-US" sz="2400" dirty="0" smtClean="0"/>
              <a:t>“</a:t>
            </a:r>
            <a:r>
              <a:rPr lang="fr-FR" sz="2400" dirty="0" smtClean="0"/>
              <a:t>Ainsi la foi de la femme a été récompensée.  Christ, qui donne la vie, lui a ramené son fils. De la même  manière,  ceux qui Lui seront fidèles seront récompensés  quand, lors de sa venue, la mort perdra son aiguillon et le tombeau sera dépouillé de la victoire qu’il a revendiquée. Alors Il rendra à Ses serviteurs les enfants que la mort aura ravis.” </a:t>
            </a:r>
          </a:p>
          <a:p>
            <a:pPr marL="0" indent="0" algn="ctr">
              <a:buNone/>
            </a:pPr>
            <a:r>
              <a:rPr lang="en-US" sz="2400" dirty="0" smtClean="0"/>
              <a:t>(</a:t>
            </a:r>
            <a:r>
              <a:rPr lang="fr-FR" sz="2400" i="1" dirty="0" smtClean="0"/>
              <a:t>Prophètes</a:t>
            </a:r>
            <a:r>
              <a:rPr lang="fr-FR" sz="2400" dirty="0" smtClean="0"/>
              <a:t> et Rois, p. 239)</a:t>
            </a:r>
          </a:p>
          <a:p>
            <a:endParaRPr lang="fr-FR" sz="1800" dirty="0"/>
          </a:p>
        </p:txBody>
      </p:sp>
      <p:pic>
        <p:nvPicPr>
          <p:cNvPr id="8" name="Content Placeholder 2"/>
          <p:cNvPicPr>
            <a:picLocks noChangeAspect="1"/>
          </p:cNvPicPr>
          <p:nvPr/>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5213257" y="609600"/>
            <a:ext cx="3778343" cy="5110162"/>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4148685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011220" y="1676400"/>
            <a:ext cx="4094180" cy="3657600"/>
          </a:xfrm>
        </p:spPr>
        <p:txBody>
          <a:bodyPr/>
          <a:lstStyle/>
          <a:p>
            <a:r>
              <a:rPr lang="en-US" dirty="0">
                <a:solidFill>
                  <a:schemeClr val="tx1"/>
                </a:solidFill>
              </a:rPr>
              <a:t> </a:t>
            </a:r>
            <a:r>
              <a:rPr lang="en-US" dirty="0" smtClean="0">
                <a:solidFill>
                  <a:schemeClr val="tx1"/>
                </a:solidFill>
              </a:rPr>
              <a:t>“</a:t>
            </a:r>
            <a:r>
              <a:rPr lang="fr-FR" dirty="0" smtClean="0">
                <a:solidFill>
                  <a:schemeClr val="tx1"/>
                </a:solidFill>
              </a:rPr>
              <a:t>Ainsi Il est capable de sauver parfaitement ceux qui viennent à Dieu par Lui puisqu’il est vivant pour intercéder pour eux” </a:t>
            </a:r>
            <a:r>
              <a:rPr lang="en-US" sz="2400" dirty="0" smtClean="0">
                <a:solidFill>
                  <a:schemeClr val="tx1"/>
                </a:solidFill>
              </a:rPr>
              <a:t>(</a:t>
            </a:r>
            <a:r>
              <a:rPr lang="en-US" sz="2400" dirty="0">
                <a:solidFill>
                  <a:schemeClr val="tx1"/>
                </a:solidFill>
              </a:rPr>
              <a:t>Heb. </a:t>
            </a:r>
            <a:r>
              <a:rPr lang="en-US" sz="2400" dirty="0" smtClean="0">
                <a:solidFill>
                  <a:schemeClr val="tx1"/>
                </a:solidFill>
              </a:rPr>
              <a:t>7:25). </a:t>
            </a:r>
            <a:endParaRPr lang="en-US" sz="2400" dirty="0">
              <a:solidFill>
                <a:schemeClr val="tx1"/>
              </a:solidFill>
            </a:endParaRPr>
          </a:p>
        </p:txBody>
      </p:sp>
      <p:pic>
        <p:nvPicPr>
          <p:cNvPr id="3" name="Picture 2"/>
          <p:cNvPicPr>
            <a:picLocks noChangeAspect="1"/>
          </p:cNvPicPr>
          <p:nvPr/>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5105400" y="1295400"/>
            <a:ext cx="3040558" cy="4572000"/>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817495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207000"/>
            <a:ext cx="8077200" cy="1346200"/>
          </a:xfrm>
        </p:spPr>
        <p:txBody>
          <a:bodyPr/>
          <a:lstStyle/>
          <a:p>
            <a:r>
              <a:rPr lang="en-US" sz="4400" dirty="0" smtClean="0"/>
              <a:t>                                                                            </a:t>
            </a:r>
            <a:r>
              <a:rPr lang="en-US" sz="4400" b="1" i="1" dirty="0" smtClean="0"/>
              <a:t> </a:t>
            </a:r>
            <a:r>
              <a:rPr lang="en-US" sz="4000" b="1" i="1" dirty="0" smtClean="0"/>
              <a:t>Le Miracle </a:t>
            </a:r>
            <a:r>
              <a:rPr lang="en-US" sz="4000" dirty="0" smtClean="0"/>
              <a:t>de</a:t>
            </a:r>
            <a:r>
              <a:rPr lang="en-US" sz="4000" b="1" i="1" dirty="0" smtClean="0"/>
              <a:t> </a:t>
            </a:r>
            <a:r>
              <a:rPr lang="en-US" sz="4000" dirty="0" smtClean="0"/>
              <a:t>Mere aux </a:t>
            </a:r>
            <a:r>
              <a:rPr lang="fr-FR" sz="4000" dirty="0" smtClean="0"/>
              <a:t>îles Fidji</a:t>
            </a:r>
            <a:endParaRPr lang="fr-FR" sz="4000" dirty="0"/>
          </a:p>
        </p:txBody>
      </p:sp>
      <p:sp>
        <p:nvSpPr>
          <p:cNvPr id="6" name="Content Placeholder 5"/>
          <p:cNvSpPr>
            <a:spLocks noGrp="1"/>
          </p:cNvSpPr>
          <p:nvPr>
            <p:ph sz="quarter" idx="14"/>
          </p:nvPr>
        </p:nvSpPr>
        <p:spPr>
          <a:xfrm>
            <a:off x="4645150" y="2240280"/>
            <a:ext cx="4117849" cy="3877056"/>
          </a:xfrm>
        </p:spPr>
        <p:txBody>
          <a:bodyPr>
            <a:normAutofit/>
          </a:bodyPr>
          <a:lstStyle/>
          <a:p>
            <a:pPr marL="45720" indent="0">
              <a:buNone/>
            </a:pPr>
            <a:r>
              <a:rPr lang="en-US" dirty="0" smtClean="0"/>
              <a:t>“</a:t>
            </a:r>
            <a:r>
              <a:rPr lang="fr-FR" dirty="0" smtClean="0"/>
              <a:t>Christ et les apôtres n’ont-ils pas fait des miracles ? Ce même Sauveur plein de compassion vit aujourd’hui, et Il est prêt à écouter les prières de foi comme lorsqu’Il marchait parmi les hommes”</a:t>
            </a:r>
          </a:p>
          <a:p>
            <a:pPr marL="45720" indent="0">
              <a:buNone/>
            </a:pPr>
            <a:r>
              <a:rPr lang="fr-FR" sz="2800" dirty="0" smtClean="0"/>
              <a:t> </a:t>
            </a:r>
            <a:r>
              <a:rPr lang="fr-FR" sz="1800" dirty="0" smtClean="0"/>
              <a:t>(</a:t>
            </a:r>
            <a:r>
              <a:rPr lang="fr-FR" sz="1800" i="1" dirty="0" smtClean="0"/>
              <a:t>La Grande Controverse, p. </a:t>
            </a:r>
            <a:r>
              <a:rPr lang="fr-FR" sz="1800" dirty="0" smtClean="0"/>
              <a:t>525).</a:t>
            </a:r>
            <a:endParaRPr lang="fr-FR" sz="1800" dirty="0"/>
          </a:p>
        </p:txBody>
      </p:sp>
      <p:pic>
        <p:nvPicPr>
          <p:cNvPr id="5" name="Picture 4"/>
          <p:cNvPicPr>
            <a:picLocks noChangeAspect="1"/>
          </p:cNvPicPr>
          <p:nvPr/>
        </p:nvPicPr>
        <p:blipFill rotWithShape="1">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t="-17904"/>
          <a:stretch/>
        </p:blipFill>
        <p:spPr>
          <a:xfrm>
            <a:off x="1143000" y="1828800"/>
            <a:ext cx="3414710" cy="3378200"/>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046290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11525" y="381000"/>
            <a:ext cx="8305799" cy="990599"/>
          </a:xfrm>
        </p:spPr>
        <p:txBody>
          <a:bodyPr/>
          <a:lstStyle/>
          <a:p>
            <a:pPr algn="ctr"/>
            <a:r>
              <a:rPr lang="fr-FR" sz="4400" b="1" dirty="0" smtClean="0"/>
              <a:t>Tout  </a:t>
            </a:r>
            <a:r>
              <a:rPr lang="fr-FR" sz="4400" b="1" i="1" dirty="0" smtClean="0"/>
              <a:t>va Bien </a:t>
            </a:r>
            <a:r>
              <a:rPr lang="fr-FR" sz="4400" b="1" dirty="0" smtClean="0"/>
              <a:t>. . . avec </a:t>
            </a:r>
            <a:r>
              <a:rPr lang="fr-FR" sz="4400" b="1" i="1" dirty="0" smtClean="0"/>
              <a:t>Mon Ame</a:t>
            </a:r>
            <a:endParaRPr lang="fr-FR" sz="4400" b="1" i="1" dirty="0"/>
          </a:p>
        </p:txBody>
      </p:sp>
      <p:sp>
        <p:nvSpPr>
          <p:cNvPr id="6" name="Text Placeholder 5"/>
          <p:cNvSpPr>
            <a:spLocks noGrp="1"/>
          </p:cNvSpPr>
          <p:nvPr>
            <p:ph type="body" sz="half" idx="2"/>
          </p:nvPr>
        </p:nvSpPr>
        <p:spPr>
          <a:xfrm>
            <a:off x="527154" y="1938338"/>
            <a:ext cx="3908539" cy="4576762"/>
          </a:xfrm>
        </p:spPr>
        <p:txBody>
          <a:bodyPr>
            <a:noAutofit/>
          </a:bodyPr>
          <a:lstStyle/>
          <a:p>
            <a:r>
              <a:rPr lang="fr-FR" sz="2400" dirty="0" smtClean="0"/>
              <a:t>Tout comme la prière de la  </a:t>
            </a:r>
            <a:r>
              <a:rPr lang="fr-FR" sz="2400" dirty="0" err="1" smtClean="0"/>
              <a:t>Sunamite</a:t>
            </a:r>
            <a:r>
              <a:rPr lang="fr-FR" sz="2400" dirty="0" smtClean="0"/>
              <a:t> est devenue la prière du prophète . . . ainsi nos prières deviennent les prières puissantes de Christ, l’intercesseur divin, devant le trône de grâce. </a:t>
            </a:r>
          </a:p>
          <a:p>
            <a:r>
              <a:rPr lang="fr-FR" sz="2400" dirty="0" smtClean="0"/>
              <a:t>Oh, puissions-nous ne </a:t>
            </a:r>
            <a:r>
              <a:rPr lang="fr-FR" sz="2400" i="1" dirty="0" smtClean="0"/>
              <a:t>jamais</a:t>
            </a:r>
            <a:r>
              <a:rPr lang="fr-FR" sz="2400" dirty="0" smtClean="0"/>
              <a:t> nous lasser d’intercéder pour les autres – ou pour nous-mêmes!</a:t>
            </a:r>
          </a:p>
        </p:txBody>
      </p:sp>
      <p:pic>
        <p:nvPicPr>
          <p:cNvPr id="8" name="Content Placeholder 2"/>
          <p:cNvPicPr>
            <a:picLocks noChangeAspect="1"/>
          </p:cNvPicPr>
          <p:nvPr/>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4756057" y="1671638"/>
            <a:ext cx="3778343" cy="5110162"/>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7363458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362199" y="4216755"/>
            <a:ext cx="4596205" cy="867160"/>
          </a:xfrm>
        </p:spPr>
        <p:txBody>
          <a:bodyPr/>
          <a:lstStyle/>
          <a:p>
            <a:pPr marL="0" indent="0">
              <a:buNone/>
            </a:pPr>
            <a:r>
              <a:rPr lang="fr-FR" sz="3600" b="1" dirty="0" smtClean="0"/>
              <a:t>Tout va Bien</a:t>
            </a:r>
            <a:endParaRPr lang="fr-FR" sz="3600" b="1" dirty="0"/>
          </a:p>
        </p:txBody>
      </p:sp>
      <p:sp>
        <p:nvSpPr>
          <p:cNvPr id="7" name="Text Placeholder 6"/>
          <p:cNvSpPr>
            <a:spLocks noGrp="1"/>
          </p:cNvSpPr>
          <p:nvPr>
            <p:ph type="body" idx="1"/>
          </p:nvPr>
        </p:nvSpPr>
        <p:spPr>
          <a:xfrm>
            <a:off x="990600" y="5000240"/>
            <a:ext cx="7543800" cy="1400560"/>
          </a:xfrm>
        </p:spPr>
        <p:txBody>
          <a:bodyPr>
            <a:noAutofit/>
          </a:bodyPr>
          <a:lstStyle/>
          <a:p>
            <a:r>
              <a:rPr lang="fr-FR" sz="2800" dirty="0" smtClean="0"/>
              <a:t>La Femme</a:t>
            </a:r>
            <a:r>
              <a:rPr lang="fr-FR" sz="2800" b="1" i="1" dirty="0" smtClean="0"/>
              <a:t>,</a:t>
            </a:r>
            <a:r>
              <a:rPr lang="fr-FR" sz="2800" dirty="0" smtClean="0"/>
              <a:t> le </a:t>
            </a:r>
            <a:r>
              <a:rPr lang="fr-FR" sz="2800" b="1" i="1" dirty="0" smtClean="0"/>
              <a:t>Prophète </a:t>
            </a:r>
          </a:p>
          <a:p>
            <a:r>
              <a:rPr lang="fr-FR" sz="2800" i="1" dirty="0" smtClean="0"/>
              <a:t>et</a:t>
            </a:r>
            <a:r>
              <a:rPr lang="fr-FR" sz="2800" dirty="0" smtClean="0"/>
              <a:t> la </a:t>
            </a:r>
            <a:r>
              <a:rPr lang="fr-FR" sz="2800" b="1" i="1" dirty="0" smtClean="0"/>
              <a:t>Prière</a:t>
            </a:r>
          </a:p>
          <a:p>
            <a:r>
              <a:rPr lang="fr-FR" sz="1400" b="1" i="1" dirty="0" smtClean="0"/>
              <a:t>par Carolyn Sutton</a:t>
            </a:r>
          </a:p>
          <a:p>
            <a:r>
              <a:rPr lang="en-US" sz="3200" dirty="0" smtClean="0"/>
              <a:t>  </a:t>
            </a:r>
            <a:endParaRPr lang="en-US" sz="3200" dirty="0"/>
          </a:p>
        </p:txBody>
      </p:sp>
      <p:pic>
        <p:nvPicPr>
          <p:cNvPr id="10" name="Picture 9"/>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3505200" y="685800"/>
            <a:ext cx="2438400" cy="2457451"/>
          </a:xfrm>
          <a:prstGeom prst="rect">
            <a:avLst/>
          </a:prstGeom>
          <a:ln>
            <a:noFill/>
          </a:ln>
          <a:effectLst>
            <a:softEdge rad="112500"/>
          </a:effectLst>
        </p:spPr>
      </p:pic>
      <p:pic>
        <p:nvPicPr>
          <p:cNvPr id="3" name="Picture 2"/>
          <p:cNvPicPr>
            <a:picLocks noChangeAspect="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5866566" y="914400"/>
            <a:ext cx="2667834" cy="2438400"/>
          </a:xfrm>
          <a:prstGeom prst="rect">
            <a:avLst/>
          </a:prstGeom>
          <a:ln>
            <a:noFill/>
          </a:ln>
          <a:effectLst>
            <a:softEdge rad="112500"/>
          </a:effectLst>
        </p:spPr>
      </p:pic>
      <p:sp>
        <p:nvSpPr>
          <p:cNvPr id="5" name="Rectangle 4"/>
          <p:cNvSpPr/>
          <p:nvPr/>
        </p:nvSpPr>
        <p:spPr>
          <a:xfrm>
            <a:off x="457200" y="2218284"/>
            <a:ext cx="7315200" cy="357790"/>
          </a:xfrm>
          <a:prstGeom prst="rect">
            <a:avLst/>
          </a:prstGeom>
        </p:spPr>
        <p:txBody>
          <a:bodyPr wrap="square">
            <a:spAutoFit/>
          </a:bodyPr>
          <a:lstStyle/>
          <a:p>
            <a:pPr algn="ctr">
              <a:lnSpc>
                <a:spcPct val="95000"/>
              </a:lnSpc>
              <a:spcBef>
                <a:spcPct val="20000"/>
              </a:spcBef>
              <a:buFont typeface="Arial" charset="0"/>
              <a:buNone/>
            </a:pPr>
            <a:endParaRPr lang="en-US" dirty="0">
              <a:solidFill>
                <a:schemeClr val="bg1"/>
              </a:solidFill>
              <a:latin typeface="Eras Demi ITC"/>
              <a:ea typeface="Calibri" pitchFamily="34" charset="0"/>
              <a:cs typeface="Times New Roman" pitchFamily="18" charset="0"/>
            </a:endParaRPr>
          </a:p>
        </p:txBody>
      </p:sp>
      <p:sp>
        <p:nvSpPr>
          <p:cNvPr id="11" name="TextBox 10"/>
          <p:cNvSpPr txBox="1"/>
          <p:nvPr/>
        </p:nvSpPr>
        <p:spPr>
          <a:xfrm>
            <a:off x="1650402" y="3409311"/>
            <a:ext cx="6019800" cy="1077218"/>
          </a:xfrm>
          <a:prstGeom prst="rect">
            <a:avLst/>
          </a:prstGeom>
          <a:noFill/>
        </p:spPr>
        <p:txBody>
          <a:bodyPr wrap="square" rtlCol="0">
            <a:spAutoFit/>
          </a:bodyPr>
          <a:lstStyle/>
          <a:p>
            <a:pPr algn="ctr"/>
            <a:r>
              <a:rPr lang="fr-FR" sz="3200" b="1" dirty="0" smtClean="0">
                <a:solidFill>
                  <a:srgbClr val="800000"/>
                </a:solidFill>
                <a:latin typeface="Adobe Garamond Pro"/>
                <a:cs typeface="Adobe Garamond Pro"/>
              </a:rPr>
              <a:t>Journée Internationale de Prière des Femmes  </a:t>
            </a:r>
          </a:p>
        </p:txBody>
      </p:sp>
      <p:sp>
        <p:nvSpPr>
          <p:cNvPr id="8" name="TextBox 7"/>
          <p:cNvSpPr txBox="1"/>
          <p:nvPr/>
        </p:nvSpPr>
        <p:spPr>
          <a:xfrm>
            <a:off x="1981200" y="6214646"/>
            <a:ext cx="5334000" cy="276999"/>
          </a:xfrm>
          <a:prstGeom prst="rect">
            <a:avLst/>
          </a:prstGeom>
          <a:noFill/>
        </p:spPr>
        <p:txBody>
          <a:bodyPr wrap="square" rtlCol="0">
            <a:spAutoFit/>
          </a:bodyPr>
          <a:lstStyle/>
          <a:p>
            <a:pPr algn="ctr"/>
            <a:r>
              <a:rPr lang="fr-FR" sz="1200" dirty="0" smtClean="0">
                <a:cs typeface="Abadi MT Condensed Light"/>
              </a:rPr>
              <a:t>Département</a:t>
            </a:r>
            <a:r>
              <a:rPr lang="en-US" sz="1200" dirty="0" smtClean="0">
                <a:cs typeface="Abadi MT Condensed Light"/>
              </a:rPr>
              <a:t> des </a:t>
            </a:r>
            <a:r>
              <a:rPr lang="fr-FR" sz="1200" dirty="0" smtClean="0">
                <a:cs typeface="Abadi MT Condensed Light"/>
              </a:rPr>
              <a:t>Ministères</a:t>
            </a:r>
            <a:r>
              <a:rPr lang="en-US" sz="1200" dirty="0" smtClean="0">
                <a:cs typeface="Abadi MT Condensed Light"/>
              </a:rPr>
              <a:t> des Femmes de la </a:t>
            </a:r>
            <a:r>
              <a:rPr lang="fr-FR" sz="1200" dirty="0" smtClean="0">
                <a:cs typeface="Abadi MT Condensed Light"/>
              </a:rPr>
              <a:t>Conférence Générale</a:t>
            </a:r>
            <a:endParaRPr lang="fr-FR" sz="1200" dirty="0">
              <a:cs typeface="Abadi MT Condensed Light"/>
            </a:endParaRPr>
          </a:p>
        </p:txBody>
      </p:sp>
      <p:pic>
        <p:nvPicPr>
          <p:cNvPr id="12" name="Picture 6"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7010400" y="6019800"/>
            <a:ext cx="609600" cy="46609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685800" y="711200"/>
            <a:ext cx="3187700" cy="3175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85823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5410200"/>
            <a:ext cx="7467600" cy="1143000"/>
          </a:xfrm>
        </p:spPr>
        <p:txBody>
          <a:bodyPr/>
          <a:lstStyle/>
          <a:p>
            <a:pPr marL="0" indent="0" algn="ctr">
              <a:buNone/>
            </a:pPr>
            <a:r>
              <a:rPr lang="fr-FR" sz="4000" dirty="0" smtClean="0"/>
              <a:t>Dieu nous appelle à </a:t>
            </a:r>
            <a:br>
              <a:rPr lang="fr-FR" sz="4000" dirty="0" smtClean="0"/>
            </a:br>
            <a:r>
              <a:rPr lang="fr-FR" sz="4000" b="1" i="1" dirty="0" smtClean="0"/>
              <a:t> Prière d’Intercession</a:t>
            </a:r>
            <a:endParaRPr lang="fr-FR" sz="4000" b="1" i="1" dirty="0"/>
          </a:p>
        </p:txBody>
      </p:sp>
      <p:sp>
        <p:nvSpPr>
          <p:cNvPr id="2" name="Text Placeholder 1"/>
          <p:cNvSpPr>
            <a:spLocks noGrp="1"/>
          </p:cNvSpPr>
          <p:nvPr>
            <p:ph type="body" idx="1"/>
          </p:nvPr>
        </p:nvSpPr>
        <p:spPr/>
        <p:txBody>
          <a:bodyPr/>
          <a:lstStyle/>
          <a:p>
            <a:r>
              <a:rPr lang="en-US" dirty="0" smtClean="0"/>
              <a:t>Jacques 5:16, NIV</a:t>
            </a:r>
            <a:endParaRPr lang="en-US" dirty="0"/>
          </a:p>
        </p:txBody>
      </p:sp>
      <p:sp>
        <p:nvSpPr>
          <p:cNvPr id="3" name="Content Placeholder 2"/>
          <p:cNvSpPr>
            <a:spLocks noGrp="1"/>
          </p:cNvSpPr>
          <p:nvPr>
            <p:ph sz="half" idx="2"/>
          </p:nvPr>
        </p:nvSpPr>
        <p:spPr>
          <a:xfrm>
            <a:off x="1143000" y="2999232"/>
            <a:ext cx="3803904" cy="3172968"/>
          </a:xfrm>
        </p:spPr>
        <p:txBody>
          <a:bodyPr>
            <a:noAutofit/>
          </a:bodyPr>
          <a:lstStyle/>
          <a:p>
            <a:pPr marL="45720" indent="0">
              <a:buNone/>
            </a:pPr>
            <a:r>
              <a:rPr lang="en-US" sz="3200" dirty="0" smtClean="0"/>
              <a:t>“</a:t>
            </a:r>
            <a:r>
              <a:rPr lang="fr-FR" sz="3200" dirty="0" smtClean="0"/>
              <a:t>La prière fervente du juste a une grande  efficace.”  </a:t>
            </a:r>
            <a:endParaRPr lang="fr-FR" sz="3200" dirty="0"/>
          </a:p>
        </p:txBody>
      </p:sp>
      <p:pic>
        <p:nvPicPr>
          <p:cNvPr id="8" name="Picture 7"/>
          <p:cNvPicPr>
            <a:picLocks noChangeAspect="1"/>
          </p:cNvPicPr>
          <p:nvPr/>
        </p:nvPicPr>
        <p:blipFill rotWithShape="1">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5007064" y="2438400"/>
            <a:ext cx="3755935" cy="2743200"/>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549042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688490" y="533400"/>
            <a:ext cx="7756263" cy="1054250"/>
          </a:xfrm>
        </p:spPr>
        <p:txBody>
          <a:bodyPr/>
          <a:lstStyle/>
          <a:p>
            <a:pPr algn="ctr"/>
            <a:r>
              <a:rPr lang="fr-FR" sz="4800" dirty="0" smtClean="0"/>
              <a:t>Dieu nous appelle à </a:t>
            </a:r>
            <a:br>
              <a:rPr lang="fr-FR" sz="4800" dirty="0" smtClean="0"/>
            </a:br>
            <a:r>
              <a:rPr lang="fr-FR" sz="4800" b="1" i="1" dirty="0" smtClean="0"/>
              <a:t>Prière</a:t>
            </a:r>
            <a:r>
              <a:rPr lang="fr-FR" sz="4800" dirty="0" smtClean="0"/>
              <a:t> d’</a:t>
            </a:r>
            <a:r>
              <a:rPr lang="fr-FR" sz="4800" b="1" i="1" dirty="0" smtClean="0"/>
              <a:t>Intercession</a:t>
            </a:r>
            <a:endParaRPr lang="fr-FR" sz="4800" b="1" i="1" dirty="0"/>
          </a:p>
        </p:txBody>
      </p:sp>
      <p:sp>
        <p:nvSpPr>
          <p:cNvPr id="9" name="Content Placeholder 8"/>
          <p:cNvSpPr>
            <a:spLocks noGrp="1"/>
          </p:cNvSpPr>
          <p:nvPr>
            <p:ph sz="quarter" idx="14"/>
          </p:nvPr>
        </p:nvSpPr>
        <p:spPr>
          <a:xfrm>
            <a:off x="4343400" y="2514600"/>
            <a:ext cx="4105655" cy="3877056"/>
          </a:xfrm>
        </p:spPr>
        <p:txBody>
          <a:bodyPr>
            <a:normAutofit/>
          </a:bodyPr>
          <a:lstStyle/>
          <a:p>
            <a:pPr marL="45720" indent="0">
              <a:buNone/>
            </a:pPr>
            <a:r>
              <a:rPr lang="en-US" sz="2800" dirty="0" smtClean="0"/>
              <a:t>     “</a:t>
            </a:r>
            <a:r>
              <a:rPr lang="fr-FR" sz="2800" dirty="0" smtClean="0"/>
              <a:t>Cela fait partie du plan de Dieu de nous accorder, en réponse à  la prière fervente, ce qu’Il ne nous donnerait pas si nous n’avions demandé ainsi” </a:t>
            </a:r>
            <a:r>
              <a:rPr lang="fr-FR" sz="3200" dirty="0" smtClean="0"/>
              <a:t> </a:t>
            </a:r>
          </a:p>
          <a:p>
            <a:pPr marL="45720" indent="0" algn="ctr">
              <a:buNone/>
            </a:pPr>
            <a:r>
              <a:rPr lang="fr-FR" sz="1700" dirty="0" smtClean="0"/>
              <a:t>(</a:t>
            </a:r>
            <a:r>
              <a:rPr lang="fr-FR" sz="1700" i="1" dirty="0" smtClean="0"/>
              <a:t>La Grande Controverse, p. </a:t>
            </a:r>
            <a:r>
              <a:rPr lang="en-US" sz="1700" i="1" dirty="0" smtClean="0"/>
              <a:t>525).</a:t>
            </a:r>
            <a:endParaRPr lang="en-US" sz="1700" dirty="0" smtClean="0"/>
          </a:p>
          <a:p>
            <a:endParaRPr lang="en-US" dirty="0"/>
          </a:p>
        </p:txBody>
      </p:sp>
      <p:pic>
        <p:nvPicPr>
          <p:cNvPr id="3" name="Content Placeholder 2"/>
          <p:cNvPicPr>
            <a:picLocks noGrp="1" noChangeAspect="1"/>
          </p:cNvPicPr>
          <p:nvPr>
            <p:ph sz="quarter" idx="13"/>
          </p:nvPr>
        </p:nvPicPr>
        <p:blipFill rotWithShape="1">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p:blipFill>
        <p:spPr>
          <a:xfrm>
            <a:off x="662257" y="2513351"/>
            <a:ext cx="3124200" cy="3528029"/>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945145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839095" y="914400"/>
            <a:ext cx="3636085" cy="1219200"/>
          </a:xfrm>
        </p:spPr>
        <p:txBody>
          <a:bodyPr/>
          <a:lstStyle/>
          <a:p>
            <a:r>
              <a:rPr lang="en-US" sz="4000" dirty="0" smtClean="0"/>
              <a:t>La </a:t>
            </a:r>
            <a:r>
              <a:rPr lang="en-US" sz="4000" b="1" i="1" dirty="0" smtClean="0"/>
              <a:t>Femme</a:t>
            </a:r>
            <a:endParaRPr lang="en-US" sz="4000" b="1" i="1" dirty="0"/>
          </a:p>
        </p:txBody>
      </p:sp>
      <p:sp>
        <p:nvSpPr>
          <p:cNvPr id="9" name="Text Placeholder 8"/>
          <p:cNvSpPr>
            <a:spLocks noGrp="1"/>
          </p:cNvSpPr>
          <p:nvPr>
            <p:ph type="body" sz="half" idx="2"/>
          </p:nvPr>
        </p:nvSpPr>
        <p:spPr>
          <a:xfrm>
            <a:off x="878540" y="2438400"/>
            <a:ext cx="3388660" cy="3276600"/>
          </a:xfrm>
        </p:spPr>
        <p:txBody>
          <a:bodyPr>
            <a:noAutofit/>
          </a:bodyPr>
          <a:lstStyle/>
          <a:p>
            <a:pPr marL="285750" indent="-285750">
              <a:buFont typeface="Arial" pitchFamily="34" charset="0"/>
              <a:buChar char="•"/>
            </a:pPr>
            <a:r>
              <a:rPr lang="fr-FR" sz="2800" b="1" i="1" dirty="0" smtClean="0"/>
              <a:t>Influente</a:t>
            </a:r>
          </a:p>
          <a:p>
            <a:pPr marL="285750" indent="-285750">
              <a:buFont typeface="Arial" pitchFamily="34" charset="0"/>
              <a:buChar char="•"/>
            </a:pPr>
            <a:r>
              <a:rPr lang="fr-FR" sz="2800" b="1" i="1" dirty="0" smtClean="0"/>
              <a:t>Noble</a:t>
            </a:r>
          </a:p>
          <a:p>
            <a:pPr marL="285750" indent="-285750">
              <a:buFont typeface="Arial" pitchFamily="34" charset="0"/>
              <a:buChar char="•"/>
            </a:pPr>
            <a:r>
              <a:rPr lang="fr-FR" sz="2800" b="1" i="1" dirty="0" smtClean="0"/>
              <a:t>Gentille</a:t>
            </a:r>
          </a:p>
          <a:p>
            <a:pPr marL="285750" indent="-285750">
              <a:buFont typeface="Arial" pitchFamily="34" charset="0"/>
              <a:buChar char="•"/>
            </a:pPr>
            <a:r>
              <a:rPr lang="fr-FR" sz="2800" b="1" i="1" dirty="0" smtClean="0"/>
              <a:t>Spirituelle</a:t>
            </a:r>
          </a:p>
          <a:p>
            <a:pPr marL="285750" indent="-285750">
              <a:buFont typeface="Arial" pitchFamily="34" charset="0"/>
              <a:buChar char="•"/>
            </a:pPr>
            <a:r>
              <a:rPr lang="fr-FR" sz="2800" b="1" i="1" dirty="0" smtClean="0"/>
              <a:t>Respectueuse</a:t>
            </a:r>
            <a:endParaRPr lang="fr-FR" sz="2800" b="1" i="1" dirty="0"/>
          </a:p>
        </p:txBody>
      </p:sp>
      <p:pic>
        <p:nvPicPr>
          <p:cNvPr id="3" name="Content Placeholder 2"/>
          <p:cNvPicPr>
            <a:picLocks noGrp="1" noChangeAspect="1"/>
          </p:cNvPicPr>
          <p:nvPr>
            <p:ph idx="1"/>
          </p:nvPr>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4798733" y="986435"/>
            <a:ext cx="4116667" cy="5566765"/>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547937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747248" y="1524000"/>
            <a:ext cx="5625352" cy="512947"/>
          </a:xfrm>
        </p:spPr>
        <p:txBody>
          <a:bodyPr/>
          <a:lstStyle/>
          <a:p>
            <a:r>
              <a:rPr lang="fr-FR" sz="4000" dirty="0" smtClean="0"/>
              <a:t>Le </a:t>
            </a:r>
            <a:r>
              <a:rPr lang="fr-FR" sz="4000" b="1" i="1" dirty="0" smtClean="0"/>
              <a:t>Prophète</a:t>
            </a:r>
            <a:endParaRPr lang="fr-FR" sz="4000" b="1" i="1" dirty="0"/>
          </a:p>
        </p:txBody>
      </p:sp>
      <p:pic>
        <p:nvPicPr>
          <p:cNvPr id="7" name="Picture Placeholder 6"/>
          <p:cNvPicPr>
            <a:picLocks noGrp="1" noChangeAspect="1"/>
          </p:cNvPicPr>
          <p:nvPr>
            <p:ph type="pic" idx="1"/>
          </p:nvPr>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rot="21394855">
            <a:off x="835581" y="1318529"/>
            <a:ext cx="3407668" cy="2569246"/>
          </a:xfrm>
          <a:prstGeom prst="rect">
            <a:avLst/>
          </a:prstGeom>
          <a:ln>
            <a:noFill/>
          </a:ln>
          <a:effectLst>
            <a:softEdge rad="112500"/>
          </a:effectLst>
        </p:spPr>
      </p:pic>
      <p:sp>
        <p:nvSpPr>
          <p:cNvPr id="6" name="Text Placeholder 5"/>
          <p:cNvSpPr>
            <a:spLocks noGrp="1"/>
          </p:cNvSpPr>
          <p:nvPr>
            <p:ph type="body" sz="half" idx="2"/>
          </p:nvPr>
        </p:nvSpPr>
        <p:spPr>
          <a:xfrm>
            <a:off x="4724400" y="2624138"/>
            <a:ext cx="4419601" cy="804862"/>
          </a:xfrm>
        </p:spPr>
        <p:txBody>
          <a:bodyPr>
            <a:noAutofit/>
          </a:bodyPr>
          <a:lstStyle/>
          <a:p>
            <a:pPr marL="342900" indent="-342900" algn="l">
              <a:buFont typeface="Arial"/>
              <a:buChar char="•"/>
            </a:pPr>
            <a:r>
              <a:rPr lang="fr-FR" sz="2800" b="1" i="1" dirty="0" smtClean="0"/>
              <a:t>Saint homme de Dieu</a:t>
            </a:r>
          </a:p>
          <a:p>
            <a:pPr marL="342900" indent="-342900" algn="l">
              <a:buFont typeface="Arial"/>
              <a:buChar char="•"/>
            </a:pPr>
            <a:r>
              <a:rPr lang="fr-FR" sz="2800" b="1" i="1" dirty="0" smtClean="0"/>
              <a:t>Prédicateur</a:t>
            </a:r>
          </a:p>
          <a:p>
            <a:pPr marL="342900" indent="-342900" algn="l">
              <a:buFont typeface="Arial"/>
              <a:buChar char="•"/>
            </a:pPr>
            <a:r>
              <a:rPr lang="fr-FR" sz="2800" b="1" i="1" dirty="0" smtClean="0"/>
              <a:t>Enseignant</a:t>
            </a:r>
          </a:p>
          <a:p>
            <a:pPr marL="342900" indent="-342900" algn="l">
              <a:buFont typeface="Arial"/>
              <a:buChar char="•"/>
            </a:pPr>
            <a:r>
              <a:rPr lang="fr-FR" sz="2800" b="1" i="1" dirty="0" smtClean="0"/>
              <a:t>Guérisseur</a:t>
            </a:r>
          </a:p>
          <a:p>
            <a:pPr marL="342900" indent="-342900" algn="l">
              <a:buFont typeface="Arial"/>
              <a:buChar char="•"/>
            </a:pPr>
            <a:r>
              <a:rPr lang="fr-FR" sz="2800" b="1" i="1" dirty="0" smtClean="0"/>
              <a:t>Ami de Dieu et de l’homme</a:t>
            </a:r>
          </a:p>
          <a:p>
            <a:pPr marL="285750" indent="-285750" algn="l">
              <a:buFont typeface="Arial"/>
              <a:buChar char="•"/>
            </a:pPr>
            <a:endParaRPr lang="en-US" sz="1800" b="1"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2489867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590800"/>
            <a:ext cx="7620000" cy="1371600"/>
          </a:xfrm>
        </p:spPr>
        <p:txBody>
          <a:bodyPr/>
          <a:lstStyle/>
          <a:p>
            <a:pPr marL="0" indent="0" algn="ctr">
              <a:buNone/>
            </a:pPr>
            <a:r>
              <a:rPr lang="en-US" dirty="0" smtClean="0"/>
              <a:t>“</a:t>
            </a:r>
            <a:r>
              <a:rPr lang="fr-FR" dirty="0" smtClean="0"/>
              <a:t>Préparons une petite  </a:t>
            </a:r>
            <a:r>
              <a:rPr lang="fr-FR" b="1" i="1" dirty="0" smtClean="0"/>
              <a:t>chambre sous le toit</a:t>
            </a:r>
            <a:r>
              <a:rPr lang="en-US" b="1" i="1" dirty="0" smtClean="0"/>
              <a:t>. </a:t>
            </a:r>
            <a:r>
              <a:rPr lang="en-US" dirty="0" smtClean="0"/>
              <a:t>. .”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025753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839095" y="914401"/>
            <a:ext cx="3636085" cy="1752600"/>
          </a:xfrm>
        </p:spPr>
        <p:txBody>
          <a:bodyPr/>
          <a:lstStyle/>
          <a:p>
            <a:r>
              <a:rPr lang="fr-FR" sz="4400" dirty="0" smtClean="0"/>
              <a:t>Chambre d’invités  </a:t>
            </a:r>
            <a:r>
              <a:rPr lang="fr-FR" sz="4400" b="1" i="1" dirty="0" smtClean="0"/>
              <a:t>à </a:t>
            </a:r>
            <a:r>
              <a:rPr lang="fr-FR" sz="4400" b="1" i="1" dirty="0" err="1" smtClean="0"/>
              <a:t>Sunem</a:t>
            </a:r>
            <a:endParaRPr lang="fr-FR" sz="4400" b="1" i="1" dirty="0"/>
          </a:p>
        </p:txBody>
      </p:sp>
      <p:sp>
        <p:nvSpPr>
          <p:cNvPr id="6" name="Text Placeholder 5"/>
          <p:cNvSpPr>
            <a:spLocks noGrp="1"/>
          </p:cNvSpPr>
          <p:nvPr>
            <p:ph type="body" sz="half" idx="2"/>
          </p:nvPr>
        </p:nvSpPr>
        <p:spPr>
          <a:xfrm>
            <a:off x="839095" y="2895600"/>
            <a:ext cx="3625330" cy="2741720"/>
          </a:xfrm>
        </p:spPr>
        <p:txBody>
          <a:bodyPr>
            <a:normAutofit/>
          </a:bodyPr>
          <a:lstStyle/>
          <a:p>
            <a:r>
              <a:rPr lang="en-US" sz="3200" dirty="0" smtClean="0"/>
              <a:t>“</a:t>
            </a:r>
            <a:r>
              <a:rPr lang="fr-FR" sz="3200" dirty="0" smtClean="0"/>
              <a:t>Ainsi il pourra y demeurer à chaque fois qu’il nous rendra visite.”</a:t>
            </a:r>
            <a:endParaRPr lang="fr-FR" sz="3200" baseline="30000" dirty="0" smtClean="0"/>
          </a:p>
          <a:p>
            <a:r>
              <a:rPr lang="fr-FR" sz="2800" dirty="0" smtClean="0"/>
              <a:t>   —</a:t>
            </a:r>
            <a:r>
              <a:rPr lang="fr-FR" sz="2800" i="1" dirty="0" smtClean="0"/>
              <a:t>la </a:t>
            </a:r>
            <a:r>
              <a:rPr lang="fr-FR" sz="2800" i="1" dirty="0" err="1" smtClean="0"/>
              <a:t>Sunamite</a:t>
            </a:r>
            <a:endParaRPr lang="fr-FR" sz="2800" i="1" dirty="0"/>
          </a:p>
        </p:txBody>
      </p:sp>
      <p:pic>
        <p:nvPicPr>
          <p:cNvPr id="3" name="Content Placeholder 2"/>
          <p:cNvPicPr>
            <a:picLocks noGrp="1" noChangeAspect="1"/>
          </p:cNvPicPr>
          <p:nvPr>
            <p:ph idx="1"/>
          </p:nvPr>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4928316" y="1066800"/>
            <a:ext cx="3834684" cy="5186362"/>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40686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1" y="5410200"/>
            <a:ext cx="7696199" cy="1143000"/>
          </a:xfrm>
        </p:spPr>
        <p:txBody>
          <a:bodyPr/>
          <a:lstStyle/>
          <a:p>
            <a:pPr marL="0" indent="0" algn="ctr">
              <a:buNone/>
            </a:pPr>
            <a:r>
              <a:rPr lang="en-US" sz="4400" dirty="0" smtClean="0"/>
              <a:t>“</a:t>
            </a:r>
            <a:r>
              <a:rPr lang="fr-FR" sz="4400" dirty="0" smtClean="0"/>
              <a:t>Tu enfanteras un Fils.”</a:t>
            </a:r>
            <a:endParaRPr lang="fr-FR" sz="4400" dirty="0"/>
          </a:p>
        </p:txBody>
      </p:sp>
      <p:sp>
        <p:nvSpPr>
          <p:cNvPr id="6" name="Content Placeholder 5"/>
          <p:cNvSpPr>
            <a:spLocks noGrp="1"/>
          </p:cNvSpPr>
          <p:nvPr>
            <p:ph sz="quarter" idx="14"/>
          </p:nvPr>
        </p:nvSpPr>
        <p:spPr>
          <a:xfrm>
            <a:off x="4572000" y="1905000"/>
            <a:ext cx="4114800" cy="3877056"/>
          </a:xfrm>
        </p:spPr>
        <p:txBody>
          <a:bodyPr>
            <a:normAutofit/>
          </a:bodyPr>
          <a:lstStyle/>
          <a:p>
            <a:endParaRPr lang="en-US" sz="3200" dirty="0" smtClean="0"/>
          </a:p>
          <a:p>
            <a:r>
              <a:rPr lang="en-US" sz="3200" dirty="0" smtClean="0"/>
              <a:t>“</a:t>
            </a:r>
            <a:r>
              <a:rPr lang="fr-FR" sz="3200" dirty="0" smtClean="0"/>
              <a:t>Heureux les miséricordieux, car ils obtiendront miséricorde!”</a:t>
            </a:r>
            <a:r>
              <a:rPr lang="fr-FR" sz="2800" dirty="0" smtClean="0"/>
              <a:t> (Mat. 5:7). </a:t>
            </a:r>
            <a:endParaRPr lang="fr-FR" sz="2800" dirty="0"/>
          </a:p>
        </p:txBody>
      </p:sp>
      <p:pic>
        <p:nvPicPr>
          <p:cNvPr id="3" name="Content Placeholder 2"/>
          <p:cNvPicPr>
            <a:picLocks noGrp="1" noChangeAspect="1"/>
          </p:cNvPicPr>
          <p:nvPr>
            <p:ph sz="quarter" idx="13"/>
          </p:nvPr>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457200" y="1905000"/>
            <a:ext cx="3803904" cy="3877056"/>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1019932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2049</TotalTime>
  <Words>1008</Words>
  <Application>Microsoft Macintosh PowerPoint</Application>
  <PresentationFormat>Présentation à l'écran (4:3)</PresentationFormat>
  <Paragraphs>97</Paragraphs>
  <Slides>29</Slides>
  <Notes>2</Notes>
  <HiddenSlides>0</HiddenSlides>
  <MMClips>0</MMClips>
  <ScaleCrop>false</ScaleCrop>
  <HeadingPairs>
    <vt:vector size="4" baseType="variant">
      <vt:variant>
        <vt:lpstr>Modèle de conception</vt:lpstr>
      </vt:variant>
      <vt:variant>
        <vt:i4>1</vt:i4>
      </vt:variant>
      <vt:variant>
        <vt:lpstr>Titres des diapositives</vt:lpstr>
      </vt:variant>
      <vt:variant>
        <vt:i4>29</vt:i4>
      </vt:variant>
    </vt:vector>
  </HeadingPairs>
  <TitlesOfParts>
    <vt:vector size="30" baseType="lpstr">
      <vt:lpstr>Hardcover</vt:lpstr>
      <vt:lpstr>Tout va Bien</vt:lpstr>
      <vt:lpstr>  “Prie pour ton papa!” (Un appel à la prière)</vt:lpstr>
      <vt:lpstr>Dieu nous appelle à   Prière d’Intercession</vt:lpstr>
      <vt:lpstr>Dieu nous appelle à  Prière d’Intercession</vt:lpstr>
      <vt:lpstr>La Femme</vt:lpstr>
      <vt:lpstr>Le Prophète</vt:lpstr>
      <vt:lpstr>“Préparons une petite  chambre sous le toit. . .” </vt:lpstr>
      <vt:lpstr>Chambre d’invités  à Sunem</vt:lpstr>
      <vt:lpstr>“Tu enfanteras un Fils.”</vt:lpstr>
      <vt:lpstr> Tragédie à Sunem   </vt:lpstr>
      <vt:lpstr>Prière d’Intercession   Principe n° 1:   Prier en ayant Foi dans les Promesses de Dieu </vt:lpstr>
      <vt:lpstr>Tout Ira Bien </vt:lpstr>
      <vt:lpstr>Un Voyage de Foi </vt:lpstr>
      <vt:lpstr>Un Voyage par la foi  </vt:lpstr>
      <vt:lpstr>Un Voyage de Foi </vt:lpstr>
      <vt:lpstr>Connaissez vos Promesses!</vt:lpstr>
      <vt:lpstr>    Tout va Bien!</vt:lpstr>
      <vt:lpstr>Tout va bien!</vt:lpstr>
      <vt:lpstr>Prière d’Intercession Principe n° 2:   Priez avec Persévérance* </vt:lpstr>
      <vt:lpstr> “. . . L’épreuve de votre foi produit la persévérance” (Jacques 1:3). </vt:lpstr>
      <vt:lpstr>Diapositive 21</vt:lpstr>
      <vt:lpstr>Prière d’Intercession  Principe n° 3:   Priez avec une Sainte Assurance </vt:lpstr>
      <vt:lpstr> Venons avec assurance  </vt:lpstr>
      <vt:lpstr> Prière, Attente, Travail</vt:lpstr>
      <vt:lpstr>De la Tragédie au Triomphe</vt:lpstr>
      <vt:lpstr> “Ainsi Il est capable de sauver parfaitement ceux qui viennent à Dieu par Lui puisqu’il est vivant pour intercéder pour eux” (Heb. 7:25). </vt:lpstr>
      <vt:lpstr>                                                                             Le Miracle de Mere aux îles Fidji</vt:lpstr>
      <vt:lpstr>Tout  va Bien . . . avec Mon Ame</vt:lpstr>
      <vt:lpstr>Tout va Bien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More Broken Places</dc:title>
  <dc:creator>Carolyn</dc:creator>
  <cp:lastModifiedBy>Claudine Rivierez</cp:lastModifiedBy>
  <cp:revision>237</cp:revision>
  <dcterms:created xsi:type="dcterms:W3CDTF">2015-01-15T15:40:55Z</dcterms:created>
  <dcterms:modified xsi:type="dcterms:W3CDTF">2015-01-16T01:44:47Z</dcterms:modified>
</cp:coreProperties>
</file>