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096025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57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15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21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44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3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77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45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432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Texte niveau 1</a:t>
            </a:r>
          </a:p>
          <a:p>
            <a:pPr lvl="1">
              <a:defRPr sz="1800"/>
            </a:pPr>
            <a:r>
              <a:rPr sz="3200"/>
              <a:t>Texte niveau 2</a:t>
            </a:r>
          </a:p>
          <a:p>
            <a:pPr lvl="2">
              <a:defRPr sz="1800"/>
            </a:pPr>
            <a:r>
              <a:rPr sz="3200"/>
              <a:t>Texte niveau 3</a:t>
            </a:r>
          </a:p>
          <a:p>
            <a:pPr lvl="3">
              <a:defRPr sz="1800"/>
            </a:pPr>
            <a:r>
              <a:rPr sz="3200"/>
              <a:t>Texte niveau 4</a:t>
            </a:r>
          </a:p>
          <a:p>
            <a:pPr lvl="4">
              <a:defRPr sz="1800"/>
            </a:pPr>
            <a:r>
              <a:rPr sz="3200"/>
              <a:t>Texte niveau 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77462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3011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08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5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68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90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29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75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068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Le sermon évangélique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Pasteur Samuel TELEMAQUE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4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1.jpeg"/>
          <p:cNvPicPr/>
          <p:nvPr/>
        </p:nvPicPr>
        <p:blipFill>
          <a:blip r:embed="rId2">
            <a:extLst/>
          </a:blip>
          <a:srcRect t="5999"/>
          <a:stretch>
            <a:fillRect/>
          </a:stretch>
        </p:blipFill>
        <p:spPr>
          <a:xfrm>
            <a:off x="-2" y="0"/>
            <a:ext cx="9193426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" name="Group 76"/>
          <p:cNvGrpSpPr/>
          <p:nvPr/>
        </p:nvGrpSpPr>
        <p:grpSpPr>
          <a:xfrm>
            <a:off x="457200" y="76200"/>
            <a:ext cx="8191500" cy="463280"/>
            <a:chOff x="0" y="0"/>
            <a:chExt cx="8191500" cy="463279"/>
          </a:xfrm>
        </p:grpSpPr>
        <p:sp>
          <p:nvSpPr>
            <p:cNvPr id="74" name="Shape 74"/>
            <p:cNvSpPr/>
            <p:nvPr/>
          </p:nvSpPr>
          <p:spPr>
            <a:xfrm>
              <a:off x="0" y="0"/>
              <a:ext cx="81915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" y="0"/>
                  </a:moveTo>
                  <a:lnTo>
                    <a:pt x="21399" y="0"/>
                  </a:lnTo>
                  <a:cubicBezTo>
                    <a:pt x="21510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90" y="0"/>
                    <a:pt x="20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FEA4"/>
                </a:gs>
                <a:gs pos="35000">
                  <a:srgbClr val="E4FDBF"/>
                </a:gs>
                <a:gs pos="100000">
                  <a:srgbClr val="F5FFE6"/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 b="1"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22318" y="16239"/>
              <a:ext cx="8146864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400" b="1"/>
              </a:lvl1pPr>
            </a:lstStyle>
            <a:p>
              <a:pPr lvl="0">
                <a:defRPr sz="1800" b="0"/>
              </a:pPr>
              <a:r>
                <a:rPr sz="2400" b="1"/>
                <a:t>Construction de l'entretien des membres</a:t>
              </a:r>
            </a:p>
          </p:txBody>
        </p:sp>
      </p:grpSp>
      <p:sp>
        <p:nvSpPr>
          <p:cNvPr id="77" name="Shape 77"/>
          <p:cNvSpPr/>
          <p:nvPr/>
        </p:nvSpPr>
        <p:spPr>
          <a:xfrm>
            <a:off x="1752600" y="1219200"/>
            <a:ext cx="5029201" cy="5029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37721" t="-19636" r="62278" b="119636"/>
            </a:path>
          </a:gradFill>
          <a:ln w="76200">
            <a:solidFill>
              <a:srgbClr val="D3DEEA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8" name="image2.png" descr="stick figur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9800" y="1371600"/>
            <a:ext cx="4267200" cy="460822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3806388" y="2907871"/>
            <a:ext cx="997824" cy="978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0657" h="15999" extrusionOk="0">
                <a:moveTo>
                  <a:pt x="5328" y="3849"/>
                </a:moveTo>
                <a:cubicBezTo>
                  <a:pt x="7532" y="-5601"/>
                  <a:pt x="16128" y="3849"/>
                  <a:pt x="5328" y="15999"/>
                </a:cubicBezTo>
                <a:cubicBezTo>
                  <a:pt x="-5472" y="3849"/>
                  <a:pt x="3124" y="-5601"/>
                  <a:pt x="5328" y="3849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429000" y="762000"/>
            <a:ext cx="19050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CC9D7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CC9D78"/>
                </a:solidFill>
              </a:rPr>
              <a:t>Socialisation</a:t>
            </a:r>
          </a:p>
        </p:txBody>
      </p:sp>
      <p:sp>
        <p:nvSpPr>
          <p:cNvPr id="81" name="Shape 81"/>
          <p:cNvSpPr/>
          <p:nvPr/>
        </p:nvSpPr>
        <p:spPr>
          <a:xfrm>
            <a:off x="6553200" y="1358985"/>
            <a:ext cx="19050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CC9D7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CC9D78"/>
                </a:solidFill>
              </a:rPr>
              <a:t>Baptême</a:t>
            </a:r>
          </a:p>
        </p:txBody>
      </p:sp>
      <p:sp>
        <p:nvSpPr>
          <p:cNvPr id="82" name="Shape 82"/>
          <p:cNvSpPr/>
          <p:nvPr/>
        </p:nvSpPr>
        <p:spPr>
          <a:xfrm>
            <a:off x="6810055" y="3205479"/>
            <a:ext cx="206119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CC9D7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CC9D78"/>
                </a:solidFill>
              </a:rPr>
              <a:t>Alimentation</a:t>
            </a:r>
          </a:p>
        </p:txBody>
      </p:sp>
      <p:sp>
        <p:nvSpPr>
          <p:cNvPr id="83" name="Shape 83"/>
          <p:cNvSpPr/>
          <p:nvPr/>
        </p:nvSpPr>
        <p:spPr>
          <a:xfrm>
            <a:off x="3352800" y="6248400"/>
            <a:ext cx="19050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CC9D7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CC9D78"/>
                </a:solidFill>
              </a:rPr>
              <a:t>Assimilation</a:t>
            </a:r>
          </a:p>
        </p:txBody>
      </p:sp>
      <p:sp>
        <p:nvSpPr>
          <p:cNvPr id="84" name="Shape 84"/>
          <p:cNvSpPr/>
          <p:nvPr/>
        </p:nvSpPr>
        <p:spPr>
          <a:xfrm>
            <a:off x="6629400" y="4876800"/>
            <a:ext cx="19050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CC9D7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CC9D78"/>
                </a:solidFill>
              </a:rPr>
              <a:t>Fraternité</a:t>
            </a:r>
          </a:p>
        </p:txBody>
      </p:sp>
      <p:sp>
        <p:nvSpPr>
          <p:cNvPr id="85" name="Shape 85"/>
          <p:cNvSpPr/>
          <p:nvPr/>
        </p:nvSpPr>
        <p:spPr>
          <a:xfrm>
            <a:off x="228600" y="4800600"/>
            <a:ext cx="19050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CC9D7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CC9D78"/>
                </a:solidFill>
              </a:rPr>
              <a:t>Témoignage</a:t>
            </a:r>
          </a:p>
        </p:txBody>
      </p:sp>
      <p:sp>
        <p:nvSpPr>
          <p:cNvPr id="86" name="Shape 86"/>
          <p:cNvSpPr/>
          <p:nvPr/>
        </p:nvSpPr>
        <p:spPr>
          <a:xfrm>
            <a:off x="304800" y="2057400"/>
            <a:ext cx="1905000" cy="80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CC9D7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CC9D78"/>
                </a:solidFill>
              </a:rPr>
              <a:t>Disciple mature</a:t>
            </a:r>
          </a:p>
        </p:txBody>
      </p:sp>
      <p:sp>
        <p:nvSpPr>
          <p:cNvPr id="87" name="Shape 87"/>
          <p:cNvSpPr/>
          <p:nvPr/>
        </p:nvSpPr>
        <p:spPr>
          <a:xfrm>
            <a:off x="4495800" y="3276600"/>
            <a:ext cx="2362201" cy="1752600"/>
          </a:xfrm>
          <a:prstGeom prst="line">
            <a:avLst/>
          </a:prstGeom>
          <a:ln w="38100">
            <a:solidFill>
              <a:srgbClr val="984807"/>
            </a:solidFill>
            <a:head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352799" y="2819399"/>
            <a:ext cx="304802" cy="3429002"/>
          </a:xfrm>
          <a:prstGeom prst="line">
            <a:avLst/>
          </a:prstGeom>
          <a:ln w="38100">
            <a:solidFill>
              <a:srgbClr val="984807"/>
            </a:solidFill>
            <a:head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752600" y="5029200"/>
            <a:ext cx="1143000" cy="0"/>
          </a:xfrm>
          <a:prstGeom prst="line">
            <a:avLst/>
          </a:prstGeom>
          <a:ln w="38100">
            <a:solidFill>
              <a:srgbClr val="984807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4572000" y="1676399"/>
            <a:ext cx="2362201" cy="381002"/>
          </a:xfrm>
          <a:prstGeom prst="line">
            <a:avLst/>
          </a:prstGeom>
          <a:ln w="38100">
            <a:solidFill>
              <a:srgbClr val="984807"/>
            </a:solidFill>
            <a:head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724399" y="2209799"/>
            <a:ext cx="2667001" cy="1066802"/>
          </a:xfrm>
          <a:prstGeom prst="line">
            <a:avLst/>
          </a:prstGeom>
          <a:ln w="38100">
            <a:solidFill>
              <a:srgbClr val="984807"/>
            </a:solidFill>
            <a:head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19832765">
            <a:off x="2100866" y="1147138"/>
            <a:ext cx="1066801" cy="45720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5A3"/>
              </a:gs>
              <a:gs pos="35000">
                <a:srgbClr val="FFBFBE"/>
              </a:gs>
              <a:gs pos="100000">
                <a:srgbClr val="FFE6E6"/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93" name="Shape 93"/>
          <p:cNvSpPr/>
          <p:nvPr/>
        </p:nvSpPr>
        <p:spPr>
          <a:xfrm rot="13466860">
            <a:off x="1988666" y="5642111"/>
            <a:ext cx="1066801" cy="45720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5A3"/>
              </a:gs>
              <a:gs pos="35000">
                <a:srgbClr val="FFBFBE"/>
              </a:gs>
              <a:gs pos="100000">
                <a:srgbClr val="FFE6E6"/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94" name="Shape 94"/>
          <p:cNvSpPr/>
          <p:nvPr/>
        </p:nvSpPr>
        <p:spPr>
          <a:xfrm rot="8651338">
            <a:off x="5595518" y="5755282"/>
            <a:ext cx="1066801" cy="45720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5A3"/>
              </a:gs>
              <a:gs pos="35000">
                <a:srgbClr val="FFBFBE"/>
              </a:gs>
              <a:gs pos="100000">
                <a:srgbClr val="FFE6E6"/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95" name="Shape 95"/>
          <p:cNvSpPr/>
          <p:nvPr/>
        </p:nvSpPr>
        <p:spPr>
          <a:xfrm rot="6533150">
            <a:off x="6637346" y="4007679"/>
            <a:ext cx="1066801" cy="45720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5A3"/>
              </a:gs>
              <a:gs pos="35000">
                <a:srgbClr val="FFBFBE"/>
              </a:gs>
              <a:gs pos="100000">
                <a:srgbClr val="FFE6E6"/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96" name="Shape 96"/>
          <p:cNvSpPr/>
          <p:nvPr/>
        </p:nvSpPr>
        <p:spPr>
          <a:xfrm rot="4348744">
            <a:off x="6550776" y="2330075"/>
            <a:ext cx="1066801" cy="45720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5A3"/>
              </a:gs>
              <a:gs pos="35000">
                <a:srgbClr val="FFBFBE"/>
              </a:gs>
              <a:gs pos="100000">
                <a:srgbClr val="FFE6E6"/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97" name="Shape 97"/>
          <p:cNvSpPr/>
          <p:nvPr/>
        </p:nvSpPr>
        <p:spPr>
          <a:xfrm rot="1296039">
            <a:off x="5456895" y="1094708"/>
            <a:ext cx="1066801" cy="45720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5A3"/>
              </a:gs>
              <a:gs pos="35000">
                <a:srgbClr val="FFBFBE"/>
              </a:gs>
              <a:gs pos="100000">
                <a:srgbClr val="FFE6E6"/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98" name="Shape 98"/>
          <p:cNvSpPr/>
          <p:nvPr/>
        </p:nvSpPr>
        <p:spPr>
          <a:xfrm rot="16200000">
            <a:off x="955179" y="3619768"/>
            <a:ext cx="1066801" cy="45720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5A3"/>
              </a:gs>
              <a:gs pos="35000">
                <a:srgbClr val="FFBFBE"/>
              </a:gs>
              <a:gs pos="100000">
                <a:srgbClr val="FFE6E6"/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3.jpeg" descr="churches in country fiel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3" name="Group 103"/>
          <p:cNvGrpSpPr/>
          <p:nvPr/>
        </p:nvGrpSpPr>
        <p:grpSpPr>
          <a:xfrm>
            <a:off x="609600" y="152400"/>
            <a:ext cx="8191500" cy="463280"/>
            <a:chOff x="0" y="0"/>
            <a:chExt cx="8191500" cy="463279"/>
          </a:xfrm>
        </p:grpSpPr>
        <p:sp>
          <p:nvSpPr>
            <p:cNvPr id="101" name="Shape 101"/>
            <p:cNvSpPr/>
            <p:nvPr/>
          </p:nvSpPr>
          <p:spPr>
            <a:xfrm>
              <a:off x="0" y="0"/>
              <a:ext cx="81915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" y="0"/>
                  </a:moveTo>
                  <a:lnTo>
                    <a:pt x="21399" y="0"/>
                  </a:lnTo>
                  <a:cubicBezTo>
                    <a:pt x="21510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90" y="0"/>
                    <a:pt x="20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FEA4"/>
                </a:gs>
                <a:gs pos="35000">
                  <a:srgbClr val="E4FDBF"/>
                </a:gs>
                <a:gs pos="100000">
                  <a:srgbClr val="F5FFE6"/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 b="1"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2318" y="16239"/>
              <a:ext cx="8146864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 b="1"/>
              </a:lvl1pPr>
            </a:lstStyle>
            <a:p>
              <a:pPr lvl="0">
                <a:defRPr sz="1800" b="0"/>
              </a:pPr>
              <a:r>
                <a:rPr sz="2400" b="1"/>
                <a:t>Construction de la mission inter-culturelle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2001680" y="778060"/>
            <a:ext cx="5425626" cy="5927544"/>
            <a:chOff x="-5925" y="16060"/>
            <a:chExt cx="5425624" cy="5927542"/>
          </a:xfrm>
        </p:grpSpPr>
        <p:grpSp>
          <p:nvGrpSpPr>
            <p:cNvPr id="106" name="Group 106"/>
            <p:cNvGrpSpPr/>
            <p:nvPr/>
          </p:nvGrpSpPr>
          <p:grpSpPr>
            <a:xfrm>
              <a:off x="1894666" y="16060"/>
              <a:ext cx="1535935" cy="1535936"/>
              <a:chOff x="0" y="0"/>
              <a:chExt cx="1535934" cy="1535934"/>
            </a:xfrm>
          </p:grpSpPr>
          <p:sp>
            <p:nvSpPr>
              <p:cNvPr id="104" name="Shape 104"/>
              <p:cNvSpPr/>
              <p:nvPr/>
            </p:nvSpPr>
            <p:spPr>
              <a:xfrm>
                <a:off x="-1" y="-1"/>
                <a:ext cx="1535936" cy="1535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0504D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700"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20536" y="262909"/>
                <a:ext cx="1294862" cy="10101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3200"/>
                </a:lvl1pPr>
              </a:lstStyle>
              <a:p>
                <a:pPr lvl="0">
                  <a:defRPr sz="1800"/>
                </a:pPr>
                <a:r>
                  <a:rPr sz="3200" b="1" dirty="0"/>
                  <a:t>Entrée</a:t>
                </a:r>
              </a:p>
            </p:txBody>
          </p:sp>
        </p:grpSp>
        <p:sp>
          <p:nvSpPr>
            <p:cNvPr id="107" name="Shape 107"/>
            <p:cNvSpPr/>
            <p:nvPr/>
          </p:nvSpPr>
          <p:spPr>
            <a:xfrm rot="1800000">
              <a:off x="3455604" y="1100900"/>
              <a:ext cx="340846" cy="46014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10" name="Group 110"/>
            <p:cNvGrpSpPr/>
            <p:nvPr/>
          </p:nvGrpSpPr>
          <p:grpSpPr>
            <a:xfrm>
              <a:off x="3789332" y="1093885"/>
              <a:ext cx="1568059" cy="1568059"/>
              <a:chOff x="-1" y="-1"/>
              <a:chExt cx="1568058" cy="1568058"/>
            </a:xfrm>
          </p:grpSpPr>
          <p:sp>
            <p:nvSpPr>
              <p:cNvPr id="108" name="Shape 108"/>
              <p:cNvSpPr/>
              <p:nvPr/>
            </p:nvSpPr>
            <p:spPr>
              <a:xfrm>
                <a:off x="-1" y="-1"/>
                <a:ext cx="1568058" cy="1568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9BBB59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00"/>
                </a:pPr>
                <a:endParaRPr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229636" y="676305"/>
                <a:ext cx="1108784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400"/>
                </a:lvl1pPr>
              </a:lstStyle>
              <a:p>
                <a:pPr lvl="0">
                  <a:defRPr sz="1800"/>
                </a:pPr>
                <a:r>
                  <a:rPr sz="1400" b="1" dirty="0" err="1"/>
                  <a:t>Socialisation</a:t>
                </a:r>
                <a:endParaRPr sz="1400" b="1" dirty="0"/>
              </a:p>
            </p:txBody>
          </p:sp>
        </p:grpSp>
        <p:sp>
          <p:nvSpPr>
            <p:cNvPr id="111" name="Shape 111"/>
            <p:cNvSpPr/>
            <p:nvPr/>
          </p:nvSpPr>
          <p:spPr>
            <a:xfrm rot="5400000">
              <a:off x="4402938" y="2741729"/>
              <a:ext cx="340845" cy="46014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9BBB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14" name="Group 114"/>
            <p:cNvGrpSpPr/>
            <p:nvPr/>
          </p:nvGrpSpPr>
          <p:grpSpPr>
            <a:xfrm>
              <a:off x="3759489" y="3281656"/>
              <a:ext cx="1660210" cy="1568059"/>
              <a:chOff x="-21985" y="-1"/>
              <a:chExt cx="1660208" cy="1568058"/>
            </a:xfrm>
          </p:grpSpPr>
          <p:sp>
            <p:nvSpPr>
              <p:cNvPr id="112" name="Shape 112"/>
              <p:cNvSpPr/>
              <p:nvPr/>
            </p:nvSpPr>
            <p:spPr>
              <a:xfrm>
                <a:off x="-1" y="-1"/>
                <a:ext cx="1568058" cy="1568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64A2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/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-21985" y="660917"/>
                <a:ext cx="1660208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pPr lvl="0">
                  <a:defRPr sz="1800"/>
                </a:pPr>
                <a:r>
                  <a:rPr sz="1600" b="1" dirty="0"/>
                  <a:t>Acceptation</a:t>
                </a:r>
              </a:p>
            </p:txBody>
          </p:sp>
        </p:grpSp>
        <p:sp>
          <p:nvSpPr>
            <p:cNvPr id="115" name="Shape 115"/>
            <p:cNvSpPr/>
            <p:nvPr/>
          </p:nvSpPr>
          <p:spPr>
            <a:xfrm rot="9000000">
              <a:off x="3455604" y="4382559"/>
              <a:ext cx="340846" cy="46014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8064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18" name="Group 118"/>
            <p:cNvGrpSpPr/>
            <p:nvPr/>
          </p:nvGrpSpPr>
          <p:grpSpPr>
            <a:xfrm>
              <a:off x="1894665" y="4375543"/>
              <a:ext cx="1568059" cy="1568059"/>
              <a:chOff x="-1" y="-1"/>
              <a:chExt cx="1568058" cy="1568058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-1" y="-1"/>
                <a:ext cx="1568058" cy="1568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4BACC6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00"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122563" y="568584"/>
                <a:ext cx="1365758" cy="430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1400" b="1" dirty="0" err="1"/>
                  <a:t>Intégration</a:t>
                </a:r>
                <a:r>
                  <a:rPr sz="1400" dirty="0"/>
                  <a:t>/</a:t>
                </a:r>
                <a:endParaRPr sz="2469" dirty="0">
                  <a:solidFill>
                    <a:srgbClr val="FFFFFF"/>
                  </a:solidFill>
                </a:endParaRPr>
              </a:p>
              <a:p>
                <a:pPr lvl="0" algn="ctr"/>
                <a:r>
                  <a:rPr sz="1400" dirty="0"/>
                  <a:t>Consolidation</a:t>
                </a:r>
              </a:p>
            </p:txBody>
          </p:sp>
        </p:grpSp>
        <p:sp>
          <p:nvSpPr>
            <p:cNvPr id="119" name="Shape 119"/>
            <p:cNvSpPr/>
            <p:nvPr/>
          </p:nvSpPr>
          <p:spPr>
            <a:xfrm rot="12600000">
              <a:off x="1560938" y="4382559"/>
              <a:ext cx="340845" cy="46014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4BAC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22" name="Group 122"/>
            <p:cNvGrpSpPr/>
            <p:nvPr/>
          </p:nvGrpSpPr>
          <p:grpSpPr>
            <a:xfrm>
              <a:off x="-5925" y="3281657"/>
              <a:ext cx="1573983" cy="1568059"/>
              <a:chOff x="-5924" y="-1"/>
              <a:chExt cx="1573981" cy="1568058"/>
            </a:xfrm>
          </p:grpSpPr>
          <p:sp>
            <p:nvSpPr>
              <p:cNvPr id="120" name="Shape 120"/>
              <p:cNvSpPr/>
              <p:nvPr/>
            </p:nvSpPr>
            <p:spPr>
              <a:xfrm>
                <a:off x="-1" y="-1"/>
                <a:ext cx="1568058" cy="1568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79646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00"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-5924" y="568584"/>
                <a:ext cx="1515660" cy="430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1400" dirty="0"/>
                  <a:t>Transition/</a:t>
                </a:r>
                <a:endParaRPr sz="2469" dirty="0">
                  <a:solidFill>
                    <a:srgbClr val="FFFFFF"/>
                  </a:solidFill>
                </a:endParaRPr>
              </a:p>
              <a:p>
                <a:pPr lvl="0" algn="ctr"/>
                <a:r>
                  <a:rPr sz="1400" b="1" dirty="0"/>
                  <a:t>Formation</a:t>
                </a:r>
                <a:r>
                  <a:rPr sz="1400" dirty="0"/>
                  <a:t> </a:t>
                </a:r>
                <a:r>
                  <a:rPr sz="1400" dirty="0" err="1"/>
                  <a:t>répétée</a:t>
                </a:r>
                <a:endParaRPr sz="1400" dirty="0"/>
              </a:p>
            </p:txBody>
          </p:sp>
        </p:grpSp>
        <p:sp>
          <p:nvSpPr>
            <p:cNvPr id="123" name="Shape 123"/>
            <p:cNvSpPr/>
            <p:nvPr/>
          </p:nvSpPr>
          <p:spPr>
            <a:xfrm rot="16200000">
              <a:off x="613605" y="2741729"/>
              <a:ext cx="340845" cy="46014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796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26" name="Group 126"/>
            <p:cNvGrpSpPr/>
            <p:nvPr/>
          </p:nvGrpSpPr>
          <p:grpSpPr>
            <a:xfrm>
              <a:off x="-1" y="1093885"/>
              <a:ext cx="1568059" cy="1568059"/>
              <a:chOff x="-1" y="-1"/>
              <a:chExt cx="1568058" cy="1568058"/>
            </a:xfrm>
          </p:grpSpPr>
          <p:sp>
            <p:nvSpPr>
              <p:cNvPr id="124" name="Shape 124"/>
              <p:cNvSpPr/>
              <p:nvPr/>
            </p:nvSpPr>
            <p:spPr>
              <a:xfrm>
                <a:off x="-1" y="-1"/>
                <a:ext cx="1568058" cy="1568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EB4E3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229636" y="645528"/>
                <a:ext cx="1108784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/>
              </a:lstStyle>
              <a:p>
                <a:pPr lvl="0"/>
                <a:r>
                  <a:rPr b="1" dirty="0" err="1"/>
                  <a:t>Départ</a:t>
                </a:r>
                <a:endParaRPr b="1" dirty="0"/>
              </a:p>
            </p:txBody>
          </p:sp>
        </p:grpSp>
        <p:sp>
          <p:nvSpPr>
            <p:cNvPr id="127" name="Shape 127"/>
            <p:cNvSpPr/>
            <p:nvPr/>
          </p:nvSpPr>
          <p:spPr>
            <a:xfrm rot="19800000">
              <a:off x="1560938" y="1100900"/>
              <a:ext cx="340846" cy="46014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786384">
              <a:defRPr sz="3784"/>
            </a:lvl1pPr>
          </a:lstStyle>
          <a:p>
            <a:pPr lvl="0">
              <a:defRPr sz="1800"/>
            </a:pPr>
            <a:r>
              <a:rPr sz="3784"/>
              <a:t>La structure d'un sermon évangélique 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L'ATTENTION</a:t>
            </a:r>
          </a:p>
          <a:p>
            <a:pPr lvl="0">
              <a:defRPr sz="1800"/>
            </a:pPr>
            <a:r>
              <a:rPr sz="3200" dirty="0"/>
              <a:t>LE BESOIN</a:t>
            </a:r>
          </a:p>
          <a:p>
            <a:pPr lvl="0">
              <a:defRPr sz="1800"/>
            </a:pPr>
            <a:r>
              <a:rPr sz="3200" dirty="0"/>
              <a:t>LA SATISFACTION</a:t>
            </a:r>
          </a:p>
          <a:p>
            <a:pPr lvl="0">
              <a:defRPr sz="1800"/>
            </a:pPr>
            <a:r>
              <a:rPr sz="3200" dirty="0"/>
              <a:t>LA VISUALIZATION</a:t>
            </a:r>
          </a:p>
          <a:p>
            <a:pPr lvl="0">
              <a:defRPr sz="1800"/>
            </a:pPr>
            <a:r>
              <a:rPr sz="3200" dirty="0"/>
              <a:t>L' ACTION</a:t>
            </a:r>
          </a:p>
          <a:p>
            <a:pPr>
              <a:defRPr sz="1800"/>
            </a:pPr>
            <a:r>
              <a:rPr lang="fr-FR" sz="3200" dirty="0" smtClean="0"/>
              <a:t>L'APPEL</a:t>
            </a:r>
            <a:endParaRPr lang="fr-FR" sz="3200" dirty="0" smtClean="0"/>
          </a:p>
          <a:p>
            <a:pPr lvl="0">
              <a:defRPr sz="1800"/>
            </a:pPr>
            <a:r>
              <a:rPr sz="3200" dirty="0" smtClean="0"/>
              <a:t>L'INVITATION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defRPr sz="1800"/>
            </a:pPr>
            <a:r>
              <a:rPr sz="3200" dirty="0"/>
              <a:t>ATTENTION        	Histoire </a:t>
            </a:r>
          </a:p>
          <a:p>
            <a:pPr lvl="0">
              <a:defRPr sz="1800"/>
            </a:pPr>
            <a:r>
              <a:rPr sz="3200" dirty="0"/>
              <a:t>BESOIN 			Romans 5:12		</a:t>
            </a:r>
          </a:p>
          <a:p>
            <a:pPr lvl="0">
              <a:defRPr sz="1800"/>
            </a:pPr>
            <a:r>
              <a:rPr sz="3200" dirty="0"/>
              <a:t>SATISFACTION	Romans 5:19</a:t>
            </a:r>
          </a:p>
          <a:p>
            <a:pPr lvl="0">
              <a:defRPr sz="1800"/>
            </a:pPr>
            <a:r>
              <a:rPr sz="3200" dirty="0"/>
              <a:t>VISUALISATION	Romans 5:1-3</a:t>
            </a:r>
          </a:p>
          <a:p>
            <a:pPr lvl="0">
              <a:defRPr sz="1800"/>
            </a:pPr>
            <a:r>
              <a:rPr sz="3200" dirty="0"/>
              <a:t>ACTION			Romans 5:21</a:t>
            </a:r>
          </a:p>
          <a:p>
            <a:pPr>
              <a:defRPr sz="1800"/>
            </a:pPr>
            <a:r>
              <a:rPr lang="fr-FR" sz="3200" dirty="0" smtClean="0"/>
              <a:t>APPEL  			Romans </a:t>
            </a:r>
            <a:r>
              <a:rPr lang="fr-FR" sz="3200" dirty="0"/>
              <a:t>5: 20</a:t>
            </a:r>
          </a:p>
          <a:p>
            <a:pPr lvl="0">
              <a:defRPr sz="1800"/>
            </a:pPr>
            <a:endParaRPr lang="fr-FR" sz="3200" dirty="0"/>
          </a:p>
          <a:p>
            <a:pPr lvl="0">
              <a:defRPr sz="1800"/>
            </a:pPr>
            <a:r>
              <a:rPr sz="3200" dirty="0" smtClean="0"/>
              <a:t>INVITATION</a:t>
            </a:r>
            <a:r>
              <a:rPr sz="3200" dirty="0"/>
              <a:t>		</a:t>
            </a:r>
          </a:p>
          <a:p>
            <a:pPr marL="0" lvl="0" indent="0">
              <a:buNone/>
              <a:defRPr sz="1800"/>
            </a:pPr>
            <a:r>
              <a:rPr sz="3200" dirty="0"/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4400"/>
              <a:t>L'ART DE LA PRISE DE DÉCISION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Deutéronome 30: 19-20; Deutéronome 28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Choix alternatifs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Conviction- La volonté de Dieu à faire le bien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les bénédictions à bien faire/choix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Les conséquences de faire les mauvais choix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L'invitation à faire le bon choix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04672">
              <a:defRPr sz="3872"/>
            </a:lvl1pPr>
          </a:lstStyle>
          <a:p>
            <a:pPr lvl="0">
              <a:defRPr sz="1800"/>
            </a:pPr>
            <a:r>
              <a:rPr sz="3872"/>
              <a:t>PROCESSUS DE LA PRISE DE DÉCISION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L'INFORMATION</a:t>
            </a:r>
          </a:p>
          <a:p>
            <a:pPr lvl="0">
              <a:defRPr sz="1800"/>
            </a:pPr>
            <a:r>
              <a:rPr sz="3200"/>
              <a:t>LA CONVICTION</a:t>
            </a:r>
          </a:p>
          <a:p>
            <a:pPr lvl="0">
              <a:defRPr sz="1800"/>
            </a:pPr>
            <a:r>
              <a:rPr sz="3200"/>
              <a:t>LE DÉSIRE</a:t>
            </a:r>
          </a:p>
          <a:p>
            <a:pPr lvl="0">
              <a:defRPr sz="1800"/>
            </a:pPr>
            <a:r>
              <a:rPr sz="3200"/>
              <a:t>L'ACTION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Méthodes d'invitation 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301944" y="1610907"/>
            <a:ext cx="8540112" cy="45259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lvl="0" indent="-514350">
              <a:buFontTx/>
              <a:buAutoNum type="arabicPeriod"/>
              <a:defRPr sz="1800"/>
            </a:pPr>
            <a:r>
              <a:rPr sz="3200"/>
              <a:t>La Croix - principe de réciprocité </a:t>
            </a:r>
          </a:p>
          <a:p>
            <a:pPr marL="514350" lvl="0" indent="-514350">
              <a:buFontTx/>
              <a:buAutoNum type="arabicPeriod"/>
              <a:defRPr sz="1800"/>
            </a:pPr>
            <a:r>
              <a:rPr sz="3200"/>
              <a:t>Danger de procrastiner - perte possible</a:t>
            </a:r>
          </a:p>
          <a:p>
            <a:pPr marL="514350" lvl="0" indent="-514350">
              <a:buFontTx/>
              <a:buAutoNum type="arabicPeriod"/>
              <a:defRPr sz="1800"/>
            </a:pPr>
            <a:r>
              <a:rPr sz="3200"/>
              <a:t>Attentes - gain possible</a:t>
            </a:r>
          </a:p>
          <a:p>
            <a:pPr marL="514350" lvl="0" indent="-514350">
              <a:buFontTx/>
              <a:buAutoNum type="arabicPeriod"/>
              <a:defRPr sz="1800"/>
            </a:pPr>
            <a:r>
              <a:rPr sz="3200"/>
              <a:t>Évolution future: conséquences des choix</a:t>
            </a:r>
          </a:p>
          <a:p>
            <a:pPr marL="514350" lvl="0" indent="-514350">
              <a:buFontTx/>
              <a:buAutoNum type="arabicPeriod"/>
              <a:defRPr sz="1800"/>
            </a:pPr>
            <a:r>
              <a:rPr sz="3200"/>
              <a:t>Approbation divine: reconnaissance </a:t>
            </a:r>
          </a:p>
          <a:p>
            <a:pPr marL="514350" lvl="0" indent="-514350">
              <a:buFontTx/>
              <a:buAutoNum type="arabicPeriod"/>
              <a:defRPr sz="1800"/>
            </a:pPr>
            <a:r>
              <a:rPr sz="3200"/>
              <a:t>Invitation interne/externe : gain ou perte</a:t>
            </a:r>
          </a:p>
          <a:p>
            <a:pPr marL="514350" lvl="0" indent="-514350">
              <a:buFontTx/>
              <a:buAutoNum type="arabicPeriod"/>
              <a:defRPr sz="1800"/>
            </a:pPr>
            <a:r>
              <a:rPr sz="3200"/>
              <a:t>Triomphe du bien sur le mal: finalité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TYPES DE DÉCISIONS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Acceptation de Jésus</a:t>
            </a:r>
          </a:p>
          <a:p>
            <a:pPr lvl="0">
              <a:defRPr sz="1800"/>
            </a:pPr>
            <a:r>
              <a:rPr sz="3200"/>
              <a:t>Sabbat de Jésus</a:t>
            </a:r>
          </a:p>
          <a:p>
            <a:pPr lvl="0">
              <a:defRPr sz="1800"/>
            </a:pPr>
            <a:r>
              <a:rPr sz="3200"/>
              <a:t>Baptême de Jésus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SÉQUENCE DES VISITES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617808" y="1589492"/>
            <a:ext cx="8229601" cy="45259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L'AMITIÉ </a:t>
            </a:r>
          </a:p>
          <a:p>
            <a:pPr lvl="0">
              <a:defRPr sz="1800"/>
            </a:pPr>
            <a:r>
              <a:rPr sz="3200"/>
              <a:t>L'acceptation de Jésus</a:t>
            </a:r>
          </a:p>
          <a:p>
            <a:pPr lvl="0">
              <a:defRPr sz="1800"/>
            </a:pPr>
            <a:r>
              <a:rPr sz="3200"/>
              <a:t>Sabbat de Jésus</a:t>
            </a:r>
          </a:p>
          <a:p>
            <a:pPr lvl="0">
              <a:defRPr sz="1800"/>
            </a:pPr>
            <a:r>
              <a:rPr sz="3200"/>
              <a:t>Baptême de Jésus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4400"/>
              <a:t>Le processus de la campagne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98239" y="1600200"/>
            <a:ext cx="8747522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La FONTE: L'amour de Dieu pour les pécheurs </a:t>
            </a:r>
          </a:p>
          <a:p>
            <a:pPr lvl="0">
              <a:defRPr sz="1800"/>
            </a:pPr>
            <a:r>
              <a:rPr sz="3200"/>
              <a:t>Le MOULAGE: La doctrine de Dieu </a:t>
            </a:r>
          </a:p>
          <a:p>
            <a:pPr lvl="0">
              <a:defRPr sz="1800"/>
            </a:pPr>
            <a:r>
              <a:rPr sz="3200"/>
              <a:t>La SOLIDIFICATION: La décision pour Dieu</a:t>
            </a:r>
          </a:p>
          <a:p>
            <a:pPr lvl="0">
              <a:defRPr sz="1800"/>
            </a:pPr>
            <a:r>
              <a:rPr sz="3200"/>
              <a:t>Le DISCIPULAT: La Maturation en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TC104033937[[fn=Traînée de condensation]]</Template>
  <TotalTime>80</TotalTime>
  <Words>209</Words>
  <Application>Microsoft Office PowerPoint</Application>
  <PresentationFormat>Affichage à l'écran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Avenir Roman</vt:lpstr>
      <vt:lpstr>Calibri</vt:lpstr>
      <vt:lpstr>Century Gothic</vt:lpstr>
      <vt:lpstr>Helvetica</vt:lpstr>
      <vt:lpstr>Traînée de condensation</vt:lpstr>
      <vt:lpstr>Le sermon évangélique</vt:lpstr>
      <vt:lpstr>La structure d'un sermon évangélique </vt:lpstr>
      <vt:lpstr>Présentation PowerPoint</vt:lpstr>
      <vt:lpstr>L'ART DE LA PRISE DE DÉCISION</vt:lpstr>
      <vt:lpstr>PROCESSUS DE LA PRISE DE DÉCISION</vt:lpstr>
      <vt:lpstr>Méthodes d'invitation </vt:lpstr>
      <vt:lpstr>TYPES DE DÉCISIONS</vt:lpstr>
      <vt:lpstr>SÉQUENCE DES VISITES</vt:lpstr>
      <vt:lpstr>Le processus de la campagne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structure d'un sermon évangélique</dc:title>
  <dc:creator>BASTARAUD Loïc</dc:creator>
  <cp:lastModifiedBy>Loic BASTARAUD</cp:lastModifiedBy>
  <cp:revision>3</cp:revision>
  <dcterms:modified xsi:type="dcterms:W3CDTF">2014-10-05T16:09:55Z</dcterms:modified>
</cp:coreProperties>
</file>