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950075" cy="92360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30" d="100"/>
          <a:sy n="30" d="100"/>
        </p:scale>
        <p:origin x="-158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5C1C11F-27FF-4E86-9315-76863FCE37D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B751F65-B097-4D14-A3D7-69336C8A21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6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32D3A9C-7D22-47A2-AA18-0EE8B7E9D8FA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F6D63FB-55EE-456B-8944-B0F20A7E8038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26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F53E-B041-47CB-8B6A-55D6FE2FA925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699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Gras </a:t>
            </a:r>
            <a:r>
              <a:rPr lang="fr-FR" dirty="0" err="1" smtClean="0"/>
              <a:t>trans</a:t>
            </a:r>
            <a:r>
              <a:rPr lang="fr-FR" dirty="0" smtClean="0"/>
              <a:t> toxiques des aliments transformés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D63FB-55EE-456B-8944-B0F20A7E8038}" type="slidenum">
              <a:rPr lang="es-CO" smtClean="0"/>
              <a:pPr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743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0CAE7-2DB5-404D-97D5-10B6E51D16C1}" type="slidenum">
              <a:rPr lang="es-ES"/>
              <a:pPr/>
              <a:t>31</a:t>
            </a:fld>
            <a:endParaRPr lang="es-E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D63FB-55EE-456B-8944-B0F20A7E8038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292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Recommandations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D63FB-55EE-456B-8944-B0F20A7E8038}" type="slidenum">
              <a:rPr lang="es-CO" smtClean="0"/>
              <a:pPr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176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Céréales complètes, pain, pâtes, riz			Légumineuses,</a:t>
            </a:r>
            <a:r>
              <a:rPr lang="fr-FR" baseline="0" dirty="0" smtClean="0"/>
              <a:t> soya et dérivés</a:t>
            </a:r>
          </a:p>
          <a:p>
            <a:r>
              <a:rPr lang="fr-FR" baseline="0" dirty="0" smtClean="0"/>
              <a:t>Fruits frais et secs				Légumes</a:t>
            </a:r>
          </a:p>
          <a:p>
            <a:r>
              <a:rPr lang="fr-FR" baseline="0" dirty="0" smtClean="0"/>
              <a:t>Graines et fruits secs</a:t>
            </a:r>
          </a:p>
          <a:p>
            <a:r>
              <a:rPr lang="fr-FR" baseline="0" dirty="0" smtClean="0"/>
              <a:t>Huiles végétales</a:t>
            </a:r>
          </a:p>
          <a:p>
            <a:r>
              <a:rPr lang="fr-FR" baseline="0" dirty="0" smtClean="0"/>
              <a:t>Œufs</a:t>
            </a:r>
          </a:p>
          <a:p>
            <a:r>
              <a:rPr lang="fr-FR" baseline="0" dirty="0" smtClean="0"/>
              <a:t>Produits lactés et dérivés</a:t>
            </a:r>
          </a:p>
          <a:p>
            <a:r>
              <a:rPr lang="fr-FR" baseline="0" dirty="0" smtClean="0"/>
              <a:t>Produits sucrés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D63FB-55EE-456B-8944-B0F20A7E8038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30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E47AE-665A-4709-9B1F-E979FEC4FF49}" type="slidenum">
              <a:rPr lang="es-ES"/>
              <a:pPr/>
              <a:t>22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18FB4-2B70-4957-B268-5D84562DE6F9}" type="slidenum">
              <a:rPr lang="es-ES"/>
              <a:pPr/>
              <a:t>23</a:t>
            </a:fld>
            <a:endParaRPr lang="es-E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14B0C-6184-4AED-BB63-CEEAF7276DE5}" type="slidenum">
              <a:rPr lang="es-ES"/>
              <a:pPr/>
              <a:t>24</a:t>
            </a:fld>
            <a:endParaRPr lang="es-E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D8CB3-CDE9-4C67-AD91-027C36B378C5}" type="slidenum">
              <a:rPr lang="es-ES"/>
              <a:pPr/>
              <a:t>25</a:t>
            </a:fld>
            <a:endParaRPr lang="es-E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C2999-E6DA-4D20-B49C-D3CD8FEC3253}" type="slidenum">
              <a:rPr lang="es-ES"/>
              <a:pPr/>
              <a:t>26</a:t>
            </a:fld>
            <a:endParaRPr 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164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287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8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324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696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479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877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961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359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454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159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87C7-2898-4B6A-8421-86BB5C62096D}" type="datetimeFigureOut">
              <a:rPr lang="es-CO" smtClean="0"/>
              <a:pPr/>
              <a:t>02/07/2014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9433-85DC-4858-B932-10211BDFBD26}" type="slidenum">
              <a:rPr lang="es-CO" smtClean="0"/>
              <a:pPr/>
              <a:t>‹N°›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51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844824"/>
            <a:ext cx="91085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SIXIÈME JOUR</a:t>
            </a:r>
          </a:p>
          <a:p>
            <a:pPr algn="ctr"/>
            <a:r>
              <a:rPr lang="fr-F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COMMENT </a:t>
            </a:r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ADOPTER</a:t>
            </a:r>
            <a:endParaRPr lang="fr-FR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RÉGIME IDÉAL</a:t>
            </a:r>
            <a:endParaRPr lang="fr-F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3061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vitadelia.com/images/2008/01/dieta_mediterran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0" y="2276873"/>
            <a:ext cx="277997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11960" y="1188035"/>
            <a:ext cx="489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Hydrates de carbone</a:t>
            </a:r>
          </a:p>
          <a:p>
            <a:r>
              <a:rPr lang="fr-FR" sz="4000" b="1" dirty="0" smtClean="0"/>
              <a:t>Gras</a:t>
            </a:r>
          </a:p>
          <a:p>
            <a:r>
              <a:rPr lang="fr-FR" sz="4000" b="1" dirty="0" smtClean="0"/>
              <a:t>Protéines</a:t>
            </a:r>
          </a:p>
          <a:p>
            <a:r>
              <a:rPr lang="fr-FR" sz="4000" b="1" dirty="0" smtClean="0"/>
              <a:t>Vitamines</a:t>
            </a:r>
          </a:p>
          <a:p>
            <a:r>
              <a:rPr lang="fr-FR" sz="4000" b="1" dirty="0" smtClean="0"/>
              <a:t>Sels minéraux</a:t>
            </a:r>
          </a:p>
          <a:p>
            <a:r>
              <a:rPr lang="fr-FR" sz="4000" b="1" dirty="0" smtClean="0"/>
              <a:t>Sel</a:t>
            </a:r>
          </a:p>
          <a:p>
            <a:r>
              <a:rPr lang="fr-FR" sz="4000" b="1" dirty="0" smtClean="0"/>
              <a:t>Eau</a:t>
            </a:r>
            <a:endParaRPr lang="fr-FR" sz="4000" b="1" dirty="0"/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35162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deportespain.com/wp-content/uploads/2009/12/tips-diet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60032" y="2681625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Se réfère à la quantité</a:t>
            </a:r>
            <a:endParaRPr lang="fr-FR" sz="4000" b="1" dirty="0"/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6394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mandra.com/087/Cfaml00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" y="2060848"/>
            <a:ext cx="29495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004048" y="253877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Approprié aux besoins physiologiques</a:t>
            </a:r>
            <a:endParaRPr lang="fr-FR" sz="3600" b="1" dirty="0"/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20588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C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1272"/>
            <a:ext cx="6882691" cy="65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ecomendaciones.org/wp-content/uploads/tipos-dietas-vegetarina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" y="10294"/>
            <a:ext cx="8951250" cy="68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438834"/>
            <a:ext cx="5184576" cy="144655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>
                <a:latin typeface="Bella Donna" pitchFamily="66" charset="0"/>
              </a:rPr>
              <a:t>Recommandations</a:t>
            </a:r>
            <a:endParaRPr lang="fr-FR" sz="8800" dirty="0">
              <a:latin typeface="Bella Don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ogar.actitudfem.com/media/files/imagecache/content-images/images/veg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2" y="3599258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37489" y="1340768"/>
            <a:ext cx="92189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Régime végétarien ovo lacté</a:t>
            </a:r>
            <a:endParaRPr lang="fr-FR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7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1.gstatic.com/images?q=tbn:ANd9GcQFa2n1C98lpk4L7-AhqmfUJ8ZRZkLWRgVNpGHtfbkCFJAHAwtlhhPxDp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" y="44624"/>
            <a:ext cx="38106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hefalpaso.com/wp-content/uploads/2010/07/costillas-con-mosta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068960"/>
            <a:ext cx="3816425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51623" y="764704"/>
            <a:ext cx="22886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Gras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5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ampoconsulta.com.ar/wp-content/uploads/2011/02/poll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37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recetasdelujo.com/wp-content/uploads/2010/02/pollokentukyyyy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47816"/>
            <a:ext cx="4344362" cy="31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70059" y="1220559"/>
            <a:ext cx="4160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Hormones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75159" y="4581128"/>
            <a:ext cx="22886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Gras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7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lestenoticias.com/wp-content/uploads/2011/05/pesca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75"/>
            <a:ext cx="8585802" cy="68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1.bp.blogspot.com/_EHSbZn0sM2Q/TPQIC0hTjRI/AAAAAAAABbU/xsmkSaBtmt0/s400/jesus-bar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aporrea.org/imagenes/2010/02/puente_sobre_el_lago_de_maracai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8" y="3140968"/>
            <a:ext cx="565059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iqe.com/wp-content/uploads/2008/03/salud-frutas-depo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341"/>
            <a:ext cx="9213036" cy="68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496" y="4462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/>
              <a:t>Régime idéal</a:t>
            </a:r>
            <a:endParaRPr lang="fr-FR" sz="9600" b="1" dirty="0"/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36516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90872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4000" b="1" dirty="0" smtClean="0"/>
              <a:t>Réduire le gras et les calories peut diminuer les risques de cancer chez les chiens et les personnes.</a:t>
            </a:r>
          </a:p>
          <a:p>
            <a:pPr fontAlgn="base"/>
            <a:r>
              <a:rPr lang="fr-FR" sz="4000" b="1" dirty="0" smtClean="0"/>
              <a:t>Étude présentée à la réunion annuelle et exposition alimentaire de l’Institut des experts en alimentation en 2010.</a:t>
            </a:r>
          </a:p>
          <a:p>
            <a:pPr fontAlgn="base"/>
            <a:r>
              <a:rPr lang="fr-FR" sz="4000" b="1" dirty="0" smtClean="0"/>
              <a:t>20 juillet 2010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6754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2.bp.blogspot.com/-RdArsWTh_9M/Tn7CMSO4ZSI/AAAAAAAABSc/0eqs6QJ3u8M/s1600/Food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9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66993" y="304800"/>
            <a:ext cx="7473521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4800" b="1" dirty="0" smtClean="0">
                <a:latin typeface="Tahoma" pitchFamily="34" charset="0"/>
              </a:rPr>
              <a:t>GROUPE DES AMIDONS</a:t>
            </a:r>
            <a:endParaRPr lang="es-ES_tradnl" sz="4800" b="1" dirty="0">
              <a:latin typeface="Tahoma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0025" y="1752600"/>
            <a:ext cx="4613764" cy="52322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s-ES_tradnl" sz="2800" b="1" dirty="0">
                <a:latin typeface="Tahoma" pitchFamily="34" charset="0"/>
              </a:rPr>
              <a:t> </a:t>
            </a:r>
            <a:r>
              <a:rPr lang="es-ES_tradnl" sz="2800" b="1" dirty="0" smtClean="0">
                <a:latin typeface="Tahoma" pitchFamily="34" charset="0"/>
              </a:rPr>
              <a:t>GLUCIDES COMPLETS :</a:t>
            </a:r>
            <a:endParaRPr lang="es-ES_tradnl" sz="2800" b="1" dirty="0">
              <a:latin typeface="Tahom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59313" y="2306638"/>
            <a:ext cx="4429418" cy="461665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 b="1" dirty="0" smtClean="0">
                <a:latin typeface="Tahoma" pitchFamily="34" charset="0"/>
              </a:rPr>
              <a:t>Excellente source d’énergie</a:t>
            </a:r>
            <a:endParaRPr lang="fr-FR" sz="2400" b="1" dirty="0">
              <a:latin typeface="Tahoma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454650" y="1787525"/>
            <a:ext cx="2805576" cy="461665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 b="1" dirty="0" smtClean="0">
                <a:latin typeface="Tahoma" pitchFamily="34" charset="0"/>
              </a:rPr>
              <a:t>Lente absorption</a:t>
            </a:r>
            <a:endParaRPr lang="fr-FR" sz="2400" b="1" dirty="0">
              <a:latin typeface="Tahoma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0025" y="2968625"/>
            <a:ext cx="8791575" cy="353943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s-ES_tradnl" sz="2800" b="1" dirty="0">
                <a:latin typeface="Tahoma" pitchFamily="34" charset="0"/>
              </a:rPr>
              <a:t> </a:t>
            </a:r>
            <a:r>
              <a:rPr lang="es-ES_tradnl" sz="2800" b="1" dirty="0" smtClean="0">
                <a:latin typeface="Tahoma" pitchFamily="34" charset="0"/>
              </a:rPr>
              <a:t>FIBRE </a:t>
            </a:r>
            <a:r>
              <a:rPr lang="es-ES_tradnl" sz="2800" b="1" dirty="0">
                <a:latin typeface="Tahoma" pitchFamily="34" charset="0"/>
              </a:rPr>
              <a:t>SOLUBLE </a:t>
            </a:r>
            <a:r>
              <a:rPr lang="es-ES_tradnl" sz="2800" b="1" dirty="0" smtClean="0">
                <a:latin typeface="Tahoma" pitchFamily="34" charset="0"/>
              </a:rPr>
              <a:t>ET </a:t>
            </a:r>
            <a:r>
              <a:rPr lang="es-ES_tradnl" sz="2800" b="1" dirty="0">
                <a:latin typeface="Tahoma" pitchFamily="34" charset="0"/>
              </a:rPr>
              <a:t>INSOLUBLE</a:t>
            </a:r>
          </a:p>
          <a:p>
            <a:pPr eaLnBrk="0" hangingPunct="0">
              <a:buFontTx/>
              <a:buChar char="•"/>
            </a:pPr>
            <a:r>
              <a:rPr lang="es-ES_tradnl" sz="2800" b="1" dirty="0">
                <a:latin typeface="Tahoma" pitchFamily="34" charset="0"/>
              </a:rPr>
              <a:t> </a:t>
            </a:r>
            <a:r>
              <a:rPr lang="es-ES_tradnl" sz="2800" b="1" dirty="0" smtClean="0">
                <a:latin typeface="Tahoma" pitchFamily="34" charset="0"/>
              </a:rPr>
              <a:t>VITAMINE </a:t>
            </a:r>
            <a:r>
              <a:rPr lang="es-ES_tradnl" sz="2800" b="1" dirty="0">
                <a:latin typeface="Tahoma" pitchFamily="34" charset="0"/>
              </a:rPr>
              <a:t>B1 </a:t>
            </a:r>
            <a:r>
              <a:rPr lang="fr-FR" sz="2400" b="1" dirty="0" smtClean="0">
                <a:latin typeface="Tahoma" pitchFamily="34" charset="0"/>
              </a:rPr>
              <a:t>(fondamentalement la source</a:t>
            </a:r>
            <a:r>
              <a:rPr lang="es-ES_tradnl" sz="2400" b="1" dirty="0" smtClean="0">
                <a:latin typeface="Tahoma" pitchFamily="34" charset="0"/>
              </a:rPr>
              <a:t>)</a:t>
            </a:r>
            <a:endParaRPr lang="es-ES_tradnl" sz="2800" b="1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s-ES_tradnl" sz="2800" b="1" dirty="0">
                <a:latin typeface="Tahoma" pitchFamily="34" charset="0"/>
              </a:rPr>
              <a:t> </a:t>
            </a:r>
            <a:r>
              <a:rPr lang="es-ES_tradnl" sz="2800" b="1" dirty="0" smtClean="0">
                <a:latin typeface="Tahoma" pitchFamily="34" charset="0"/>
              </a:rPr>
              <a:t>PROTÉINE COMPLÉMENTAIRE</a:t>
            </a:r>
            <a:endParaRPr lang="es-ES_tradnl" sz="2800" b="1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s-ES_tradnl" sz="2800" b="1" dirty="0">
                <a:latin typeface="Tahoma" pitchFamily="34" charset="0"/>
              </a:rPr>
              <a:t> </a:t>
            </a:r>
            <a:r>
              <a:rPr lang="es-ES_tradnl" sz="2800" b="1" dirty="0" smtClean="0">
                <a:latin typeface="Tahoma" pitchFamily="34" charset="0"/>
              </a:rPr>
              <a:t>FER NON HÉMINIQUE</a:t>
            </a:r>
            <a:endParaRPr lang="es-ES_tradnl" sz="2800" b="1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s-ES_tradnl" sz="2800" b="1" dirty="0">
                <a:latin typeface="Tahoma" pitchFamily="34" charset="0"/>
              </a:rPr>
              <a:t> </a:t>
            </a:r>
            <a:r>
              <a:rPr lang="es-ES_tradnl" sz="2800" b="1" dirty="0" smtClean="0">
                <a:latin typeface="Tahoma" pitchFamily="34" charset="0"/>
              </a:rPr>
              <a:t>QUANTITÉ MINIME DE GRAS</a:t>
            </a:r>
            <a:endParaRPr lang="es-ES_tradnl" sz="2800" b="1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s-ES_tradnl" sz="2800" b="1" dirty="0">
                <a:latin typeface="Tahoma" pitchFamily="34" charset="0"/>
              </a:rPr>
              <a:t> </a:t>
            </a:r>
            <a:r>
              <a:rPr lang="es-ES_tradnl" sz="2800" b="1" dirty="0" smtClean="0">
                <a:latin typeface="Tahoma" pitchFamily="34" charset="0"/>
              </a:rPr>
              <a:t>ABSENCE DE CHOLESTÉROL</a:t>
            </a:r>
            <a:endParaRPr lang="es-ES_tradnl" sz="2800" b="1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s-ES_tradnl" sz="2800" b="1" dirty="0">
                <a:latin typeface="Tahoma" pitchFamily="34" charset="0"/>
              </a:rPr>
              <a:t> </a:t>
            </a:r>
            <a:r>
              <a:rPr lang="es-ES_tradnl" sz="2800" b="1" dirty="0" smtClean="0">
                <a:latin typeface="Tahoma" pitchFamily="34" charset="0"/>
              </a:rPr>
              <a:t>LES PRODUITS NATURELS ONT PEU DE SODIUM.</a:t>
            </a:r>
            <a:r>
              <a:rPr lang="es-ES_tradnl" sz="2400" b="1" dirty="0" smtClean="0">
                <a:latin typeface="Tahoma" pitchFamily="34" charset="0"/>
              </a:rPr>
              <a:t> </a:t>
            </a:r>
            <a:endParaRPr lang="es-ES_tradnl" sz="28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nimBg="1" autoUpdateAnimBg="0"/>
      <p:bldP spid="13317" grpId="0" animBg="1" autoUpdateAnimBg="0"/>
      <p:bldP spid="13318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766129" y="3240360"/>
          <a:ext cx="3270367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n" r:id="rId4" imgW="3083537" imgH="3373302" progId="">
                  <p:embed/>
                </p:oleObj>
              </mc:Choice>
              <mc:Fallback>
                <p:oleObj name="Imagen" r:id="rId4" imgW="3083537" imgH="3373302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129" y="3240360"/>
                        <a:ext cx="3270367" cy="3573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67942" y="228600"/>
            <a:ext cx="7279558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4800" b="1" dirty="0" smtClean="0">
                <a:latin typeface="Tahoma" pitchFamily="34" charset="0"/>
              </a:rPr>
              <a:t>GR0UPE DES LÉGUMES</a:t>
            </a:r>
            <a:endParaRPr lang="es-ES_tradnl" sz="4800" b="1" dirty="0">
              <a:latin typeface="Tahom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0025" y="1295400"/>
            <a:ext cx="879157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Faible densité calorique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Bonne densité nutritionnelle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Glucides simples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Fibres solubles et insolubles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Vitamines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Sels minéraux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Antioxydants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Phyto nutriments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Quantité minime de gras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Absence de cholestérol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Peu de sodium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4000" cy="706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n" r:id="rId4" imgW="3600714" imgH="2781300" progId="">
                  <p:embed/>
                </p:oleObj>
              </mc:Choice>
              <mc:Fallback>
                <p:oleObj name="Imagen" r:id="rId4" imgW="3600714" imgH="27813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06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46860" y="222250"/>
            <a:ext cx="6723315" cy="83099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4800" b="1" dirty="0" smtClean="0">
                <a:latin typeface="Tahoma" pitchFamily="34" charset="0"/>
              </a:rPr>
              <a:t>GROUPE DES FRUITS</a:t>
            </a:r>
            <a:endParaRPr lang="es-ES_tradnl" sz="4800" b="1" dirty="0">
              <a:latin typeface="Tahom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0025" y="1358900"/>
            <a:ext cx="879157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Bonne densité nutritionnelle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Glucides simples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Fibres solubles et insolubles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Vitamines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Sels minéraux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Antioxydants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Phyto nutriments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Absence de gras (sauf l’avocat et la noix de coco)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Absence de cholestérol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Peu de sodium</a:t>
            </a:r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524250" y="0"/>
          <a:ext cx="5619750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n" r:id="rId4" imgW="2362294" imgH="2598524" progId="">
                  <p:embed/>
                </p:oleObj>
              </mc:Choice>
              <mc:Fallback>
                <p:oleObj name="Imagen" r:id="rId4" imgW="2362294" imgH="2598524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0"/>
                        <a:ext cx="5619750" cy="618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1083" y="0"/>
            <a:ext cx="907011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4000" b="1" dirty="0" smtClean="0">
                <a:solidFill>
                  <a:srgbClr val="FFFF00"/>
                </a:solidFill>
                <a:latin typeface="Tahoma" pitchFamily="34" charset="0"/>
              </a:rPr>
              <a:t>GROUPE DES PRODUITS LAITIERS</a:t>
            </a:r>
            <a:endParaRPr lang="es-ES_tradnl" sz="4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11" y="980728"/>
            <a:ext cx="894909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Riches en protéines biologiques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Glucides simples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Vitamines du complexe B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Vitamines A et D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Apport de calcium</a:t>
            </a:r>
          </a:p>
          <a:p>
            <a:pPr eaLnBrk="0" hangingPunct="0">
              <a:buFontTx/>
              <a:buChar char="•"/>
            </a:pP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Différence entre les fromages</a:t>
            </a:r>
          </a:p>
          <a:p>
            <a:pPr lvl="3" eaLnBrk="0" hangingPunct="0">
              <a:buFont typeface="Wingdings" pitchFamily="2" charset="2"/>
              <a:buChar char="²"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Densité calorique</a:t>
            </a:r>
          </a:p>
          <a:p>
            <a:pPr lvl="3" eaLnBrk="0" hangingPunct="0">
              <a:buFont typeface="Wingdings" pitchFamily="2" charset="2"/>
              <a:buChar char="²"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Satiété rapide</a:t>
            </a:r>
          </a:p>
          <a:p>
            <a:pPr lvl="3" eaLnBrk="0" hangingPunct="0">
              <a:buFont typeface="Wingdings" pitchFamily="2" charset="2"/>
              <a:buChar char="²"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Contient des gras</a:t>
            </a:r>
          </a:p>
          <a:p>
            <a:pPr lvl="3" eaLnBrk="0" hangingPunct="0">
              <a:buFont typeface="Wingdings" pitchFamily="2" charset="2"/>
              <a:buChar char="²"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Contient du cholestérol</a:t>
            </a:r>
          </a:p>
          <a:p>
            <a:pPr lvl="3" eaLnBrk="0" hangingPunct="0">
              <a:buFont typeface="Wingdings" pitchFamily="2" charset="2"/>
              <a:buChar char="²"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Contient du calcium</a:t>
            </a:r>
          </a:p>
          <a:p>
            <a:pPr lvl="3" eaLnBrk="0" hangingPunct="0">
              <a:buFont typeface="Wingdings" pitchFamily="2" charset="2"/>
              <a:buChar char="²"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Contient du sodium</a:t>
            </a:r>
            <a:endParaRPr lang="fr-FR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838200" y="1295400"/>
          <a:ext cx="8328025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Imagen" r:id="rId4" imgW="3432673" imgH="2588351" progId="">
                  <p:embed/>
                </p:oleObj>
              </mc:Choice>
              <mc:Fallback>
                <p:oleObj name="Imagen" r:id="rId4" imgW="3432673" imgH="2588351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328025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279995" y="196850"/>
            <a:ext cx="9775432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sz="4800" b="1" dirty="0" smtClean="0">
                <a:latin typeface="Tahoma" pitchFamily="34" charset="0"/>
              </a:rPr>
              <a:t>GROUPE DES LÉGUMINEUSES,</a:t>
            </a:r>
          </a:p>
          <a:p>
            <a:pPr algn="ctr" eaLnBrk="0" hangingPunct="0"/>
            <a:r>
              <a:rPr lang="fr-FR" sz="4800" b="1" dirty="0" smtClean="0">
                <a:latin typeface="Tahoma" pitchFamily="34" charset="0"/>
              </a:rPr>
              <a:t>ŒUFS ET FRUITS SECS</a:t>
            </a:r>
            <a:endParaRPr lang="fr-FR" sz="4800" b="1" dirty="0">
              <a:latin typeface="Tahom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6850" y="2378075"/>
            <a:ext cx="87915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s-ES_tradn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Riches en protéines</a:t>
            </a:r>
          </a:p>
          <a:p>
            <a:pPr eaLnBrk="0" hangingPunct="0">
              <a:buFontTx/>
              <a:buChar char="•"/>
            </a:pP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Contient du fer</a:t>
            </a:r>
          </a:p>
          <a:p>
            <a:pPr eaLnBrk="0" hangingPunct="0">
              <a:buFontTx/>
              <a:buChar char="•"/>
            </a:pP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Vitamines du complexe B</a:t>
            </a:r>
          </a:p>
          <a:p>
            <a:pPr eaLnBrk="0" hangingPunct="0">
              <a:buFontTx/>
              <a:buChar char="•"/>
            </a:pP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Très bonne qualité d’acides gras</a:t>
            </a:r>
            <a:endParaRPr lang="fr-FR" sz="4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viviendosanos.com/wp-content/uploads/2011/07/Toxic-Trans-F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92940"/>
            <a:ext cx="9180512" cy="75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moralavida.com.ar/images/transgenicos-para-to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392488" cy="41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saludaldia.info/wp-content/uploads/2011/03/ComidaChatar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66" y="-27384"/>
            <a:ext cx="3957146" cy="41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comensales.files.wordpress.com/2011/05/img_4307-11-e1306131830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" y="4133565"/>
            <a:ext cx="9145631" cy="27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.bp.blogspot.com/_mJXScaf8_yU/S6O-E46kX6I/AAAAAAAABGk/h1UOuzZKxzg/s320/alimentos-e-depress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26" y="3356992"/>
            <a:ext cx="3600400" cy="33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764704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4000" b="1" i="1" dirty="0" smtClean="0"/>
              <a:t>Soit donc que vous mangiez, soit que vous buviez, soit que vous fassiez quelque autre chose, faites tout pour la gloire de Dieu.</a:t>
            </a:r>
          </a:p>
          <a:p>
            <a:pPr algn="ctr">
              <a:buFont typeface="Wingdings" pitchFamily="2" charset="2"/>
              <a:buNone/>
            </a:pPr>
            <a:r>
              <a:rPr lang="fr-FR" sz="4000" b="1" i="1" dirty="0" smtClean="0"/>
              <a:t>1 Co.10.31</a:t>
            </a:r>
            <a:endParaRPr lang="fr-FR" sz="4000" b="1" i="1" dirty="0"/>
          </a:p>
        </p:txBody>
      </p:sp>
    </p:spTree>
    <p:extLst>
      <p:ext uri="{BB962C8B-B14F-4D97-AF65-F5344CB8AC3E}">
        <p14:creationId xmlns:p14="http://schemas.microsoft.com/office/powerpoint/2010/main" val="15917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50744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(Ge. 1.29) Dieu dit : Voici que je vous donne toute herbe porteuse de semence et qui est à la surface de toute la terre, et tout arbre fruitier porteur de semence : ce sera votre nourriture.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117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2.bp.blogspot.com/_4ifZD6_EgJQ/TSddTNnc5YI/AAAAAAAABXs/MCpSF4MB4Z0/s400/Dietas-ima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991"/>
            <a:ext cx="6590597" cy="68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9227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Imagen" r:id="rId4" imgW="3209828" imgH="2152871" progId="">
                  <p:embed/>
                </p:oleObj>
              </mc:Choice>
              <mc:Fallback>
                <p:oleObj name="Imagen" r:id="rId4" imgW="3209828" imgH="2152871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3568" y="548680"/>
            <a:ext cx="4514056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 smtClean="0"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FAIRE DES EXERCICES</a:t>
            </a:r>
            <a:endParaRPr lang="es-MX" sz="3600" kern="10" dirty="0">
              <a:solidFill>
                <a:schemeClr val="folHlink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5940152" y="476672"/>
            <a:ext cx="2577975" cy="974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 smtClean="0"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RÉGIME SAIN</a:t>
            </a:r>
            <a:endParaRPr lang="es-MX" sz="3600" kern="10" dirty="0">
              <a:solidFill>
                <a:schemeClr val="folHlink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547664" y="3145532"/>
            <a:ext cx="5630937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Réduire les graisses animales</a:t>
            </a:r>
            <a:endParaRPr lang="fr-FR" sz="3600" kern="10" dirty="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11424" y="3733800"/>
            <a:ext cx="273556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Légumes verts</a:t>
            </a:r>
            <a:endParaRPr lang="fr-FR" sz="3600" kern="10" dirty="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511424" y="4457700"/>
            <a:ext cx="11715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Fruits</a:t>
            </a:r>
            <a:endParaRPr lang="fr-FR" sz="3600" kern="10" dirty="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444749" y="5295900"/>
            <a:ext cx="33432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Grains et graines</a:t>
            </a:r>
            <a:endParaRPr lang="fr-FR" sz="3600" kern="10" dirty="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1435224" y="6057900"/>
            <a:ext cx="17049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Céréales</a:t>
            </a:r>
            <a:endParaRPr lang="fr-FR" sz="3600" kern="10" dirty="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547664" y="1980456"/>
            <a:ext cx="5846962" cy="792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Réduire le sucre et les farines raffinées</a:t>
            </a:r>
            <a:endParaRPr lang="fr-FR" sz="3600" kern="10" dirty="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6964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8" grpId="1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2E8Gj2WxP1s/Tow90J6r_FI/AAAAAAAASAc/2Ek9nfkBuu8/s400/reporter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463"/>
            <a:ext cx="5349094" cy="68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bandin.info/uploaded_images/Matusa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andin.info/uploaded_images/Matusale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3" b="-1"/>
          <a:stretch/>
        </p:blipFill>
        <p:spPr bwMode="auto">
          <a:xfrm rot="20547393">
            <a:off x="6102912" y="1934962"/>
            <a:ext cx="1629970" cy="11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4686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open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8" y="65146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(</a:t>
            </a:r>
            <a:r>
              <a:rPr lang="es-MX" sz="4000" b="1" dirty="0" smtClean="0"/>
              <a:t>Ge. 9.3-4</a:t>
            </a:r>
            <a:r>
              <a:rPr lang="es-MX" sz="4000" b="1" dirty="0"/>
              <a:t>) </a:t>
            </a:r>
            <a:r>
              <a:rPr lang="fr-FR" sz="4000" b="1" dirty="0" smtClean="0"/>
              <a:t>Tout ce qui rampe et qui vit vous servira de nourriture : je vous le donne comme je l’ai fait des végétaux. Pourtant, vous ne mangerez pas de chair avec sa vie, (c’est-à-dire) avec son sang.</a:t>
            </a:r>
            <a:endParaRPr lang="fr-FR" sz="4000" b="1" dirty="0"/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16938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692696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/>
              <a:t>Ps. 90.10  </a:t>
            </a:r>
            <a:r>
              <a:rPr lang="fr-FR" sz="4400" b="1" i="1" dirty="0" smtClean="0"/>
              <a:t>Le nombre de nos années s’élève à soixante-dix ans et, si (nous sommes) vigoureux, à quatre-vingts ans.</a:t>
            </a:r>
            <a:endParaRPr lang="fr-FR" sz="4400" b="1" dirty="0"/>
          </a:p>
        </p:txBody>
      </p:sp>
      <p:pic>
        <p:nvPicPr>
          <p:cNvPr id="5122" name="Picture 2" descr="http://2.bp.blogspot.com/-YWR5d_62iN8/TmL8y_ediqI/AAAAAAAAAKQ/PEgYkLFTfCU/s1600/ancian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9558"/>
            <a:ext cx="4007768" cy="30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6w-O9areAes/TEhb0rCxNTI/AAAAAAAAAHo/ZJowBLS3M9I/s1600/LEYE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" y="1052736"/>
            <a:ext cx="60656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2708920"/>
            <a:ext cx="2880320" cy="9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8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LOIS</a:t>
            </a:r>
            <a:endParaRPr lang="es-ES" sz="5800" i="1" u="sng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1592" y="2352362"/>
            <a:ext cx="3672408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Arial Unicode MS" pitchFamily="34" charset="-128"/>
                <a:cs typeface="Aparajita" pitchFamily="34" charset="0"/>
              </a:rPr>
              <a:t>ÉCUYER</a:t>
            </a:r>
            <a:endParaRPr lang="es-ES" sz="7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ea typeface="Arial Unicode MS" pitchFamily="34" charset="-128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utricionnatural.info/clases/nutricion-balance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" y="-27384"/>
            <a:ext cx="283177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itadelia.com/images/2008/01/dieta_mediterran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26" y="44625"/>
            <a:ext cx="243247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eportespain.com/wp-content/uploads/2009/12/tips-diet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9370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andra.com/087/Cfaml00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65" y="4193704"/>
            <a:ext cx="29495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249289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Équilibré                                        Complet</a:t>
            </a:r>
          </a:p>
          <a:p>
            <a:endParaRPr lang="fr-FR" sz="3600" dirty="0" smtClean="0"/>
          </a:p>
          <a:p>
            <a:r>
              <a:rPr lang="fr-FR" sz="3600" dirty="0" smtClean="0"/>
              <a:t>Suffisant                                          Approprié   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972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utricionnatural.info/clases/nutricion-balance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" y="1983561"/>
            <a:ext cx="3749402" cy="26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355976" y="1844824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50%  d’hydrates de carbone</a:t>
            </a:r>
          </a:p>
          <a:p>
            <a:endParaRPr lang="fr-FR" sz="4000" b="1" dirty="0" smtClean="0"/>
          </a:p>
          <a:p>
            <a:r>
              <a:rPr lang="fr-FR" sz="4000" b="1" dirty="0" smtClean="0"/>
              <a:t>30%  de gras</a:t>
            </a:r>
          </a:p>
          <a:p>
            <a:endParaRPr lang="fr-FR" sz="4000" b="1" dirty="0" smtClean="0"/>
          </a:p>
          <a:p>
            <a:r>
              <a:rPr lang="fr-FR" sz="4000" b="1" dirty="0" smtClean="0"/>
              <a:t>20%  de protéines</a:t>
            </a:r>
            <a:endParaRPr lang="fr-FR" sz="4000" b="1" dirty="0"/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36351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532</Words>
  <Application>Microsoft Office PowerPoint</Application>
  <PresentationFormat>Affichage à l'écran (4:3)</PresentationFormat>
  <Paragraphs>126</Paragraphs>
  <Slides>31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Tema de Office</vt:lpstr>
      <vt:lpstr>Imagen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AmSavS Creation´s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</dc:creator>
  <cp:lastModifiedBy>oculi myriam</cp:lastModifiedBy>
  <cp:revision>30</cp:revision>
  <cp:lastPrinted>2014-06-19T13:24:46Z</cp:lastPrinted>
  <dcterms:created xsi:type="dcterms:W3CDTF">2013-12-20T18:51:50Z</dcterms:created>
  <dcterms:modified xsi:type="dcterms:W3CDTF">2014-07-02T12:24:09Z</dcterms:modified>
</cp:coreProperties>
</file>