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4" r:id="rId3"/>
    <p:sldId id="258" r:id="rId4"/>
    <p:sldId id="259" r:id="rId5"/>
    <p:sldId id="295" r:id="rId6"/>
    <p:sldId id="261" r:id="rId7"/>
    <p:sldId id="296" r:id="rId8"/>
    <p:sldId id="263" r:id="rId9"/>
    <p:sldId id="264" r:id="rId10"/>
    <p:sldId id="297" r:id="rId11"/>
    <p:sldId id="266" r:id="rId12"/>
    <p:sldId id="267" r:id="rId13"/>
    <p:sldId id="298" r:id="rId14"/>
    <p:sldId id="299" r:id="rId15"/>
    <p:sldId id="300" r:id="rId16"/>
    <p:sldId id="301" r:id="rId17"/>
    <p:sldId id="302" r:id="rId18"/>
    <p:sldId id="303" r:id="rId19"/>
    <p:sldId id="274" r:id="rId20"/>
    <p:sldId id="304" r:id="rId21"/>
    <p:sldId id="305" r:id="rId22"/>
    <p:sldId id="277" r:id="rId23"/>
    <p:sldId id="278" r:id="rId24"/>
    <p:sldId id="279" r:id="rId25"/>
    <p:sldId id="280" r:id="rId26"/>
    <p:sldId id="281" r:id="rId27"/>
    <p:sldId id="282" r:id="rId28"/>
    <p:sldId id="306" r:id="rId29"/>
    <p:sldId id="284" r:id="rId30"/>
    <p:sldId id="307" r:id="rId31"/>
    <p:sldId id="308" r:id="rId32"/>
    <p:sldId id="309" r:id="rId33"/>
    <p:sldId id="289" r:id="rId34"/>
    <p:sldId id="290" r:id="rId35"/>
    <p:sldId id="291" r:id="rId36"/>
    <p:sldId id="292" r:id="rId37"/>
    <p:sldId id="293" r:id="rId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4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9F316-11B0-4A3A-A45B-09AE11F12715}" type="datetimeFigureOut">
              <a:rPr lang="fr-FR" smtClean="0"/>
              <a:pPr/>
              <a:t>02/07/2014</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71D3F-D53C-4B19-B2BA-2908F6FF0F4C}" type="slidenum">
              <a:rPr lang="fr-FR" smtClean="0"/>
              <a:pPr/>
              <a:t>‹N°›</a:t>
            </a:fld>
            <a:endParaRPr lang="fr-FR" dirty="0"/>
          </a:p>
        </p:txBody>
      </p:sp>
    </p:spTree>
    <p:extLst>
      <p:ext uri="{BB962C8B-B14F-4D97-AF65-F5344CB8AC3E}">
        <p14:creationId xmlns:p14="http://schemas.microsoft.com/office/powerpoint/2010/main" val="360065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175449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95890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109161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129262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245262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224272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392774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19250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99905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161456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DCD64D-9634-4CA7-8DF1-9E3DEF760B63}" type="datetimeFigureOut">
              <a:rPr lang="es-CO" smtClean="0"/>
              <a:pPr/>
              <a:t>02/07/2014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323469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CD64D-9634-4CA7-8DF1-9E3DEF760B63}" type="datetimeFigureOut">
              <a:rPr lang="es-CO" smtClean="0"/>
              <a:pPr/>
              <a:t>02/07/2014</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3AE79-53F9-466F-9808-9730B7F5D437}" type="slidenum">
              <a:rPr lang="es-CO" smtClean="0"/>
              <a:pPr/>
              <a:t>‹N°›</a:t>
            </a:fld>
            <a:endParaRPr lang="es-CO" dirty="0"/>
          </a:p>
        </p:txBody>
      </p:sp>
    </p:spTree>
    <p:extLst>
      <p:ext uri="{BB962C8B-B14F-4D97-AF65-F5344CB8AC3E}">
        <p14:creationId xmlns:p14="http://schemas.microsoft.com/office/powerpoint/2010/main" val="424565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696" y="2564904"/>
            <a:ext cx="554977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PREMIER JOUR</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BIBLE et SANTÉ</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2113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regionsuramerica.com/index_ministerio/ministerio_ninos/ninos/recursos/varios/7_dias/tercer_dia.jpg"/>
          <p:cNvPicPr>
            <a:picLocks noChangeAspect="1" noChangeArrowheads="1"/>
          </p:cNvPicPr>
          <p:nvPr/>
        </p:nvPicPr>
        <p:blipFill>
          <a:blip r:embed="rId2" cstate="print">
            <a:extLst>
              <a:ext uri="{28A0092B-C50C-407E-A947-70E740481C1C}">
                <a14:useLocalDpi xmlns:a14="http://schemas.microsoft.com/office/drawing/2010/main" val="0"/>
              </a:ext>
            </a:extLst>
          </a:blip>
          <a:srcRect t="66422" r="70084"/>
          <a:stretch>
            <a:fillRect/>
          </a:stretch>
        </p:blipFill>
        <p:spPr bwMode="auto">
          <a:xfrm>
            <a:off x="34925" y="-46038"/>
            <a:ext cx="9109075"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3.png"/>
          <p:cNvPicPr>
            <a:picLocks noChangeAspect="1"/>
          </p:cNvPicPr>
          <p:nvPr/>
        </p:nvPicPr>
        <p:blipFill>
          <a:blip r:embed="rId3" cstate="print"/>
          <a:stretch>
            <a:fillRect/>
          </a:stretch>
        </p:blipFill>
        <p:spPr>
          <a:xfrm>
            <a:off x="1403648" y="-27384"/>
            <a:ext cx="5820588" cy="6839905"/>
          </a:xfrm>
          <a:prstGeom prst="rect">
            <a:avLst/>
          </a:prstGeom>
        </p:spPr>
      </p:pic>
    </p:spTree>
    <p:extLst>
      <p:ext uri="{BB962C8B-B14F-4D97-AF65-F5344CB8AC3E}">
        <p14:creationId xmlns:p14="http://schemas.microsoft.com/office/powerpoint/2010/main" val="3848134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bI4-T-c5XkM/TnEElTnsQKI/AAAAAAAAAKA/B1cdOAoBG90/s1600/CUARTO%2BD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988" y="-26988"/>
            <a:ext cx="5232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387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Q4uKMP4zWlc/T1nNPL6nNuI/AAAAAAAAACk/BdcqgY7jeO0/s1600/via+lactea.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26988"/>
            <a:ext cx="91916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54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http://www.regionsuramerica.com/index_ministerio/ministerio_ninos/ninos/recursos/varios/7_dias/quinto_dia.jpg"/>
          <p:cNvPicPr>
            <a:picLocks noChangeAspect="1" noChangeArrowheads="1"/>
          </p:cNvPicPr>
          <p:nvPr/>
        </p:nvPicPr>
        <p:blipFill>
          <a:blip r:embed="rId2" cstate="print">
            <a:extLst>
              <a:ext uri="{28A0092B-C50C-407E-A947-70E740481C1C}">
                <a14:useLocalDpi xmlns:a14="http://schemas.microsoft.com/office/drawing/2010/main" val="0"/>
              </a:ext>
            </a:extLst>
          </a:blip>
          <a:srcRect r="59398" b="75946"/>
          <a:stretch>
            <a:fillRect/>
          </a:stretch>
        </p:blipFill>
        <p:spPr bwMode="auto">
          <a:xfrm>
            <a:off x="0" y="-26988"/>
            <a:ext cx="23399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regionsuramerica.com/index_ministerio/ministerio_ninos/ninos/recursos/varios/7_dias/quinto_dia.jpg"/>
          <p:cNvPicPr>
            <a:picLocks noChangeAspect="1" noChangeArrowheads="1"/>
          </p:cNvPicPr>
          <p:nvPr/>
        </p:nvPicPr>
        <p:blipFill>
          <a:blip r:embed="rId2" cstate="print">
            <a:extLst>
              <a:ext uri="{28A0092B-C50C-407E-A947-70E740481C1C}">
                <a14:useLocalDpi xmlns:a14="http://schemas.microsoft.com/office/drawing/2010/main" val="0"/>
              </a:ext>
            </a:extLst>
          </a:blip>
          <a:srcRect r="59398" b="75946"/>
          <a:stretch>
            <a:fillRect/>
          </a:stretch>
        </p:blipFill>
        <p:spPr bwMode="auto">
          <a:xfrm>
            <a:off x="2051721" y="-26988"/>
            <a:ext cx="709228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692275" y="1628775"/>
            <a:ext cx="2159000"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7" name="Picture 6" descr="5.png"/>
          <p:cNvPicPr>
            <a:picLocks noChangeAspect="1"/>
          </p:cNvPicPr>
          <p:nvPr/>
        </p:nvPicPr>
        <p:blipFill>
          <a:blip r:embed="rId3" cstate="print"/>
          <a:srcRect l="37642" b="8001"/>
          <a:stretch>
            <a:fillRect/>
          </a:stretch>
        </p:blipFill>
        <p:spPr>
          <a:xfrm>
            <a:off x="2738653" y="288032"/>
            <a:ext cx="3633547" cy="6309320"/>
          </a:xfrm>
          <a:prstGeom prst="rect">
            <a:avLst/>
          </a:prstGeom>
        </p:spPr>
      </p:pic>
    </p:spTree>
    <p:extLst>
      <p:ext uri="{BB962C8B-B14F-4D97-AF65-F5344CB8AC3E}">
        <p14:creationId xmlns:p14="http://schemas.microsoft.com/office/powerpoint/2010/main" val="2599509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http://www.regionsuramerica.com/index_ministerio/ministerio_ninos/ninos/recursos/varios/7_dias/quinto_dia.jpg"/>
          <p:cNvPicPr>
            <a:picLocks noChangeAspect="1" noChangeArrowheads="1"/>
          </p:cNvPicPr>
          <p:nvPr/>
        </p:nvPicPr>
        <p:blipFill>
          <a:blip r:embed="rId2" cstate="print">
            <a:extLst>
              <a:ext uri="{28A0092B-C50C-407E-A947-70E740481C1C}">
                <a14:useLocalDpi xmlns:a14="http://schemas.microsoft.com/office/drawing/2010/main" val="0"/>
              </a:ext>
            </a:extLst>
          </a:blip>
          <a:srcRect r="59398" b="75946"/>
          <a:stretch>
            <a:fillRect/>
          </a:stretch>
        </p:blipFill>
        <p:spPr bwMode="auto">
          <a:xfrm>
            <a:off x="1763688" y="0"/>
            <a:ext cx="73803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regionsuramerica.com/index_ministerio/ministerio_ninos/ninos/recursos/varios/7_dias/quinto_dia.jpg"/>
          <p:cNvPicPr>
            <a:picLocks noChangeAspect="1" noChangeArrowheads="1"/>
          </p:cNvPicPr>
          <p:nvPr/>
        </p:nvPicPr>
        <p:blipFill>
          <a:blip r:embed="rId2" cstate="print">
            <a:extLst>
              <a:ext uri="{28A0092B-C50C-407E-A947-70E740481C1C}">
                <a14:useLocalDpi xmlns:a14="http://schemas.microsoft.com/office/drawing/2010/main" val="0"/>
              </a:ext>
            </a:extLst>
          </a:blip>
          <a:srcRect r="59398" b="75946"/>
          <a:stretch>
            <a:fillRect/>
          </a:stretch>
        </p:blipFill>
        <p:spPr bwMode="auto">
          <a:xfrm>
            <a:off x="0" y="0"/>
            <a:ext cx="23764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6.png"/>
          <p:cNvPicPr>
            <a:picLocks noChangeAspect="1"/>
          </p:cNvPicPr>
          <p:nvPr/>
        </p:nvPicPr>
        <p:blipFill>
          <a:blip r:embed="rId3" cstate="print"/>
          <a:srcRect l="40123" b="9051"/>
          <a:stretch>
            <a:fillRect/>
          </a:stretch>
        </p:blipFill>
        <p:spPr>
          <a:xfrm>
            <a:off x="2736045" y="432048"/>
            <a:ext cx="3492139" cy="6237312"/>
          </a:xfrm>
          <a:prstGeom prst="rect">
            <a:avLst/>
          </a:prstGeom>
        </p:spPr>
      </p:pic>
    </p:spTree>
    <p:extLst>
      <p:ext uri="{BB962C8B-B14F-4D97-AF65-F5344CB8AC3E}">
        <p14:creationId xmlns:p14="http://schemas.microsoft.com/office/powerpoint/2010/main" val="2411576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4.media.tumblr.com/tumblr_m6za65gO4u1ra9312o1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900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653136"/>
            <a:ext cx="9180512" cy="2232248"/>
          </a:xfrm>
          <a:prstGeom prst="rect">
            <a:avLst/>
          </a:prstGeom>
          <a:solidFill>
            <a:srgbClr val="A7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395536" y="5013176"/>
            <a:ext cx="8352928" cy="1569660"/>
          </a:xfrm>
          <a:prstGeom prst="rect">
            <a:avLst/>
          </a:prstGeom>
          <a:noFill/>
        </p:spPr>
        <p:txBody>
          <a:bodyPr wrap="square" rtlCol="0">
            <a:spAutoFit/>
          </a:bodyPr>
          <a:lstStyle/>
          <a:p>
            <a:pPr algn="ctr"/>
            <a:r>
              <a:rPr lang="fr-FR" sz="3200" b="1" dirty="0" smtClean="0">
                <a:solidFill>
                  <a:schemeClr val="bg1"/>
                </a:solidFill>
              </a:rPr>
              <a:t>Dieu considéra tout ce qu'il avait créé, et trouva cela très bon. Il y eut un soir, puis un matin: </a:t>
            </a:r>
          </a:p>
          <a:p>
            <a:pPr algn="ctr"/>
            <a:r>
              <a:rPr lang="fr-FR" sz="3200" b="1" dirty="0" smtClean="0">
                <a:solidFill>
                  <a:schemeClr val="bg1"/>
                </a:solidFill>
              </a:rPr>
              <a:t>ce fut le sixième jour.</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244233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jpg"/>
          <p:cNvPicPr>
            <a:picLocks noChangeAspect="1"/>
          </p:cNvPicPr>
          <p:nvPr/>
        </p:nvPicPr>
        <p:blipFill>
          <a:blip r:embed="rId2" cstate="print"/>
          <a:srcRect l="17412"/>
          <a:stretch>
            <a:fillRect/>
          </a:stretch>
        </p:blipFill>
        <p:spPr>
          <a:xfrm>
            <a:off x="0" y="0"/>
            <a:ext cx="9144000" cy="6919981"/>
          </a:xfrm>
          <a:prstGeom prst="rect">
            <a:avLst/>
          </a:prstGeom>
        </p:spPr>
      </p:pic>
      <p:pic>
        <p:nvPicPr>
          <p:cNvPr id="4" name="Picture 3" descr="77.jpg"/>
          <p:cNvPicPr>
            <a:picLocks noChangeAspect="1"/>
          </p:cNvPicPr>
          <p:nvPr/>
        </p:nvPicPr>
        <p:blipFill>
          <a:blip r:embed="rId3" cstate="print"/>
          <a:stretch>
            <a:fillRect/>
          </a:stretch>
        </p:blipFill>
        <p:spPr>
          <a:xfrm>
            <a:off x="4716016" y="476672"/>
            <a:ext cx="3923928" cy="3915904"/>
          </a:xfrm>
          <a:prstGeom prst="ellipse">
            <a:avLst/>
          </a:prstGeom>
          <a:ln>
            <a:noFill/>
          </a:ln>
          <a:effectLst>
            <a:softEdge rad="112500"/>
          </a:effectLst>
        </p:spPr>
      </p:pic>
    </p:spTree>
    <p:extLst>
      <p:ext uri="{BB962C8B-B14F-4D97-AF65-F5344CB8AC3E}">
        <p14:creationId xmlns:p14="http://schemas.microsoft.com/office/powerpoint/2010/main" val="3273923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3424932"/>
            <a:ext cx="7416824" cy="2308324"/>
          </a:xfrm>
          <a:prstGeom prst="rect">
            <a:avLst/>
          </a:prstGeom>
          <a:noFill/>
        </p:spPr>
        <p:txBody>
          <a:bodyPr wrap="square" rtlCol="0">
            <a:spAutoFit/>
          </a:bodyPr>
          <a:lstStyle/>
          <a:p>
            <a:r>
              <a:rPr lang="fr-FR" sz="3600" b="1" dirty="0" smtClean="0">
                <a:solidFill>
                  <a:schemeClr val="bg1"/>
                </a:solidFill>
                <a:effectLst>
                  <a:outerShdw blurRad="38100" dist="38100" dir="2700000" algn="tl">
                    <a:srgbClr val="000000">
                      <a:alpha val="43137"/>
                    </a:srgbClr>
                  </a:outerShdw>
                </a:effectLst>
              </a:rPr>
              <a:t>Au septième jour, Dieu avait achevé tout ce qu'il avait créé. Alors il se reposa en ce jour-là de toutes les œuvres qu'il avait accomplies.</a:t>
            </a:r>
            <a:endParaRPr lang="fr-FR" sz="36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339752" y="0"/>
            <a:ext cx="5040560" cy="984885"/>
          </a:xfrm>
          <a:prstGeom prst="rect">
            <a:avLst/>
          </a:prstGeom>
          <a:noFill/>
        </p:spPr>
        <p:txBody>
          <a:bodyPr wrap="square" rtlCol="0">
            <a:spAutoFit/>
          </a:bodyPr>
          <a:lstStyle/>
          <a:p>
            <a:r>
              <a:rPr lang="fr-FR" sz="5800" b="1" i="1" dirty="0" smtClean="0">
                <a:solidFill>
                  <a:schemeClr val="bg1"/>
                </a:solidFill>
              </a:rPr>
              <a:t>Genèse 2:2,3</a:t>
            </a:r>
            <a:endParaRPr lang="fr-FR" sz="5800" b="1" i="1" dirty="0">
              <a:solidFill>
                <a:schemeClr val="bg1"/>
              </a:solidFill>
            </a:endParaRPr>
          </a:p>
        </p:txBody>
      </p:sp>
    </p:spTree>
    <p:extLst>
      <p:ext uri="{BB962C8B-B14F-4D97-AF65-F5344CB8AC3E}">
        <p14:creationId xmlns:p14="http://schemas.microsoft.com/office/powerpoint/2010/main" val="253985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eation.jpg"/>
          <p:cNvPicPr>
            <a:picLocks noChangeAspect="1"/>
          </p:cNvPicPr>
          <p:nvPr/>
        </p:nvPicPr>
        <p:blipFill>
          <a:blip r:embed="rId2" cstate="print"/>
          <a:srcRect t="14300"/>
          <a:stretch>
            <a:fillRect/>
          </a:stretch>
        </p:blipFill>
        <p:spPr>
          <a:xfrm>
            <a:off x="0" y="0"/>
            <a:ext cx="9144000" cy="6858000"/>
          </a:xfrm>
          <a:prstGeom prst="rect">
            <a:avLst/>
          </a:prstGeom>
        </p:spPr>
      </p:pic>
    </p:spTree>
    <p:extLst>
      <p:ext uri="{BB962C8B-B14F-4D97-AF65-F5344CB8AC3E}">
        <p14:creationId xmlns:p14="http://schemas.microsoft.com/office/powerpoint/2010/main" val="949310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p:cNvSpPr>
            <a:spLocks noChangeArrowheads="1"/>
          </p:cNvSpPr>
          <p:nvPr/>
        </p:nvSpPr>
        <p:spPr bwMode="auto">
          <a:xfrm>
            <a:off x="900113" y="1843088"/>
            <a:ext cx="74882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4000" b="1" i="1" dirty="0">
                <a:latin typeface="Calibri" pitchFamily="34" charset="0"/>
              </a:rPr>
              <a:t>La santé est un état parfait de bien-être physique, social et mental. Ce n’est pas nécessairement une absence de </a:t>
            </a:r>
            <a:r>
              <a:rPr lang="fr-FR" sz="4000" b="1" i="1" dirty="0" smtClean="0">
                <a:latin typeface="Calibri" pitchFamily="34" charset="0"/>
              </a:rPr>
              <a:t>maladie</a:t>
            </a:r>
            <a:r>
              <a:rPr lang="es-ES" sz="4000" b="1" i="1" dirty="0" smtClean="0">
                <a:latin typeface="Calibri" pitchFamily="34" charset="0"/>
              </a:rPr>
              <a:t>.</a:t>
            </a:r>
            <a:endParaRPr lang="es-ES" sz="4000" b="1" i="1" dirty="0">
              <a:latin typeface="Calibri" pitchFamily="34" charset="0"/>
            </a:endParaRPr>
          </a:p>
          <a:p>
            <a:r>
              <a:rPr lang="es-ES" sz="4000" b="1" i="1" dirty="0">
                <a:latin typeface="Calibri" pitchFamily="34" charset="0"/>
              </a:rPr>
              <a:t>                      OMS 1948</a:t>
            </a:r>
          </a:p>
        </p:txBody>
      </p:sp>
    </p:spTree>
    <p:extLst>
      <p:ext uri="{BB962C8B-B14F-4D97-AF65-F5344CB8AC3E}">
        <p14:creationId xmlns:p14="http://schemas.microsoft.com/office/powerpoint/2010/main" val="3460397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60032" y="1221720"/>
            <a:ext cx="2972289" cy="1631216"/>
          </a:xfrm>
          <a:prstGeom prst="rect">
            <a:avLst/>
          </a:prstGeom>
          <a:noFill/>
        </p:spPr>
        <p:txBody>
          <a:bodyPr wrap="none" rtlCol="0">
            <a:spAutoFit/>
          </a:bodyPr>
          <a:lstStyle/>
          <a:p>
            <a:r>
              <a:rPr lang="fr-FR" sz="10000" dirty="0" smtClean="0">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effectLst>
                  <a:glow rad="101600">
                    <a:schemeClr val="accent5">
                      <a:satMod val="175000"/>
                      <a:alpha val="40000"/>
                    </a:schemeClr>
                  </a:glow>
                  <a:outerShdw blurRad="38100" dist="38100" dir="2700000" algn="tl">
                    <a:srgbClr val="000000">
                      <a:alpha val="43137"/>
                    </a:srgbClr>
                  </a:outerShdw>
                </a:effectLst>
                <a:latin typeface="Baskerville Old Face" pitchFamily="18" charset="0"/>
              </a:rPr>
              <a:t>Santé</a:t>
            </a:r>
            <a:endParaRPr lang="fr-FR" sz="10000" dirty="0">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effectLst>
                <a:glow rad="101600">
                  <a:schemeClr val="accent5">
                    <a:satMod val="175000"/>
                    <a:alpha val="40000"/>
                  </a:schemeClr>
                </a:glow>
                <a:outerShdw blurRad="38100" dist="38100" dir="2700000" algn="tl">
                  <a:srgbClr val="000000">
                    <a:alpha val="43137"/>
                  </a:srgbClr>
                </a:outerShdw>
              </a:effectLst>
              <a:latin typeface="Baskerville Old Face" pitchFamily="18" charset="0"/>
            </a:endParaRPr>
          </a:p>
        </p:txBody>
      </p:sp>
      <p:pic>
        <p:nvPicPr>
          <p:cNvPr id="12" name="Picture 11" descr="Bi.jpg"/>
          <p:cNvPicPr>
            <a:picLocks noChangeAspect="1"/>
          </p:cNvPicPr>
          <p:nvPr/>
        </p:nvPicPr>
        <p:blipFill>
          <a:blip r:embed="rId2" cstate="print"/>
          <a:srcRect l="3846" t="1212" b="653"/>
          <a:stretch>
            <a:fillRect/>
          </a:stretch>
        </p:blipFill>
        <p:spPr>
          <a:xfrm>
            <a:off x="827584" y="692696"/>
            <a:ext cx="3555951" cy="5760640"/>
          </a:xfrm>
          <a:prstGeom prst="rect">
            <a:avLst/>
          </a:prstGeom>
        </p:spPr>
      </p:pic>
      <p:pic>
        <p:nvPicPr>
          <p:cNvPr id="5" name="Picture 4" descr="3.png"/>
          <p:cNvPicPr>
            <a:picLocks noChangeAspect="1"/>
          </p:cNvPicPr>
          <p:nvPr/>
        </p:nvPicPr>
        <p:blipFill>
          <a:blip r:embed="rId3" cstate="print"/>
          <a:srcRect l="27320" t="21020" r="46220" b="36140"/>
          <a:stretch>
            <a:fillRect/>
          </a:stretch>
        </p:blipFill>
        <p:spPr>
          <a:xfrm>
            <a:off x="3087391" y="3346705"/>
            <a:ext cx="2304256" cy="2798025"/>
          </a:xfrm>
          <a:prstGeom prst="rect">
            <a:avLst/>
          </a:prstGeom>
        </p:spPr>
      </p:pic>
    </p:spTree>
    <p:extLst>
      <p:ext uri="{BB962C8B-B14F-4D97-AF65-F5344CB8AC3E}">
        <p14:creationId xmlns:p14="http://schemas.microsoft.com/office/powerpoint/2010/main" val="383037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aturalhelp.com.co/images/los%208%20remedios%20naturales%20logo.jpg"/>
          <p:cNvPicPr>
            <a:picLocks noChangeAspect="1" noChangeArrowheads="1"/>
          </p:cNvPicPr>
          <p:nvPr/>
        </p:nvPicPr>
        <p:blipFill>
          <a:blip r:embed="rId2" cstate="print">
            <a:extLst>
              <a:ext uri="{28A0092B-C50C-407E-A947-70E740481C1C}">
                <a14:useLocalDpi xmlns:a14="http://schemas.microsoft.com/office/drawing/2010/main" val="0"/>
              </a:ext>
            </a:extLst>
          </a:blip>
          <a:srcRect l="58867" r="32440" b="43212"/>
          <a:stretch>
            <a:fillRect/>
          </a:stretch>
        </p:blipFill>
        <p:spPr bwMode="auto">
          <a:xfrm>
            <a:off x="7020272" y="2132856"/>
            <a:ext cx="79208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naturalhelp.com.co/images/los%208%20remedios%20naturales%20logo.jpg"/>
          <p:cNvPicPr>
            <a:picLocks noChangeAspect="1" noChangeArrowheads="1"/>
          </p:cNvPicPr>
          <p:nvPr/>
        </p:nvPicPr>
        <p:blipFill>
          <a:blip r:embed="rId2" cstate="print">
            <a:extLst>
              <a:ext uri="{28A0092B-C50C-407E-A947-70E740481C1C}">
                <a14:useLocalDpi xmlns:a14="http://schemas.microsoft.com/office/drawing/2010/main" val="0"/>
              </a:ext>
            </a:extLst>
          </a:blip>
          <a:srcRect l="12278" r="71127"/>
          <a:stretch>
            <a:fillRect/>
          </a:stretch>
        </p:blipFill>
        <p:spPr bwMode="auto">
          <a:xfrm>
            <a:off x="2123728" y="2336800"/>
            <a:ext cx="151216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91880" y="3185681"/>
            <a:ext cx="5142755" cy="1323439"/>
          </a:xfrm>
          <a:prstGeom prst="rect">
            <a:avLst/>
          </a:prstGeom>
          <a:noFill/>
        </p:spPr>
        <p:txBody>
          <a:bodyPr wrap="none" rtlCol="0">
            <a:spAutoFit/>
          </a:bodyPr>
          <a:lstStyle/>
          <a:p>
            <a:r>
              <a:rPr lang="fr-FR" sz="8000" smtClean="0">
                <a:solidFill>
                  <a:schemeClr val="bg1">
                    <a:lumMod val="65000"/>
                  </a:schemeClr>
                </a:solidFill>
                <a:latin typeface="Arial Black" pitchFamily="34" charset="0"/>
              </a:rPr>
              <a:t>naturals </a:t>
            </a:r>
          </a:p>
        </p:txBody>
      </p:sp>
      <p:sp>
        <p:nvSpPr>
          <p:cNvPr id="6" name="TextBox 5"/>
          <p:cNvSpPr txBox="1"/>
          <p:nvPr/>
        </p:nvSpPr>
        <p:spPr>
          <a:xfrm>
            <a:off x="3577157" y="2403465"/>
            <a:ext cx="3569567" cy="1169551"/>
          </a:xfrm>
          <a:prstGeom prst="rect">
            <a:avLst/>
          </a:prstGeom>
          <a:noFill/>
        </p:spPr>
        <p:txBody>
          <a:bodyPr wrap="none" rtlCol="0">
            <a:spAutoFit/>
          </a:bodyPr>
          <a:lstStyle/>
          <a:p>
            <a:r>
              <a:rPr lang="fr-FR" sz="7000" dirty="0" smtClean="0">
                <a:solidFill>
                  <a:schemeClr val="tx1">
                    <a:lumMod val="50000"/>
                    <a:lumOff val="50000"/>
                  </a:schemeClr>
                </a:solidFill>
              </a:rPr>
              <a:t>remèdes </a:t>
            </a:r>
          </a:p>
        </p:txBody>
      </p:sp>
      <p:sp>
        <p:nvSpPr>
          <p:cNvPr id="7" name="TextBox 6"/>
          <p:cNvSpPr txBox="1"/>
          <p:nvPr/>
        </p:nvSpPr>
        <p:spPr>
          <a:xfrm>
            <a:off x="848512" y="2403465"/>
            <a:ext cx="1563248" cy="1169551"/>
          </a:xfrm>
          <a:prstGeom prst="rect">
            <a:avLst/>
          </a:prstGeom>
          <a:noFill/>
        </p:spPr>
        <p:txBody>
          <a:bodyPr wrap="none" rtlCol="0">
            <a:spAutoFit/>
          </a:bodyPr>
          <a:lstStyle/>
          <a:p>
            <a:r>
              <a:rPr lang="fr-FR" sz="7000" dirty="0" smtClean="0">
                <a:solidFill>
                  <a:schemeClr val="tx1">
                    <a:lumMod val="50000"/>
                    <a:lumOff val="50000"/>
                  </a:schemeClr>
                </a:solidFill>
              </a:rPr>
              <a:t>Les </a:t>
            </a:r>
          </a:p>
        </p:txBody>
      </p:sp>
    </p:spTree>
    <p:extLst>
      <p:ext uri="{BB962C8B-B14F-4D97-AF65-F5344CB8AC3E}">
        <p14:creationId xmlns:p14="http://schemas.microsoft.com/office/powerpoint/2010/main" val="3270773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alticbusinessconnections.com/blog/wp-content/uploads/2013/04/pureair.png"/>
          <p:cNvPicPr>
            <a:picLocks noChangeAspect="1" noChangeArrowheads="1"/>
          </p:cNvPicPr>
          <p:nvPr/>
        </p:nvPicPr>
        <p:blipFill>
          <a:blip r:embed="rId2" cstate="print"/>
          <a:srcRect/>
          <a:stretch>
            <a:fillRect/>
          </a:stretch>
        </p:blipFill>
        <p:spPr bwMode="auto">
          <a:xfrm>
            <a:off x="-36512" y="0"/>
            <a:ext cx="9180512" cy="6813376"/>
          </a:xfrm>
          <a:prstGeom prst="rect">
            <a:avLst/>
          </a:prstGeom>
          <a:noFill/>
        </p:spPr>
      </p:pic>
      <p:sp>
        <p:nvSpPr>
          <p:cNvPr id="4" name="TextBox 3"/>
          <p:cNvSpPr txBox="1"/>
          <p:nvPr/>
        </p:nvSpPr>
        <p:spPr>
          <a:xfrm>
            <a:off x="755576" y="737409"/>
            <a:ext cx="2611612" cy="1323439"/>
          </a:xfrm>
          <a:prstGeom prst="rect">
            <a:avLst/>
          </a:prstGeom>
          <a:noFill/>
        </p:spPr>
        <p:txBody>
          <a:bodyPr wrap="none" rtlCol="0">
            <a:spAutoFit/>
          </a:bodyPr>
          <a:lstStyle/>
          <a:p>
            <a:r>
              <a:rPr lang="es-ES" sz="8000" i="1" dirty="0" smtClean="0">
                <a:solidFill>
                  <a:schemeClr val="bg1"/>
                </a:solidFill>
                <a:effectLst>
                  <a:glow rad="228600">
                    <a:schemeClr val="accent5">
                      <a:satMod val="175000"/>
                      <a:alpha val="40000"/>
                    </a:schemeClr>
                  </a:glow>
                </a:effectLst>
                <a:latin typeface="Gill Sans Ultra Bold" pitchFamily="34" charset="0"/>
              </a:rPr>
              <a:t>AIR</a:t>
            </a:r>
            <a:endParaRPr lang="es-ES" sz="8000" i="1" dirty="0">
              <a:solidFill>
                <a:schemeClr val="bg1"/>
              </a:solidFill>
              <a:effectLst>
                <a:glow rad="228600">
                  <a:schemeClr val="accent5">
                    <a:satMod val="175000"/>
                    <a:alpha val="40000"/>
                  </a:schemeClr>
                </a:glow>
              </a:effectLst>
              <a:latin typeface="Gill Sans Ultra Bold" pitchFamily="34" charset="0"/>
            </a:endParaRPr>
          </a:p>
        </p:txBody>
      </p:sp>
    </p:spTree>
    <p:extLst>
      <p:ext uri="{BB962C8B-B14F-4D97-AF65-F5344CB8AC3E}">
        <p14:creationId xmlns:p14="http://schemas.microsoft.com/office/powerpoint/2010/main" val="808611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vitalis.net/Gota_Agu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963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3.bp.blogspot.com/_INJRqKhIO88/TN2tD-pMAvI/AAAAAAAAAE0/oDnahlc_Y7w/s1600/s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60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Yd3opNR4iJ0/TjBkD3ZwX6I/AAAAAAAAACg/oILQkebH7mY/s1600/buena_alimenta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28052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796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1988840"/>
            <a:ext cx="9144000" cy="4824536"/>
          </a:xfrm>
          <a:prstGeom prst="rect">
            <a:avLst/>
          </a:prstGeom>
        </p:spPr>
      </p:pic>
      <p:sp>
        <p:nvSpPr>
          <p:cNvPr id="25602" name="2 Rectángulo"/>
          <p:cNvSpPr>
            <a:spLocks noChangeArrowheads="1"/>
          </p:cNvSpPr>
          <p:nvPr/>
        </p:nvSpPr>
        <p:spPr bwMode="auto">
          <a:xfrm>
            <a:off x="539750" y="517525"/>
            <a:ext cx="82089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600" b="1" i="1" dirty="0" smtClean="0"/>
              <a:t>Dieu dit : Voici que je vous donne toute herbe porteuse de semence et qui est à la surface de toute la terre, et tout arbre fruitier porteur de semence : ce sera votre nourriture.                        Genèse 1.29</a:t>
            </a:r>
            <a:endParaRPr lang="fr-FR" sz="3600" b="1" i="1" dirty="0"/>
          </a:p>
        </p:txBody>
      </p:sp>
    </p:spTree>
    <p:extLst>
      <p:ext uri="{BB962C8B-B14F-4D97-AF65-F5344CB8AC3E}">
        <p14:creationId xmlns:p14="http://schemas.microsoft.com/office/powerpoint/2010/main" val="19649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bssl.es/elbloginfantil/2011/03/ejercicio-fis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0"/>
            <a:ext cx="9277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443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Rectángulo"/>
          <p:cNvSpPr>
            <a:spLocks noChangeArrowheads="1"/>
          </p:cNvSpPr>
          <p:nvPr/>
        </p:nvSpPr>
        <p:spPr bwMode="auto">
          <a:xfrm>
            <a:off x="468313" y="981075"/>
            <a:ext cx="8280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4000" b="1" i="1" dirty="0" smtClean="0"/>
              <a:t>L’Éternel Dieu prit l’homme et le plaça dans le jardin d’Éden pour le cultiver et pour le garder.</a:t>
            </a:r>
          </a:p>
          <a:p>
            <a:r>
              <a:rPr lang="fr-FR" sz="4000" b="1" i="1" dirty="0" smtClean="0"/>
              <a:t>                      Genèse 2.15</a:t>
            </a:r>
            <a:endParaRPr lang="fr-FR" sz="4000" b="1" i="1" dirty="0"/>
          </a:p>
        </p:txBody>
      </p:sp>
      <p:pic>
        <p:nvPicPr>
          <p:cNvPr id="5" name="Picture 4"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1988840"/>
            <a:ext cx="9144000" cy="4824536"/>
          </a:xfrm>
          <a:prstGeom prst="rect">
            <a:avLst/>
          </a:prstGeom>
        </p:spPr>
      </p:pic>
    </p:spTree>
    <p:extLst>
      <p:ext uri="{BB962C8B-B14F-4D97-AF65-F5344CB8AC3E}">
        <p14:creationId xmlns:p14="http://schemas.microsoft.com/office/powerpoint/2010/main" val="2146923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arm3.static.flickr.com/2576/3922384737_70afac85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27384"/>
            <a:ext cx="9144000" cy="1554272"/>
          </a:xfrm>
          <a:prstGeom prst="rect">
            <a:avLst/>
          </a:prstGeom>
          <a:solidFill>
            <a:schemeClr val="accent1">
              <a:lumMod val="40000"/>
              <a:lumOff val="60000"/>
            </a:schemeClr>
          </a:solidFill>
        </p:spPr>
        <p:txBody>
          <a:bodyPr wrap="square" rtlCol="0">
            <a:spAutoFit/>
          </a:bodyPr>
          <a:lstStyle/>
          <a:p>
            <a:pPr algn="ctr"/>
            <a:r>
              <a:rPr lang="fr-FR" sz="9500" b="1" dirty="0" smtClean="0">
                <a:solidFill>
                  <a:schemeClr val="bg1"/>
                </a:solidFill>
              </a:rPr>
              <a:t>La maitrise de soi</a:t>
            </a:r>
            <a:endParaRPr lang="fr-FR" sz="9500" b="1" dirty="0">
              <a:solidFill>
                <a:schemeClr val="bg1"/>
              </a:solidFill>
            </a:endParaRPr>
          </a:p>
        </p:txBody>
      </p:sp>
    </p:spTree>
    <p:extLst>
      <p:ext uri="{BB962C8B-B14F-4D97-AF65-F5344CB8AC3E}">
        <p14:creationId xmlns:p14="http://schemas.microsoft.com/office/powerpoint/2010/main" val="348998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3 Rectángulo"/>
          <p:cNvSpPr>
            <a:spLocks noChangeArrowheads="1"/>
          </p:cNvSpPr>
          <p:nvPr/>
        </p:nvSpPr>
        <p:spPr bwMode="auto">
          <a:xfrm>
            <a:off x="468313" y="322263"/>
            <a:ext cx="8280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600" b="1" i="1" dirty="0" smtClean="0"/>
              <a:t>L’Éternel Dieu donna ce commandement à l’homme : Tu pourras manger de tous les arbres du jardin ; mais tu ne mangeras pas de l’arbre de la connaissance du bien et du mal, car le jour où tu en mangeras, tu mourras. </a:t>
            </a:r>
            <a:br>
              <a:rPr lang="fr-FR" sz="3600" b="1" i="1" dirty="0" smtClean="0"/>
            </a:br>
            <a:r>
              <a:rPr lang="fr-FR" sz="3600" b="1" i="1" dirty="0" smtClean="0"/>
              <a:t>                       Genèse 2.16-17</a:t>
            </a:r>
            <a:endParaRPr lang="fr-FR" sz="3600" b="1" i="1" dirty="0"/>
          </a:p>
        </p:txBody>
      </p:sp>
      <p:pic>
        <p:nvPicPr>
          <p:cNvPr id="4" name="Picture 3"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1988840"/>
            <a:ext cx="9144000" cy="4824536"/>
          </a:xfrm>
          <a:prstGeom prst="rect">
            <a:avLst/>
          </a:prstGeom>
        </p:spPr>
      </p:pic>
    </p:spTree>
    <p:extLst>
      <p:ext uri="{BB962C8B-B14F-4D97-AF65-F5344CB8AC3E}">
        <p14:creationId xmlns:p14="http://schemas.microsoft.com/office/powerpoint/2010/main" val="41111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Rectángulo"/>
          <p:cNvSpPr>
            <a:spLocks noChangeArrowheads="1"/>
          </p:cNvSpPr>
          <p:nvPr/>
        </p:nvSpPr>
        <p:spPr bwMode="auto">
          <a:xfrm>
            <a:off x="900113" y="1843088"/>
            <a:ext cx="74882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4000" b="1" i="1" dirty="0" smtClean="0">
                <a:latin typeface="Calibri" pitchFamily="34" charset="0"/>
              </a:rPr>
              <a:t>La santé est un état parfait de bien-être physique, social et mental. Ce n’est pas nécessairement une absence de maladie</a:t>
            </a:r>
            <a:r>
              <a:rPr lang="es-ES" sz="4000" b="1" i="1" dirty="0" smtClean="0">
                <a:latin typeface="Calibri" pitchFamily="34" charset="0"/>
              </a:rPr>
              <a:t>.</a:t>
            </a:r>
            <a:endParaRPr lang="es-ES" sz="4000" b="1" i="1" dirty="0">
              <a:latin typeface="Calibri" pitchFamily="34" charset="0"/>
            </a:endParaRPr>
          </a:p>
          <a:p>
            <a:r>
              <a:rPr lang="es-ES" sz="4000" b="1" i="1" dirty="0">
                <a:latin typeface="Calibri" pitchFamily="34" charset="0"/>
              </a:rPr>
              <a:t>                      OMS 1948</a:t>
            </a:r>
          </a:p>
        </p:txBody>
      </p:sp>
    </p:spTree>
    <p:extLst>
      <p:ext uri="{BB962C8B-B14F-4D97-AF65-F5344CB8AC3E}">
        <p14:creationId xmlns:p14="http://schemas.microsoft.com/office/powerpoint/2010/main" val="3986945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s-ES"/>
          </a:p>
        </p:txBody>
      </p:sp>
      <p:pic>
        <p:nvPicPr>
          <p:cNvPr id="9" name="Picture 2" descr="http://img.docstoccdn.com/thumb/orig/115621119.png"/>
          <p:cNvPicPr>
            <a:picLocks noChangeAspect="1" noChangeArrowheads="1"/>
          </p:cNvPicPr>
          <p:nvPr/>
        </p:nvPicPr>
        <p:blipFill>
          <a:blip r:embed="rId2" cstate="print">
            <a:extLst>
              <a:ext uri="{28A0092B-C50C-407E-A947-70E740481C1C}">
                <a14:useLocalDpi xmlns:a14="http://schemas.microsoft.com/office/drawing/2010/main" val="0"/>
              </a:ext>
            </a:extLst>
          </a:blip>
          <a:srcRect t="33665" r="490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03648" y="2060848"/>
            <a:ext cx="6552728" cy="3170099"/>
          </a:xfrm>
          <a:prstGeom prst="rect">
            <a:avLst/>
          </a:prstGeom>
          <a:solidFill>
            <a:srgbClr val="D6D953"/>
          </a:solidFill>
        </p:spPr>
        <p:txBody>
          <a:bodyPr wrap="square" rtlCol="0">
            <a:spAutoFit/>
          </a:bodyPr>
          <a:lstStyle/>
          <a:p>
            <a:pPr algn="ctr"/>
            <a:endParaRPr lang="fr-FR" sz="4000" b="1" i="1" dirty="0" smtClean="0">
              <a:solidFill>
                <a:srgbClr val="FF0000"/>
              </a:solidFill>
              <a:latin typeface="Forte" pitchFamily="66" charset="0"/>
            </a:endParaRPr>
          </a:p>
          <a:p>
            <a:pPr algn="ctr"/>
            <a:r>
              <a:rPr lang="fr-FR" sz="12000" b="1" i="1" dirty="0" smtClean="0">
                <a:solidFill>
                  <a:srgbClr val="FF0000"/>
                </a:solidFill>
                <a:latin typeface="Forte" pitchFamily="66" charset="0"/>
              </a:rPr>
              <a:t>Reste</a:t>
            </a:r>
          </a:p>
          <a:p>
            <a:pPr algn="ctr"/>
            <a:endParaRPr lang="fr-FR" sz="4000" b="1" i="1" dirty="0">
              <a:solidFill>
                <a:srgbClr val="FF0000"/>
              </a:solidFill>
              <a:latin typeface="Forte" pitchFamily="66" charset="0"/>
            </a:endParaRPr>
          </a:p>
        </p:txBody>
      </p:sp>
    </p:spTree>
    <p:extLst>
      <p:ext uri="{BB962C8B-B14F-4D97-AF65-F5344CB8AC3E}">
        <p14:creationId xmlns:p14="http://schemas.microsoft.com/office/powerpoint/2010/main" val="38308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jcteck.com/images/curso-basico%2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26988"/>
            <a:ext cx="92313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jcteck.com/images/curso-basico%2012.jpg"/>
          <p:cNvPicPr>
            <a:picLocks noChangeAspect="1" noChangeArrowheads="1"/>
          </p:cNvPicPr>
          <p:nvPr/>
        </p:nvPicPr>
        <p:blipFill>
          <a:blip r:embed="rId2" cstate="print">
            <a:extLst>
              <a:ext uri="{28A0092B-C50C-407E-A947-70E740481C1C}">
                <a14:useLocalDpi xmlns:a14="http://schemas.microsoft.com/office/drawing/2010/main" val="0"/>
              </a:ext>
            </a:extLst>
          </a:blip>
          <a:srcRect t="26147" r="41112" b="51890"/>
          <a:stretch>
            <a:fillRect/>
          </a:stretch>
        </p:blipFill>
        <p:spPr bwMode="auto">
          <a:xfrm>
            <a:off x="-36512" y="72008"/>
            <a:ext cx="5436096"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95536" y="332656"/>
            <a:ext cx="4680520" cy="1080120"/>
          </a:xfrm>
        </p:spPr>
        <p:txBody>
          <a:bodyPr>
            <a:noAutofit/>
          </a:bodyPr>
          <a:lstStyle/>
          <a:p>
            <a:r>
              <a:rPr lang="fr-FR" sz="6000" dirty="0" smtClean="0">
                <a:solidFill>
                  <a:schemeClr val="bg1"/>
                </a:solidFill>
                <a:effectLst>
                  <a:glow rad="228600">
                    <a:schemeClr val="accent1">
                      <a:satMod val="175000"/>
                      <a:alpha val="40000"/>
                    </a:schemeClr>
                  </a:glow>
                </a:effectLst>
                <a:latin typeface="Eras Bold ITC" pitchFamily="34" charset="0"/>
              </a:rPr>
              <a:t>SABBAT</a:t>
            </a:r>
            <a:endParaRPr lang="fr-FR" sz="6000" dirty="0">
              <a:solidFill>
                <a:schemeClr val="bg1"/>
              </a:solidFill>
              <a:effectLst>
                <a:glow rad="228600">
                  <a:schemeClr val="accent1">
                    <a:satMod val="175000"/>
                    <a:alpha val="40000"/>
                  </a:schemeClr>
                </a:glow>
              </a:effectLst>
              <a:latin typeface="Eras Bold ITC" pitchFamily="34" charset="0"/>
            </a:endParaRPr>
          </a:p>
        </p:txBody>
      </p:sp>
    </p:spTree>
    <p:extLst>
      <p:ext uri="{BB962C8B-B14F-4D97-AF65-F5344CB8AC3E}">
        <p14:creationId xmlns:p14="http://schemas.microsoft.com/office/powerpoint/2010/main" val="2532045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48460_299315806805004_100001797614149_695870_1209847598_n.jpg"/>
          <p:cNvPicPr>
            <a:picLocks noChangeAspect="1"/>
          </p:cNvPicPr>
          <p:nvPr/>
        </p:nvPicPr>
        <p:blipFill>
          <a:blip r:embed="rId2" cstate="print"/>
          <a:stretch>
            <a:fillRect/>
          </a:stretch>
        </p:blipFill>
        <p:spPr>
          <a:xfrm>
            <a:off x="0" y="1"/>
            <a:ext cx="9144000" cy="6885384"/>
          </a:xfrm>
          <a:prstGeom prst="rect">
            <a:avLst/>
          </a:prstGeom>
        </p:spPr>
      </p:pic>
      <p:sp>
        <p:nvSpPr>
          <p:cNvPr id="7" name="TextBox 6"/>
          <p:cNvSpPr txBox="1"/>
          <p:nvPr/>
        </p:nvSpPr>
        <p:spPr>
          <a:xfrm>
            <a:off x="323528" y="1772816"/>
            <a:ext cx="4317336" cy="1938992"/>
          </a:xfrm>
          <a:prstGeom prst="rect">
            <a:avLst/>
          </a:prstGeom>
          <a:noFill/>
        </p:spPr>
        <p:txBody>
          <a:bodyPr wrap="none" rtlCol="0">
            <a:spAutoFit/>
          </a:bodyPr>
          <a:lstStyle/>
          <a:p>
            <a:pPr algn="ctr"/>
            <a:r>
              <a:rPr lang="fr-FR" sz="6000" b="1" dirty="0" smtClean="0">
                <a:solidFill>
                  <a:schemeClr val="bg1"/>
                </a:solidFill>
                <a:effectLst>
                  <a:glow rad="139700">
                    <a:schemeClr val="accent2">
                      <a:satMod val="175000"/>
                      <a:alpha val="40000"/>
                    </a:schemeClr>
                  </a:glow>
                </a:effectLst>
              </a:rPr>
              <a:t>La confiance </a:t>
            </a:r>
          </a:p>
          <a:p>
            <a:pPr algn="ctr"/>
            <a:r>
              <a:rPr lang="fr-FR" sz="6000" b="1" dirty="0" smtClean="0">
                <a:solidFill>
                  <a:schemeClr val="bg1"/>
                </a:solidFill>
                <a:effectLst>
                  <a:glow rad="139700">
                    <a:schemeClr val="accent2">
                      <a:satMod val="175000"/>
                      <a:alpha val="40000"/>
                    </a:schemeClr>
                  </a:glow>
                </a:effectLst>
              </a:rPr>
              <a:t>en Dieu</a:t>
            </a:r>
            <a:endParaRPr lang="fr-FR" sz="6000" b="1" dirty="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753645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ómo será el vestido de K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1338" y="0"/>
            <a:ext cx="5497512"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Cómo será el vestido de Kate?"/>
          <p:cNvPicPr>
            <a:picLocks noChangeAspect="1" noChangeArrowheads="1"/>
          </p:cNvPicPr>
          <p:nvPr/>
        </p:nvPicPr>
        <p:blipFill>
          <a:blip r:embed="rId2" cstate="print">
            <a:extLst>
              <a:ext uri="{28A0092B-C50C-407E-A947-70E740481C1C}">
                <a14:useLocalDpi xmlns:a14="http://schemas.microsoft.com/office/drawing/2010/main" val="0"/>
              </a:ext>
            </a:extLst>
          </a:blip>
          <a:srcRect l="84279"/>
          <a:stretch>
            <a:fillRect/>
          </a:stretch>
        </p:blipFill>
        <p:spPr bwMode="auto">
          <a:xfrm>
            <a:off x="7308850" y="0"/>
            <a:ext cx="1835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ómo será el vestido de Kate?"/>
          <p:cNvPicPr>
            <a:picLocks noChangeAspect="1" noChangeArrowheads="1"/>
          </p:cNvPicPr>
          <p:nvPr/>
        </p:nvPicPr>
        <p:blipFill>
          <a:blip r:embed="rId2" cstate="print">
            <a:extLst>
              <a:ext uri="{28A0092B-C50C-407E-A947-70E740481C1C}">
                <a14:useLocalDpi xmlns:a14="http://schemas.microsoft.com/office/drawing/2010/main" val="0"/>
              </a:ext>
            </a:extLst>
          </a:blip>
          <a:srcRect l="84279"/>
          <a:stretch>
            <a:fillRect/>
          </a:stretch>
        </p:blipFill>
        <p:spPr bwMode="auto">
          <a:xfrm>
            <a:off x="-36513" y="0"/>
            <a:ext cx="1835151"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83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2060848"/>
            <a:ext cx="9144000" cy="4824536"/>
          </a:xfrm>
          <a:prstGeom prst="rect">
            <a:avLst/>
          </a:prstGeom>
        </p:spPr>
      </p:pic>
      <p:sp>
        <p:nvSpPr>
          <p:cNvPr id="35842" name="1 CuadroTexto"/>
          <p:cNvSpPr txBox="1">
            <a:spLocks noChangeArrowheads="1"/>
          </p:cNvSpPr>
          <p:nvPr/>
        </p:nvSpPr>
        <p:spPr bwMode="auto">
          <a:xfrm>
            <a:off x="971550" y="476250"/>
            <a:ext cx="7200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3600" b="1" i="1" dirty="0" smtClean="0"/>
              <a:t>Les serviteurs du maître de la maison vinrent lui dire : Seigneur, n’as-tu pas semé de la bonne semence dans ton champ ? D’où vient donc qu’il y ait de l’ivraie ? Il leur répondit : C’est un ennemi qui a fait cela.</a:t>
            </a:r>
            <a:r>
              <a:rPr lang="en-US" sz="3600" b="1" i="1" dirty="0" smtClean="0"/>
              <a:t>           			Matthieu13.27-28</a:t>
            </a:r>
            <a:endParaRPr lang="es-VE" sz="3600" b="1" i="1" dirty="0"/>
          </a:p>
        </p:txBody>
      </p:sp>
    </p:spTree>
    <p:extLst>
      <p:ext uri="{BB962C8B-B14F-4D97-AF65-F5344CB8AC3E}">
        <p14:creationId xmlns:p14="http://schemas.microsoft.com/office/powerpoint/2010/main" val="1647302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2060848"/>
            <a:ext cx="9144000" cy="4824536"/>
          </a:xfrm>
          <a:prstGeom prst="rect">
            <a:avLst/>
          </a:prstGeom>
        </p:spPr>
      </p:pic>
      <p:sp>
        <p:nvSpPr>
          <p:cNvPr id="36866" name="1 Rectángulo"/>
          <p:cNvSpPr>
            <a:spLocks noChangeArrowheads="1"/>
          </p:cNvSpPr>
          <p:nvPr/>
        </p:nvSpPr>
        <p:spPr bwMode="auto">
          <a:xfrm>
            <a:off x="683568" y="692696"/>
            <a:ext cx="770408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000" b="1" i="1" dirty="0"/>
              <a:t> </a:t>
            </a:r>
            <a:r>
              <a:rPr lang="fr-FR" sz="3000" b="1" i="1" dirty="0" smtClean="0"/>
              <a:t>Je vis un nouveau ciel et une nouvelle terre ; car le premier ciel et la première terre avaient disparu, et la mer n’était plus. Et je vis descendre du ciel, d’auprès de Dieu, la ville sainte, la nouvelle Jérusalem, prête comme une épouse qui s’est parée pour son époux. J’entendis du trône une forte voix qui disait :</a:t>
            </a:r>
            <a:endParaRPr lang="fr-FR" sz="3000" b="1" i="1" dirty="0"/>
          </a:p>
        </p:txBody>
      </p:sp>
    </p:spTree>
    <p:extLst>
      <p:ext uri="{BB962C8B-B14F-4D97-AF65-F5344CB8AC3E}">
        <p14:creationId xmlns:p14="http://schemas.microsoft.com/office/powerpoint/2010/main" val="480789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2060848"/>
            <a:ext cx="9144000" cy="4824536"/>
          </a:xfrm>
          <a:prstGeom prst="rect">
            <a:avLst/>
          </a:prstGeom>
        </p:spPr>
      </p:pic>
      <p:sp>
        <p:nvSpPr>
          <p:cNvPr id="37890" name="1 Rectángulo"/>
          <p:cNvSpPr>
            <a:spLocks noChangeArrowheads="1"/>
          </p:cNvSpPr>
          <p:nvPr/>
        </p:nvSpPr>
        <p:spPr bwMode="auto">
          <a:xfrm>
            <a:off x="1691680" y="1052736"/>
            <a:ext cx="576064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3200" b="1" i="1" dirty="0" smtClean="0"/>
              <a:t>Voici le tabernacle de Dieu avec les hommes ! Il habitera avec eux, ils seront son peuple, et Dieu lui-même sera avec eux.</a:t>
            </a:r>
            <a:endParaRPr lang="fr-FR" sz="3200" b="1" i="1" dirty="0"/>
          </a:p>
        </p:txBody>
      </p:sp>
    </p:spTree>
    <p:extLst>
      <p:ext uri="{BB962C8B-B14F-4D97-AF65-F5344CB8AC3E}">
        <p14:creationId xmlns:p14="http://schemas.microsoft.com/office/powerpoint/2010/main" val="2047014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open.jpg"/>
          <p:cNvPicPr>
            <a:picLocks noChangeAspect="1"/>
          </p:cNvPicPr>
          <p:nvPr/>
        </p:nvPicPr>
        <p:blipFill>
          <a:blip r:embed="rId2" cstate="print">
            <a:duotone>
              <a:schemeClr val="bg2">
                <a:shade val="45000"/>
                <a:satMod val="135000"/>
              </a:schemeClr>
              <a:prstClr val="white"/>
            </a:duotone>
          </a:blip>
          <a:srcRect t="10631" b="10226"/>
          <a:stretch>
            <a:fillRect/>
          </a:stretch>
        </p:blipFill>
        <p:spPr>
          <a:xfrm>
            <a:off x="0" y="2060848"/>
            <a:ext cx="9144000" cy="4824536"/>
          </a:xfrm>
          <a:prstGeom prst="rect">
            <a:avLst/>
          </a:prstGeom>
        </p:spPr>
      </p:pic>
      <p:sp>
        <p:nvSpPr>
          <p:cNvPr id="38914" name="1 Rectángulo"/>
          <p:cNvSpPr>
            <a:spLocks noChangeArrowheads="1"/>
          </p:cNvSpPr>
          <p:nvPr/>
        </p:nvSpPr>
        <p:spPr bwMode="auto">
          <a:xfrm>
            <a:off x="683568" y="836712"/>
            <a:ext cx="770465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b="1" i="1" dirty="0" smtClean="0"/>
              <a:t>Il essuiera toute larme de leurs yeux, la mort ne sera plus, et il n’y aura plus ni deuil, ni cri, ni douleur, car les premières choses ont disparu. Celui qui était assis sur le trône dit: Voici, je fais toutes choses nouvelles. Et il dit : Écris, car ces paroles sont certaines et vraies.</a:t>
            </a:r>
          </a:p>
          <a:p>
            <a:r>
              <a:rPr lang="es-ES" sz="2800" b="1" i="1" dirty="0" smtClean="0"/>
              <a:t>             </a:t>
            </a:r>
            <a:r>
              <a:rPr lang="fr-FR" sz="2800" b="1" i="1" dirty="0" smtClean="0"/>
              <a:t>Apocalypse 21.1-5</a:t>
            </a:r>
            <a:endParaRPr lang="fr-FR" sz="2800" b="1" i="1" dirty="0"/>
          </a:p>
        </p:txBody>
      </p:sp>
    </p:spTree>
    <p:extLst>
      <p:ext uri="{BB962C8B-B14F-4D97-AF65-F5344CB8AC3E}">
        <p14:creationId xmlns:p14="http://schemas.microsoft.com/office/powerpoint/2010/main" val="343130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Rectángulo"/>
          <p:cNvSpPr>
            <a:spLocks noChangeArrowheads="1"/>
          </p:cNvSpPr>
          <p:nvPr/>
        </p:nvSpPr>
        <p:spPr bwMode="auto">
          <a:xfrm>
            <a:off x="1042988" y="333375"/>
            <a:ext cx="35290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4000" b="1" i="1" dirty="0" smtClean="0">
                <a:latin typeface="Calibri" pitchFamily="34" charset="0"/>
              </a:rPr>
              <a:t>Bien-aimé, je souhaite que tu prospères à tous égards et sois en bonne santé, comme prospère l’état de ton âme.</a:t>
            </a:r>
          </a:p>
          <a:p>
            <a:pPr algn="just"/>
            <a:r>
              <a:rPr lang="es-ES" sz="4000" b="1" i="1" dirty="0" smtClean="0">
                <a:latin typeface="Calibri" pitchFamily="34" charset="0"/>
              </a:rPr>
              <a:t>        3 Jean1.2  </a:t>
            </a:r>
            <a:endParaRPr lang="es-ES" sz="4000" b="1" i="1" dirty="0">
              <a:latin typeface="Calibri" pitchFamily="34" charset="0"/>
            </a:endParaRPr>
          </a:p>
        </p:txBody>
      </p:sp>
      <p:pic>
        <p:nvPicPr>
          <p:cNvPr id="4" name="Picture 3" descr="Bible open.jpg"/>
          <p:cNvPicPr>
            <a:picLocks noChangeAspect="1"/>
          </p:cNvPicPr>
          <p:nvPr/>
        </p:nvPicPr>
        <p:blipFill>
          <a:blip r:embed="rId2" cstate="print">
            <a:clrChange>
              <a:clrFrom>
                <a:srgbClr val="FCFEFD"/>
              </a:clrFrom>
              <a:clrTo>
                <a:srgbClr val="FCFEFD">
                  <a:alpha val="0"/>
                </a:srgbClr>
              </a:clrTo>
            </a:clrChange>
          </a:blip>
          <a:stretch>
            <a:fillRect/>
          </a:stretch>
        </p:blipFill>
        <p:spPr>
          <a:xfrm>
            <a:off x="4427984" y="2420888"/>
            <a:ext cx="4355976" cy="2903984"/>
          </a:xfrm>
          <a:prstGeom prst="rect">
            <a:avLst/>
          </a:prstGeom>
        </p:spPr>
      </p:pic>
    </p:spTree>
    <p:extLst>
      <p:ext uri="{BB962C8B-B14F-4D97-AF65-F5344CB8AC3E}">
        <p14:creationId xmlns:p14="http://schemas.microsoft.com/office/powerpoint/2010/main" val="384928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png"/>
          <p:cNvPicPr>
            <a:picLocks noChangeAspect="1"/>
          </p:cNvPicPr>
          <p:nvPr/>
        </p:nvPicPr>
        <p:blipFill>
          <a:blip r:embed="rId2" cstate="print"/>
          <a:srcRect t="20887"/>
          <a:stretch>
            <a:fillRect/>
          </a:stretch>
        </p:blipFill>
        <p:spPr>
          <a:xfrm>
            <a:off x="827584" y="1340768"/>
            <a:ext cx="6696744" cy="5517232"/>
          </a:xfrm>
          <a:prstGeom prst="rect">
            <a:avLst/>
          </a:prstGeom>
        </p:spPr>
      </p:pic>
      <p:sp>
        <p:nvSpPr>
          <p:cNvPr id="9" name="TextBox 8"/>
          <p:cNvSpPr txBox="1"/>
          <p:nvPr/>
        </p:nvSpPr>
        <p:spPr>
          <a:xfrm>
            <a:off x="1835696" y="404664"/>
            <a:ext cx="6876256" cy="2246769"/>
          </a:xfrm>
          <a:prstGeom prst="rect">
            <a:avLst/>
          </a:prstGeom>
          <a:noFill/>
        </p:spPr>
        <p:txBody>
          <a:bodyPr wrap="square" rtlCol="0">
            <a:spAutoFit/>
          </a:bodyPr>
          <a:lstStyle/>
          <a:p>
            <a:r>
              <a:rPr lang="fr-FR" sz="7000" b="1" dirty="0" smtClean="0">
                <a:latin typeface="Harrington" pitchFamily="82" charset="0"/>
              </a:rPr>
              <a:t>La Création </a:t>
            </a:r>
          </a:p>
          <a:p>
            <a:r>
              <a:rPr lang="fr-FR" sz="7000" b="1" dirty="0" smtClean="0">
                <a:latin typeface="Harrington" pitchFamily="82" charset="0"/>
              </a:rPr>
              <a:t>				de Dieu</a:t>
            </a:r>
            <a:endParaRPr lang="fr-FR" sz="7000" b="1" dirty="0">
              <a:latin typeface="Harrington" pitchFamily="82" charset="0"/>
            </a:endParaRPr>
          </a:p>
        </p:txBody>
      </p:sp>
    </p:spTree>
    <p:extLst>
      <p:ext uri="{BB962C8B-B14F-4D97-AF65-F5344CB8AC3E}">
        <p14:creationId xmlns:p14="http://schemas.microsoft.com/office/powerpoint/2010/main" val="211933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dre-nuestro.net/dibujos/uploads/admin/creacion_diauno_s3a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9525"/>
            <a:ext cx="4752975"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padre-nuestro.net/dibujos/uploads/admin/creacion_diauno_s3auT.jpg"/>
          <p:cNvPicPr>
            <a:picLocks noChangeAspect="1" noChangeArrowheads="1"/>
          </p:cNvPicPr>
          <p:nvPr/>
        </p:nvPicPr>
        <p:blipFill>
          <a:blip r:embed="rId2" cstate="print">
            <a:extLst>
              <a:ext uri="{28A0092B-C50C-407E-A947-70E740481C1C}">
                <a14:useLocalDpi xmlns:a14="http://schemas.microsoft.com/office/drawing/2010/main" val="0"/>
              </a:ext>
            </a:extLst>
          </a:blip>
          <a:srcRect l="48308" t="2745" r="15327" b="84760"/>
          <a:stretch>
            <a:fillRect/>
          </a:stretch>
        </p:blipFill>
        <p:spPr bwMode="auto">
          <a:xfrm>
            <a:off x="3419475" y="1052513"/>
            <a:ext cx="21605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padre-nuestro.net/dibujos/uploads/admin/creacion_diauno_s3auT.jpg"/>
          <p:cNvPicPr>
            <a:picLocks noChangeAspect="1" noChangeArrowheads="1"/>
          </p:cNvPicPr>
          <p:nvPr/>
        </p:nvPicPr>
        <p:blipFill>
          <a:blip r:embed="rId2" cstate="print">
            <a:extLst>
              <a:ext uri="{28A0092B-C50C-407E-A947-70E740481C1C}">
                <a14:useLocalDpi xmlns:a14="http://schemas.microsoft.com/office/drawing/2010/main" val="0"/>
              </a:ext>
            </a:extLst>
          </a:blip>
          <a:srcRect l="46793" t="64183" r="16843" b="19156"/>
          <a:stretch>
            <a:fillRect/>
          </a:stretch>
        </p:blipFill>
        <p:spPr bwMode="auto">
          <a:xfrm>
            <a:off x="4500563" y="3213100"/>
            <a:ext cx="1727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3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omunidadbetor.org/images/luz-y-tinieblas.jpg"/>
          <p:cNvPicPr>
            <a:picLocks noChangeAspect="1" noChangeArrowheads="1"/>
          </p:cNvPicPr>
          <p:nvPr/>
        </p:nvPicPr>
        <p:blipFill>
          <a:blip r:embed="rId2" cstate="print">
            <a:extLst>
              <a:ext uri="{28A0092B-C50C-407E-A947-70E740481C1C}">
                <a14:useLocalDpi xmlns:a14="http://schemas.microsoft.com/office/drawing/2010/main" val="0"/>
              </a:ext>
            </a:extLst>
          </a:blip>
          <a:srcRect t="20520"/>
          <a:stretch>
            <a:fillRect/>
          </a:stretch>
        </p:blipFill>
        <p:spPr bwMode="auto">
          <a:xfrm>
            <a:off x="0" y="0"/>
            <a:ext cx="919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171217"/>
            <a:ext cx="8647560" cy="1138773"/>
          </a:xfrm>
          <a:prstGeom prst="rect">
            <a:avLst/>
          </a:prstGeom>
          <a:noFill/>
        </p:spPr>
        <p:txBody>
          <a:bodyPr wrap="none" rtlCol="0">
            <a:spAutoFit/>
          </a:bodyPr>
          <a:lstStyle/>
          <a:p>
            <a:r>
              <a:rPr lang="fr-FR" sz="6800" b="1" dirty="0" smtClean="0">
                <a:solidFill>
                  <a:schemeClr val="bg1"/>
                </a:solidFill>
              </a:rPr>
              <a:t>Lumière et les ténèbres</a:t>
            </a:r>
            <a:endParaRPr lang="en-US" sz="6800" b="1" dirty="0" smtClean="0">
              <a:solidFill>
                <a:schemeClr val="bg1"/>
              </a:solidFill>
              <a:latin typeface="Comic Sans MS" pitchFamily="66" charset="0"/>
            </a:endParaRPr>
          </a:p>
        </p:txBody>
      </p:sp>
    </p:spTree>
    <p:extLst>
      <p:ext uri="{BB962C8B-B14F-4D97-AF65-F5344CB8AC3E}">
        <p14:creationId xmlns:p14="http://schemas.microsoft.com/office/powerpoint/2010/main" val="136497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lh3.ggpht.com/_9G34sJmkXoo/S7KFEe_Du6I/AAAAAAAAC48/kV-mzwXxXwI/m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238" y="0"/>
            <a:ext cx="5264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http://lh3.ggpht.com/_9G34sJmkXoo/S7KFEe_Du6I/AAAAAAAAC48/kV-mzwXxXwI/m7.jpg"/>
          <p:cNvPicPr>
            <a:picLocks noChangeAspect="1" noChangeArrowheads="1"/>
          </p:cNvPicPr>
          <p:nvPr/>
        </p:nvPicPr>
        <p:blipFill>
          <a:blip r:embed="rId2" cstate="print">
            <a:extLst>
              <a:ext uri="{28A0092B-C50C-407E-A947-70E740481C1C}">
                <a14:useLocalDpi xmlns:a14="http://schemas.microsoft.com/office/drawing/2010/main" val="0"/>
              </a:ext>
            </a:extLst>
          </a:blip>
          <a:srcRect l="93001"/>
          <a:stretch>
            <a:fillRect/>
          </a:stretch>
        </p:blipFill>
        <p:spPr bwMode="auto">
          <a:xfrm>
            <a:off x="6948488" y="0"/>
            <a:ext cx="2195512"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lh3.ggpht.com/_9G34sJmkXoo/S7KFEe_Du6I/AAAAAAAAC48/kV-mzwXxXwI/m7.jpg"/>
          <p:cNvPicPr>
            <a:picLocks noChangeAspect="1" noChangeArrowheads="1"/>
          </p:cNvPicPr>
          <p:nvPr/>
        </p:nvPicPr>
        <p:blipFill>
          <a:blip r:embed="rId2" cstate="print">
            <a:extLst>
              <a:ext uri="{28A0092B-C50C-407E-A947-70E740481C1C}">
                <a14:useLocalDpi xmlns:a14="http://schemas.microsoft.com/office/drawing/2010/main" val="0"/>
              </a:ext>
            </a:extLst>
          </a:blip>
          <a:srcRect l="93001"/>
          <a:stretch>
            <a:fillRect/>
          </a:stretch>
        </p:blipFill>
        <p:spPr bwMode="auto">
          <a:xfrm>
            <a:off x="34925" y="0"/>
            <a:ext cx="21971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674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josedelamano.com/11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2249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915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411</Words>
  <Application>Microsoft Office PowerPoint</Application>
  <PresentationFormat>Affichage à l'écran (4:3)</PresentationFormat>
  <Paragraphs>35</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Tema de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SABBAT</vt:lpstr>
      <vt:lpstr>Présentation PowerPoint</vt:lpstr>
      <vt:lpstr>Présentation PowerPoint</vt:lpstr>
      <vt:lpstr>Présentation PowerPoint</vt:lpstr>
      <vt:lpstr>Présentation PowerPoint</vt:lpstr>
      <vt:lpstr>Présentation PowerPoint</vt:lpstr>
      <vt:lpstr>Présentation PowerPoint</vt:lpstr>
    </vt:vector>
  </TitlesOfParts>
  <Company>AmSavS Creation´s 2008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dc:creator>
  <cp:lastModifiedBy>oculi myriam</cp:lastModifiedBy>
  <cp:revision>11</cp:revision>
  <dcterms:created xsi:type="dcterms:W3CDTF">2013-12-15T12:39:33Z</dcterms:created>
  <dcterms:modified xsi:type="dcterms:W3CDTF">2014-07-02T12:14:53Z</dcterms:modified>
</cp:coreProperties>
</file>