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6" r:id="rId2"/>
    <p:sldId id="257" r:id="rId3"/>
    <p:sldId id="258" r:id="rId4"/>
    <p:sldId id="273" r:id="rId5"/>
    <p:sldId id="260" r:id="rId6"/>
    <p:sldId id="261" r:id="rId7"/>
    <p:sldId id="262" r:id="rId8"/>
    <p:sldId id="266" r:id="rId9"/>
    <p:sldId id="267" r:id="rId10"/>
    <p:sldId id="263" r:id="rId11"/>
    <p:sldId id="264" r:id="rId12"/>
    <p:sldId id="265" r:id="rId13"/>
    <p:sldId id="259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8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304" r:id="rId30"/>
    <p:sldId id="305" r:id="rId31"/>
    <p:sldId id="306" r:id="rId32"/>
    <p:sldId id="307" r:id="rId33"/>
    <p:sldId id="308" r:id="rId34"/>
    <p:sldId id="309" r:id="rId35"/>
    <p:sldId id="310" r:id="rId3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660"/>
  </p:normalViewPr>
  <p:slideViewPr>
    <p:cSldViewPr>
      <p:cViewPr>
        <p:scale>
          <a:sx n="75" d="100"/>
          <a:sy n="75" d="100"/>
        </p:scale>
        <p:origin x="-1170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ABDFC-4E3D-4945-A731-7FC412D93BDE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6C25D-BA95-4135-9EBF-6EEA2A38AA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6797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6C25D-BA95-4135-9EBF-6EEA2A38AA3E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85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465A-258F-48D8-97E7-968DACDA14C6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19BCDB2-3F03-4040-9D1D-C4231D295A6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465A-258F-48D8-97E7-968DACDA14C6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CDB2-3F03-4040-9D1D-C4231D295A6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465A-258F-48D8-97E7-968DACDA14C6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CDB2-3F03-4040-9D1D-C4231D295A6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465A-258F-48D8-97E7-968DACDA14C6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CDB2-3F03-4040-9D1D-C4231D295A6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465A-258F-48D8-97E7-968DACDA14C6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CDB2-3F03-4040-9D1D-C4231D295A6D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465A-258F-48D8-97E7-968DACDA14C6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CDB2-3F03-4040-9D1D-C4231D295A6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465A-258F-48D8-97E7-968DACDA14C6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CDB2-3F03-4040-9D1D-C4231D295A6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465A-258F-48D8-97E7-968DACDA14C6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CDB2-3F03-4040-9D1D-C4231D295A6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465A-258F-48D8-97E7-968DACDA14C6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CDB2-3F03-4040-9D1D-C4231D295A6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465A-258F-48D8-97E7-968DACDA14C6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CDB2-3F03-4040-9D1D-C4231D295A6D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465A-258F-48D8-97E7-968DACDA14C6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BCDB2-3F03-4040-9D1D-C4231D295A6D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27D465A-258F-48D8-97E7-968DACDA14C6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19BCDB2-3F03-4040-9D1D-C4231D295A6D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2800" b="1" dirty="0" smtClean="0"/>
              <a:t>CHOISISSEZ LE MEILLEUR</a:t>
            </a:r>
            <a:endParaRPr lang="fr-FR" sz="2800" b="1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400" b="1" dirty="0" smtClean="0">
                <a:solidFill>
                  <a:schemeClr val="tx1"/>
                </a:solidFill>
              </a:rPr>
              <a:t>VIE DE COUPLE, </a:t>
            </a:r>
            <a:r>
              <a:rPr lang="fr-FR" sz="3200" b="1" dirty="0" smtClean="0">
                <a:solidFill>
                  <a:schemeClr val="accent2">
                    <a:lumMod val="75000"/>
                  </a:schemeClr>
                </a:solidFill>
              </a:rPr>
              <a:t>Famille monoparentale et</a:t>
            </a:r>
            <a:r>
              <a:rPr lang="fr-FR" sz="3200" b="1" dirty="0" smtClean="0">
                <a:solidFill>
                  <a:schemeClr val="tx1"/>
                </a:solidFill>
              </a:rPr>
              <a:t/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/>
              <a:t/>
            </a:r>
            <a:br>
              <a:rPr lang="fr-FR" sz="3200" b="1" dirty="0"/>
            </a:br>
            <a:r>
              <a:rPr lang="fr-FR" sz="5400" b="1" dirty="0" smtClean="0"/>
              <a:t> </a:t>
            </a:r>
            <a:r>
              <a:rPr lang="fr-FR" sz="4400" b="1" dirty="0" err="1" smtClean="0">
                <a:solidFill>
                  <a:srgbClr val="FF0000"/>
                </a:solidFill>
              </a:rPr>
              <a:t>celibat</a:t>
            </a:r>
            <a:r>
              <a:rPr lang="fr-FR" sz="4400" b="1" dirty="0" smtClean="0">
                <a:solidFill>
                  <a:srgbClr val="FF0000"/>
                </a:solidFill>
              </a:rPr>
              <a:t> :</a:t>
            </a:r>
            <a:endParaRPr lang="fr-FR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3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88768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2060"/>
                </a:solidFill>
              </a:rPr>
              <a:t>1.Cor </a:t>
            </a:r>
            <a:r>
              <a:rPr lang="fr-FR" sz="3600" b="1" dirty="0">
                <a:solidFill>
                  <a:srgbClr val="002060"/>
                </a:solidFill>
              </a:rPr>
              <a:t>7:5	Ne vous </a:t>
            </a:r>
            <a:r>
              <a:rPr lang="fr-FR" sz="3600" b="1" dirty="0">
                <a:solidFill>
                  <a:srgbClr val="FF0000"/>
                </a:solidFill>
              </a:rPr>
              <a:t>privez</a:t>
            </a:r>
            <a:r>
              <a:rPr lang="fr-FR" sz="3600" b="1" dirty="0">
                <a:solidFill>
                  <a:srgbClr val="002060"/>
                </a:solidFill>
              </a:rPr>
              <a:t> point l'un de l'autre, si ce n'est d'un commun accord pour un temps, afin de vaquer à la prière; puis retournez ensemble, de peur que Satan ne vous tente par votre incontinence.</a:t>
            </a:r>
          </a:p>
          <a:p>
            <a:endParaRPr lang="fr-FR" sz="3600" dirty="0"/>
          </a:p>
          <a:p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19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88768"/>
          </a:xfrm>
        </p:spPr>
        <p:txBody>
          <a:bodyPr>
            <a:normAutofit fontScale="92500" lnSpcReduction="20000"/>
          </a:bodyPr>
          <a:lstStyle/>
          <a:p>
            <a:r>
              <a:rPr lang="fr-FR" sz="3600" b="1" dirty="0" smtClean="0">
                <a:solidFill>
                  <a:schemeClr val="tx1"/>
                </a:solidFill>
              </a:rPr>
              <a:t>Pour éviter ce qui est arrivé au premier couple en Eden, Paul fait cette recommandation. Si nous paraphrasons sa pensée, nous pourrions dire: </a:t>
            </a:r>
          </a:p>
          <a:p>
            <a:r>
              <a:rPr lang="fr-FR" sz="3600" b="1" dirty="0" smtClean="0">
                <a:solidFill>
                  <a:schemeClr val="tx1"/>
                </a:solidFill>
              </a:rPr>
              <a:t>«</a:t>
            </a:r>
            <a:r>
              <a:rPr lang="fr-FR" sz="3600" b="1" dirty="0" smtClean="0">
                <a:solidFill>
                  <a:srgbClr val="002060"/>
                </a:solidFill>
              </a:rPr>
              <a:t>Ne </a:t>
            </a:r>
            <a:r>
              <a:rPr lang="fr-FR" sz="3600" b="1" dirty="0">
                <a:solidFill>
                  <a:srgbClr val="002060"/>
                </a:solidFill>
              </a:rPr>
              <a:t>vous </a:t>
            </a:r>
            <a:r>
              <a:rPr lang="fr-FR" sz="3600" b="1" i="1" dirty="0" smtClean="0">
                <a:solidFill>
                  <a:srgbClr val="FF0000"/>
                </a:solidFill>
              </a:rPr>
              <a:t>éloignez</a:t>
            </a:r>
            <a:r>
              <a:rPr lang="fr-FR" sz="3600" b="1" dirty="0" smtClean="0">
                <a:solidFill>
                  <a:srgbClr val="002060"/>
                </a:solidFill>
              </a:rPr>
              <a:t>  </a:t>
            </a:r>
            <a:r>
              <a:rPr lang="fr-FR" sz="3600" b="1" dirty="0">
                <a:solidFill>
                  <a:srgbClr val="002060"/>
                </a:solidFill>
              </a:rPr>
              <a:t>point l'un de l'autre, si ce n'est d'un commun accord pour un temps, afin de vaquer à la prière; puis </a:t>
            </a:r>
            <a:r>
              <a:rPr lang="fr-FR" sz="3600" b="1" dirty="0">
                <a:solidFill>
                  <a:srgbClr val="FF0000"/>
                </a:solidFill>
              </a:rPr>
              <a:t>retournez ensemble</a:t>
            </a:r>
            <a:r>
              <a:rPr lang="fr-FR" sz="3600" b="1" dirty="0">
                <a:solidFill>
                  <a:srgbClr val="002060"/>
                </a:solidFill>
              </a:rPr>
              <a:t>, de peur que Satan ne vous tente par votre incontinence.</a:t>
            </a:r>
          </a:p>
          <a:p>
            <a:endParaRPr lang="fr-FR" sz="3600" dirty="0"/>
          </a:p>
          <a:p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2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88768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7030A0"/>
                </a:solidFill>
              </a:rPr>
              <a:t>Pour vaquer à la prière secrète seulement, on peut se séparer.</a:t>
            </a:r>
          </a:p>
          <a:p>
            <a:endParaRPr lang="fr-FR" sz="3600" b="1" dirty="0">
              <a:solidFill>
                <a:srgbClr val="7030A0"/>
              </a:solidFill>
            </a:endParaRPr>
          </a:p>
          <a:p>
            <a:r>
              <a:rPr lang="fr-FR" sz="3600" b="1" dirty="0" smtClean="0">
                <a:solidFill>
                  <a:srgbClr val="FF0000"/>
                </a:solidFill>
              </a:rPr>
              <a:t>Etre ensemble</a:t>
            </a:r>
            <a:r>
              <a:rPr lang="fr-FR" sz="3600" b="1" dirty="0">
                <a:solidFill>
                  <a:srgbClr val="002060"/>
                </a:solidFill>
              </a:rPr>
              <a:t>, </a:t>
            </a:r>
            <a:r>
              <a:rPr lang="fr-FR" sz="3600" b="1" dirty="0" smtClean="0">
                <a:solidFill>
                  <a:srgbClr val="002060"/>
                </a:solidFill>
              </a:rPr>
              <a:t>vivre ensemble, rester ensemble, faire tout ensemble, c’est un des secrets de Dieu pour faire échec aux pièges de l’ennemi contre le couple.</a:t>
            </a:r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967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88768"/>
          </a:xfrm>
        </p:spPr>
        <p:txBody>
          <a:bodyPr>
            <a:normAutofit lnSpcReduction="10000"/>
          </a:bodyPr>
          <a:lstStyle/>
          <a:p>
            <a:r>
              <a:rPr lang="fr-FR" sz="3600" b="1" dirty="0" smtClean="0">
                <a:solidFill>
                  <a:schemeClr val="tx1"/>
                </a:solidFill>
              </a:rPr>
              <a:t>Les quatre bulles relationnelles: </a:t>
            </a:r>
          </a:p>
          <a:p>
            <a:r>
              <a:rPr lang="fr-FR" sz="3600" b="1" dirty="0" smtClean="0">
                <a:solidFill>
                  <a:schemeClr val="tx1"/>
                </a:solidFill>
              </a:rPr>
              <a:t>1. Intime (0,50m)</a:t>
            </a:r>
          </a:p>
          <a:p>
            <a:r>
              <a:rPr lang="fr-FR" sz="3600" b="1" dirty="0" smtClean="0">
                <a:solidFill>
                  <a:schemeClr val="tx1"/>
                </a:solidFill>
              </a:rPr>
              <a:t>2. </a:t>
            </a:r>
            <a:r>
              <a:rPr lang="fr-FR" sz="3600" b="1" dirty="0" smtClean="0">
                <a:solidFill>
                  <a:schemeClr val="tx1"/>
                </a:solidFill>
              </a:rPr>
              <a:t>Personnelle </a:t>
            </a:r>
            <a:r>
              <a:rPr lang="fr-FR" sz="3600" b="1" dirty="0" smtClean="0">
                <a:solidFill>
                  <a:schemeClr val="tx1"/>
                </a:solidFill>
              </a:rPr>
              <a:t>(1,20m) </a:t>
            </a:r>
          </a:p>
          <a:p>
            <a:r>
              <a:rPr lang="fr-FR" sz="3600" b="1" dirty="0" smtClean="0">
                <a:solidFill>
                  <a:schemeClr val="tx1"/>
                </a:solidFill>
              </a:rPr>
              <a:t>3. </a:t>
            </a:r>
            <a:r>
              <a:rPr lang="fr-FR" sz="3600" b="1" dirty="0" smtClean="0">
                <a:solidFill>
                  <a:schemeClr val="tx1"/>
                </a:solidFill>
              </a:rPr>
              <a:t>Sociale </a:t>
            </a:r>
            <a:r>
              <a:rPr lang="fr-FR" sz="3600" b="1" dirty="0" smtClean="0">
                <a:solidFill>
                  <a:schemeClr val="tx1"/>
                </a:solidFill>
              </a:rPr>
              <a:t>(3m)</a:t>
            </a:r>
          </a:p>
          <a:p>
            <a:r>
              <a:rPr lang="fr-FR" sz="3600" b="1" dirty="0" smtClean="0">
                <a:solidFill>
                  <a:schemeClr val="tx1"/>
                </a:solidFill>
              </a:rPr>
              <a:t>4. </a:t>
            </a:r>
            <a:r>
              <a:rPr lang="fr-FR" sz="3600" b="1" dirty="0" smtClean="0">
                <a:solidFill>
                  <a:schemeClr val="tx1"/>
                </a:solidFill>
              </a:rPr>
              <a:t>Publique </a:t>
            </a:r>
            <a:r>
              <a:rPr lang="fr-FR" sz="3600" b="1" dirty="0" smtClean="0">
                <a:solidFill>
                  <a:schemeClr val="tx1"/>
                </a:solidFill>
              </a:rPr>
              <a:t>(7m)</a:t>
            </a:r>
            <a:endParaRPr lang="fr-FR" sz="3600" b="1" dirty="0">
              <a:solidFill>
                <a:schemeClr val="tx1"/>
              </a:solidFill>
            </a:endParaRPr>
          </a:p>
          <a:p>
            <a:r>
              <a:rPr lang="fr-FR" sz="3600" b="1" dirty="0" smtClean="0">
                <a:solidFill>
                  <a:schemeClr val="tx1"/>
                </a:solidFill>
              </a:rPr>
              <a:t>Pour mari et femme, la première bulle est </a:t>
            </a:r>
            <a:r>
              <a:rPr lang="fr-FR" sz="3600" b="1" dirty="0" smtClean="0">
                <a:solidFill>
                  <a:srgbClr val="FF0000"/>
                </a:solidFill>
              </a:rPr>
              <a:t>la meilleure</a:t>
            </a:r>
            <a:r>
              <a:rPr lang="fr-FR" sz="36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fr-FR" sz="3600" b="1" dirty="0" smtClean="0">
                <a:solidFill>
                  <a:schemeClr val="tx1"/>
                </a:solidFill>
              </a:rPr>
              <a:t>Bulle perso: pour les célibataires</a:t>
            </a:r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77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3600" b="1" dirty="0" smtClean="0">
                <a:solidFill>
                  <a:schemeClr val="tx1"/>
                </a:solidFill>
              </a:rPr>
              <a:t>RAPPROCHEMENT FAMILIAL ANNONCE ET A REALISER:</a:t>
            </a:r>
          </a:p>
          <a:p>
            <a:pPr marL="114300" indent="0">
              <a:buNone/>
            </a:pPr>
            <a:endParaRPr lang="fr-FR" sz="3600" b="1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fr-FR" sz="3600" b="1" dirty="0" smtClean="0">
                <a:solidFill>
                  <a:schemeClr val="tx1"/>
                </a:solidFill>
              </a:rPr>
              <a:t>Malachie 4: 5,6.</a:t>
            </a:r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48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chemeClr val="tx1"/>
                </a:solidFill>
              </a:rPr>
              <a:t>Voici</a:t>
            </a:r>
            <a:r>
              <a:rPr lang="fr-FR" sz="3600" b="1" dirty="0">
                <a:solidFill>
                  <a:schemeClr val="tx1"/>
                </a:solidFill>
              </a:rPr>
              <a:t>, je vous enverrai Elie, le prophète</a:t>
            </a:r>
            <a:r>
              <a:rPr lang="fr-FR" sz="3600" b="1" dirty="0" smtClean="0">
                <a:solidFill>
                  <a:schemeClr val="tx1"/>
                </a:solidFill>
              </a:rPr>
              <a:t>, avant </a:t>
            </a:r>
            <a:r>
              <a:rPr lang="fr-FR" sz="3600" b="1" dirty="0">
                <a:solidFill>
                  <a:schemeClr val="tx1"/>
                </a:solidFill>
              </a:rPr>
              <a:t>que le jour de l'Eternel </a:t>
            </a:r>
            <a:r>
              <a:rPr lang="fr-FR" sz="3600" b="1" dirty="0" smtClean="0">
                <a:solidFill>
                  <a:schemeClr val="tx1"/>
                </a:solidFill>
              </a:rPr>
              <a:t>arrive, ce </a:t>
            </a:r>
            <a:r>
              <a:rPr lang="fr-FR" sz="3600" b="1" dirty="0">
                <a:solidFill>
                  <a:schemeClr val="tx1"/>
                </a:solidFill>
              </a:rPr>
              <a:t>jour grand et redoutable.</a:t>
            </a:r>
          </a:p>
          <a:p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6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chemeClr val="tx1"/>
                </a:solidFill>
              </a:rPr>
              <a:t>Il </a:t>
            </a:r>
            <a:r>
              <a:rPr lang="fr-FR" sz="3600" b="1" dirty="0">
                <a:solidFill>
                  <a:schemeClr val="tx1"/>
                </a:solidFill>
              </a:rPr>
              <a:t>ramènera le </a:t>
            </a:r>
            <a:r>
              <a:rPr lang="fr-FR" sz="3600" b="1" dirty="0" smtClean="0">
                <a:solidFill>
                  <a:schemeClr val="tx1"/>
                </a:solidFill>
              </a:rPr>
              <a:t>cœur des </a:t>
            </a:r>
            <a:r>
              <a:rPr lang="fr-FR" sz="3600" b="1" dirty="0">
                <a:solidFill>
                  <a:schemeClr val="tx1"/>
                </a:solidFill>
              </a:rPr>
              <a:t>pères à leurs enfants</a:t>
            </a:r>
            <a:r>
              <a:rPr lang="fr-FR" sz="3600" b="1" dirty="0" smtClean="0">
                <a:solidFill>
                  <a:schemeClr val="tx1"/>
                </a:solidFill>
              </a:rPr>
              <a:t>, et le cœur </a:t>
            </a:r>
            <a:r>
              <a:rPr lang="fr-FR" sz="3600" b="1" dirty="0">
                <a:solidFill>
                  <a:schemeClr val="tx1"/>
                </a:solidFill>
              </a:rPr>
              <a:t>des enfants à leurs pères</a:t>
            </a:r>
            <a:r>
              <a:rPr lang="fr-FR" sz="3600" b="1" dirty="0" smtClean="0">
                <a:solidFill>
                  <a:schemeClr val="tx1"/>
                </a:solidFill>
              </a:rPr>
              <a:t>, de </a:t>
            </a:r>
            <a:r>
              <a:rPr lang="fr-FR" sz="3600" b="1" dirty="0">
                <a:solidFill>
                  <a:schemeClr val="tx1"/>
                </a:solidFill>
              </a:rPr>
              <a:t>peur que je ne vienne frapper le pays d'interdit.</a:t>
            </a:r>
          </a:p>
          <a:p>
            <a:endParaRPr lang="fr-FR" sz="3600" dirty="0"/>
          </a:p>
          <a:p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3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chemeClr val="tx1"/>
                </a:solidFill>
              </a:rPr>
              <a:t>En général, on transporte à l’église ce qu’on vit dans la famille. Si on vit proche l’un de l’autre à la maison, on a tendance à vivre comme à la maison au temple. </a:t>
            </a:r>
          </a:p>
          <a:p>
            <a:r>
              <a:rPr lang="fr-FR" sz="3600" b="1" dirty="0" smtClean="0">
                <a:solidFill>
                  <a:schemeClr val="tx1"/>
                </a:solidFill>
              </a:rPr>
              <a:t>Prenez donc l’habitude de vivre proche à la maison  et faites de même au temple.</a:t>
            </a:r>
            <a:endParaRPr lang="fr-FR" sz="3600" b="1" dirty="0">
              <a:solidFill>
                <a:schemeClr val="tx1"/>
              </a:solidFill>
            </a:endParaRPr>
          </a:p>
          <a:p>
            <a:endParaRPr lang="fr-FR" sz="3600" dirty="0"/>
          </a:p>
          <a:p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75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 lnSpcReduction="10000"/>
          </a:bodyPr>
          <a:lstStyle/>
          <a:p>
            <a:r>
              <a:rPr lang="fr-FR" sz="3600" b="1" dirty="0" smtClean="0">
                <a:solidFill>
                  <a:schemeClr val="tx1"/>
                </a:solidFill>
              </a:rPr>
              <a:t>C’est beau de voir des gens qui s’aiment s’asseoir ensemble chez Dieu, lui disant ainsi: « Père nous ne regrettons pas le jour où nous nous sommes présentés ensemble devant toi, assis l’un à côté de l’autre. Nous voulons continuer de cette manière jusqu’à la mort. </a:t>
            </a:r>
            <a:r>
              <a:rPr lang="fr-FR" sz="3600" b="1" dirty="0" err="1" smtClean="0">
                <a:solidFill>
                  <a:schemeClr val="tx1"/>
                </a:solidFill>
              </a:rPr>
              <a:t>Garde-nous</a:t>
            </a:r>
            <a:r>
              <a:rPr lang="fr-FR" sz="3600" b="1" dirty="0" smtClean="0">
                <a:solidFill>
                  <a:schemeClr val="tx1"/>
                </a:solidFill>
              </a:rPr>
              <a:t> fidèles. » </a:t>
            </a:r>
            <a:endParaRPr lang="fr-FR" sz="3600" dirty="0"/>
          </a:p>
          <a:p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33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 lnSpcReduction="10000"/>
          </a:bodyPr>
          <a:lstStyle/>
          <a:p>
            <a:r>
              <a:rPr lang="fr-FR" sz="3600" b="1" dirty="0" smtClean="0">
                <a:solidFill>
                  <a:schemeClr val="tx1"/>
                </a:solidFill>
              </a:rPr>
              <a:t>Que peut-on trouver encore dans la vie de couple?</a:t>
            </a:r>
          </a:p>
          <a:p>
            <a:r>
              <a:rPr lang="fr-FR" sz="3600" b="1" dirty="0" smtClean="0">
                <a:solidFill>
                  <a:schemeClr val="tx1"/>
                </a:solidFill>
              </a:rPr>
              <a:t>A) </a:t>
            </a:r>
            <a:r>
              <a:rPr lang="fr-FR" sz="3600" b="1" dirty="0" smtClean="0">
                <a:solidFill>
                  <a:srgbClr val="FF0000"/>
                </a:solidFill>
              </a:rPr>
              <a:t>Pour l’homme : pas de tyrannie</a:t>
            </a:r>
            <a:r>
              <a:rPr lang="fr-FR" sz="3600" b="1" dirty="0" smtClean="0">
                <a:solidFill>
                  <a:schemeClr val="tx1"/>
                </a:solidFill>
              </a:rPr>
              <a:t>. </a:t>
            </a:r>
          </a:p>
          <a:p>
            <a:r>
              <a:rPr lang="fr-FR" sz="3600" b="1" dirty="0">
                <a:solidFill>
                  <a:srgbClr val="0070C0"/>
                </a:solidFill>
              </a:rPr>
              <a:t>Si le mari est tyrannique, exigeant, s’il critique ce que fait sa femme, il ne pourra obtenir son respect et son affection, et les relations conjugales deviendront pour elle odieuses.</a:t>
            </a:r>
          </a:p>
        </p:txBody>
      </p:sp>
    </p:spTree>
    <p:extLst>
      <p:ext uri="{BB962C8B-B14F-4D97-AF65-F5344CB8AC3E}">
        <p14:creationId xmlns:p14="http://schemas.microsoft.com/office/powerpoint/2010/main" val="171656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8876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fr-FR" b="1" dirty="0" smtClean="0">
                <a:solidFill>
                  <a:srgbClr val="002060"/>
                </a:solidFill>
              </a:rPr>
              <a:t>DANS LE JARDIN D’EDEN DIEU DIT QUELLE ÉTAIT SA VOLONTE POUR LE COUPLE: </a:t>
            </a:r>
            <a:r>
              <a:rPr lang="fr-FR" b="1" dirty="0" err="1" smtClean="0">
                <a:solidFill>
                  <a:srgbClr val="002060"/>
                </a:solidFill>
              </a:rPr>
              <a:t>Gen</a:t>
            </a:r>
            <a:r>
              <a:rPr lang="fr-FR" b="1" dirty="0" smtClean="0">
                <a:solidFill>
                  <a:srgbClr val="002060"/>
                </a:solidFill>
              </a:rPr>
              <a:t>. 2:18.</a:t>
            </a:r>
          </a:p>
          <a:p>
            <a:pPr marL="114300" indent="0">
              <a:buNone/>
            </a:pPr>
            <a:r>
              <a:rPr lang="fr-FR" sz="3600" b="1" dirty="0" smtClean="0">
                <a:solidFill>
                  <a:schemeClr val="tx1"/>
                </a:solidFill>
              </a:rPr>
              <a:t>L'Eternel </a:t>
            </a:r>
            <a:r>
              <a:rPr lang="fr-FR" sz="3600" b="1" dirty="0">
                <a:solidFill>
                  <a:schemeClr val="tx1"/>
                </a:solidFill>
              </a:rPr>
              <a:t>Dieu dit: </a:t>
            </a:r>
            <a:endParaRPr lang="fr-FR" sz="3600" b="1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fr-FR" sz="3600" b="1" dirty="0" smtClean="0">
                <a:solidFill>
                  <a:schemeClr val="tx1"/>
                </a:solidFill>
              </a:rPr>
              <a:t>Il </a:t>
            </a:r>
            <a:r>
              <a:rPr lang="fr-FR" sz="3600" b="1" dirty="0">
                <a:solidFill>
                  <a:schemeClr val="tx1"/>
                </a:solidFill>
              </a:rPr>
              <a:t>n'est pas bon </a:t>
            </a:r>
            <a:endParaRPr lang="fr-FR" sz="3600" b="1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fr-FR" sz="3600" b="1" dirty="0" smtClean="0">
                <a:solidFill>
                  <a:schemeClr val="tx1"/>
                </a:solidFill>
              </a:rPr>
              <a:t>que </a:t>
            </a:r>
            <a:r>
              <a:rPr lang="fr-FR" sz="3600" b="1" dirty="0">
                <a:solidFill>
                  <a:schemeClr val="tx1"/>
                </a:solidFill>
              </a:rPr>
              <a:t>l'homme </a:t>
            </a:r>
            <a:r>
              <a:rPr lang="fr-FR" sz="3600" b="1" dirty="0" smtClean="0">
                <a:solidFill>
                  <a:schemeClr val="tx1"/>
                </a:solidFill>
              </a:rPr>
              <a:t>soit</a:t>
            </a:r>
          </a:p>
          <a:p>
            <a:pPr marL="114300" indent="0">
              <a:buNone/>
            </a:pPr>
            <a:r>
              <a:rPr lang="fr-FR" sz="3600" b="1" dirty="0" smtClean="0">
                <a:solidFill>
                  <a:schemeClr val="tx1"/>
                </a:solidFill>
              </a:rPr>
              <a:t>seul</a:t>
            </a:r>
            <a:r>
              <a:rPr lang="fr-FR" sz="3600" b="1" dirty="0">
                <a:solidFill>
                  <a:schemeClr val="tx1"/>
                </a:solidFill>
              </a:rPr>
              <a:t>; je lui </a:t>
            </a:r>
            <a:r>
              <a:rPr lang="fr-FR" sz="3600" b="1" dirty="0" smtClean="0">
                <a:solidFill>
                  <a:schemeClr val="tx1"/>
                </a:solidFill>
              </a:rPr>
              <a:t>ferai</a:t>
            </a:r>
          </a:p>
          <a:p>
            <a:pPr marL="114300" indent="0">
              <a:buNone/>
            </a:pPr>
            <a:r>
              <a:rPr lang="fr-FR" sz="3600" b="1" dirty="0" smtClean="0">
                <a:solidFill>
                  <a:schemeClr val="tx1"/>
                </a:solidFill>
              </a:rPr>
              <a:t>une </a:t>
            </a:r>
            <a:r>
              <a:rPr lang="fr-FR" sz="3600" b="1" dirty="0">
                <a:solidFill>
                  <a:schemeClr val="tx1"/>
                </a:solidFill>
              </a:rPr>
              <a:t>aide </a:t>
            </a:r>
            <a:endParaRPr lang="fr-FR" sz="3600" b="1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fr-FR" sz="3600" b="1" dirty="0" smtClean="0">
                <a:solidFill>
                  <a:schemeClr val="tx1"/>
                </a:solidFill>
              </a:rPr>
              <a:t>semblable </a:t>
            </a:r>
            <a:r>
              <a:rPr lang="fr-FR" sz="3600" b="1" dirty="0">
                <a:solidFill>
                  <a:schemeClr val="tx1"/>
                </a:solidFill>
              </a:rPr>
              <a:t>à lui.</a:t>
            </a:r>
          </a:p>
          <a:p>
            <a:endParaRPr lang="fr-FR" sz="3600" b="1" dirty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fr-FR" sz="3600" b="1" dirty="0">
              <a:solidFill>
                <a:schemeClr val="tx1"/>
              </a:solidFill>
            </a:endParaRPr>
          </a:p>
        </p:txBody>
      </p:sp>
      <p:pic>
        <p:nvPicPr>
          <p:cNvPr id="4" name="Picture 7" descr="0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105150"/>
            <a:ext cx="4211637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030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752600"/>
            <a:ext cx="8363272" cy="4844752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chemeClr val="tx1"/>
                </a:solidFill>
              </a:rPr>
              <a:t>Les maris doivent être attentifs, empressés, constants, fidèles et compatissants. Ils doivent faire preuve d’amour et de </a:t>
            </a:r>
            <a:r>
              <a:rPr lang="fr-FR" sz="4000" b="1" dirty="0" smtClean="0">
                <a:solidFill>
                  <a:schemeClr val="tx1"/>
                </a:solidFill>
              </a:rPr>
              <a:t>compréhension.... </a:t>
            </a:r>
            <a:endParaRPr lang="fr-F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25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752600"/>
            <a:ext cx="8363272" cy="4844752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tx1"/>
                </a:solidFill>
              </a:rPr>
              <a:t>Si </a:t>
            </a:r>
            <a:r>
              <a:rPr lang="fr-FR" sz="4000" b="1" dirty="0">
                <a:solidFill>
                  <a:schemeClr val="tx1"/>
                </a:solidFill>
              </a:rPr>
              <a:t>l’époux possède la noblesse de caractère, la pureté de cœur et l’élévation de pensée qui devraient être l’apanage de tout chrétien </a:t>
            </a:r>
            <a:r>
              <a:rPr lang="fr-FR" sz="4000" b="1" dirty="0" smtClean="0">
                <a:solidFill>
                  <a:schemeClr val="tx1"/>
                </a:solidFill>
              </a:rPr>
              <a:t>authentique, </a:t>
            </a:r>
            <a:r>
              <a:rPr lang="fr-FR" sz="4000" b="1" dirty="0">
                <a:solidFill>
                  <a:schemeClr val="tx1"/>
                </a:solidFill>
              </a:rPr>
              <a:t>il le manifestera dans les relations conjugales.... </a:t>
            </a:r>
          </a:p>
        </p:txBody>
      </p:sp>
    </p:spTree>
    <p:extLst>
      <p:ext uri="{BB962C8B-B14F-4D97-AF65-F5344CB8AC3E}">
        <p14:creationId xmlns:p14="http://schemas.microsoft.com/office/powerpoint/2010/main" val="386156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752600"/>
            <a:ext cx="8435280" cy="4844752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tx1"/>
                </a:solidFill>
              </a:rPr>
              <a:t>Il </a:t>
            </a:r>
            <a:r>
              <a:rPr lang="fr-FR" sz="4000" b="1" dirty="0">
                <a:solidFill>
                  <a:schemeClr val="tx1"/>
                </a:solidFill>
              </a:rPr>
              <a:t>veillera à ménager la santé de sa femme et à l’encourager. Il s’efforcera de prononcer les paroles de réconfort qui créeront une atmosphère de paix au sein de son </a:t>
            </a:r>
            <a:r>
              <a:rPr lang="fr-FR" sz="4000" b="1" dirty="0" smtClean="0">
                <a:solidFill>
                  <a:schemeClr val="tx1"/>
                </a:solidFill>
              </a:rPr>
              <a:t>foyer.</a:t>
            </a:r>
            <a:endParaRPr lang="fr-F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33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752600"/>
            <a:ext cx="8435280" cy="4844752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tx1"/>
                </a:solidFill>
              </a:rPr>
              <a:t>Il </a:t>
            </a:r>
            <a:r>
              <a:rPr lang="fr-FR" sz="4000" b="1" dirty="0">
                <a:solidFill>
                  <a:schemeClr val="tx1"/>
                </a:solidFill>
              </a:rPr>
              <a:t>veillera à ménager la santé de sa femme et à l’encourager. Il s’efforcera de prononcer les </a:t>
            </a:r>
            <a:r>
              <a:rPr lang="fr-FR" sz="4000" b="1" dirty="0" smtClean="0">
                <a:solidFill>
                  <a:schemeClr val="tx1"/>
                </a:solidFill>
              </a:rPr>
              <a:t>paroles </a:t>
            </a:r>
            <a:r>
              <a:rPr lang="fr-FR" sz="4000" b="1" dirty="0">
                <a:solidFill>
                  <a:schemeClr val="tx1"/>
                </a:solidFill>
              </a:rPr>
              <a:t>de réconfort qui créeront une atmosphère de paix au sein de son </a:t>
            </a:r>
            <a:r>
              <a:rPr lang="fr-FR" sz="4000" b="1" dirty="0" smtClean="0">
                <a:solidFill>
                  <a:schemeClr val="tx1"/>
                </a:solidFill>
              </a:rPr>
              <a:t>foyer.</a:t>
            </a:r>
            <a:endParaRPr lang="fr-F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20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752600"/>
            <a:ext cx="8435280" cy="4844752"/>
          </a:xfrm>
        </p:spPr>
        <p:txBody>
          <a:bodyPr>
            <a:normAutofit fontScale="92500" lnSpcReduction="10000"/>
          </a:bodyPr>
          <a:lstStyle/>
          <a:p>
            <a:r>
              <a:rPr lang="fr-FR" sz="4000" b="1" dirty="0" smtClean="0">
                <a:solidFill>
                  <a:srgbClr val="0070C0"/>
                </a:solidFill>
              </a:rPr>
              <a:t>B) Pour la femme : occuper la place que Dieu veut:</a:t>
            </a:r>
          </a:p>
          <a:p>
            <a:r>
              <a:rPr lang="fr-FR" sz="4000" b="1" dirty="0" smtClean="0">
                <a:solidFill>
                  <a:schemeClr val="tx1"/>
                </a:solidFill>
              </a:rPr>
              <a:t>La </a:t>
            </a:r>
            <a:r>
              <a:rPr lang="fr-FR" sz="4000" b="1" dirty="0">
                <a:solidFill>
                  <a:schemeClr val="tx1"/>
                </a:solidFill>
              </a:rPr>
              <a:t>femme devrait occuper la position que Dieu lui a assignée à l’origine, c’est-à-dire être l’égale de l’homme</a:t>
            </a:r>
            <a:r>
              <a:rPr lang="fr-FR" sz="4000" b="1" dirty="0">
                <a:solidFill>
                  <a:srgbClr val="00B050"/>
                </a:solidFill>
              </a:rPr>
              <a:t>. Le monde a besoin de mères qui ne le soient pas de nom seulement</a:t>
            </a:r>
            <a:r>
              <a:rPr lang="fr-FR" sz="4000" b="1" dirty="0">
                <a:solidFill>
                  <a:schemeClr val="tx1"/>
                </a:solidFill>
              </a:rPr>
              <a:t>, mais qui le soient dans le plein sens du terme. </a:t>
            </a:r>
          </a:p>
        </p:txBody>
      </p:sp>
    </p:spTree>
    <p:extLst>
      <p:ext uri="{BB962C8B-B14F-4D97-AF65-F5344CB8AC3E}">
        <p14:creationId xmlns:p14="http://schemas.microsoft.com/office/powerpoint/2010/main" val="172717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752600"/>
            <a:ext cx="8435280" cy="4844752"/>
          </a:xfrm>
        </p:spPr>
        <p:txBody>
          <a:bodyPr>
            <a:normAutofit lnSpcReduction="10000"/>
          </a:bodyPr>
          <a:lstStyle/>
          <a:p>
            <a:r>
              <a:rPr lang="fr-FR" sz="4000" b="1" dirty="0" smtClean="0">
                <a:solidFill>
                  <a:schemeClr val="tx1"/>
                </a:solidFill>
              </a:rPr>
              <a:t>Nous </a:t>
            </a:r>
            <a:r>
              <a:rPr lang="fr-FR" sz="4000" b="1" dirty="0">
                <a:solidFill>
                  <a:schemeClr val="tx1"/>
                </a:solidFill>
              </a:rPr>
              <a:t>pouvons dire, sans crainte de nous tromper, que </a:t>
            </a:r>
            <a:r>
              <a:rPr lang="fr-FR" sz="4000" b="1" dirty="0">
                <a:solidFill>
                  <a:srgbClr val="FF0000"/>
                </a:solidFill>
              </a:rPr>
              <a:t>les devoirs spécifiques de la femme sont plus sacrés, plus saints que ceux de l’homme</a:t>
            </a:r>
            <a:r>
              <a:rPr lang="fr-FR" sz="4000" b="1" dirty="0">
                <a:solidFill>
                  <a:schemeClr val="tx1"/>
                </a:solidFill>
              </a:rPr>
              <a:t>. Que les femmes prennent conscience du caractère sacré de leur </a:t>
            </a:r>
            <a:r>
              <a:rPr lang="fr-FR" sz="4000" b="1" dirty="0" smtClean="0">
                <a:solidFill>
                  <a:schemeClr val="tx1"/>
                </a:solidFill>
              </a:rPr>
              <a:t>mission</a:t>
            </a:r>
            <a:endParaRPr lang="fr-F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78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752600"/>
            <a:ext cx="8435280" cy="4844752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tx1"/>
                </a:solidFill>
              </a:rPr>
              <a:t>et </a:t>
            </a:r>
            <a:r>
              <a:rPr lang="fr-FR" sz="4000" b="1" dirty="0">
                <a:solidFill>
                  <a:schemeClr val="tx1"/>
                </a:solidFill>
              </a:rPr>
              <a:t>qu’elles l’accomplissent par la puissance de Dieu et dans sa crainte. Qu’elles apprennent à leurs enfants à se rendre utiles dans ce monde en vue d’un monde </a:t>
            </a:r>
            <a:r>
              <a:rPr lang="fr-FR" sz="4000" b="1" dirty="0" smtClean="0">
                <a:solidFill>
                  <a:schemeClr val="tx1"/>
                </a:solidFill>
              </a:rPr>
              <a:t>meilleur.</a:t>
            </a:r>
            <a:endParaRPr lang="fr-F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1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752600"/>
            <a:ext cx="8435280" cy="4844752"/>
          </a:xfrm>
        </p:spPr>
        <p:txBody>
          <a:bodyPr>
            <a:normAutofit lnSpcReduction="10000"/>
          </a:bodyPr>
          <a:lstStyle/>
          <a:p>
            <a:r>
              <a:rPr lang="fr-FR" sz="4000" b="1" dirty="0">
                <a:solidFill>
                  <a:schemeClr val="tx1"/>
                </a:solidFill>
              </a:rPr>
              <a:t>Les enfants doivent apprendre à considérer leur mère non comme une esclave dont le travail lui est imposé par les enfants eux-mêmes, mais comme une reine qui doit les diriger et les instruire ligne sur ligne, précepte sur </a:t>
            </a:r>
            <a:r>
              <a:rPr lang="fr-FR" sz="4000" b="1" dirty="0" smtClean="0">
                <a:solidFill>
                  <a:schemeClr val="tx1"/>
                </a:solidFill>
              </a:rPr>
              <a:t>précepte.</a:t>
            </a:r>
            <a:endParaRPr lang="fr-F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13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FAMILLE MONOPARENTALE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3600" b="1" dirty="0" smtClean="0">
                <a:solidFill>
                  <a:schemeClr val="tx1"/>
                </a:solidFill>
              </a:rPr>
              <a:t>VOUS POUVEZ REUSSIR </a:t>
            </a:r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33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FAMILLE MONO-PARENTALE : VOUS POUVEZ REUSSIR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4000" b="1" dirty="0" smtClean="0">
                <a:solidFill>
                  <a:srgbClr val="002060"/>
                </a:solidFill>
              </a:rPr>
              <a:t>Les familles monoparentales existent de par plusieurs raisons:</a:t>
            </a:r>
          </a:p>
          <a:p>
            <a:r>
              <a:rPr lang="fr-FR" sz="4000" b="1" dirty="0" smtClean="0">
                <a:solidFill>
                  <a:srgbClr val="FF0000"/>
                </a:solidFill>
              </a:rPr>
              <a:t>1. </a:t>
            </a:r>
            <a:r>
              <a:rPr lang="fr-FR" sz="4000" b="1" dirty="0" smtClean="0">
                <a:solidFill>
                  <a:schemeClr val="tx1"/>
                </a:solidFill>
              </a:rPr>
              <a:t>Une relation sexuelle fortuite où les jeunes n’avaient pas prévu de projet de vie commune. Le garçon irresponsable devient un simple géniteur. La fille se voit seul à assumer l’avenir d’un ou plusieurs enfants. </a:t>
            </a:r>
            <a:r>
              <a:rPr lang="fr-FR" sz="4000" b="1" dirty="0" smtClean="0">
                <a:solidFill>
                  <a:srgbClr val="FF0000"/>
                </a:solidFill>
              </a:rPr>
              <a:t>L’homme oubli.</a:t>
            </a:r>
            <a:endParaRPr lang="fr-F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06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88768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chemeClr val="tx1"/>
                </a:solidFill>
              </a:rPr>
              <a:t>Le mot </a:t>
            </a:r>
            <a:r>
              <a:rPr lang="fr-FR" sz="3600" b="1" dirty="0" smtClean="0">
                <a:solidFill>
                  <a:srgbClr val="FF0000"/>
                </a:solidFill>
              </a:rPr>
              <a:t>aide</a:t>
            </a:r>
            <a:r>
              <a:rPr lang="fr-FR" sz="3600" b="1" dirty="0" smtClean="0">
                <a:solidFill>
                  <a:schemeClr val="tx1"/>
                </a:solidFill>
              </a:rPr>
              <a:t> suppose la pensée de mise en proximité. Celui ou celle qui est proche est le premier ou la première à intervenir de par la distance. La proximité était pour le premier couple d’ordre physique, moral, psychique, spirituel. </a:t>
            </a:r>
            <a:endParaRPr lang="fr-FR" sz="3600" b="1" dirty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59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FAMILLE MONO-PARENTALE : VOUS POUVEZ REUSSIR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4000" b="1" dirty="0" smtClean="0">
                <a:solidFill>
                  <a:srgbClr val="FF0000"/>
                </a:solidFill>
              </a:rPr>
              <a:t>2. </a:t>
            </a:r>
            <a:r>
              <a:rPr lang="fr-FR" sz="4000" b="1" dirty="0" smtClean="0">
                <a:solidFill>
                  <a:schemeClr val="tx1"/>
                </a:solidFill>
              </a:rPr>
              <a:t>Se trouvant seule après une rupture de vie en union libre ou concubinage à cause de l’évangile qu’on  a accepté, la femme est obligé de continuer seule sa route et assumer la charge des enfants sur tous les plans.</a:t>
            </a:r>
            <a:endParaRPr lang="fr-F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31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FAMILLE MONO-PARENTALE : VOUS POUVEZ REUSSIR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sz="4000" b="1" dirty="0">
                <a:solidFill>
                  <a:srgbClr val="FF0000"/>
                </a:solidFill>
              </a:rPr>
              <a:t>3</a:t>
            </a:r>
            <a:r>
              <a:rPr lang="fr-FR" sz="4000" b="1" dirty="0" smtClean="0">
                <a:solidFill>
                  <a:srgbClr val="FF0000"/>
                </a:solidFill>
              </a:rPr>
              <a:t>. </a:t>
            </a:r>
            <a:r>
              <a:rPr lang="fr-FR" sz="4000" b="1" dirty="0" smtClean="0">
                <a:solidFill>
                  <a:schemeClr val="tx1"/>
                </a:solidFill>
              </a:rPr>
              <a:t>Se trouvant seule après un divorce, un décès et ayant la garde des enfants, la femme de par la fibre maternelle se retrouve à assumer une double responsabilité avec beaucoup de combat. </a:t>
            </a:r>
            <a:r>
              <a:rPr lang="fr-FR" sz="4000" b="1" dirty="0" smtClean="0">
                <a:solidFill>
                  <a:srgbClr val="FF0000"/>
                </a:solidFill>
              </a:rPr>
              <a:t>Mais elle ne pourra jamais remplacer le père quant à l’image masculine dont les enfants ont besoin.</a:t>
            </a:r>
            <a:endParaRPr lang="fr-F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29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FAMILLE MONO-PARENTALE : VOUS POUVEZ REUSSIR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4000" b="1" dirty="0" smtClean="0">
                <a:solidFill>
                  <a:schemeClr val="tx1"/>
                </a:solidFill>
              </a:rPr>
              <a:t>Il arrive qu’on trouve un homme seul avec les enfants. Cela résulte de deux cas:</a:t>
            </a:r>
          </a:p>
          <a:p>
            <a:r>
              <a:rPr lang="fr-FR" sz="4000" b="1" dirty="0" smtClean="0">
                <a:solidFill>
                  <a:schemeClr val="tx1"/>
                </a:solidFill>
              </a:rPr>
              <a:t>1°) Décès de l’épouse.</a:t>
            </a:r>
          </a:p>
          <a:p>
            <a:r>
              <a:rPr lang="fr-FR" sz="4000" b="1" dirty="0" smtClean="0">
                <a:solidFill>
                  <a:schemeClr val="tx1"/>
                </a:solidFill>
              </a:rPr>
              <a:t>2°) Séparation des conjoints et abandon des enfants de la part de la femme.</a:t>
            </a:r>
            <a:endParaRPr lang="fr-F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42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FAMILLE MONO-PARENTALE : VOUS POUVEZ REUSSIR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tx1"/>
                </a:solidFill>
              </a:rPr>
              <a:t>Mais en général, l’homme trouve plus facilement à se remarier. Il reste très rarement à l’</a:t>
            </a:r>
            <a:r>
              <a:rPr lang="fr-FR" sz="4000" b="1" dirty="0">
                <a:solidFill>
                  <a:schemeClr val="tx1"/>
                </a:solidFill>
              </a:rPr>
              <a:t>é</a:t>
            </a:r>
            <a:r>
              <a:rPr lang="fr-FR" sz="4000" b="1" dirty="0" smtClean="0">
                <a:solidFill>
                  <a:schemeClr val="tx1"/>
                </a:solidFill>
              </a:rPr>
              <a:t>tat  de famille monoparentale. </a:t>
            </a:r>
            <a:endParaRPr lang="fr-F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40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FAMILLE MONO-PARENTALE : VOUS POUVEZ REUSSIR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tx1"/>
                </a:solidFill>
              </a:rPr>
              <a:t>Ce qui est sûr c’est que la famille monoparentale peut réussir par le fait que la mère va se consacrer à élever ses enfants pour en faire de bons citoyens.</a:t>
            </a:r>
            <a:endParaRPr lang="fr-F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49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FAMILLE MONO-PARENTALE : VOUS POUVEZ REUSSIR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sz="4000" b="1" dirty="0" smtClean="0">
                <a:solidFill>
                  <a:schemeClr val="tx1"/>
                </a:solidFill>
              </a:rPr>
              <a:t>JE SUIS UN RESSORTISSANT D’UNE FAMILLE MONOPARENTALE.</a:t>
            </a:r>
          </a:p>
          <a:p>
            <a:r>
              <a:rPr lang="fr-FR" sz="4000" b="1" i="1" dirty="0" smtClean="0">
                <a:solidFill>
                  <a:srgbClr val="0070C0"/>
                </a:solidFill>
              </a:rPr>
              <a:t>Le sort peut apparemment être contre vous, mais Dieu n’abandonne jamais ceux qui se confient en lui pour réussir. Il prend soin de tout ce qui constitue les besoins. </a:t>
            </a:r>
          </a:p>
          <a:p>
            <a:r>
              <a:rPr lang="fr-FR" sz="4000" b="1" i="1" dirty="0" err="1" smtClean="0">
                <a:solidFill>
                  <a:srgbClr val="0070C0"/>
                </a:solidFill>
              </a:rPr>
              <a:t>Héb</a:t>
            </a:r>
            <a:r>
              <a:rPr lang="fr-FR" sz="4000" b="1" i="1" dirty="0" smtClean="0">
                <a:solidFill>
                  <a:srgbClr val="0070C0"/>
                </a:solidFill>
              </a:rPr>
              <a:t>. 4:14-16</a:t>
            </a:r>
            <a:r>
              <a:rPr lang="fr-FR" sz="4000" b="1" dirty="0" smtClean="0">
                <a:solidFill>
                  <a:srgbClr val="0070C0"/>
                </a:solidFill>
              </a:rPr>
              <a:t>.</a:t>
            </a:r>
            <a:endParaRPr lang="fr-FR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39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112568"/>
          </a:xfrm>
        </p:spPr>
        <p:txBody>
          <a:bodyPr>
            <a:normAutofit fontScale="92500"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Physique</a:t>
            </a:r>
            <a:r>
              <a:rPr lang="fr-FR" sz="3600" b="1" dirty="0" smtClean="0">
                <a:solidFill>
                  <a:schemeClr val="tx1"/>
                </a:solidFill>
              </a:rPr>
              <a:t>: Présence et travail commun au même endroit.</a:t>
            </a:r>
          </a:p>
          <a:p>
            <a:r>
              <a:rPr lang="fr-FR" sz="3600" b="1" dirty="0" smtClean="0">
                <a:solidFill>
                  <a:srgbClr val="FF0000"/>
                </a:solidFill>
              </a:rPr>
              <a:t>Moral</a:t>
            </a:r>
            <a:r>
              <a:rPr lang="fr-FR" sz="3600" b="1" dirty="0" smtClean="0">
                <a:solidFill>
                  <a:schemeClr val="tx1"/>
                </a:solidFill>
              </a:rPr>
              <a:t>: Ayant les mêmes objectifs, accomplir la volonté de Dieu.</a:t>
            </a:r>
          </a:p>
          <a:p>
            <a:r>
              <a:rPr lang="fr-FR" sz="3600" b="1" dirty="0" smtClean="0">
                <a:solidFill>
                  <a:srgbClr val="FF0000"/>
                </a:solidFill>
              </a:rPr>
              <a:t>Psychique</a:t>
            </a:r>
            <a:r>
              <a:rPr lang="fr-FR" sz="3600" b="1" dirty="0" smtClean="0">
                <a:solidFill>
                  <a:schemeClr val="tx1"/>
                </a:solidFill>
              </a:rPr>
              <a:t>: S’aimant en se soignant, répondant aux besoins l’un de l’autre.</a:t>
            </a:r>
          </a:p>
          <a:p>
            <a:r>
              <a:rPr lang="fr-FR" sz="3600" b="1" dirty="0" smtClean="0">
                <a:solidFill>
                  <a:srgbClr val="FF0000"/>
                </a:solidFill>
              </a:rPr>
              <a:t>Spirituel</a:t>
            </a:r>
            <a:r>
              <a:rPr lang="fr-FR" sz="3600" b="1" dirty="0" smtClean="0">
                <a:solidFill>
                  <a:schemeClr val="tx1"/>
                </a:solidFill>
              </a:rPr>
              <a:t>: Communion mutuelle et avec le Créateur au même niveau.</a:t>
            </a:r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19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752600"/>
            <a:ext cx="8568952" cy="4988768"/>
          </a:xfrm>
        </p:spPr>
        <p:txBody>
          <a:bodyPr>
            <a:normAutofit fontScale="92500"/>
          </a:bodyPr>
          <a:lstStyle/>
          <a:p>
            <a:r>
              <a:rPr lang="fr-FR" sz="3600" b="1" dirty="0" smtClean="0">
                <a:solidFill>
                  <a:schemeClr val="tx1"/>
                </a:solidFill>
              </a:rPr>
              <a:t>Dans Genèse 3: 6, voyons comment cette idée de proximité a été présentée:</a:t>
            </a:r>
          </a:p>
          <a:p>
            <a:r>
              <a:rPr lang="fr-FR" sz="3600" b="1" dirty="0" smtClean="0">
                <a:solidFill>
                  <a:srgbClr val="002060"/>
                </a:solidFill>
              </a:rPr>
              <a:t>La </a:t>
            </a:r>
            <a:r>
              <a:rPr lang="fr-FR" sz="3600" b="1" dirty="0">
                <a:solidFill>
                  <a:srgbClr val="002060"/>
                </a:solidFill>
              </a:rPr>
              <a:t>femme vit que l'arbre était bon à manger et agréable à la vue, et qu'il était précieux pour ouvrir l'intelligence; elle prit de son fruit, et en mangea; elle en donna aussi à son mari, </a:t>
            </a:r>
            <a:r>
              <a:rPr lang="fr-FR" sz="3600" b="1" dirty="0">
                <a:solidFill>
                  <a:srgbClr val="FF0000"/>
                </a:solidFill>
              </a:rPr>
              <a:t>qui était auprès d'elle</a:t>
            </a:r>
            <a:r>
              <a:rPr lang="fr-FR" sz="3600" b="1" dirty="0">
                <a:solidFill>
                  <a:srgbClr val="002060"/>
                </a:solidFill>
              </a:rPr>
              <a:t>, et il en mangea.</a:t>
            </a:r>
          </a:p>
          <a:p>
            <a:endParaRPr lang="fr-FR" sz="3600" b="1" dirty="0">
              <a:solidFill>
                <a:srgbClr val="002060"/>
              </a:solidFill>
            </a:endParaRPr>
          </a:p>
          <a:p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69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88768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fr-FR" sz="3600" b="1" dirty="0" smtClean="0">
                <a:solidFill>
                  <a:schemeClr val="tx1"/>
                </a:solidFill>
              </a:rPr>
              <a:t>Pourtant, ils n’étaient pas </a:t>
            </a:r>
            <a:r>
              <a:rPr lang="fr-FR" sz="3600" b="1" dirty="0" smtClean="0">
                <a:solidFill>
                  <a:srgbClr val="00B050"/>
                </a:solidFill>
              </a:rPr>
              <a:t>ensemble</a:t>
            </a:r>
            <a:r>
              <a:rPr lang="fr-FR" sz="3600" b="1" dirty="0" smtClean="0">
                <a:solidFill>
                  <a:schemeClr val="tx1"/>
                </a:solidFill>
              </a:rPr>
              <a:t> quand le femme était en grand dialogue avec le serpent.</a:t>
            </a:r>
          </a:p>
          <a:p>
            <a:pPr marL="114300" indent="0">
              <a:buNone/>
            </a:pPr>
            <a:r>
              <a:rPr lang="fr-FR" sz="3600" b="1" dirty="0" smtClean="0">
                <a:solidFill>
                  <a:schemeClr val="tx1"/>
                </a:solidFill>
              </a:rPr>
              <a:t>Sinon, il ne leur aurait pas dit: « Dieu a-t-il </a:t>
            </a:r>
            <a:r>
              <a:rPr lang="fr-FR" sz="3600" b="1" dirty="0" smtClean="0">
                <a:solidFill>
                  <a:srgbClr val="FF0000"/>
                </a:solidFill>
              </a:rPr>
              <a:t>réellement</a:t>
            </a:r>
            <a:r>
              <a:rPr lang="fr-FR" sz="3600" b="1" dirty="0" smtClean="0">
                <a:solidFill>
                  <a:schemeClr val="tx1"/>
                </a:solidFill>
              </a:rPr>
              <a:t> dit ‘vous ne mangerez pas de tous les arbres du jardin’? ». </a:t>
            </a:r>
          </a:p>
          <a:p>
            <a:pPr marL="114300" indent="0">
              <a:buNone/>
            </a:pPr>
            <a:r>
              <a:rPr lang="fr-FR" sz="3600" b="1" dirty="0" smtClean="0">
                <a:solidFill>
                  <a:srgbClr val="FF0000"/>
                </a:solidFill>
              </a:rPr>
              <a:t>Le serpent s’adresse à la femme. Elle n’avait pas entendu le Créateur, mais son mari.</a:t>
            </a:r>
            <a:endParaRPr lang="fr-FR" sz="3600" b="1" dirty="0">
              <a:solidFill>
                <a:srgbClr val="FF0000"/>
              </a:solidFill>
            </a:endParaRPr>
          </a:p>
          <a:p>
            <a:endParaRPr lang="fr-FR" sz="3600" b="1" dirty="0">
              <a:solidFill>
                <a:srgbClr val="FF0000"/>
              </a:solidFill>
            </a:endParaRPr>
          </a:p>
          <a:p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67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88768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chemeClr val="tx1"/>
                </a:solidFill>
              </a:rPr>
              <a:t>Ils vivaient en couple. Tant qu’ils étaient ensemble, ils étaient en </a:t>
            </a:r>
            <a:r>
              <a:rPr lang="fr-FR" sz="3600" b="1" dirty="0" smtClean="0">
                <a:solidFill>
                  <a:srgbClr val="FF0000"/>
                </a:solidFill>
              </a:rPr>
              <a:t>sécurité</a:t>
            </a:r>
            <a:r>
              <a:rPr lang="fr-FR" sz="3600" b="1" dirty="0" smtClean="0">
                <a:solidFill>
                  <a:schemeClr val="tx1"/>
                </a:solidFill>
              </a:rPr>
              <a:t>.</a:t>
            </a:r>
          </a:p>
          <a:p>
            <a:endParaRPr lang="fr-FR" sz="36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Toshiba\Documents\Images Mark Finley\D_DEVIL\D05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996952"/>
            <a:ext cx="5148064" cy="386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998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88768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chemeClr val="tx1"/>
                </a:solidFill>
              </a:rPr>
              <a:t>Le danger s’est présenté sitôt qu’il y a eu </a:t>
            </a:r>
            <a:r>
              <a:rPr lang="fr-FR" sz="3600" b="1" dirty="0" smtClean="0">
                <a:solidFill>
                  <a:srgbClr val="FF0000"/>
                </a:solidFill>
              </a:rPr>
              <a:t>éloignement</a:t>
            </a:r>
            <a:r>
              <a:rPr lang="fr-FR" sz="3600" b="1" dirty="0" smtClean="0">
                <a:solidFill>
                  <a:schemeClr val="tx1"/>
                </a:solidFill>
              </a:rPr>
              <a:t> entre les deux.</a:t>
            </a:r>
          </a:p>
        </p:txBody>
      </p:sp>
      <p:pic>
        <p:nvPicPr>
          <p:cNvPr id="2050" name="Picture 2" descr="C:\Users\Toshiba\Documents\Images Mark Finley\D_DEVIL\D04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650" y="3259743"/>
            <a:ext cx="4784080" cy="3588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96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Vie de couple, choisir le meilleur.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88768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chemeClr val="tx1"/>
                </a:solidFill>
              </a:rPr>
              <a:t>Les choses n’ont pas changé encore aujourd’hui.</a:t>
            </a:r>
          </a:p>
          <a:p>
            <a:r>
              <a:rPr lang="fr-FR" sz="3600" b="1" dirty="0">
                <a:solidFill>
                  <a:schemeClr val="tx1"/>
                </a:solidFill>
              </a:rPr>
              <a:t>Comment Dieu voudrait-il voir les </a:t>
            </a:r>
            <a:r>
              <a:rPr lang="fr-FR" sz="3600" b="1" dirty="0" smtClean="0">
                <a:solidFill>
                  <a:schemeClr val="tx1"/>
                </a:solidFill>
              </a:rPr>
              <a:t>couples </a:t>
            </a:r>
            <a:r>
              <a:rPr lang="fr-FR" sz="3600" b="1" dirty="0">
                <a:solidFill>
                  <a:schemeClr val="tx1"/>
                </a:solidFill>
              </a:rPr>
              <a:t>évoluer au 21è siècle?</a:t>
            </a:r>
          </a:p>
          <a:p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57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icaire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icaire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icair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3325</TotalTime>
  <Words>1497</Words>
  <Application>Microsoft Office PowerPoint</Application>
  <PresentationFormat>Affichage à l'écran (4:3)</PresentationFormat>
  <Paragraphs>129</Paragraphs>
  <Slides>35</Slides>
  <Notes>26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36" baseType="lpstr">
      <vt:lpstr>Apothicaire</vt:lpstr>
      <vt:lpstr>VIE DE COUPLE, Famille monoparentale et   celibat :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Vie de couple, choisir le meilleur.</vt:lpstr>
      <vt:lpstr>FAMILLE MONOPARENTALE </vt:lpstr>
      <vt:lpstr>FAMILLE MONO-PARENTALE : VOUS POUVEZ REUSSIR</vt:lpstr>
      <vt:lpstr>FAMILLE MONO-PARENTALE : VOUS POUVEZ REUSSIR</vt:lpstr>
      <vt:lpstr>FAMILLE MONO-PARENTALE : VOUS POUVEZ REUSSIR</vt:lpstr>
      <vt:lpstr>FAMILLE MONO-PARENTALE : VOUS POUVEZ REUSSIR</vt:lpstr>
      <vt:lpstr>FAMILLE MONO-PARENTALE : VOUS POUVEZ REUSSIR</vt:lpstr>
      <vt:lpstr>FAMILLE MONO-PARENTALE : VOUS POUVEZ REUSSIR</vt:lpstr>
      <vt:lpstr>FAMILLE MONO-PARENTALE : VOUS POUVEZ REUSSIR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 DE COUPLE</dc:title>
  <dc:creator>Toshiba</dc:creator>
  <cp:lastModifiedBy>Toshiba</cp:lastModifiedBy>
  <cp:revision>45</cp:revision>
  <dcterms:created xsi:type="dcterms:W3CDTF">2012-10-05T01:34:35Z</dcterms:created>
  <dcterms:modified xsi:type="dcterms:W3CDTF">2013-12-21T13:27:34Z</dcterms:modified>
</cp:coreProperties>
</file>