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256" r:id="rId2"/>
    <p:sldId id="257" r:id="rId3"/>
    <p:sldId id="258" r:id="rId4"/>
    <p:sldId id="259" r:id="rId5"/>
    <p:sldId id="280" r:id="rId6"/>
    <p:sldId id="260" r:id="rId7"/>
    <p:sldId id="261" r:id="rId8"/>
    <p:sldId id="262" r:id="rId9"/>
    <p:sldId id="277" r:id="rId10"/>
    <p:sldId id="263" r:id="rId11"/>
    <p:sldId id="264" r:id="rId12"/>
    <p:sldId id="265" r:id="rId13"/>
    <p:sldId id="266" r:id="rId14"/>
    <p:sldId id="267" r:id="rId15"/>
    <p:sldId id="268" r:id="rId16"/>
    <p:sldId id="281" r:id="rId17"/>
    <p:sldId id="282" r:id="rId18"/>
    <p:sldId id="283" r:id="rId19"/>
    <p:sldId id="269" r:id="rId20"/>
    <p:sldId id="285" r:id="rId21"/>
    <p:sldId id="270" r:id="rId22"/>
    <p:sldId id="278" r:id="rId23"/>
    <p:sldId id="279" r:id="rId24"/>
    <p:sldId id="284" r:id="rId25"/>
    <p:sldId id="271" r:id="rId26"/>
    <p:sldId id="287" r:id="rId27"/>
    <p:sldId id="288" r:id="rId28"/>
    <p:sldId id="286" r:id="rId29"/>
    <p:sldId id="289" r:id="rId30"/>
    <p:sldId id="272" r:id="rId31"/>
    <p:sldId id="273" r:id="rId32"/>
    <p:sldId id="275" r:id="rId33"/>
    <p:sldId id="276"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04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62" autoAdjust="0"/>
    <p:restoredTop sz="94660"/>
  </p:normalViewPr>
  <p:slideViewPr>
    <p:cSldViewPr>
      <p:cViewPr varScale="1">
        <p:scale>
          <a:sx n="69" d="100"/>
          <a:sy n="69" d="100"/>
        </p:scale>
        <p:origin x="-135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7E0D7F-7D3E-47BC-87A3-FC775BE9EF23}" type="datetimeFigureOut">
              <a:rPr lang="fr-FR" smtClean="0"/>
              <a:t>24/11/2013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219007-8226-4246-9538-62643F936134}" type="slidenum">
              <a:rPr lang="fr-FR" smtClean="0"/>
              <a:t>‹N°›</a:t>
            </a:fld>
            <a:endParaRPr lang="fr-FR"/>
          </a:p>
        </p:txBody>
      </p:sp>
    </p:spTree>
    <p:extLst>
      <p:ext uri="{BB962C8B-B14F-4D97-AF65-F5344CB8AC3E}">
        <p14:creationId xmlns:p14="http://schemas.microsoft.com/office/powerpoint/2010/main" val="3799136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B219007-8226-4246-9538-62643F936134}" type="slidenum">
              <a:rPr lang="fr-FR" smtClean="0"/>
              <a:t>2</a:t>
            </a:fld>
            <a:endParaRPr lang="fr-FR"/>
          </a:p>
        </p:txBody>
      </p:sp>
    </p:spTree>
    <p:extLst>
      <p:ext uri="{BB962C8B-B14F-4D97-AF65-F5344CB8AC3E}">
        <p14:creationId xmlns:p14="http://schemas.microsoft.com/office/powerpoint/2010/main" val="3268472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208DA79-ED81-445E-83FC-76847CFA2896}" type="datetimeFigureOut">
              <a:rPr lang="fr-FR" smtClean="0"/>
              <a:t>24/11/2013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BC12BE-E199-4A50-8F92-25ADFD64EFC0}"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1208DA79-ED81-445E-83FC-76847CFA2896}" type="datetimeFigureOut">
              <a:rPr lang="fr-FR" smtClean="0"/>
              <a:t>24/11/2013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BC12BE-E199-4A50-8F92-25ADFD64EFC0}"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1208DA79-ED81-445E-83FC-76847CFA2896}" type="datetimeFigureOut">
              <a:rPr lang="fr-FR" smtClean="0"/>
              <a:t>24/11/2013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BC12BE-E199-4A50-8F92-25ADFD64EFC0}"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1208DA79-ED81-445E-83FC-76847CFA2896}" type="datetimeFigureOut">
              <a:rPr lang="fr-FR" smtClean="0"/>
              <a:t>24/11/2013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BC12BE-E199-4A50-8F92-25ADFD64EFC0}"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fr-FR" smtClean="0"/>
              <a:t>Modifiez le style du titre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208DA79-ED81-445E-83FC-76847CFA2896}" type="datetimeFigureOut">
              <a:rPr lang="fr-FR" smtClean="0"/>
              <a:t>24/11/2013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BC12BE-E199-4A50-8F92-25ADFD64EFC0}"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208DA79-ED81-445E-83FC-76847CFA2896}" type="datetimeFigureOut">
              <a:rPr lang="fr-FR" smtClean="0"/>
              <a:t>24/11/2013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BC12BE-E199-4A50-8F92-25ADFD64EFC0}"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1208DA79-ED81-445E-83FC-76847CFA2896}" type="datetimeFigureOut">
              <a:rPr lang="fr-FR" smtClean="0"/>
              <a:t>24/11/2013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8BC12BE-E199-4A50-8F92-25ADFD64EFC0}"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1208DA79-ED81-445E-83FC-76847CFA2896}" type="datetimeFigureOut">
              <a:rPr lang="fr-FR" smtClean="0"/>
              <a:t>24/11/2013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8BC12BE-E199-4A50-8F92-25ADFD64EFC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08DA79-ED81-445E-83FC-76847CFA2896}" type="datetimeFigureOut">
              <a:rPr lang="fr-FR" smtClean="0"/>
              <a:t>24/11/2013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8BC12BE-E199-4A50-8F92-25ADFD64EFC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fr-FR" smtClean="0"/>
              <a:t>Modifiez le style du titre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208DA79-ED81-445E-83FC-76847CFA2896}" type="datetimeFigureOut">
              <a:rPr lang="fr-FR" smtClean="0"/>
              <a:t>24/11/2013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BC12BE-E199-4A50-8F92-25ADFD64EFC0}" type="slidenum">
              <a:rPr lang="fr-FR" smtClean="0"/>
              <a:t>‹N°›</a:t>
            </a:fld>
            <a:endParaRPr lang="fr-FR"/>
          </a:p>
        </p:txBody>
      </p:sp>
      <p:sp>
        <p:nvSpPr>
          <p:cNvPr id="9" name="Content Placeholder 8"/>
          <p:cNvSpPr>
            <a:spLocks noGrp="1"/>
          </p:cNvSpPr>
          <p:nvPr>
            <p:ph sz="quarter" idx="13"/>
          </p:nvPr>
        </p:nvSpPr>
        <p:spPr>
          <a:xfrm>
            <a:off x="304800" y="381000"/>
            <a:ext cx="7772400" cy="494284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fr-FR" smtClean="0"/>
              <a:t>Modifiez le style du titre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8" name="Date Placeholder 7"/>
          <p:cNvSpPr>
            <a:spLocks noGrp="1"/>
          </p:cNvSpPr>
          <p:nvPr>
            <p:ph type="dt" sz="half" idx="10"/>
          </p:nvPr>
        </p:nvSpPr>
        <p:spPr/>
        <p:txBody>
          <a:bodyPr/>
          <a:lstStyle/>
          <a:p>
            <a:fld id="{1208DA79-ED81-445E-83FC-76847CFA2896}" type="datetimeFigureOut">
              <a:rPr lang="fr-FR" smtClean="0"/>
              <a:t>24/11/2013</a:t>
            </a:fld>
            <a:endParaRPr lang="fr-FR"/>
          </a:p>
        </p:txBody>
      </p:sp>
      <p:sp>
        <p:nvSpPr>
          <p:cNvPr id="9" name="Slide Number Placeholder 8"/>
          <p:cNvSpPr>
            <a:spLocks noGrp="1"/>
          </p:cNvSpPr>
          <p:nvPr>
            <p:ph type="sldNum" sz="quarter" idx="11"/>
          </p:nvPr>
        </p:nvSpPr>
        <p:spPr/>
        <p:txBody>
          <a:bodyPr/>
          <a:lstStyle/>
          <a:p>
            <a:fld id="{B8BC12BE-E199-4A50-8F92-25ADFD64EFC0}" type="slidenum">
              <a:rPr lang="fr-FR" smtClean="0"/>
              <a:t>‹N°›</a:t>
            </a:fld>
            <a:endParaRPr lang="fr-FR"/>
          </a:p>
        </p:txBody>
      </p:sp>
      <p:sp>
        <p:nvSpPr>
          <p:cNvPr id="10" name="Footer Placeholder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8BC12BE-E199-4A50-8F92-25ADFD64EFC0}" type="slidenum">
              <a:rPr lang="fr-FR" smtClean="0"/>
              <a:t>‹N°›</a:t>
            </a:fld>
            <a:endParaRPr lang="fr-F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fr-F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208DA79-ED81-445E-83FC-76847CFA2896}" type="datetimeFigureOut">
              <a:rPr lang="fr-FR" smtClean="0"/>
              <a:t>24/11/2013</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sz="4400" b="1" dirty="0" smtClean="0">
                <a:solidFill>
                  <a:srgbClr val="FF0000"/>
                </a:solidFill>
              </a:rPr>
              <a:t>ROLE DES PARENTS DANS LA PREPARATION DES ENFANTS </a:t>
            </a:r>
            <a:endParaRPr lang="fr-FR" sz="4400" b="1" dirty="0">
              <a:solidFill>
                <a:srgbClr val="FF0000"/>
              </a:solidFill>
            </a:endParaRPr>
          </a:p>
        </p:txBody>
      </p:sp>
      <p:sp>
        <p:nvSpPr>
          <p:cNvPr id="3" name="Sous-titre 2"/>
          <p:cNvSpPr>
            <a:spLocks noGrp="1"/>
          </p:cNvSpPr>
          <p:nvPr>
            <p:ph type="subTitle" idx="1"/>
          </p:nvPr>
        </p:nvSpPr>
        <p:spPr/>
        <p:txBody>
          <a:bodyPr>
            <a:normAutofit/>
          </a:bodyPr>
          <a:lstStyle/>
          <a:p>
            <a:pPr algn="ctr"/>
            <a:r>
              <a:rPr lang="fr-FR" sz="3600" b="1" dirty="0" smtClean="0">
                <a:solidFill>
                  <a:srgbClr val="050403"/>
                </a:solidFill>
              </a:rPr>
              <a:t>EN VUE DU MARIAGE</a:t>
            </a:r>
            <a:endParaRPr lang="fr-FR" sz="3600" b="1" dirty="0">
              <a:solidFill>
                <a:srgbClr val="050403"/>
              </a:solidFill>
            </a:endParaRPr>
          </a:p>
        </p:txBody>
      </p:sp>
    </p:spTree>
    <p:extLst>
      <p:ext uri="{BB962C8B-B14F-4D97-AF65-F5344CB8AC3E}">
        <p14:creationId xmlns:p14="http://schemas.microsoft.com/office/powerpoint/2010/main" val="2055780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fontScale="92500"/>
          </a:bodyPr>
          <a:lstStyle/>
          <a:p>
            <a:r>
              <a:rPr lang="fr-FR" sz="3600" b="1" dirty="0" smtClean="0">
                <a:solidFill>
                  <a:srgbClr val="050403"/>
                </a:solidFill>
              </a:rPr>
              <a:t>Ce que Dieu avait prévu pour l’homme et la femme dès les origines et qui ne change pas.  </a:t>
            </a:r>
          </a:p>
          <a:p>
            <a:r>
              <a:rPr lang="fr-FR" sz="3600" b="1" dirty="0" err="1" smtClean="0">
                <a:solidFill>
                  <a:srgbClr val="050403"/>
                </a:solidFill>
              </a:rPr>
              <a:t>Gen</a:t>
            </a:r>
            <a:r>
              <a:rPr lang="fr-FR" sz="3600" b="1" dirty="0" smtClean="0">
                <a:solidFill>
                  <a:srgbClr val="050403"/>
                </a:solidFill>
              </a:rPr>
              <a:t>. 2:15, 18, 23.</a:t>
            </a:r>
          </a:p>
          <a:p>
            <a:r>
              <a:rPr lang="fr-FR" sz="3600" b="1" dirty="0" smtClean="0">
                <a:solidFill>
                  <a:srgbClr val="050403"/>
                </a:solidFill>
              </a:rPr>
              <a:t>Un homme responsable</a:t>
            </a:r>
          </a:p>
          <a:p>
            <a:r>
              <a:rPr lang="fr-FR" sz="3600" b="1" dirty="0" smtClean="0">
                <a:solidFill>
                  <a:srgbClr val="050403"/>
                </a:solidFill>
              </a:rPr>
              <a:t>Un travailleur</a:t>
            </a:r>
          </a:p>
          <a:p>
            <a:r>
              <a:rPr lang="fr-FR" sz="3600" b="1" dirty="0" smtClean="0">
                <a:solidFill>
                  <a:srgbClr val="050403"/>
                </a:solidFill>
              </a:rPr>
              <a:t>Un être aimant et attachant</a:t>
            </a:r>
          </a:p>
          <a:p>
            <a:r>
              <a:rPr lang="fr-FR" sz="3600" b="1" dirty="0" smtClean="0">
                <a:solidFill>
                  <a:srgbClr val="050403"/>
                </a:solidFill>
              </a:rPr>
              <a:t>Femme, une aide (pas une opposante)</a:t>
            </a:r>
            <a:endParaRPr lang="fr-FR" sz="3600" b="1" dirty="0">
              <a:solidFill>
                <a:srgbClr val="050403"/>
              </a:solidFill>
            </a:endParaRPr>
          </a:p>
        </p:txBody>
      </p:sp>
    </p:spTree>
    <p:extLst>
      <p:ext uri="{BB962C8B-B14F-4D97-AF65-F5344CB8AC3E}">
        <p14:creationId xmlns:p14="http://schemas.microsoft.com/office/powerpoint/2010/main" val="133148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additive="base">
                                        <p:cTn id="1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additive="base">
                                        <p:cTn id="2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2800" b="1" dirty="0" smtClean="0">
                <a:solidFill>
                  <a:srgbClr val="050403"/>
                </a:solidFill>
              </a:rPr>
              <a:t>AUJOURD’HUI, QUE TRANSMETTRE AUX ENFANTS POUR </a:t>
            </a:r>
            <a:r>
              <a:rPr lang="fr-FR" sz="2800" b="1" dirty="0" err="1" smtClean="0">
                <a:solidFill>
                  <a:srgbClr val="050403"/>
                </a:solidFill>
              </a:rPr>
              <a:t>QU’IlS</a:t>
            </a:r>
            <a:r>
              <a:rPr lang="fr-FR" sz="2800" b="1" dirty="0" smtClean="0">
                <a:solidFill>
                  <a:srgbClr val="050403"/>
                </a:solidFill>
              </a:rPr>
              <a:t> SOIENT UTILES A EUX-MÊMES ET A UNE COMPAGNE DE VIE, POUR LA VIE ?</a:t>
            </a:r>
          </a:p>
          <a:p>
            <a:pPr marL="114300" indent="0">
              <a:buNone/>
            </a:pPr>
            <a:r>
              <a:rPr lang="fr-FR" sz="2800" b="1" dirty="0" smtClean="0">
                <a:solidFill>
                  <a:srgbClr val="050403"/>
                </a:solidFill>
              </a:rPr>
              <a:t>	</a:t>
            </a:r>
            <a:r>
              <a:rPr lang="fr-FR" sz="3600" b="1" dirty="0" smtClean="0">
                <a:solidFill>
                  <a:srgbClr val="050403"/>
                </a:solidFill>
              </a:rPr>
              <a:t>1°) </a:t>
            </a:r>
            <a:r>
              <a:rPr lang="fr-FR" sz="3600" b="1" dirty="0" smtClean="0">
                <a:solidFill>
                  <a:srgbClr val="0070C0"/>
                </a:solidFill>
              </a:rPr>
              <a:t>La spiritualité</a:t>
            </a:r>
            <a:r>
              <a:rPr lang="fr-FR" sz="3600" b="1" dirty="0" smtClean="0">
                <a:solidFill>
                  <a:srgbClr val="050403"/>
                </a:solidFill>
              </a:rPr>
              <a:t>.  </a:t>
            </a:r>
            <a:r>
              <a:rPr lang="fr-FR" sz="3600" b="1" dirty="0" err="1" smtClean="0">
                <a:solidFill>
                  <a:srgbClr val="050403"/>
                </a:solidFill>
              </a:rPr>
              <a:t>Gen</a:t>
            </a:r>
            <a:r>
              <a:rPr lang="fr-FR" sz="3600" b="1" dirty="0" smtClean="0">
                <a:solidFill>
                  <a:srgbClr val="050403"/>
                </a:solidFill>
              </a:rPr>
              <a:t>. 18: 18, 19.</a:t>
            </a:r>
          </a:p>
          <a:p>
            <a:r>
              <a:rPr lang="fr-FR" sz="3600" b="1" dirty="0" smtClean="0">
                <a:solidFill>
                  <a:srgbClr val="050403"/>
                </a:solidFill>
              </a:rPr>
              <a:t>« La pratique de la religion au sein de la famille consiste à élever les enfants dans la connaissance et la crainte du Seigneur.</a:t>
            </a:r>
          </a:p>
          <a:p>
            <a:endParaRPr lang="fr-FR" sz="2800" b="1" dirty="0">
              <a:solidFill>
                <a:srgbClr val="050403"/>
              </a:solidFill>
            </a:endParaRPr>
          </a:p>
        </p:txBody>
      </p:sp>
    </p:spTree>
    <p:extLst>
      <p:ext uri="{BB962C8B-B14F-4D97-AF65-F5344CB8AC3E}">
        <p14:creationId xmlns:p14="http://schemas.microsoft.com/office/powerpoint/2010/main" val="172730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sz="3600" b="1" dirty="0" smtClean="0">
                <a:solidFill>
                  <a:srgbClr val="050403"/>
                </a:solidFill>
              </a:rPr>
              <a:t>La manière dont vous vous comportez en famille est notée dans les registres du ciel. Celui qui veut être au nombre des saints dans le royaume des cieux doit d’abord se comporter comme un saint dans a vie familiale.</a:t>
            </a:r>
          </a:p>
          <a:p>
            <a:r>
              <a:rPr lang="fr-FR" sz="3600" b="1" dirty="0" smtClean="0">
                <a:solidFill>
                  <a:srgbClr val="050403"/>
                </a:solidFill>
              </a:rPr>
              <a:t>(A TRANSMETTRE AUX FUTURS EPOUX)</a:t>
            </a:r>
            <a:endParaRPr lang="fr-FR" sz="3600" b="1" dirty="0">
              <a:solidFill>
                <a:srgbClr val="050403"/>
              </a:solidFill>
            </a:endParaRPr>
          </a:p>
        </p:txBody>
      </p:sp>
    </p:spTree>
    <p:extLst>
      <p:ext uri="{BB962C8B-B14F-4D97-AF65-F5344CB8AC3E}">
        <p14:creationId xmlns:p14="http://schemas.microsoft.com/office/powerpoint/2010/main" val="67833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Autofit/>
          </a:bodyPr>
          <a:lstStyle/>
          <a:p>
            <a:pPr>
              <a:lnSpc>
                <a:spcPct val="150000"/>
              </a:lnSpc>
            </a:pPr>
            <a:r>
              <a:rPr lang="fr-FR" sz="3600" b="1" dirty="0" smtClean="0">
                <a:solidFill>
                  <a:srgbClr val="050403"/>
                </a:solidFill>
              </a:rPr>
              <a:t>2°) L’amour du prochain et la bonté</a:t>
            </a:r>
          </a:p>
          <a:p>
            <a:pPr>
              <a:lnSpc>
                <a:spcPct val="150000"/>
              </a:lnSpc>
            </a:pPr>
            <a:r>
              <a:rPr lang="fr-FR" sz="3600" b="1" dirty="0" smtClean="0">
                <a:solidFill>
                  <a:srgbClr val="050403"/>
                </a:solidFill>
              </a:rPr>
              <a:t>3°) La maîtrise de soi</a:t>
            </a:r>
          </a:p>
          <a:p>
            <a:pPr>
              <a:lnSpc>
                <a:spcPct val="150000"/>
              </a:lnSpc>
            </a:pPr>
            <a:r>
              <a:rPr lang="fr-FR" sz="3600" b="1" dirty="0" smtClean="0">
                <a:solidFill>
                  <a:srgbClr val="050403"/>
                </a:solidFill>
              </a:rPr>
              <a:t>4°) L’amour pour le travail en général</a:t>
            </a:r>
          </a:p>
          <a:p>
            <a:r>
              <a:rPr lang="fr-FR" sz="3600" b="1" dirty="0" smtClean="0">
                <a:solidFill>
                  <a:srgbClr val="050403"/>
                </a:solidFill>
              </a:rPr>
              <a:t>5°) l’accomplissement des tâches domestiques</a:t>
            </a:r>
            <a:endParaRPr lang="fr-FR" sz="3600" b="1" dirty="0">
              <a:solidFill>
                <a:srgbClr val="050403"/>
              </a:solidFill>
            </a:endParaRPr>
          </a:p>
        </p:txBody>
      </p:sp>
    </p:spTree>
    <p:extLst>
      <p:ext uri="{BB962C8B-B14F-4D97-AF65-F5344CB8AC3E}">
        <p14:creationId xmlns:p14="http://schemas.microsoft.com/office/powerpoint/2010/main" val="2030277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out)">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Point un: </a:t>
            </a:r>
            <a:r>
              <a:rPr lang="fr-FR" sz="3200" b="1" u="sng" dirty="0" smtClean="0">
                <a:solidFill>
                  <a:srgbClr val="0070C0"/>
                </a:solidFill>
              </a:rPr>
              <a:t>La spiritualité</a:t>
            </a:r>
            <a:r>
              <a:rPr lang="fr-FR" sz="3200" b="1" dirty="0" smtClean="0">
                <a:solidFill>
                  <a:srgbClr val="0070C0"/>
                </a:solidFill>
              </a:rPr>
              <a:t>.</a:t>
            </a:r>
          </a:p>
          <a:p>
            <a:r>
              <a:rPr lang="fr-FR" sz="3200" b="1" dirty="0" smtClean="0">
                <a:solidFill>
                  <a:srgbClr val="050403"/>
                </a:solidFill>
              </a:rPr>
              <a:t>« Avant le déluge, Satan apporta un soin particulier à pervertir l’institution du mariage, à en réduire les exigences et à en minimiser la sainteté. Il était convaincu qu’il n’y avait pas de moyens plus sûrs pour effacer en l’homme l’image de Dieu et de la plonger dans le malheur et le vice ». </a:t>
            </a:r>
            <a:endParaRPr lang="fr-FR" sz="3200" b="1" dirty="0">
              <a:solidFill>
                <a:srgbClr val="050403"/>
              </a:solidFill>
            </a:endParaRPr>
          </a:p>
        </p:txBody>
      </p:sp>
    </p:spTree>
    <p:extLst>
      <p:ext uri="{BB962C8B-B14F-4D97-AF65-F5344CB8AC3E}">
        <p14:creationId xmlns:p14="http://schemas.microsoft.com/office/powerpoint/2010/main" val="4153083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Point deux: </a:t>
            </a:r>
            <a:r>
              <a:rPr lang="fr-FR" sz="3200" b="1" u="sng" dirty="0" smtClean="0">
                <a:solidFill>
                  <a:srgbClr val="0070C0"/>
                </a:solidFill>
              </a:rPr>
              <a:t>l’amour du prochain et la bonté.</a:t>
            </a:r>
          </a:p>
          <a:p>
            <a:r>
              <a:rPr lang="fr-FR" sz="3200" b="1" dirty="0" smtClean="0">
                <a:solidFill>
                  <a:srgbClr val="050403"/>
                </a:solidFill>
              </a:rPr>
              <a:t>C’est l’amour du prochain qui nous permet de traiter notre partenaire et moitié comme un enfant de Dieu et de vivre avec lui en tant que tel. </a:t>
            </a:r>
          </a:p>
          <a:p>
            <a:r>
              <a:rPr lang="fr-FR" sz="3200" b="1" dirty="0" smtClean="0">
                <a:solidFill>
                  <a:srgbClr val="050403"/>
                </a:solidFill>
              </a:rPr>
              <a:t>En dehors de cette considération, on peut se traiter en ennemi allant jusqu’à se combattre, n’ayant pas en vue le ciel.</a:t>
            </a:r>
            <a:endParaRPr lang="fr-FR" sz="3200" b="1" dirty="0">
              <a:solidFill>
                <a:srgbClr val="050403"/>
              </a:solidFill>
            </a:endParaRPr>
          </a:p>
        </p:txBody>
      </p:sp>
    </p:spTree>
    <p:extLst>
      <p:ext uri="{BB962C8B-B14F-4D97-AF65-F5344CB8AC3E}">
        <p14:creationId xmlns:p14="http://schemas.microsoft.com/office/powerpoint/2010/main" val="64438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600" b="1" dirty="0">
                <a:solidFill>
                  <a:srgbClr val="050403"/>
                </a:solidFill>
              </a:rPr>
              <a:t>Le foyer doit être le centre de l’affection la plus pure et la plus élevée. La paix, l’harmonie, l’affection et le bonheur doivent être recherchés jour après jour jusqu’à ce qu’ils s’insèrent dans le cœur de tous ceux qui composent la famille. </a:t>
            </a:r>
          </a:p>
        </p:txBody>
      </p:sp>
    </p:spTree>
    <p:extLst>
      <p:ext uri="{BB962C8B-B14F-4D97-AF65-F5344CB8AC3E}">
        <p14:creationId xmlns:p14="http://schemas.microsoft.com/office/powerpoint/2010/main" val="2556831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La </a:t>
            </a:r>
            <a:r>
              <a:rPr lang="fr-FR" sz="3200" b="1" dirty="0">
                <a:solidFill>
                  <a:srgbClr val="050403"/>
                </a:solidFill>
              </a:rPr>
              <a:t>plante de l’amour doit être soigneusement nourrie, sinon elle mourra. Tout bon principe doit être cultivé si nous voulons qu’il se développe dans l’âme. Les choses que Satan sème dans le cœur — envie, jalousie, suspicion, médisance, impatience, préjugé, égoïsme, convoitise, vanité — doivent être </a:t>
            </a:r>
            <a:r>
              <a:rPr lang="fr-FR" sz="3200" b="1" dirty="0" smtClean="0">
                <a:solidFill>
                  <a:srgbClr val="050403"/>
                </a:solidFill>
              </a:rPr>
              <a:t>déracinées.</a:t>
            </a:r>
            <a:endParaRPr lang="fr-FR" sz="3200" b="1" dirty="0">
              <a:solidFill>
                <a:srgbClr val="050403"/>
              </a:solidFill>
            </a:endParaRPr>
          </a:p>
        </p:txBody>
      </p:sp>
    </p:spTree>
    <p:extLst>
      <p:ext uri="{BB962C8B-B14F-4D97-AF65-F5344CB8AC3E}">
        <p14:creationId xmlns:p14="http://schemas.microsoft.com/office/powerpoint/2010/main" val="296760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Si </a:t>
            </a:r>
            <a:r>
              <a:rPr lang="fr-FR" sz="3200" b="1" dirty="0">
                <a:solidFill>
                  <a:srgbClr val="050403"/>
                </a:solidFill>
              </a:rPr>
              <a:t>la présence de ces défauts est tolérée dans l’âme ils porteront des fruits qui contamineront bien des personnes. Combien cultivent des plantes vénéneuses qui détruisent les précieux fruits de l’amour et souillent l’âme!3 </a:t>
            </a:r>
            <a:endParaRPr lang="fr-FR" sz="3200" b="1" dirty="0" smtClean="0">
              <a:solidFill>
                <a:srgbClr val="050403"/>
              </a:solidFill>
            </a:endParaRPr>
          </a:p>
          <a:p>
            <a:r>
              <a:rPr lang="fr-FR" sz="3200" b="1" dirty="0" smtClean="0">
                <a:solidFill>
                  <a:srgbClr val="050403"/>
                </a:solidFill>
              </a:rPr>
              <a:t>FC, p. 186 §4 </a:t>
            </a:r>
            <a:endParaRPr lang="fr-FR" sz="3200" b="1" dirty="0">
              <a:solidFill>
                <a:srgbClr val="050403"/>
              </a:solidFill>
            </a:endParaRPr>
          </a:p>
          <a:p>
            <a:endParaRPr lang="fr-FR" sz="3200" b="1" dirty="0">
              <a:solidFill>
                <a:srgbClr val="050403"/>
              </a:solidFill>
            </a:endParaRPr>
          </a:p>
        </p:txBody>
      </p:sp>
    </p:spTree>
    <p:extLst>
      <p:ext uri="{BB962C8B-B14F-4D97-AF65-F5344CB8AC3E}">
        <p14:creationId xmlns:p14="http://schemas.microsoft.com/office/powerpoint/2010/main" val="2021672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nodeType="clickEffect">
                                  <p:stCondLst>
                                    <p:cond delay="0"/>
                                  </p:stCondLst>
                                  <p:iterate type="lt">
                                    <p:tmPct val="4000"/>
                                  </p:iterate>
                                  <p:childTnLst>
                                    <p:set>
                                      <p:cBhvr override="childStyle">
                                        <p:cTn id="10" dur="500" fill="hold"/>
                                        <p:tgtEl>
                                          <p:spTgt spid="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Point trois: </a:t>
            </a:r>
            <a:r>
              <a:rPr lang="fr-FR" sz="3200" b="1" u="sng" dirty="0" smtClean="0">
                <a:solidFill>
                  <a:srgbClr val="0070C0"/>
                </a:solidFill>
              </a:rPr>
              <a:t>la maîtrise de soi.</a:t>
            </a:r>
          </a:p>
          <a:p>
            <a:r>
              <a:rPr lang="fr-FR" sz="3200" b="1" dirty="0" smtClean="0">
                <a:solidFill>
                  <a:srgbClr val="FF0000"/>
                </a:solidFill>
              </a:rPr>
              <a:t>Proverbes 16: 32</a:t>
            </a:r>
            <a:r>
              <a:rPr lang="fr-FR" sz="3200" b="1" dirty="0" smtClean="0">
                <a:solidFill>
                  <a:srgbClr val="050403"/>
                </a:solidFill>
              </a:rPr>
              <a:t> p. 651. </a:t>
            </a:r>
          </a:p>
          <a:p>
            <a:r>
              <a:rPr lang="fr-FR" sz="3200" b="1" dirty="0" smtClean="0">
                <a:solidFill>
                  <a:srgbClr val="050403"/>
                </a:solidFill>
              </a:rPr>
              <a:t>L’ennemi ne peut dominer facilement celui qui arrive à se maîtriser.</a:t>
            </a:r>
          </a:p>
          <a:p>
            <a:endParaRPr lang="fr-FR" sz="3200" b="1" dirty="0" smtClean="0">
              <a:solidFill>
                <a:srgbClr val="050403"/>
              </a:solidFill>
            </a:endParaRPr>
          </a:p>
          <a:p>
            <a:r>
              <a:rPr lang="fr-FR" sz="3200" b="1" dirty="0" smtClean="0">
                <a:solidFill>
                  <a:srgbClr val="FF0000"/>
                </a:solidFill>
              </a:rPr>
              <a:t>Proverbes 17: 27</a:t>
            </a:r>
            <a:r>
              <a:rPr lang="fr-FR" sz="3200" b="1" dirty="0" smtClean="0">
                <a:solidFill>
                  <a:srgbClr val="050403"/>
                </a:solidFill>
              </a:rPr>
              <a:t>. </a:t>
            </a:r>
          </a:p>
          <a:p>
            <a:r>
              <a:rPr lang="fr-FR" sz="3200" b="1" dirty="0" smtClean="0">
                <a:solidFill>
                  <a:srgbClr val="050403"/>
                </a:solidFill>
              </a:rPr>
              <a:t>On évite de dire des choses dont on va regretter demain. </a:t>
            </a:r>
            <a:endParaRPr lang="fr-FR" sz="3200" b="1" dirty="0">
              <a:solidFill>
                <a:srgbClr val="050403"/>
              </a:solidFill>
            </a:endParaRPr>
          </a:p>
        </p:txBody>
      </p:sp>
    </p:spTree>
    <p:extLst>
      <p:ext uri="{BB962C8B-B14F-4D97-AF65-F5344CB8AC3E}">
        <p14:creationId xmlns:p14="http://schemas.microsoft.com/office/powerpoint/2010/main" val="153859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circle(in)">
                                      <p:cBhvr>
                                        <p:cTn id="18" dur="2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1000"/>
                                        <p:tgtEl>
                                          <p:spTgt spid="3">
                                            <p:txEl>
                                              <p:pRg st="5" end="5"/>
                                            </p:txEl>
                                          </p:spTgt>
                                        </p:tgtEl>
                                      </p:cBhvr>
                                    </p:animEffect>
                                    <p:anim calcmode="lin" valueType="num">
                                      <p:cBhvr>
                                        <p:cTn id="2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INTRODUCTION : Le mariage est une entreprise qui demande beaucoup de soins, depuis avant sa conception par les parents, puis de la part des individus eux-mêmes. </a:t>
            </a:r>
          </a:p>
          <a:p>
            <a:r>
              <a:rPr lang="fr-FR" sz="3200" b="1" dirty="0" smtClean="0">
                <a:solidFill>
                  <a:srgbClr val="050403"/>
                </a:solidFill>
              </a:rPr>
              <a:t>Toute entreprise nécessite une bonne organisation et surtout un bon entretien en vue de sa prospérité et maintien à flot. Qu’en est-il de l’entreprise famille?</a:t>
            </a:r>
            <a:endParaRPr lang="fr-FR" sz="3200" b="1" dirty="0">
              <a:solidFill>
                <a:srgbClr val="050403"/>
              </a:solidFill>
            </a:endParaRPr>
          </a:p>
        </p:txBody>
      </p:sp>
    </p:spTree>
    <p:extLst>
      <p:ext uri="{BB962C8B-B14F-4D97-AF65-F5344CB8AC3E}">
        <p14:creationId xmlns:p14="http://schemas.microsoft.com/office/powerpoint/2010/main" val="28955768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u="sng" dirty="0" smtClean="0">
                <a:solidFill>
                  <a:srgbClr val="050403"/>
                </a:solidFill>
              </a:rPr>
              <a:t>Le </a:t>
            </a:r>
            <a:r>
              <a:rPr lang="fr-FR" sz="3200" b="1" u="sng" dirty="0">
                <a:solidFill>
                  <a:srgbClr val="050403"/>
                </a:solidFill>
              </a:rPr>
              <a:t>devoir de se maîtriser</a:t>
            </a:r>
          </a:p>
          <a:p>
            <a:r>
              <a:rPr lang="fr-FR" sz="3200" b="1" dirty="0">
                <a:solidFill>
                  <a:srgbClr val="050403"/>
                </a:solidFill>
              </a:rPr>
              <a:t>Le corps doit être dominé par les plus nobles énergies de notre être.  Soumise elle-même à Dieu, notre volonté doit maîtriser nos passions.  Reine de notre corps, la raison, sanctifiée par la grâce divine, doit tenir en mains le sceptre de notre vie.</a:t>
            </a:r>
          </a:p>
          <a:p>
            <a:r>
              <a:rPr lang="fr-FR" sz="3200" b="1" dirty="0" smtClean="0">
                <a:solidFill>
                  <a:srgbClr val="050403"/>
                </a:solidFill>
              </a:rPr>
              <a:t> MJ, p. </a:t>
            </a:r>
            <a:r>
              <a:rPr lang="fr-FR" sz="3200" dirty="0" smtClean="0"/>
              <a:t>232. </a:t>
            </a:r>
            <a:endParaRPr lang="fr-FR" sz="3200" b="1" dirty="0">
              <a:solidFill>
                <a:srgbClr val="050403"/>
              </a:solidFill>
            </a:endParaRPr>
          </a:p>
        </p:txBody>
      </p:sp>
    </p:spTree>
    <p:extLst>
      <p:ext uri="{BB962C8B-B14F-4D97-AF65-F5344CB8AC3E}">
        <p14:creationId xmlns:p14="http://schemas.microsoft.com/office/powerpoint/2010/main" val="325392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Point quatre: </a:t>
            </a:r>
            <a:r>
              <a:rPr lang="fr-FR" sz="3200" b="1" u="sng" dirty="0" smtClean="0">
                <a:solidFill>
                  <a:srgbClr val="0070C0"/>
                </a:solidFill>
              </a:rPr>
              <a:t>l’amour du travail en général.</a:t>
            </a:r>
          </a:p>
          <a:p>
            <a:endParaRPr lang="fr-FR" sz="3200" b="1" u="sng" dirty="0">
              <a:solidFill>
                <a:srgbClr val="050403"/>
              </a:solidFill>
            </a:endParaRPr>
          </a:p>
          <a:p>
            <a:r>
              <a:rPr lang="fr-FR" sz="3200" b="1" dirty="0" smtClean="0">
                <a:solidFill>
                  <a:srgbClr val="050403"/>
                </a:solidFill>
              </a:rPr>
              <a:t>Proverbes 22:13, p. 657. Homme</a:t>
            </a:r>
          </a:p>
          <a:p>
            <a:endParaRPr lang="fr-FR" sz="3200" b="1" dirty="0" smtClean="0">
              <a:solidFill>
                <a:srgbClr val="050403"/>
              </a:solidFill>
            </a:endParaRPr>
          </a:p>
          <a:p>
            <a:r>
              <a:rPr lang="fr-FR" sz="3200" b="1" dirty="0" err="1" smtClean="0">
                <a:solidFill>
                  <a:srgbClr val="050403"/>
                </a:solidFill>
              </a:rPr>
              <a:t>Prov</a:t>
            </a:r>
            <a:r>
              <a:rPr lang="fr-FR" sz="3200" b="1" dirty="0" smtClean="0">
                <a:solidFill>
                  <a:srgbClr val="050403"/>
                </a:solidFill>
              </a:rPr>
              <a:t>. 31: 27: femme.</a:t>
            </a:r>
          </a:p>
          <a:p>
            <a:endParaRPr lang="fr-FR" sz="3200" b="1" dirty="0" smtClean="0">
              <a:solidFill>
                <a:srgbClr val="050403"/>
              </a:solidFill>
            </a:endParaRPr>
          </a:p>
          <a:p>
            <a:r>
              <a:rPr lang="fr-FR" sz="3200" b="1" dirty="0" smtClean="0">
                <a:solidFill>
                  <a:srgbClr val="050403"/>
                </a:solidFill>
              </a:rPr>
              <a:t>Pensée de Paul: </a:t>
            </a:r>
            <a:r>
              <a:rPr lang="fr-FR" sz="3200" b="1" dirty="0">
                <a:solidFill>
                  <a:srgbClr val="050403"/>
                </a:solidFill>
              </a:rPr>
              <a:t>2</a:t>
            </a:r>
            <a:r>
              <a:rPr lang="fr-FR" sz="3200" b="1" dirty="0" smtClean="0">
                <a:solidFill>
                  <a:srgbClr val="050403"/>
                </a:solidFill>
              </a:rPr>
              <a:t> </a:t>
            </a:r>
            <a:r>
              <a:rPr lang="fr-FR" sz="3200" b="1" dirty="0" err="1" smtClean="0">
                <a:solidFill>
                  <a:srgbClr val="050403"/>
                </a:solidFill>
              </a:rPr>
              <a:t>Thess</a:t>
            </a:r>
            <a:r>
              <a:rPr lang="fr-FR" sz="3200" b="1" dirty="0" smtClean="0">
                <a:solidFill>
                  <a:srgbClr val="050403"/>
                </a:solidFill>
              </a:rPr>
              <a:t>. 3: 10, p. 1204. </a:t>
            </a:r>
            <a:endParaRPr lang="fr-FR" sz="3200" b="1" dirty="0">
              <a:solidFill>
                <a:srgbClr val="050403"/>
              </a:solidFill>
            </a:endParaRPr>
          </a:p>
        </p:txBody>
      </p:sp>
    </p:spTree>
    <p:extLst>
      <p:ext uri="{BB962C8B-B14F-4D97-AF65-F5344CB8AC3E}">
        <p14:creationId xmlns:p14="http://schemas.microsoft.com/office/powerpoint/2010/main" val="1659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barn(inVertical)">
                                      <p:cBhvr>
                                        <p:cTn id="1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Point cinq: </a:t>
            </a:r>
            <a:r>
              <a:rPr lang="fr-FR" sz="3200" b="1" u="sng" dirty="0">
                <a:solidFill>
                  <a:srgbClr val="0070C0"/>
                </a:solidFill>
              </a:rPr>
              <a:t>l’accomplissement des tâches </a:t>
            </a:r>
            <a:r>
              <a:rPr lang="fr-FR" sz="3200" b="1" u="sng" dirty="0" smtClean="0">
                <a:solidFill>
                  <a:srgbClr val="0070C0"/>
                </a:solidFill>
              </a:rPr>
              <a:t>domestiques.</a:t>
            </a:r>
          </a:p>
          <a:p>
            <a:r>
              <a:rPr lang="fr-FR" sz="3200" b="1" dirty="0" smtClean="0">
                <a:solidFill>
                  <a:srgbClr val="050403"/>
                </a:solidFill>
              </a:rPr>
              <a:t>La maison c’est le lieu le plus approprié pour apprendre comment se prennent les responsabilités qui font vivre ce petit groupe de personnes.</a:t>
            </a:r>
          </a:p>
          <a:p>
            <a:r>
              <a:rPr lang="fr-FR" sz="3200" b="1" dirty="0" smtClean="0">
                <a:solidFill>
                  <a:srgbClr val="050403"/>
                </a:solidFill>
              </a:rPr>
              <a:t>C’est le lieu de la socialisation où on apprend à être utile à soi et aux autres. On y apprend surtout la collaboration.</a:t>
            </a:r>
            <a:endParaRPr lang="fr-FR" sz="3200" b="1" dirty="0">
              <a:solidFill>
                <a:srgbClr val="050403"/>
              </a:solidFill>
            </a:endParaRPr>
          </a:p>
        </p:txBody>
      </p:sp>
    </p:spTree>
    <p:extLst>
      <p:ext uri="{BB962C8B-B14F-4D97-AF65-F5344CB8AC3E}">
        <p14:creationId xmlns:p14="http://schemas.microsoft.com/office/powerpoint/2010/main" val="18543877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On doit apprendre aux enfants garçons et filles à tout faire dans une maison.</a:t>
            </a:r>
            <a:endParaRPr lang="fr-FR" sz="3200" b="1" dirty="0">
              <a:solidFill>
                <a:srgbClr val="050403"/>
              </a:solidFill>
            </a:endParaRPr>
          </a:p>
        </p:txBody>
      </p:sp>
    </p:spTree>
    <p:extLst>
      <p:ext uri="{BB962C8B-B14F-4D97-AF65-F5344CB8AC3E}">
        <p14:creationId xmlns:p14="http://schemas.microsoft.com/office/powerpoint/2010/main" val="42566442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II. PENSEES BIBLIQUES ET DE L’ESPRIT DE PROPHETIE SUR L’APPRENTISSAGE DOMESTIQUE:</a:t>
            </a:r>
          </a:p>
          <a:p>
            <a:r>
              <a:rPr lang="fr-FR" sz="3200" b="1" dirty="0" smtClean="0">
                <a:solidFill>
                  <a:srgbClr val="050403"/>
                </a:solidFill>
              </a:rPr>
              <a:t>1°) </a:t>
            </a:r>
            <a:r>
              <a:rPr lang="fr-FR" sz="3200" b="1" dirty="0" err="1" smtClean="0">
                <a:solidFill>
                  <a:srgbClr val="050403"/>
                </a:solidFill>
              </a:rPr>
              <a:t>Gen</a:t>
            </a:r>
            <a:r>
              <a:rPr lang="fr-FR" sz="3200" b="1" dirty="0" smtClean="0">
                <a:solidFill>
                  <a:srgbClr val="050403"/>
                </a:solidFill>
              </a:rPr>
              <a:t>. 39: 1-5, p. 48.</a:t>
            </a:r>
          </a:p>
          <a:p>
            <a:r>
              <a:rPr lang="fr-FR" sz="3200" b="1" dirty="0" smtClean="0">
                <a:solidFill>
                  <a:srgbClr val="050403"/>
                </a:solidFill>
              </a:rPr>
              <a:t>Joseph avait appris à tout faire dans une maison. Il n’avait pas de problème chez </a:t>
            </a:r>
            <a:r>
              <a:rPr lang="fr-FR" sz="3200" b="1" dirty="0" err="1" smtClean="0">
                <a:solidFill>
                  <a:srgbClr val="050403"/>
                </a:solidFill>
              </a:rPr>
              <a:t>Potiphar</a:t>
            </a:r>
            <a:r>
              <a:rPr lang="fr-FR" sz="3200" b="1" dirty="0" smtClean="0">
                <a:solidFill>
                  <a:srgbClr val="050403"/>
                </a:solidFill>
              </a:rPr>
              <a:t>.</a:t>
            </a:r>
            <a:endParaRPr lang="fr-FR" sz="3200" b="1" dirty="0">
              <a:solidFill>
                <a:srgbClr val="050403"/>
              </a:solidFill>
            </a:endParaRPr>
          </a:p>
        </p:txBody>
      </p:sp>
    </p:spTree>
    <p:extLst>
      <p:ext uri="{BB962C8B-B14F-4D97-AF65-F5344CB8AC3E}">
        <p14:creationId xmlns:p14="http://schemas.microsoft.com/office/powerpoint/2010/main" val="5968935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2°) « Sous </a:t>
            </a:r>
            <a:r>
              <a:rPr lang="fr-FR" sz="3200" b="1" dirty="0">
                <a:solidFill>
                  <a:srgbClr val="050403"/>
                </a:solidFill>
              </a:rPr>
              <a:t>aucun prétexte on ne devrait entrer dans la vie conjugale avant que les intéressés aient acquis une solide connaissance des devoirs pratiques de la vie au foyer. La femme devrait posséder une formation psychologique ainsi qu’un savoir-faire suffisants pour lui permettre d’élever ses enfants normalement</a:t>
            </a:r>
            <a:r>
              <a:rPr lang="fr-FR" sz="3200" b="1" dirty="0" smtClean="0">
                <a:solidFill>
                  <a:srgbClr val="050403"/>
                </a:solidFill>
              </a:rPr>
              <a:t>.</a:t>
            </a:r>
          </a:p>
          <a:p>
            <a:r>
              <a:rPr lang="fr-FR" sz="3200" dirty="0" smtClean="0"/>
              <a:t>FC , p. 83 §1</a:t>
            </a:r>
            <a:endParaRPr lang="fr-FR" sz="3200" b="1" dirty="0" smtClean="0">
              <a:solidFill>
                <a:srgbClr val="050403"/>
              </a:solidFill>
            </a:endParaRPr>
          </a:p>
        </p:txBody>
      </p:sp>
    </p:spTree>
    <p:extLst>
      <p:ext uri="{BB962C8B-B14F-4D97-AF65-F5344CB8AC3E}">
        <p14:creationId xmlns:p14="http://schemas.microsoft.com/office/powerpoint/2010/main" val="3620756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a:solidFill>
                  <a:srgbClr val="050403"/>
                </a:solidFill>
              </a:rPr>
              <a:t>Chaque fille d’Eve a le droit d’acquérir des notions approfondies sur les devoirs qui concernent la maison, de recevoir un enseignement complet sur tous les aspects des travaux domestiques. </a:t>
            </a:r>
            <a:endParaRPr lang="fr-FR" sz="3200" b="1" dirty="0" smtClean="0">
              <a:solidFill>
                <a:srgbClr val="050403"/>
              </a:solidFill>
            </a:endParaRPr>
          </a:p>
        </p:txBody>
      </p:sp>
    </p:spTree>
    <p:extLst>
      <p:ext uri="{BB962C8B-B14F-4D97-AF65-F5344CB8AC3E}">
        <p14:creationId xmlns:p14="http://schemas.microsoft.com/office/powerpoint/2010/main" val="20432695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Chaque </a:t>
            </a:r>
            <a:r>
              <a:rPr lang="fr-FR" sz="3200" b="1" dirty="0">
                <a:solidFill>
                  <a:srgbClr val="050403"/>
                </a:solidFill>
              </a:rPr>
              <a:t>jeune femme devrait bénéficier d’une formation adéquate qui lui permette, au cas où elle serait appelée à remplir le rôle d’épouse et de mère, de jouer en quelque sorte le rôle de reine sur son domaine particulier.</a:t>
            </a:r>
            <a:endParaRPr lang="fr-FR" sz="3200" b="1" dirty="0" smtClean="0">
              <a:solidFill>
                <a:srgbClr val="050403"/>
              </a:solidFill>
            </a:endParaRPr>
          </a:p>
          <a:p>
            <a:r>
              <a:rPr lang="fr-FR" sz="3200" dirty="0" smtClean="0"/>
              <a:t>FC , p. 83 §3.</a:t>
            </a:r>
            <a:endParaRPr lang="fr-FR" sz="3200" b="1" dirty="0" smtClean="0">
              <a:solidFill>
                <a:srgbClr val="050403"/>
              </a:solidFill>
            </a:endParaRPr>
          </a:p>
        </p:txBody>
      </p:sp>
    </p:spTree>
    <p:extLst>
      <p:ext uri="{BB962C8B-B14F-4D97-AF65-F5344CB8AC3E}">
        <p14:creationId xmlns:p14="http://schemas.microsoft.com/office/powerpoint/2010/main" val="17279867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L’idée </a:t>
            </a:r>
            <a:r>
              <a:rPr lang="fr-FR" sz="3200" b="1" dirty="0">
                <a:solidFill>
                  <a:srgbClr val="050403"/>
                </a:solidFill>
              </a:rPr>
              <a:t>que l’ignorance des travaux domestiques est une caractéristique essentielle chez un homme ou chez une femme qui se respectent est contraire au dessein que Dieu s’était proposé en créant l’homme. </a:t>
            </a:r>
            <a:endParaRPr lang="fr-FR" b="1" dirty="0">
              <a:solidFill>
                <a:srgbClr val="050403"/>
              </a:solidFill>
            </a:endParaRPr>
          </a:p>
        </p:txBody>
      </p:sp>
    </p:spTree>
    <p:extLst>
      <p:ext uri="{BB962C8B-B14F-4D97-AF65-F5344CB8AC3E}">
        <p14:creationId xmlns:p14="http://schemas.microsoft.com/office/powerpoint/2010/main" val="192877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La </a:t>
            </a:r>
            <a:r>
              <a:rPr lang="fr-FR" sz="3200" b="1" dirty="0">
                <a:solidFill>
                  <a:srgbClr val="050403"/>
                </a:solidFill>
              </a:rPr>
              <a:t>paresse est un péché, et l’ignorance touchant les devoirs domestiques est le fruit de la sottise, elle sera par la suite l’occasion de regrets amers et répétés</a:t>
            </a:r>
            <a:r>
              <a:rPr lang="fr-FR" sz="3200" b="1" dirty="0" smtClean="0">
                <a:solidFill>
                  <a:srgbClr val="050403"/>
                </a:solidFill>
              </a:rPr>
              <a:t>.</a:t>
            </a:r>
          </a:p>
          <a:p>
            <a:r>
              <a:rPr lang="fr-FR" sz="3200" dirty="0" smtClean="0"/>
              <a:t>FC 84.1</a:t>
            </a:r>
            <a:endParaRPr lang="fr-FR" sz="3200" b="1" dirty="0" smtClean="0">
              <a:solidFill>
                <a:srgbClr val="050403"/>
              </a:solidFill>
            </a:endParaRPr>
          </a:p>
        </p:txBody>
      </p:sp>
    </p:spTree>
    <p:extLst>
      <p:ext uri="{BB962C8B-B14F-4D97-AF65-F5344CB8AC3E}">
        <p14:creationId xmlns:p14="http://schemas.microsoft.com/office/powerpoint/2010/main" val="2619859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I. LES PARENTS</a:t>
            </a:r>
          </a:p>
          <a:p>
            <a:r>
              <a:rPr lang="fr-FR" sz="3200" b="1" dirty="0" smtClean="0">
                <a:solidFill>
                  <a:srgbClr val="050403"/>
                </a:solidFill>
              </a:rPr>
              <a:t>Les recommandations de l’esprit de prophétie quant à la préparation des enfants en vue de la prise des responsabilités de demain.</a:t>
            </a:r>
          </a:p>
          <a:p>
            <a:endParaRPr lang="fr-FR" sz="3200" b="1" dirty="0" smtClean="0">
              <a:solidFill>
                <a:srgbClr val="050403"/>
              </a:solidFill>
            </a:endParaRPr>
          </a:p>
          <a:p>
            <a:r>
              <a:rPr lang="fr-FR" sz="3200" b="1" dirty="0" smtClean="0">
                <a:solidFill>
                  <a:srgbClr val="002060"/>
                </a:solidFill>
              </a:rPr>
              <a:t>A. LA FAMILLE: UNE ECOLE.</a:t>
            </a:r>
            <a:endParaRPr lang="fr-FR" sz="3200" b="1" dirty="0">
              <a:solidFill>
                <a:srgbClr val="002060"/>
              </a:solidFill>
            </a:endParaRPr>
          </a:p>
        </p:txBody>
      </p:sp>
    </p:spTree>
    <p:extLst>
      <p:ext uri="{BB962C8B-B14F-4D97-AF65-F5344CB8AC3E}">
        <p14:creationId xmlns:p14="http://schemas.microsoft.com/office/powerpoint/2010/main" val="26387396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 Une </a:t>
            </a:r>
            <a:r>
              <a:rPr lang="fr-FR" sz="3200" b="1" dirty="0">
                <a:solidFill>
                  <a:srgbClr val="050403"/>
                </a:solidFill>
              </a:rPr>
              <a:t>vigilance permanente doit être exercée à l’égard de nos enfants. Par ses multiples stratagèmes, Satan commence son action sur leur tempérament et leur volonté dès leur naissance. </a:t>
            </a:r>
          </a:p>
        </p:txBody>
      </p:sp>
    </p:spTree>
    <p:extLst>
      <p:ext uri="{BB962C8B-B14F-4D97-AF65-F5344CB8AC3E}">
        <p14:creationId xmlns:p14="http://schemas.microsoft.com/office/powerpoint/2010/main" val="38624956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lstStyle/>
          <a:p>
            <a:r>
              <a:rPr lang="fr-FR" sz="3200" b="1" dirty="0" smtClean="0">
                <a:solidFill>
                  <a:srgbClr val="050403"/>
                </a:solidFill>
              </a:rPr>
              <a:t>Leur </a:t>
            </a:r>
            <a:r>
              <a:rPr lang="fr-FR" sz="3200" b="1" dirty="0">
                <a:solidFill>
                  <a:srgbClr val="050403"/>
                </a:solidFill>
              </a:rPr>
              <a:t>sécurité dépend de la sagesse et des soins vigilants des parents. Ceux-ci doivent lutter dans l’amour et la crainte du Seigneur pour prendre possession, alors qu’il en est temps, du jardin du cœur, y jeter la pure semence d’un esprit loyal, d’habitudes correctes inspirées par l’amour et la crainte de </a:t>
            </a:r>
            <a:r>
              <a:rPr lang="fr-FR" sz="3200" b="1" dirty="0" smtClean="0">
                <a:solidFill>
                  <a:srgbClr val="050403"/>
                </a:solidFill>
              </a:rPr>
              <a:t>Dieu ». </a:t>
            </a:r>
          </a:p>
          <a:p>
            <a:r>
              <a:rPr lang="fr-FR" b="1" dirty="0" smtClean="0">
                <a:solidFill>
                  <a:srgbClr val="0070C0"/>
                </a:solidFill>
              </a:rPr>
              <a:t>FC , p. 193 §2</a:t>
            </a:r>
            <a:endParaRPr lang="fr-FR" b="1" dirty="0">
              <a:solidFill>
                <a:srgbClr val="0070C0"/>
              </a:solidFill>
            </a:endParaRPr>
          </a:p>
        </p:txBody>
      </p:sp>
    </p:spTree>
    <p:extLst>
      <p:ext uri="{BB962C8B-B14F-4D97-AF65-F5344CB8AC3E}">
        <p14:creationId xmlns:p14="http://schemas.microsoft.com/office/powerpoint/2010/main" val="18439286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3200" b="1" dirty="0" smtClean="0">
                <a:solidFill>
                  <a:srgbClr val="050403"/>
                </a:solidFill>
              </a:rPr>
              <a:t>CONCLUSION.</a:t>
            </a:r>
          </a:p>
          <a:p>
            <a:r>
              <a:rPr lang="fr-FR" sz="3200" b="1" dirty="0" smtClean="0">
                <a:solidFill>
                  <a:srgbClr val="050403"/>
                </a:solidFill>
              </a:rPr>
              <a:t>L’avenir des futurs couples se prépare longtemps à l’avance. Quand on a appris à faire fonctionner un foyer, on diminue le risque de vaines disputes qui souvent détruisent l’amour et le respect mutuel. </a:t>
            </a:r>
          </a:p>
          <a:p>
            <a:r>
              <a:rPr lang="fr-FR" sz="3200" b="1" dirty="0" smtClean="0">
                <a:solidFill>
                  <a:srgbClr val="050403"/>
                </a:solidFill>
              </a:rPr>
              <a:t>Il faut être instruit, certes, mais il faut surtout savoir </a:t>
            </a:r>
            <a:r>
              <a:rPr lang="fr-FR" sz="3200" b="1" dirty="0" smtClean="0">
                <a:solidFill>
                  <a:srgbClr val="FF0000"/>
                </a:solidFill>
              </a:rPr>
              <a:t>être</a:t>
            </a:r>
            <a:r>
              <a:rPr lang="fr-FR" sz="3200" b="1" dirty="0" smtClean="0">
                <a:solidFill>
                  <a:srgbClr val="050403"/>
                </a:solidFill>
              </a:rPr>
              <a:t> et savoir </a:t>
            </a:r>
            <a:r>
              <a:rPr lang="fr-FR" sz="3200" b="1" dirty="0" smtClean="0">
                <a:solidFill>
                  <a:srgbClr val="00B050"/>
                </a:solidFill>
              </a:rPr>
              <a:t>faire</a:t>
            </a:r>
            <a:r>
              <a:rPr lang="fr-FR" sz="3200" b="1" dirty="0" smtClean="0">
                <a:solidFill>
                  <a:srgbClr val="050403"/>
                </a:solidFill>
              </a:rPr>
              <a:t>. </a:t>
            </a:r>
          </a:p>
          <a:p>
            <a:pPr algn="ctr"/>
            <a:r>
              <a:rPr lang="fr-FR" sz="3200" b="1" dirty="0" smtClean="0">
                <a:solidFill>
                  <a:srgbClr val="050403"/>
                </a:solidFill>
              </a:rPr>
              <a:t>Fin</a:t>
            </a:r>
            <a:endParaRPr lang="fr-FR" sz="3200" b="1" dirty="0">
              <a:solidFill>
                <a:srgbClr val="050403"/>
              </a:solidFill>
            </a:endParaRPr>
          </a:p>
        </p:txBody>
      </p:sp>
    </p:spTree>
    <p:extLst>
      <p:ext uri="{BB962C8B-B14F-4D97-AF65-F5344CB8AC3E}">
        <p14:creationId xmlns:p14="http://schemas.microsoft.com/office/powerpoint/2010/main" val="29537914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lstStyle/>
          <a:p>
            <a:r>
              <a:rPr lang="fr-FR" b="1" dirty="0" smtClean="0">
                <a:solidFill>
                  <a:srgbClr val="050403"/>
                </a:solidFill>
              </a:rPr>
              <a:t>Bibliographie</a:t>
            </a:r>
          </a:p>
          <a:p>
            <a:r>
              <a:rPr lang="fr-FR" dirty="0" smtClean="0"/>
              <a:t>E. White. Foyer Chrétien. France: Editions </a:t>
            </a:r>
            <a:r>
              <a:rPr lang="fr-FR" dirty="0" err="1" smtClean="0"/>
              <a:t>SdT</a:t>
            </a:r>
            <a:r>
              <a:rPr lang="fr-FR" dirty="0" smtClean="0"/>
              <a:t>, Dammarie les Lys, 1978.</a:t>
            </a:r>
          </a:p>
          <a:p>
            <a:r>
              <a:rPr lang="fr-FR" dirty="0" smtClean="0"/>
              <a:t>-------------. Message à la Jeunesse. </a:t>
            </a:r>
            <a:r>
              <a:rPr lang="fr-FR" dirty="0" err="1" smtClean="0"/>
              <a:t>Mountain</a:t>
            </a:r>
            <a:r>
              <a:rPr lang="fr-FR" dirty="0" smtClean="0"/>
              <a:t> </a:t>
            </a:r>
            <a:r>
              <a:rPr lang="fr-FR" dirty="0" err="1" smtClean="0"/>
              <a:t>View</a:t>
            </a:r>
            <a:r>
              <a:rPr lang="fr-FR" dirty="0" smtClean="0"/>
              <a:t>, </a:t>
            </a:r>
            <a:r>
              <a:rPr lang="fr-FR" dirty="0" err="1" smtClean="0"/>
              <a:t>California</a:t>
            </a:r>
            <a:r>
              <a:rPr lang="fr-FR" dirty="0" smtClean="0"/>
              <a:t>: Pacific </a:t>
            </a:r>
            <a:r>
              <a:rPr lang="fr-FR" dirty="0" err="1" smtClean="0"/>
              <a:t>Press</a:t>
            </a:r>
            <a:r>
              <a:rPr lang="fr-FR" dirty="0" smtClean="0"/>
              <a:t> </a:t>
            </a:r>
            <a:r>
              <a:rPr lang="fr-FR" dirty="0" err="1" smtClean="0"/>
              <a:t>Publishing</a:t>
            </a:r>
            <a:r>
              <a:rPr lang="fr-FR" dirty="0" smtClean="0"/>
              <a:t>  Association, 1979.</a:t>
            </a:r>
            <a:endParaRPr lang="fr-FR" dirty="0"/>
          </a:p>
        </p:txBody>
      </p:sp>
    </p:spTree>
    <p:extLst>
      <p:ext uri="{BB962C8B-B14F-4D97-AF65-F5344CB8AC3E}">
        <p14:creationId xmlns:p14="http://schemas.microsoft.com/office/powerpoint/2010/main" val="2307172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r>
              <a:rPr lang="fr-FR" sz="3600" b="1" dirty="0">
                <a:solidFill>
                  <a:srgbClr val="050403"/>
                </a:solidFill>
              </a:rPr>
              <a:t>La jeunesse d’aujourd’hui détermine ce que sera la société de demain et l’avenir de nos enfants et de nos jeunes gens dépend de la famille où ils grandissent. </a:t>
            </a:r>
          </a:p>
        </p:txBody>
      </p:sp>
    </p:spTree>
    <p:extLst>
      <p:ext uri="{BB962C8B-B14F-4D97-AF65-F5344CB8AC3E}">
        <p14:creationId xmlns:p14="http://schemas.microsoft.com/office/powerpoint/2010/main" val="2242068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pPr marL="114300" indent="0">
              <a:buNone/>
            </a:pPr>
            <a:r>
              <a:rPr lang="fr-FR" sz="3600" b="1" dirty="0" smtClean="0">
                <a:solidFill>
                  <a:srgbClr val="050403"/>
                </a:solidFill>
              </a:rPr>
              <a:t>La </a:t>
            </a:r>
            <a:r>
              <a:rPr lang="fr-FR" sz="3600" b="1" dirty="0">
                <a:solidFill>
                  <a:srgbClr val="050403"/>
                </a:solidFill>
              </a:rPr>
              <a:t>maladie, la misère et le crime dont souffre l’humanité proviennent en grande partie du manque d’éducation familiale. </a:t>
            </a:r>
          </a:p>
        </p:txBody>
      </p:sp>
    </p:spTree>
    <p:extLst>
      <p:ext uri="{BB962C8B-B14F-4D97-AF65-F5344CB8AC3E}">
        <p14:creationId xmlns:p14="http://schemas.microsoft.com/office/powerpoint/2010/main" val="3156957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lstStyle/>
          <a:p>
            <a:r>
              <a:rPr lang="fr-FR" sz="3600" b="1" dirty="0" smtClean="0">
                <a:solidFill>
                  <a:srgbClr val="050403"/>
                </a:solidFill>
              </a:rPr>
              <a:t>Si </a:t>
            </a:r>
            <a:r>
              <a:rPr lang="fr-FR" sz="3600" b="1" dirty="0">
                <a:solidFill>
                  <a:srgbClr val="050403"/>
                </a:solidFill>
              </a:rPr>
              <a:t>la vie de famille était pure et saine, si les enfants y étaient </a:t>
            </a:r>
            <a:r>
              <a:rPr lang="fr-FR" sz="3600" b="1" i="1" dirty="0">
                <a:solidFill>
                  <a:srgbClr val="C00000"/>
                </a:solidFill>
              </a:rPr>
              <a:t>préparés aux responsabilités et aux dangers de la vie,</a:t>
            </a:r>
            <a:r>
              <a:rPr lang="fr-FR" sz="3600" b="1" dirty="0">
                <a:solidFill>
                  <a:srgbClr val="050403"/>
                </a:solidFill>
              </a:rPr>
              <a:t> quel changement ne verrait-on pas dans le monde</a:t>
            </a:r>
            <a:r>
              <a:rPr lang="fr-FR" sz="3600" b="1" dirty="0" smtClean="0">
                <a:solidFill>
                  <a:srgbClr val="050403"/>
                </a:solidFill>
              </a:rPr>
              <a:t>! </a:t>
            </a:r>
          </a:p>
          <a:p>
            <a:endParaRPr lang="fr-FR" b="1" i="1" dirty="0" smtClean="0"/>
          </a:p>
          <a:p>
            <a:r>
              <a:rPr lang="fr-FR" b="1" i="1" dirty="0" smtClean="0"/>
              <a:t>FC p. 174 §6</a:t>
            </a:r>
            <a:endParaRPr lang="fr-FR" b="1" i="1" dirty="0"/>
          </a:p>
        </p:txBody>
      </p:sp>
    </p:spTree>
    <p:extLst>
      <p:ext uri="{BB962C8B-B14F-4D97-AF65-F5344CB8AC3E}">
        <p14:creationId xmlns:p14="http://schemas.microsoft.com/office/powerpoint/2010/main" val="1023587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a:xfrm>
            <a:off x="457200" y="1340768"/>
            <a:ext cx="7620000" cy="5328592"/>
          </a:xfrm>
        </p:spPr>
        <p:txBody>
          <a:bodyPr>
            <a:normAutofit/>
          </a:bodyPr>
          <a:lstStyle/>
          <a:p>
            <a:r>
              <a:rPr lang="fr-FR" sz="3600" b="1" dirty="0" smtClean="0">
                <a:solidFill>
                  <a:srgbClr val="050403"/>
                </a:solidFill>
              </a:rPr>
              <a:t>Nos </a:t>
            </a:r>
            <a:r>
              <a:rPr lang="fr-FR" sz="3600" b="1" dirty="0">
                <a:solidFill>
                  <a:srgbClr val="050403"/>
                </a:solidFill>
              </a:rPr>
              <a:t>enfants ont-ils formé des habitudes de décision qui leur permettront </a:t>
            </a:r>
            <a:r>
              <a:rPr lang="fr-FR" sz="3600" b="1" dirty="0" smtClean="0">
                <a:solidFill>
                  <a:srgbClr val="050403"/>
                </a:solidFill>
              </a:rPr>
              <a:t>d’être : </a:t>
            </a:r>
          </a:p>
          <a:p>
            <a:r>
              <a:rPr lang="fr-FR" sz="3600" b="1" dirty="0" smtClean="0">
                <a:solidFill>
                  <a:srgbClr val="050403"/>
                </a:solidFill>
              </a:rPr>
              <a:t>1) </a:t>
            </a:r>
            <a:r>
              <a:rPr lang="fr-FR" sz="3600" b="1" u="sng" dirty="0">
                <a:solidFill>
                  <a:srgbClr val="050403"/>
                </a:solidFill>
              </a:rPr>
              <a:t>fermes</a:t>
            </a:r>
            <a:r>
              <a:rPr lang="fr-FR" sz="3600" b="1" dirty="0">
                <a:solidFill>
                  <a:srgbClr val="050403"/>
                </a:solidFill>
              </a:rPr>
              <a:t>, </a:t>
            </a:r>
            <a:r>
              <a:rPr lang="fr-FR" sz="3600" b="1" dirty="0" smtClean="0">
                <a:solidFill>
                  <a:srgbClr val="050403"/>
                </a:solidFill>
              </a:rPr>
              <a:t>         </a:t>
            </a:r>
          </a:p>
          <a:p>
            <a:r>
              <a:rPr lang="fr-FR" sz="3600" b="1" dirty="0" smtClean="0">
                <a:solidFill>
                  <a:srgbClr val="050403"/>
                </a:solidFill>
              </a:rPr>
              <a:t>2) </a:t>
            </a:r>
            <a:r>
              <a:rPr lang="fr-FR" sz="3600" b="1" i="1" dirty="0" smtClean="0">
                <a:solidFill>
                  <a:srgbClr val="FF0000"/>
                </a:solidFill>
              </a:rPr>
              <a:t>inébranlables </a:t>
            </a:r>
            <a:r>
              <a:rPr lang="fr-FR" sz="3600" b="1" dirty="0">
                <a:solidFill>
                  <a:srgbClr val="050403"/>
                </a:solidFill>
              </a:rPr>
              <a:t>dans leur </a:t>
            </a:r>
            <a:r>
              <a:rPr lang="fr-FR" sz="3600" b="1" dirty="0" smtClean="0">
                <a:solidFill>
                  <a:srgbClr val="050403"/>
                </a:solidFill>
              </a:rPr>
              <a:t>                               </a:t>
            </a:r>
          </a:p>
          <a:p>
            <a:r>
              <a:rPr lang="fr-FR" sz="3600" b="1" dirty="0" smtClean="0">
                <a:solidFill>
                  <a:srgbClr val="050403"/>
                </a:solidFill>
              </a:rPr>
              <a:t>3) </a:t>
            </a:r>
            <a:r>
              <a:rPr lang="fr-FR" sz="3600" b="1" dirty="0" smtClean="0">
                <a:solidFill>
                  <a:srgbClr val="0070C0"/>
                </a:solidFill>
              </a:rPr>
              <a:t>attachement </a:t>
            </a:r>
            <a:r>
              <a:rPr lang="fr-FR" sz="3600" b="1" dirty="0">
                <a:solidFill>
                  <a:srgbClr val="0070C0"/>
                </a:solidFill>
              </a:rPr>
              <a:t>aux vrais principes</a:t>
            </a:r>
            <a:r>
              <a:rPr lang="fr-FR" sz="3600" b="1" dirty="0">
                <a:solidFill>
                  <a:srgbClr val="050403"/>
                </a:solidFill>
              </a:rPr>
              <a:t> et dans </a:t>
            </a:r>
            <a:endParaRPr lang="fr-FR" sz="3600" b="1" dirty="0" smtClean="0">
              <a:solidFill>
                <a:srgbClr val="050403"/>
              </a:solidFill>
            </a:endParaRPr>
          </a:p>
          <a:p>
            <a:r>
              <a:rPr lang="fr-FR" sz="3600" b="1" dirty="0" smtClean="0">
                <a:solidFill>
                  <a:srgbClr val="050403"/>
                </a:solidFill>
              </a:rPr>
              <a:t>4) </a:t>
            </a:r>
            <a:r>
              <a:rPr lang="fr-FR" sz="3600" b="1" i="1" u="sng" dirty="0" smtClean="0">
                <a:solidFill>
                  <a:srgbClr val="050403"/>
                </a:solidFill>
              </a:rPr>
              <a:t>l’accomplissement </a:t>
            </a:r>
            <a:r>
              <a:rPr lang="fr-FR" sz="3600" b="1" i="1" u="sng" dirty="0">
                <a:solidFill>
                  <a:srgbClr val="050403"/>
                </a:solidFill>
              </a:rPr>
              <a:t>de leur devoir</a:t>
            </a:r>
            <a:r>
              <a:rPr lang="fr-FR" sz="3600" b="1" dirty="0">
                <a:solidFill>
                  <a:srgbClr val="050403"/>
                </a:solidFill>
              </a:rPr>
              <a:t>?</a:t>
            </a:r>
          </a:p>
        </p:txBody>
      </p:sp>
    </p:spTree>
    <p:extLst>
      <p:ext uri="{BB962C8B-B14F-4D97-AF65-F5344CB8AC3E}">
        <p14:creationId xmlns:p14="http://schemas.microsoft.com/office/powerpoint/2010/main" val="107159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a:bodyPr>
          <a:lstStyle/>
          <a:p>
            <a:r>
              <a:rPr lang="fr-FR" sz="2800" b="1" dirty="0" smtClean="0">
                <a:solidFill>
                  <a:srgbClr val="002060"/>
                </a:solidFill>
              </a:rPr>
              <a:t>B. FORMATION DU CARACTERE DES ENFANTS</a:t>
            </a:r>
            <a:r>
              <a:rPr lang="fr-FR" sz="2800" b="1" dirty="0" smtClean="0">
                <a:solidFill>
                  <a:srgbClr val="050403"/>
                </a:solidFill>
              </a:rPr>
              <a:t>.</a:t>
            </a:r>
          </a:p>
          <a:p>
            <a:r>
              <a:rPr lang="fr-FR" sz="3600" b="1" dirty="0" smtClean="0">
                <a:solidFill>
                  <a:srgbClr val="050403"/>
                </a:solidFill>
              </a:rPr>
              <a:t>« Les </a:t>
            </a:r>
            <a:r>
              <a:rPr lang="fr-FR" sz="3600" b="1" dirty="0">
                <a:solidFill>
                  <a:srgbClr val="050403"/>
                </a:solidFill>
              </a:rPr>
              <a:t>parents sont responsables de la santé de leurs enfants, de la </a:t>
            </a:r>
            <a:r>
              <a:rPr lang="fr-FR" sz="3600" b="1" dirty="0">
                <a:solidFill>
                  <a:srgbClr val="FF0000"/>
                </a:solidFill>
              </a:rPr>
              <a:t>formation et du développement de leur caractère</a:t>
            </a:r>
            <a:r>
              <a:rPr lang="fr-FR" sz="3600" b="1" dirty="0">
                <a:solidFill>
                  <a:srgbClr val="050403"/>
                </a:solidFill>
              </a:rPr>
              <a:t>. Nulle autre personne ne devrait être chargée de cette mission. </a:t>
            </a:r>
          </a:p>
        </p:txBody>
      </p:sp>
    </p:spTree>
    <p:extLst>
      <p:ext uri="{BB962C8B-B14F-4D97-AF65-F5344CB8AC3E}">
        <p14:creationId xmlns:p14="http://schemas.microsoft.com/office/powerpoint/2010/main" val="168092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solidFill>
                  <a:srgbClr val="FF0000"/>
                </a:solidFill>
              </a:rPr>
              <a:t>Parents: Préparez vos enfants</a:t>
            </a:r>
            <a:endParaRPr lang="fr-FR" sz="4400" b="1"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sz="3600" b="1" dirty="0" smtClean="0">
                <a:solidFill>
                  <a:srgbClr val="050403"/>
                </a:solidFill>
              </a:rPr>
              <a:t>En </a:t>
            </a:r>
            <a:r>
              <a:rPr lang="fr-FR" sz="3600" b="1" dirty="0">
                <a:solidFill>
                  <a:srgbClr val="050403"/>
                </a:solidFill>
              </a:rPr>
              <a:t>devenant parents, vous acceptez le devoir de collaborer avec le Seigneur pour </a:t>
            </a:r>
            <a:r>
              <a:rPr lang="fr-FR" sz="3600" b="1" dirty="0">
                <a:solidFill>
                  <a:srgbClr val="FF0000"/>
                </a:solidFill>
              </a:rPr>
              <a:t>inculquer</a:t>
            </a:r>
            <a:r>
              <a:rPr lang="fr-FR" sz="3600" b="1" dirty="0">
                <a:solidFill>
                  <a:srgbClr val="050403"/>
                </a:solidFill>
              </a:rPr>
              <a:t> aux vôtres </a:t>
            </a:r>
            <a:r>
              <a:rPr lang="fr-FR" sz="3600" b="1" i="1" dirty="0">
                <a:solidFill>
                  <a:srgbClr val="FF0000"/>
                </a:solidFill>
              </a:rPr>
              <a:t>des principes </a:t>
            </a:r>
            <a:r>
              <a:rPr lang="fr-FR" sz="3600" b="1" i="1" dirty="0" smtClean="0">
                <a:solidFill>
                  <a:srgbClr val="FF0000"/>
                </a:solidFill>
              </a:rPr>
              <a:t>sains »</a:t>
            </a:r>
            <a:r>
              <a:rPr lang="fr-FR" sz="3600" b="1" dirty="0" smtClean="0">
                <a:solidFill>
                  <a:srgbClr val="050403"/>
                </a:solidFill>
              </a:rPr>
              <a:t>. </a:t>
            </a:r>
            <a:endParaRPr lang="fr-FR" sz="2400" dirty="0"/>
          </a:p>
          <a:p>
            <a:r>
              <a:rPr lang="fr-FR" sz="2400" dirty="0" smtClean="0"/>
              <a:t>(FC p. 179 §2)</a:t>
            </a:r>
            <a:endParaRPr lang="fr-FR" sz="3600" b="1" dirty="0" smtClean="0">
              <a:solidFill>
                <a:srgbClr val="050403"/>
              </a:solidFill>
            </a:endParaRPr>
          </a:p>
          <a:p>
            <a:endParaRPr lang="fr-FR" sz="3600" b="1" dirty="0" smtClean="0">
              <a:solidFill>
                <a:srgbClr val="050403"/>
              </a:solidFill>
            </a:endParaRPr>
          </a:p>
          <a:p>
            <a:r>
              <a:rPr lang="fr-FR" sz="3600" b="1" dirty="0" smtClean="0">
                <a:solidFill>
                  <a:srgbClr val="050403"/>
                </a:solidFill>
              </a:rPr>
              <a:t>Le mariage réussit ou échoue en fonction du caractère des personnes qui la composent.</a:t>
            </a:r>
            <a:endParaRPr lang="fr-FR" sz="3600" b="1" dirty="0">
              <a:solidFill>
                <a:srgbClr val="050403"/>
              </a:solidFill>
            </a:endParaRPr>
          </a:p>
        </p:txBody>
      </p:sp>
    </p:spTree>
    <p:extLst>
      <p:ext uri="{BB962C8B-B14F-4D97-AF65-F5344CB8AC3E}">
        <p14:creationId xmlns:p14="http://schemas.microsoft.com/office/powerpoint/2010/main" val="1375348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Contiguïté">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1680</TotalTime>
  <Words>1340</Words>
  <Application>Microsoft Office PowerPoint</Application>
  <PresentationFormat>Affichage à l'écran (4:3)</PresentationFormat>
  <Paragraphs>122</Paragraphs>
  <Slides>33</Slides>
  <Notes>1</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Contiguïté</vt:lpstr>
      <vt:lpstr>ROLE DES PARENTS DANS LA PREPARATION DES ENFANTS </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lpstr>Parents: Préparez vos enfants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DES PARENTS DANS PREPARATION DES ENFANTS</dc:title>
  <dc:creator>Toshiba</dc:creator>
  <cp:lastModifiedBy>Toshiba</cp:lastModifiedBy>
  <cp:revision>45</cp:revision>
  <dcterms:created xsi:type="dcterms:W3CDTF">2013-09-14T07:52:08Z</dcterms:created>
  <dcterms:modified xsi:type="dcterms:W3CDTF">2013-11-24T15:03:22Z</dcterms:modified>
</cp:coreProperties>
</file>