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5" r:id="rId6"/>
    <p:sldId id="263" r:id="rId7"/>
    <p:sldId id="260" r:id="rId8"/>
    <p:sldId id="264" r:id="rId9"/>
    <p:sldId id="261" r:id="rId10"/>
    <p:sldId id="266" r:id="rId11"/>
    <p:sldId id="267" r:id="rId12"/>
    <p:sldId id="268" r:id="rId13"/>
    <p:sldId id="269" r:id="rId14"/>
    <p:sldId id="270" r:id="rId15"/>
    <p:sldId id="272" r:id="rId16"/>
    <p:sldId id="271" r:id="rId17"/>
    <p:sldId id="273"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504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fr-FR" smtClean="0"/>
              <a:t>Modifiez le style du titre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3E2A6D02-6C2F-41EF-A053-9A9ED2D6D161}" type="datetimeFigureOut">
              <a:rPr lang="fr-FR" smtClean="0"/>
              <a:t>20/09/2013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17BAF2-91A1-493A-A310-906EC0458577}"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3E2A6D02-6C2F-41EF-A053-9A9ED2D6D161}" type="datetimeFigureOut">
              <a:rPr lang="fr-FR" smtClean="0"/>
              <a:t>20/09/2013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17BAF2-91A1-493A-A310-906EC0458577}"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3E2A6D02-6C2F-41EF-A053-9A9ED2D6D161}" type="datetimeFigureOut">
              <a:rPr lang="fr-FR" smtClean="0"/>
              <a:t>20/09/2013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17BAF2-91A1-493A-A310-906EC0458577}"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3E2A6D02-6C2F-41EF-A053-9A9ED2D6D161}" type="datetimeFigureOut">
              <a:rPr lang="fr-FR" smtClean="0"/>
              <a:t>20/09/2013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17BAF2-91A1-493A-A310-906EC0458577}"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fr-FR" smtClean="0"/>
              <a:t>Modifiez le style du titre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E2A6D02-6C2F-41EF-A053-9A9ED2D6D161}" type="datetimeFigureOut">
              <a:rPr lang="fr-FR" smtClean="0"/>
              <a:t>20/09/2013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17BAF2-91A1-493A-A310-906EC0458577}"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3E2A6D02-6C2F-41EF-A053-9A9ED2D6D161}" type="datetimeFigureOut">
              <a:rPr lang="fr-FR" smtClean="0"/>
              <a:t>20/09/2013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17BAF2-91A1-493A-A310-906EC0458577}"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Date Placeholder 6"/>
          <p:cNvSpPr>
            <a:spLocks noGrp="1"/>
          </p:cNvSpPr>
          <p:nvPr>
            <p:ph type="dt" sz="half" idx="10"/>
          </p:nvPr>
        </p:nvSpPr>
        <p:spPr/>
        <p:txBody>
          <a:bodyPr/>
          <a:lstStyle/>
          <a:p>
            <a:fld id="{3E2A6D02-6C2F-41EF-A053-9A9ED2D6D161}" type="datetimeFigureOut">
              <a:rPr lang="fr-FR" smtClean="0"/>
              <a:t>20/09/2013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C17BAF2-91A1-493A-A310-906EC0458577}"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3E2A6D02-6C2F-41EF-A053-9A9ED2D6D161}" type="datetimeFigureOut">
              <a:rPr lang="fr-FR" smtClean="0"/>
              <a:t>20/09/2013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6C17BAF2-91A1-493A-A310-906EC0458577}"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2A6D02-6C2F-41EF-A053-9A9ED2D6D161}" type="datetimeFigureOut">
              <a:rPr lang="fr-FR" smtClean="0"/>
              <a:t>20/09/2013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6C17BAF2-91A1-493A-A310-906EC0458577}"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fr-FR" smtClean="0"/>
              <a:t>Modifiez le style du titre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E2A6D02-6C2F-41EF-A053-9A9ED2D6D161}" type="datetimeFigureOut">
              <a:rPr lang="fr-FR" smtClean="0"/>
              <a:t>20/09/2013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17BAF2-91A1-493A-A310-906EC0458577}" type="slidenum">
              <a:rPr lang="fr-FR" smtClean="0"/>
              <a:t>‹N°›</a:t>
            </a:fld>
            <a:endParaRPr lang="fr-FR"/>
          </a:p>
        </p:txBody>
      </p:sp>
      <p:sp>
        <p:nvSpPr>
          <p:cNvPr id="9" name="Content Placeholder 8"/>
          <p:cNvSpPr>
            <a:spLocks noGrp="1"/>
          </p:cNvSpPr>
          <p:nvPr>
            <p:ph sz="quarter" idx="13"/>
          </p:nvPr>
        </p:nvSpPr>
        <p:spPr>
          <a:xfrm>
            <a:off x="304800" y="381000"/>
            <a:ext cx="7772400" cy="494284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fr-FR" smtClean="0"/>
              <a:t>Modifiez le style du titre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8" name="Date Placeholder 7"/>
          <p:cNvSpPr>
            <a:spLocks noGrp="1"/>
          </p:cNvSpPr>
          <p:nvPr>
            <p:ph type="dt" sz="half" idx="10"/>
          </p:nvPr>
        </p:nvSpPr>
        <p:spPr/>
        <p:txBody>
          <a:bodyPr/>
          <a:lstStyle/>
          <a:p>
            <a:fld id="{3E2A6D02-6C2F-41EF-A053-9A9ED2D6D161}" type="datetimeFigureOut">
              <a:rPr lang="fr-FR" smtClean="0"/>
              <a:t>20/09/2013</a:t>
            </a:fld>
            <a:endParaRPr lang="fr-FR"/>
          </a:p>
        </p:txBody>
      </p:sp>
      <p:sp>
        <p:nvSpPr>
          <p:cNvPr id="9" name="Slide Number Placeholder 8"/>
          <p:cNvSpPr>
            <a:spLocks noGrp="1"/>
          </p:cNvSpPr>
          <p:nvPr>
            <p:ph type="sldNum" sz="quarter" idx="11"/>
          </p:nvPr>
        </p:nvSpPr>
        <p:spPr/>
        <p:txBody>
          <a:bodyPr/>
          <a:lstStyle/>
          <a:p>
            <a:fld id="{6C17BAF2-91A1-493A-A310-906EC0458577}" type="slidenum">
              <a:rPr lang="fr-FR" smtClean="0"/>
              <a:t>‹N°›</a:t>
            </a:fld>
            <a:endParaRPr lang="fr-FR"/>
          </a:p>
        </p:txBody>
      </p:sp>
      <p:sp>
        <p:nvSpPr>
          <p:cNvPr id="10" name="Footer Placeholder 9"/>
          <p:cNvSpPr>
            <a:spLocks noGrp="1"/>
          </p:cNvSpPr>
          <p:nvPr>
            <p:ph type="ftr" sz="quarter" idx="12"/>
          </p:nvPr>
        </p:nvSpPr>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C17BAF2-91A1-493A-A310-906EC0458577}" type="slidenum">
              <a:rPr lang="fr-FR" smtClean="0"/>
              <a:t>‹N°›</a:t>
            </a:fld>
            <a:endParaRPr lang="fr-F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fr-F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E2A6D02-6C2F-41EF-A053-9A9ED2D6D161}" type="datetimeFigureOut">
              <a:rPr lang="fr-FR" smtClean="0"/>
              <a:t>20/09/2013</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fr-FR" b="1" dirty="0" smtClean="0">
                <a:solidFill>
                  <a:srgbClr val="C00000"/>
                </a:solidFill>
              </a:rPr>
              <a:t>PREPARATION AU MARIAGE</a:t>
            </a:r>
            <a:endParaRPr lang="fr-FR" b="1" dirty="0">
              <a:solidFill>
                <a:srgbClr val="C00000"/>
              </a:solidFill>
            </a:endParaRPr>
          </a:p>
        </p:txBody>
      </p:sp>
      <p:sp>
        <p:nvSpPr>
          <p:cNvPr id="3" name="Sous-titre 2"/>
          <p:cNvSpPr>
            <a:spLocks noGrp="1"/>
          </p:cNvSpPr>
          <p:nvPr>
            <p:ph type="subTitle" idx="1"/>
          </p:nvPr>
        </p:nvSpPr>
        <p:spPr/>
        <p:txBody>
          <a:bodyPr>
            <a:noAutofit/>
          </a:bodyPr>
          <a:lstStyle/>
          <a:p>
            <a:pPr algn="ctr"/>
            <a:r>
              <a:rPr lang="fr-FR" sz="3600" b="1" dirty="0" smtClean="0">
                <a:solidFill>
                  <a:srgbClr val="050403"/>
                </a:solidFill>
              </a:rPr>
              <a:t>ADAPTATION A CELUI                         QU’ON A CHOISI</a:t>
            </a:r>
            <a:endParaRPr lang="fr-FR" sz="3600" b="1" dirty="0">
              <a:solidFill>
                <a:srgbClr val="050403"/>
              </a:solidFill>
            </a:endParaRPr>
          </a:p>
        </p:txBody>
      </p:sp>
    </p:spTree>
    <p:extLst>
      <p:ext uri="{BB962C8B-B14F-4D97-AF65-F5344CB8AC3E}">
        <p14:creationId xmlns:p14="http://schemas.microsoft.com/office/powerpoint/2010/main" val="2130124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000" b="1" dirty="0" smtClean="0">
                <a:solidFill>
                  <a:srgbClr val="C00000"/>
                </a:solidFill>
              </a:rPr>
              <a:t>Préparation au mariage: adaptation à celui qu’on a choisi</a:t>
            </a:r>
            <a:endParaRPr lang="fr-FR" sz="4000" b="1" dirty="0">
              <a:solidFill>
                <a:srgbClr val="C00000"/>
              </a:solidFill>
            </a:endParaRPr>
          </a:p>
        </p:txBody>
      </p:sp>
      <p:sp>
        <p:nvSpPr>
          <p:cNvPr id="3" name="Espace réservé du contenu 2"/>
          <p:cNvSpPr>
            <a:spLocks noGrp="1"/>
          </p:cNvSpPr>
          <p:nvPr>
            <p:ph idx="1"/>
          </p:nvPr>
        </p:nvSpPr>
        <p:spPr/>
        <p:txBody>
          <a:bodyPr>
            <a:normAutofit/>
          </a:bodyPr>
          <a:lstStyle/>
          <a:p>
            <a:r>
              <a:rPr lang="fr-FR" sz="3600" b="1" dirty="0" smtClean="0">
                <a:solidFill>
                  <a:srgbClr val="0070C0"/>
                </a:solidFill>
              </a:rPr>
              <a:t>Quelques éléments de l’adaptation</a:t>
            </a:r>
            <a:r>
              <a:rPr lang="fr-FR" sz="2800" b="1" dirty="0" smtClean="0">
                <a:solidFill>
                  <a:srgbClr val="0070C0"/>
                </a:solidFill>
              </a:rPr>
              <a:t>:</a:t>
            </a:r>
          </a:p>
          <a:p>
            <a:endParaRPr lang="fr-FR" sz="3200" b="1" dirty="0">
              <a:solidFill>
                <a:srgbClr val="0070C0"/>
              </a:solidFill>
            </a:endParaRPr>
          </a:p>
          <a:p>
            <a:r>
              <a:rPr lang="fr-FR" sz="3200" b="1" dirty="0" smtClean="0"/>
              <a:t>L’adaptation est une partie incontournable de la vie à deux. C’est le cap passé par les couples heureux. C’est là aussi que les malheureux ont buté. Pourquoi certains réussissent et d’autres pas?</a:t>
            </a:r>
          </a:p>
        </p:txBody>
      </p:sp>
    </p:spTree>
    <p:extLst>
      <p:ext uri="{BB962C8B-B14F-4D97-AF65-F5344CB8AC3E}">
        <p14:creationId xmlns:p14="http://schemas.microsoft.com/office/powerpoint/2010/main" val="7973649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000" b="1" dirty="0" smtClean="0">
                <a:solidFill>
                  <a:srgbClr val="C00000"/>
                </a:solidFill>
              </a:rPr>
              <a:t>Préparation au mariage: adaptation à celui qu’on a choisi</a:t>
            </a:r>
            <a:endParaRPr lang="fr-FR" sz="4000" b="1" dirty="0">
              <a:solidFill>
                <a:srgbClr val="C00000"/>
              </a:solidFill>
            </a:endParaRPr>
          </a:p>
        </p:txBody>
      </p:sp>
      <p:sp>
        <p:nvSpPr>
          <p:cNvPr id="3" name="Espace réservé du contenu 2"/>
          <p:cNvSpPr>
            <a:spLocks noGrp="1"/>
          </p:cNvSpPr>
          <p:nvPr>
            <p:ph idx="1"/>
          </p:nvPr>
        </p:nvSpPr>
        <p:spPr/>
        <p:txBody>
          <a:bodyPr>
            <a:normAutofit/>
          </a:bodyPr>
          <a:lstStyle/>
          <a:p>
            <a:r>
              <a:rPr lang="fr-FR" sz="3600" b="1" dirty="0">
                <a:solidFill>
                  <a:srgbClr val="0070C0"/>
                </a:solidFill>
              </a:rPr>
              <a:t>Quelques </a:t>
            </a:r>
            <a:r>
              <a:rPr lang="fr-FR" sz="3600" b="1" dirty="0" smtClean="0">
                <a:solidFill>
                  <a:srgbClr val="0070C0"/>
                </a:solidFill>
              </a:rPr>
              <a:t>éléments de l’adaptation</a:t>
            </a:r>
            <a:r>
              <a:rPr lang="fr-FR" sz="2800" b="1" dirty="0" smtClean="0">
                <a:solidFill>
                  <a:srgbClr val="0070C0"/>
                </a:solidFill>
              </a:rPr>
              <a:t>:</a:t>
            </a:r>
          </a:p>
          <a:p>
            <a:pPr marL="114300" indent="0">
              <a:buNone/>
            </a:pPr>
            <a:r>
              <a:rPr lang="fr-FR" sz="3200" b="1" dirty="0">
                <a:solidFill>
                  <a:srgbClr val="0070C0"/>
                </a:solidFill>
              </a:rPr>
              <a:t> </a:t>
            </a:r>
            <a:r>
              <a:rPr lang="fr-FR" sz="3200" b="1" dirty="0" smtClean="0">
                <a:solidFill>
                  <a:srgbClr val="0070C0"/>
                </a:solidFill>
              </a:rPr>
              <a:t>  </a:t>
            </a:r>
            <a:r>
              <a:rPr lang="fr-FR" sz="3200" b="1" dirty="0" smtClean="0"/>
              <a:t>1. Une bonne connaissance de son partenaire</a:t>
            </a:r>
          </a:p>
          <a:p>
            <a:r>
              <a:rPr lang="fr-FR" sz="3200" b="1" dirty="0" smtClean="0"/>
              <a:t>2. Disposition à accepter et vivre les différences.</a:t>
            </a:r>
          </a:p>
          <a:p>
            <a:r>
              <a:rPr lang="fr-FR" sz="3200" b="1" dirty="0" smtClean="0"/>
              <a:t>3. Renoncement à soi exprimé dans la reconnaissance du fait que ma liberté finit là où commence celle de l’autre.</a:t>
            </a:r>
            <a:endParaRPr lang="fr-FR" sz="3200" b="1" dirty="0"/>
          </a:p>
        </p:txBody>
      </p:sp>
    </p:spTree>
    <p:extLst>
      <p:ext uri="{BB962C8B-B14F-4D97-AF65-F5344CB8AC3E}">
        <p14:creationId xmlns:p14="http://schemas.microsoft.com/office/powerpoint/2010/main" val="1325530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p:cTn id="1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000" b="1" dirty="0" smtClean="0">
                <a:solidFill>
                  <a:srgbClr val="C00000"/>
                </a:solidFill>
              </a:rPr>
              <a:t>Préparation au mariage: adaptation à celui qu’on a choisi</a:t>
            </a:r>
            <a:endParaRPr lang="fr-FR" sz="4000" b="1" dirty="0">
              <a:solidFill>
                <a:srgbClr val="C00000"/>
              </a:solidFill>
            </a:endParaRPr>
          </a:p>
        </p:txBody>
      </p:sp>
      <p:sp>
        <p:nvSpPr>
          <p:cNvPr id="3" name="Espace réservé du contenu 2"/>
          <p:cNvSpPr>
            <a:spLocks noGrp="1"/>
          </p:cNvSpPr>
          <p:nvPr>
            <p:ph idx="1"/>
          </p:nvPr>
        </p:nvSpPr>
        <p:spPr/>
        <p:txBody>
          <a:bodyPr>
            <a:normAutofit/>
          </a:bodyPr>
          <a:lstStyle/>
          <a:p>
            <a:r>
              <a:rPr lang="fr-FR" sz="3600" b="1" dirty="0">
                <a:solidFill>
                  <a:srgbClr val="0070C0"/>
                </a:solidFill>
              </a:rPr>
              <a:t>Quelques</a:t>
            </a:r>
            <a:r>
              <a:rPr lang="fr-FR" sz="3600" b="1" dirty="0" smtClean="0">
                <a:solidFill>
                  <a:srgbClr val="0070C0"/>
                </a:solidFill>
              </a:rPr>
              <a:t> éléments de l’adaptation</a:t>
            </a:r>
            <a:r>
              <a:rPr lang="fr-FR" sz="2800" b="1" dirty="0" smtClean="0">
                <a:solidFill>
                  <a:srgbClr val="0070C0"/>
                </a:solidFill>
              </a:rPr>
              <a:t>:</a:t>
            </a:r>
          </a:p>
          <a:p>
            <a:pPr marL="114300" indent="0">
              <a:buNone/>
            </a:pPr>
            <a:r>
              <a:rPr lang="fr-FR" sz="3200" b="1" dirty="0">
                <a:solidFill>
                  <a:srgbClr val="0070C0"/>
                </a:solidFill>
              </a:rPr>
              <a:t> </a:t>
            </a:r>
            <a:r>
              <a:rPr lang="fr-FR" sz="3200" b="1" dirty="0" smtClean="0">
                <a:solidFill>
                  <a:srgbClr val="0070C0"/>
                </a:solidFill>
              </a:rPr>
              <a:t>  </a:t>
            </a:r>
            <a:r>
              <a:rPr lang="fr-FR" sz="3200" b="1" dirty="0" smtClean="0"/>
              <a:t>4. Refus de vouloir imposer à l’autre de voir ou de penser comme soi.</a:t>
            </a:r>
          </a:p>
          <a:p>
            <a:r>
              <a:rPr lang="fr-FR" sz="3200" b="1" dirty="0"/>
              <a:t>5</a:t>
            </a:r>
            <a:r>
              <a:rPr lang="fr-FR" sz="3200" b="1" dirty="0" smtClean="0"/>
              <a:t>. Permettre à l’autre d’être lui-même, elle même. Reconnaître sa valeur.</a:t>
            </a:r>
          </a:p>
          <a:p>
            <a:r>
              <a:rPr lang="fr-FR" sz="3200" b="1" dirty="0" smtClean="0"/>
              <a:t>6. Disposition à intégrer de nouvelles valeurs, à évoluer dans ses opinions, à grandir.</a:t>
            </a:r>
            <a:endParaRPr lang="fr-FR" sz="3200" b="1" dirty="0"/>
          </a:p>
        </p:txBody>
      </p:sp>
    </p:spTree>
    <p:extLst>
      <p:ext uri="{BB962C8B-B14F-4D97-AF65-F5344CB8AC3E}">
        <p14:creationId xmlns:p14="http://schemas.microsoft.com/office/powerpoint/2010/main" val="469216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80">
                                          <p:stCondLst>
                                            <p:cond delay="0"/>
                                          </p:stCondLst>
                                        </p:cTn>
                                        <p:tgtEl>
                                          <p:spTgt spid="3">
                                            <p:txEl>
                                              <p:pRg st="2" end="2"/>
                                            </p:txEl>
                                          </p:spTgt>
                                        </p:tgtEl>
                                      </p:cBhvr>
                                    </p:animEffect>
                                    <p:anim calcmode="lin" valueType="num">
                                      <p:cBhvr>
                                        <p:cTn id="8"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2" end="2"/>
                                            </p:txEl>
                                          </p:spTgt>
                                        </p:tgtEl>
                                      </p:cBhvr>
                                      <p:to x="100000" y="60000"/>
                                    </p:animScale>
                                    <p:animScale>
                                      <p:cBhvr>
                                        <p:cTn id="14" dur="166" decel="50000">
                                          <p:stCondLst>
                                            <p:cond delay="676"/>
                                          </p:stCondLst>
                                        </p:cTn>
                                        <p:tgtEl>
                                          <p:spTgt spid="3">
                                            <p:txEl>
                                              <p:pRg st="2" end="2"/>
                                            </p:txEl>
                                          </p:spTgt>
                                        </p:tgtEl>
                                      </p:cBhvr>
                                      <p:to x="100000" y="100000"/>
                                    </p:animScale>
                                    <p:animScale>
                                      <p:cBhvr>
                                        <p:cTn id="15" dur="26">
                                          <p:stCondLst>
                                            <p:cond delay="1312"/>
                                          </p:stCondLst>
                                        </p:cTn>
                                        <p:tgtEl>
                                          <p:spTgt spid="3">
                                            <p:txEl>
                                              <p:pRg st="2" end="2"/>
                                            </p:txEl>
                                          </p:spTgt>
                                        </p:tgtEl>
                                      </p:cBhvr>
                                      <p:to x="100000" y="80000"/>
                                    </p:animScale>
                                    <p:animScale>
                                      <p:cBhvr>
                                        <p:cTn id="16" dur="166" decel="50000">
                                          <p:stCondLst>
                                            <p:cond delay="1338"/>
                                          </p:stCondLst>
                                        </p:cTn>
                                        <p:tgtEl>
                                          <p:spTgt spid="3">
                                            <p:txEl>
                                              <p:pRg st="2" end="2"/>
                                            </p:txEl>
                                          </p:spTgt>
                                        </p:tgtEl>
                                      </p:cBhvr>
                                      <p:to x="100000" y="100000"/>
                                    </p:animScale>
                                    <p:animScale>
                                      <p:cBhvr>
                                        <p:cTn id="17" dur="26">
                                          <p:stCondLst>
                                            <p:cond delay="1642"/>
                                          </p:stCondLst>
                                        </p:cTn>
                                        <p:tgtEl>
                                          <p:spTgt spid="3">
                                            <p:txEl>
                                              <p:pRg st="2" end="2"/>
                                            </p:txEl>
                                          </p:spTgt>
                                        </p:tgtEl>
                                      </p:cBhvr>
                                      <p:to x="100000" y="90000"/>
                                    </p:animScale>
                                    <p:animScale>
                                      <p:cBhvr>
                                        <p:cTn id="18" dur="166" decel="50000">
                                          <p:stCondLst>
                                            <p:cond delay="1668"/>
                                          </p:stCondLst>
                                        </p:cTn>
                                        <p:tgtEl>
                                          <p:spTgt spid="3">
                                            <p:txEl>
                                              <p:pRg st="2" end="2"/>
                                            </p:txEl>
                                          </p:spTgt>
                                        </p:tgtEl>
                                      </p:cBhvr>
                                      <p:to x="100000" y="100000"/>
                                    </p:animScale>
                                    <p:animScale>
                                      <p:cBhvr>
                                        <p:cTn id="19" dur="26">
                                          <p:stCondLst>
                                            <p:cond delay="1808"/>
                                          </p:stCondLst>
                                        </p:cTn>
                                        <p:tgtEl>
                                          <p:spTgt spid="3">
                                            <p:txEl>
                                              <p:pRg st="2" end="2"/>
                                            </p:txEl>
                                          </p:spTgt>
                                        </p:tgtEl>
                                      </p:cBhvr>
                                      <p:to x="100000" y="95000"/>
                                    </p:animScale>
                                    <p:animScale>
                                      <p:cBhvr>
                                        <p:cTn id="20" dur="166" decel="50000">
                                          <p:stCondLst>
                                            <p:cond delay="1834"/>
                                          </p:stCondLst>
                                        </p:cTn>
                                        <p:tgtEl>
                                          <p:spTgt spid="3">
                                            <p:txEl>
                                              <p:pRg st="2" end="2"/>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000" b="1" dirty="0" smtClean="0">
                <a:solidFill>
                  <a:srgbClr val="C00000"/>
                </a:solidFill>
              </a:rPr>
              <a:t>Préparation au mariage: adaptation à celui qu’on a choisi</a:t>
            </a:r>
            <a:endParaRPr lang="fr-FR" sz="4000" b="1" dirty="0">
              <a:solidFill>
                <a:srgbClr val="C00000"/>
              </a:solidFill>
            </a:endParaRPr>
          </a:p>
        </p:txBody>
      </p:sp>
      <p:sp>
        <p:nvSpPr>
          <p:cNvPr id="3" name="Espace réservé du contenu 2"/>
          <p:cNvSpPr>
            <a:spLocks noGrp="1"/>
          </p:cNvSpPr>
          <p:nvPr>
            <p:ph idx="1"/>
          </p:nvPr>
        </p:nvSpPr>
        <p:spPr/>
        <p:txBody>
          <a:bodyPr>
            <a:normAutofit/>
          </a:bodyPr>
          <a:lstStyle/>
          <a:p>
            <a:r>
              <a:rPr lang="fr-FR" sz="3600" b="1" dirty="0">
                <a:solidFill>
                  <a:srgbClr val="0070C0"/>
                </a:solidFill>
              </a:rPr>
              <a:t>Quelques</a:t>
            </a:r>
            <a:r>
              <a:rPr lang="fr-FR" sz="3600" b="1" dirty="0" smtClean="0">
                <a:solidFill>
                  <a:srgbClr val="0070C0"/>
                </a:solidFill>
              </a:rPr>
              <a:t> éléments de l’adaptation</a:t>
            </a:r>
            <a:r>
              <a:rPr lang="fr-FR" sz="2800" b="1" dirty="0" smtClean="0">
                <a:solidFill>
                  <a:srgbClr val="0070C0"/>
                </a:solidFill>
              </a:rPr>
              <a:t>:</a:t>
            </a:r>
          </a:p>
          <a:p>
            <a:pPr marL="114300" indent="0">
              <a:buNone/>
            </a:pPr>
            <a:r>
              <a:rPr lang="fr-FR" sz="3200" b="1" dirty="0">
                <a:solidFill>
                  <a:srgbClr val="0070C0"/>
                </a:solidFill>
              </a:rPr>
              <a:t> </a:t>
            </a:r>
            <a:r>
              <a:rPr lang="fr-FR" sz="3200" b="1" dirty="0" smtClean="0">
                <a:solidFill>
                  <a:srgbClr val="0070C0"/>
                </a:solidFill>
              </a:rPr>
              <a:t>  </a:t>
            </a:r>
            <a:r>
              <a:rPr lang="fr-FR" sz="3200" b="1" dirty="0"/>
              <a:t>7</a:t>
            </a:r>
            <a:r>
              <a:rPr lang="fr-FR" sz="3200" b="1" dirty="0" smtClean="0"/>
              <a:t>. La compréhension qui aide à appliquer le conseil de Paul dans Phil. 2:4-8. </a:t>
            </a:r>
          </a:p>
          <a:p>
            <a:r>
              <a:rPr lang="fr-FR" sz="3200" b="1" dirty="0" smtClean="0"/>
              <a:t>Que </a:t>
            </a:r>
            <a:r>
              <a:rPr lang="fr-FR" sz="3200" b="1" dirty="0"/>
              <a:t>chacun de vous, au lieu de considérer ses propres intérêts, considère aussi ceux des autres.</a:t>
            </a:r>
          </a:p>
          <a:p>
            <a:r>
              <a:rPr lang="fr-FR" sz="3200" b="1" dirty="0" smtClean="0"/>
              <a:t>Ayez </a:t>
            </a:r>
            <a:r>
              <a:rPr lang="fr-FR" sz="3200" b="1" dirty="0"/>
              <a:t>en vous les sentiments qui étaient en Jésus-Christ,</a:t>
            </a:r>
          </a:p>
          <a:p>
            <a:endParaRPr lang="fr-FR" sz="3200" b="1" dirty="0"/>
          </a:p>
          <a:p>
            <a:pPr marL="114300" indent="0">
              <a:buNone/>
            </a:pPr>
            <a:endParaRPr lang="fr-FR" sz="3200" b="1" dirty="0"/>
          </a:p>
        </p:txBody>
      </p:sp>
    </p:spTree>
    <p:extLst>
      <p:ext uri="{BB962C8B-B14F-4D97-AF65-F5344CB8AC3E}">
        <p14:creationId xmlns:p14="http://schemas.microsoft.com/office/powerpoint/2010/main" val="3708535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000" b="1" dirty="0" smtClean="0">
                <a:solidFill>
                  <a:srgbClr val="C00000"/>
                </a:solidFill>
              </a:rPr>
              <a:t>Préparation au mariage: adaptation à celui qu’on a choisi</a:t>
            </a:r>
            <a:endParaRPr lang="fr-FR" sz="4000" b="1" dirty="0">
              <a:solidFill>
                <a:srgbClr val="C00000"/>
              </a:solidFill>
            </a:endParaRPr>
          </a:p>
        </p:txBody>
      </p:sp>
      <p:sp>
        <p:nvSpPr>
          <p:cNvPr id="3" name="Espace réservé du contenu 2"/>
          <p:cNvSpPr>
            <a:spLocks noGrp="1"/>
          </p:cNvSpPr>
          <p:nvPr>
            <p:ph idx="1"/>
          </p:nvPr>
        </p:nvSpPr>
        <p:spPr/>
        <p:txBody>
          <a:bodyPr>
            <a:normAutofit/>
          </a:bodyPr>
          <a:lstStyle/>
          <a:p>
            <a:r>
              <a:rPr lang="fr-FR" sz="3600" b="1" dirty="0">
                <a:solidFill>
                  <a:srgbClr val="0070C0"/>
                </a:solidFill>
              </a:rPr>
              <a:t>Quelques</a:t>
            </a:r>
            <a:r>
              <a:rPr lang="fr-FR" sz="3600" b="1" dirty="0" smtClean="0">
                <a:solidFill>
                  <a:srgbClr val="0070C0"/>
                </a:solidFill>
              </a:rPr>
              <a:t> éléments de l’adaptation</a:t>
            </a:r>
            <a:r>
              <a:rPr lang="fr-FR" sz="3200" b="1" dirty="0" smtClean="0">
                <a:solidFill>
                  <a:srgbClr val="0070C0"/>
                </a:solidFill>
              </a:rPr>
              <a:t>:</a:t>
            </a:r>
          </a:p>
          <a:p>
            <a:r>
              <a:rPr lang="fr-FR" sz="3200" b="1" dirty="0" smtClean="0"/>
              <a:t>lequel</a:t>
            </a:r>
            <a:r>
              <a:rPr lang="fr-FR" sz="3200" b="1" dirty="0"/>
              <a:t>, existant en forme de Dieu, n'a point regardé comme une proie à arracher d'être égal avec Dieu,</a:t>
            </a:r>
          </a:p>
          <a:p>
            <a:r>
              <a:rPr lang="fr-FR" sz="3200" b="1" dirty="0" smtClean="0"/>
              <a:t>mais </a:t>
            </a:r>
            <a:r>
              <a:rPr lang="fr-FR" sz="3200" b="1" dirty="0"/>
              <a:t>s'est dépouillé lui-même, en prenant une forme de serviteur, en devenant semblable aux hommes; et ayant paru comme un simple homme</a:t>
            </a:r>
            <a:r>
              <a:rPr lang="fr-FR" sz="3200" b="1" dirty="0" smtClean="0"/>
              <a:t>,</a:t>
            </a:r>
          </a:p>
        </p:txBody>
      </p:sp>
    </p:spTree>
    <p:extLst>
      <p:ext uri="{BB962C8B-B14F-4D97-AF65-F5344CB8AC3E}">
        <p14:creationId xmlns:p14="http://schemas.microsoft.com/office/powerpoint/2010/main" val="5607416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000" b="1" dirty="0" smtClean="0">
                <a:solidFill>
                  <a:srgbClr val="C00000"/>
                </a:solidFill>
              </a:rPr>
              <a:t>Préparation au mariage: adaptation à celui qu’on a choisi</a:t>
            </a:r>
            <a:endParaRPr lang="fr-FR" sz="4000" b="1" dirty="0">
              <a:solidFill>
                <a:srgbClr val="C00000"/>
              </a:solidFill>
            </a:endParaRPr>
          </a:p>
        </p:txBody>
      </p:sp>
      <p:sp>
        <p:nvSpPr>
          <p:cNvPr id="3" name="Espace réservé du contenu 2"/>
          <p:cNvSpPr>
            <a:spLocks noGrp="1"/>
          </p:cNvSpPr>
          <p:nvPr>
            <p:ph idx="1"/>
          </p:nvPr>
        </p:nvSpPr>
        <p:spPr/>
        <p:txBody>
          <a:bodyPr>
            <a:normAutofit/>
          </a:bodyPr>
          <a:lstStyle/>
          <a:p>
            <a:r>
              <a:rPr lang="fr-FR" sz="3600" b="1" dirty="0">
                <a:solidFill>
                  <a:srgbClr val="0070C0"/>
                </a:solidFill>
              </a:rPr>
              <a:t>Quelques</a:t>
            </a:r>
            <a:r>
              <a:rPr lang="fr-FR" sz="3600" b="1" dirty="0" smtClean="0">
                <a:solidFill>
                  <a:srgbClr val="0070C0"/>
                </a:solidFill>
              </a:rPr>
              <a:t> éléments de l’adaptation</a:t>
            </a:r>
            <a:r>
              <a:rPr lang="fr-FR" sz="2800" b="1" dirty="0" smtClean="0">
                <a:solidFill>
                  <a:srgbClr val="0070C0"/>
                </a:solidFill>
              </a:rPr>
              <a:t>:</a:t>
            </a:r>
          </a:p>
          <a:p>
            <a:r>
              <a:rPr lang="fr-FR" sz="3200" b="1" dirty="0" smtClean="0"/>
              <a:t>il s'est humilié lui-même, se rendant obéissant jusqu'à la mort, même jusqu'à la mort de la croix.</a:t>
            </a:r>
          </a:p>
          <a:p>
            <a:endParaRPr lang="fr-FR" sz="3200" b="1" dirty="0" smtClean="0"/>
          </a:p>
          <a:p>
            <a:pPr marL="114300" indent="0">
              <a:buNone/>
            </a:pPr>
            <a:endParaRPr lang="fr-FR" sz="3200" b="1" dirty="0"/>
          </a:p>
        </p:txBody>
      </p:sp>
    </p:spTree>
    <p:extLst>
      <p:ext uri="{BB962C8B-B14F-4D97-AF65-F5344CB8AC3E}">
        <p14:creationId xmlns:p14="http://schemas.microsoft.com/office/powerpoint/2010/main" val="11977299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000" b="1" dirty="0" smtClean="0">
                <a:solidFill>
                  <a:srgbClr val="C00000"/>
                </a:solidFill>
              </a:rPr>
              <a:t>Préparation au mariage: adaptation à celui qu’on a choisi</a:t>
            </a:r>
            <a:endParaRPr lang="fr-FR" sz="4000" b="1" dirty="0">
              <a:solidFill>
                <a:srgbClr val="C00000"/>
              </a:solidFill>
            </a:endParaRPr>
          </a:p>
        </p:txBody>
      </p:sp>
      <p:sp>
        <p:nvSpPr>
          <p:cNvPr id="3" name="Espace réservé du contenu 2"/>
          <p:cNvSpPr>
            <a:spLocks noGrp="1"/>
          </p:cNvSpPr>
          <p:nvPr>
            <p:ph idx="1"/>
          </p:nvPr>
        </p:nvSpPr>
        <p:spPr/>
        <p:txBody>
          <a:bodyPr>
            <a:normAutofit/>
          </a:bodyPr>
          <a:lstStyle/>
          <a:p>
            <a:r>
              <a:rPr lang="fr-FR" sz="3600" b="1" dirty="0">
                <a:solidFill>
                  <a:srgbClr val="0070C0"/>
                </a:solidFill>
              </a:rPr>
              <a:t>Quelques</a:t>
            </a:r>
            <a:r>
              <a:rPr lang="fr-FR" sz="3600" b="1" dirty="0" smtClean="0">
                <a:solidFill>
                  <a:srgbClr val="0070C0"/>
                </a:solidFill>
              </a:rPr>
              <a:t> éléments de l’adaptation</a:t>
            </a:r>
            <a:r>
              <a:rPr lang="fr-FR" sz="2800" b="1" dirty="0" smtClean="0">
                <a:solidFill>
                  <a:srgbClr val="0070C0"/>
                </a:solidFill>
              </a:rPr>
              <a:t>:</a:t>
            </a:r>
          </a:p>
          <a:p>
            <a:pPr marL="114300" indent="0">
              <a:buNone/>
            </a:pPr>
            <a:r>
              <a:rPr lang="fr-FR" sz="3200" b="1" dirty="0" smtClean="0"/>
              <a:t>8. Savoir que le mariage est la combinaison  de grandes et de petites joies, d’exigences et de renoncements. L’unité ne s’obtient qu’après de nombreux tâtonnements. Il faut apprendre et </a:t>
            </a:r>
            <a:r>
              <a:rPr lang="fr-FR" sz="3200" b="1" dirty="0" smtClean="0">
                <a:solidFill>
                  <a:srgbClr val="FF0000"/>
                </a:solidFill>
              </a:rPr>
              <a:t>s’appliquer à rendre l’autre heureux</a:t>
            </a:r>
            <a:r>
              <a:rPr lang="fr-FR" sz="3200" b="1" dirty="0" smtClean="0"/>
              <a:t>. Cela ne peut se faire du jour au lendemain.</a:t>
            </a:r>
            <a:endParaRPr lang="fr-FR" sz="3200" b="1" dirty="0"/>
          </a:p>
        </p:txBody>
      </p:sp>
    </p:spTree>
    <p:extLst>
      <p:ext uri="{BB962C8B-B14F-4D97-AF65-F5344CB8AC3E}">
        <p14:creationId xmlns:p14="http://schemas.microsoft.com/office/powerpoint/2010/main" val="35740718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000" b="1" dirty="0" smtClean="0">
                <a:solidFill>
                  <a:srgbClr val="C00000"/>
                </a:solidFill>
              </a:rPr>
              <a:t>Préparation au mariage: adaptation à celui qu’on a choisi</a:t>
            </a:r>
            <a:endParaRPr lang="fr-FR" sz="4000" b="1" dirty="0">
              <a:solidFill>
                <a:srgbClr val="C00000"/>
              </a:solidFill>
            </a:endParaRPr>
          </a:p>
        </p:txBody>
      </p:sp>
      <p:sp>
        <p:nvSpPr>
          <p:cNvPr id="3" name="Espace réservé du contenu 2"/>
          <p:cNvSpPr>
            <a:spLocks noGrp="1"/>
          </p:cNvSpPr>
          <p:nvPr>
            <p:ph idx="1"/>
          </p:nvPr>
        </p:nvSpPr>
        <p:spPr/>
        <p:txBody>
          <a:bodyPr>
            <a:normAutofit/>
          </a:bodyPr>
          <a:lstStyle/>
          <a:p>
            <a:r>
              <a:rPr lang="fr-FR" sz="3600" b="1" dirty="0">
                <a:solidFill>
                  <a:srgbClr val="0070C0"/>
                </a:solidFill>
              </a:rPr>
              <a:t>Quelques</a:t>
            </a:r>
            <a:r>
              <a:rPr lang="fr-FR" sz="3600" b="1" dirty="0" smtClean="0">
                <a:solidFill>
                  <a:srgbClr val="0070C0"/>
                </a:solidFill>
              </a:rPr>
              <a:t> éléments de l’adaptation</a:t>
            </a:r>
            <a:r>
              <a:rPr lang="fr-FR" sz="2800" b="1" dirty="0" smtClean="0">
                <a:solidFill>
                  <a:srgbClr val="0070C0"/>
                </a:solidFill>
              </a:rPr>
              <a:t>:</a:t>
            </a:r>
          </a:p>
          <a:p>
            <a:pPr marL="114300" indent="0">
              <a:buNone/>
            </a:pPr>
            <a:r>
              <a:rPr lang="fr-FR" sz="3200" b="1" dirty="0"/>
              <a:t>9</a:t>
            </a:r>
            <a:r>
              <a:rPr lang="fr-FR" sz="3200" b="1" dirty="0" smtClean="0"/>
              <a:t>. La patience et l’espérance.</a:t>
            </a:r>
          </a:p>
          <a:p>
            <a:pPr marL="114300" indent="0">
              <a:buNone/>
            </a:pPr>
            <a:r>
              <a:rPr lang="fr-FR" sz="3200" b="1" dirty="0" smtClean="0"/>
              <a:t>10. L’exercice constant de la volonté pour aller dans la bonne direction. </a:t>
            </a:r>
          </a:p>
          <a:p>
            <a:pPr marL="114300" indent="0">
              <a:buNone/>
            </a:pPr>
            <a:endParaRPr lang="fr-FR" sz="3200" b="1" dirty="0"/>
          </a:p>
          <a:p>
            <a:pPr marL="114300" indent="0" algn="ctr">
              <a:buNone/>
            </a:pPr>
            <a:r>
              <a:rPr lang="fr-FR" sz="3200" b="1" dirty="0" smtClean="0"/>
              <a:t>Fin</a:t>
            </a:r>
            <a:endParaRPr lang="fr-FR" sz="3200" b="1" dirty="0"/>
          </a:p>
        </p:txBody>
      </p:sp>
    </p:spTree>
    <p:extLst>
      <p:ext uri="{BB962C8B-B14F-4D97-AF65-F5344CB8AC3E}">
        <p14:creationId xmlns:p14="http://schemas.microsoft.com/office/powerpoint/2010/main" val="3737618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 calcmode="lin" valueType="num">
                                      <p:cBhvr>
                                        <p:cTn id="1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000" b="1" dirty="0" smtClean="0">
                <a:solidFill>
                  <a:srgbClr val="C00000"/>
                </a:solidFill>
              </a:rPr>
              <a:t>Préparation au mariage: adaptation à celui qu’on a choisi</a:t>
            </a:r>
            <a:endParaRPr lang="fr-FR" sz="4000" b="1" dirty="0">
              <a:solidFill>
                <a:srgbClr val="C00000"/>
              </a:solidFill>
            </a:endParaRPr>
          </a:p>
        </p:txBody>
      </p:sp>
      <p:sp>
        <p:nvSpPr>
          <p:cNvPr id="3" name="Espace réservé du contenu 2"/>
          <p:cNvSpPr>
            <a:spLocks noGrp="1"/>
          </p:cNvSpPr>
          <p:nvPr>
            <p:ph idx="1"/>
          </p:nvPr>
        </p:nvSpPr>
        <p:spPr/>
        <p:txBody>
          <a:bodyPr>
            <a:normAutofit lnSpcReduction="10000"/>
          </a:bodyPr>
          <a:lstStyle/>
          <a:p>
            <a:r>
              <a:rPr lang="fr-FR" sz="3200" b="1" dirty="0" smtClean="0"/>
              <a:t>INTROCDUCTION:</a:t>
            </a:r>
          </a:p>
          <a:p>
            <a:r>
              <a:rPr lang="fr-FR" sz="3200" b="1" dirty="0" smtClean="0"/>
              <a:t>Lorsque l’on s’est fixé sur une personne par le choix définitif, on a été guidé par Dieu, on est sûr en ce concerne celui ou celle avec qui on va unir sa destinée, il convient, en tant qu’ouvriers bâtisseurs, d’être avertis quant aux difficultés relevant des relations interpersonnelles et surtout, d’avoir des outils adéquats pour réaliser une bonne construction.</a:t>
            </a:r>
            <a:endParaRPr lang="fr-FR" sz="3200" b="1" dirty="0"/>
          </a:p>
        </p:txBody>
      </p:sp>
    </p:spTree>
    <p:extLst>
      <p:ext uri="{BB962C8B-B14F-4D97-AF65-F5344CB8AC3E}">
        <p14:creationId xmlns:p14="http://schemas.microsoft.com/office/powerpoint/2010/main" val="6092797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000" b="1" dirty="0" smtClean="0">
                <a:solidFill>
                  <a:srgbClr val="C00000"/>
                </a:solidFill>
              </a:rPr>
              <a:t>Préparation au mariage: adaptation à celui qu’on a choisi</a:t>
            </a:r>
            <a:endParaRPr lang="fr-FR" sz="4000" b="1" dirty="0">
              <a:solidFill>
                <a:srgbClr val="C00000"/>
              </a:solidFill>
            </a:endParaRPr>
          </a:p>
        </p:txBody>
      </p:sp>
      <p:sp>
        <p:nvSpPr>
          <p:cNvPr id="3" name="Espace réservé du contenu 2"/>
          <p:cNvSpPr>
            <a:spLocks noGrp="1"/>
          </p:cNvSpPr>
          <p:nvPr>
            <p:ph idx="1"/>
          </p:nvPr>
        </p:nvSpPr>
        <p:spPr/>
        <p:txBody>
          <a:bodyPr>
            <a:normAutofit lnSpcReduction="10000"/>
          </a:bodyPr>
          <a:lstStyle/>
          <a:p>
            <a:r>
              <a:rPr lang="fr-FR" sz="3200" b="1" dirty="0" smtClean="0"/>
              <a:t>Qu’est-ce qui est proposé aux futurs conjoints?</a:t>
            </a:r>
          </a:p>
          <a:p>
            <a:endParaRPr lang="fr-FR" sz="3200" b="1" dirty="0"/>
          </a:p>
          <a:p>
            <a:r>
              <a:rPr lang="fr-FR" sz="3200" b="1" dirty="0" smtClean="0"/>
              <a:t>Sur le plan fédéral et pastoral, de trois mois minimum à six mois de préparation pour faire des considérations qui pourraient échapper à la connaissance des futurs époux, ou pour approfondir certaines notions et découvrir des choses nouvelles attachées à la vie de couple.</a:t>
            </a:r>
            <a:endParaRPr lang="fr-FR" sz="3200" b="1" dirty="0"/>
          </a:p>
        </p:txBody>
      </p:sp>
    </p:spTree>
    <p:extLst>
      <p:ext uri="{BB962C8B-B14F-4D97-AF65-F5344CB8AC3E}">
        <p14:creationId xmlns:p14="http://schemas.microsoft.com/office/powerpoint/2010/main" val="8709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000" b="1" dirty="0" smtClean="0">
                <a:solidFill>
                  <a:srgbClr val="C00000"/>
                </a:solidFill>
              </a:rPr>
              <a:t>Préparation au mariage: adaptation à celui qu’on a choisi</a:t>
            </a:r>
            <a:endParaRPr lang="fr-FR" sz="4000" b="1" dirty="0">
              <a:solidFill>
                <a:srgbClr val="C00000"/>
              </a:solidFill>
            </a:endParaRPr>
          </a:p>
        </p:txBody>
      </p:sp>
      <p:sp>
        <p:nvSpPr>
          <p:cNvPr id="3" name="Espace réservé du contenu 2"/>
          <p:cNvSpPr>
            <a:spLocks noGrp="1"/>
          </p:cNvSpPr>
          <p:nvPr>
            <p:ph idx="1"/>
          </p:nvPr>
        </p:nvSpPr>
        <p:spPr/>
        <p:txBody>
          <a:bodyPr>
            <a:normAutofit/>
          </a:bodyPr>
          <a:lstStyle/>
          <a:p>
            <a:r>
              <a:rPr lang="fr-FR" sz="4000" b="1" dirty="0" smtClean="0">
                <a:solidFill>
                  <a:srgbClr val="0070C0"/>
                </a:solidFill>
              </a:rPr>
              <a:t>Les éléments généraux de la formation</a:t>
            </a:r>
            <a:r>
              <a:rPr lang="fr-FR" sz="3200" b="1" dirty="0" smtClean="0">
                <a:solidFill>
                  <a:srgbClr val="0070C0"/>
                </a:solidFill>
              </a:rPr>
              <a:t>:</a:t>
            </a:r>
          </a:p>
          <a:p>
            <a:r>
              <a:rPr lang="fr-FR" sz="3200" b="1" dirty="0" smtClean="0"/>
              <a:t>1. Le fondement biblique du mariage (la théologie du couple et de la famille).</a:t>
            </a:r>
          </a:p>
          <a:p>
            <a:r>
              <a:rPr lang="fr-FR" sz="3200" b="1" dirty="0" smtClean="0"/>
              <a:t>2. Apprendre à se connaître. Découverte des tempéraments.</a:t>
            </a:r>
          </a:p>
          <a:p>
            <a:r>
              <a:rPr lang="fr-FR" sz="3200" b="1" dirty="0" smtClean="0"/>
              <a:t>3. Craintes partagées ou non de chacun des époux face au mariage.</a:t>
            </a:r>
          </a:p>
        </p:txBody>
      </p:sp>
    </p:spTree>
    <p:extLst>
      <p:ext uri="{BB962C8B-B14F-4D97-AF65-F5344CB8AC3E}">
        <p14:creationId xmlns:p14="http://schemas.microsoft.com/office/powerpoint/2010/main" val="3413647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000" b="1" dirty="0" smtClean="0">
                <a:solidFill>
                  <a:srgbClr val="C00000"/>
                </a:solidFill>
              </a:rPr>
              <a:t>Préparation au mariage: adaptation à celui qu’on a choisi</a:t>
            </a:r>
            <a:endParaRPr lang="fr-FR" sz="4000" b="1" dirty="0">
              <a:solidFill>
                <a:srgbClr val="C00000"/>
              </a:solidFill>
            </a:endParaRPr>
          </a:p>
        </p:txBody>
      </p:sp>
      <p:sp>
        <p:nvSpPr>
          <p:cNvPr id="3" name="Espace réservé du contenu 2"/>
          <p:cNvSpPr>
            <a:spLocks noGrp="1"/>
          </p:cNvSpPr>
          <p:nvPr>
            <p:ph idx="1"/>
          </p:nvPr>
        </p:nvSpPr>
        <p:spPr/>
        <p:txBody>
          <a:bodyPr>
            <a:normAutofit/>
          </a:bodyPr>
          <a:lstStyle/>
          <a:p>
            <a:r>
              <a:rPr lang="fr-FR" sz="3200" b="1" dirty="0" smtClean="0"/>
              <a:t>4. Apprendre à accepter son conjoint. Ceci comporte le discernement dans l’acceptation ou la non acceptation, comment changer son conjoint.</a:t>
            </a:r>
          </a:p>
          <a:p>
            <a:r>
              <a:rPr lang="fr-FR" sz="3200" b="1" dirty="0" smtClean="0"/>
              <a:t>5. </a:t>
            </a:r>
            <a:r>
              <a:rPr lang="fr-FR" sz="3200" b="1" dirty="0"/>
              <a:t>La communication dans le couple et dans la famille.</a:t>
            </a:r>
          </a:p>
          <a:p>
            <a:endParaRPr lang="fr-FR" sz="3200" b="1" dirty="0" smtClean="0"/>
          </a:p>
        </p:txBody>
      </p:sp>
    </p:spTree>
    <p:extLst>
      <p:ext uri="{BB962C8B-B14F-4D97-AF65-F5344CB8AC3E}">
        <p14:creationId xmlns:p14="http://schemas.microsoft.com/office/powerpoint/2010/main" val="2757280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000" b="1" dirty="0" smtClean="0">
                <a:solidFill>
                  <a:srgbClr val="C00000"/>
                </a:solidFill>
              </a:rPr>
              <a:t>Préparation au mariage: adaptation à celui qu’on a choisi</a:t>
            </a:r>
            <a:endParaRPr lang="fr-FR" sz="4000" b="1" dirty="0">
              <a:solidFill>
                <a:srgbClr val="C00000"/>
              </a:solidFill>
            </a:endParaRPr>
          </a:p>
        </p:txBody>
      </p:sp>
      <p:sp>
        <p:nvSpPr>
          <p:cNvPr id="3" name="Espace réservé du contenu 2"/>
          <p:cNvSpPr>
            <a:spLocks noGrp="1"/>
          </p:cNvSpPr>
          <p:nvPr>
            <p:ph idx="1"/>
          </p:nvPr>
        </p:nvSpPr>
        <p:spPr/>
        <p:txBody>
          <a:bodyPr>
            <a:normAutofit/>
          </a:bodyPr>
          <a:lstStyle/>
          <a:p>
            <a:r>
              <a:rPr lang="fr-FR" sz="3200" b="1" dirty="0" smtClean="0"/>
              <a:t>Dans </a:t>
            </a:r>
            <a:r>
              <a:rPr lang="fr-FR" sz="3200" b="1" dirty="0"/>
              <a:t>la communication, on trouve la bonne et la mauvaise communication; on apprend:</a:t>
            </a:r>
          </a:p>
          <a:p>
            <a:r>
              <a:rPr lang="fr-FR" sz="3200" b="1" dirty="0"/>
              <a:t>A) L’art du dialogue sur 5 niveaux.</a:t>
            </a:r>
          </a:p>
          <a:p>
            <a:r>
              <a:rPr lang="fr-FR" sz="3200" b="1" dirty="0"/>
              <a:t>B) Règles pour dialogues efficace.</a:t>
            </a:r>
          </a:p>
          <a:p>
            <a:r>
              <a:rPr lang="fr-FR" sz="3200" b="1" dirty="0"/>
              <a:t>C) L’art d’écouter.</a:t>
            </a:r>
          </a:p>
          <a:p>
            <a:r>
              <a:rPr lang="fr-FR" sz="3200" b="1" dirty="0"/>
              <a:t>D) La gestion des conflits.</a:t>
            </a:r>
          </a:p>
          <a:p>
            <a:r>
              <a:rPr lang="fr-FR" sz="3200" b="1" dirty="0" smtClean="0"/>
              <a:t> </a:t>
            </a:r>
            <a:endParaRPr lang="fr-FR" sz="3200" b="1" dirty="0"/>
          </a:p>
        </p:txBody>
      </p:sp>
    </p:spTree>
    <p:extLst>
      <p:ext uri="{BB962C8B-B14F-4D97-AF65-F5344CB8AC3E}">
        <p14:creationId xmlns:p14="http://schemas.microsoft.com/office/powerpoint/2010/main" val="1944098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ipe(down)">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barn(inVertical)">
                                      <p:cBhvr>
                                        <p:cTn id="25" dur="5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wipe(down)">
                                      <p:cBhvr>
                                        <p:cTn id="30" dur="580">
                                          <p:stCondLst>
                                            <p:cond delay="0"/>
                                          </p:stCondLst>
                                        </p:cTn>
                                        <p:tgtEl>
                                          <p:spTgt spid="3">
                                            <p:txEl>
                                              <p:pRg st="4" end="4"/>
                                            </p:txEl>
                                          </p:spTgt>
                                        </p:tgtEl>
                                      </p:cBhvr>
                                    </p:animEffect>
                                    <p:anim calcmode="lin" valueType="num">
                                      <p:cBhvr>
                                        <p:cTn id="31"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4" end="4"/>
                                            </p:txEl>
                                          </p:spTgt>
                                        </p:tgtEl>
                                      </p:cBhvr>
                                      <p:to x="100000" y="60000"/>
                                    </p:animScale>
                                    <p:animScale>
                                      <p:cBhvr>
                                        <p:cTn id="37" dur="166" decel="50000">
                                          <p:stCondLst>
                                            <p:cond delay="676"/>
                                          </p:stCondLst>
                                        </p:cTn>
                                        <p:tgtEl>
                                          <p:spTgt spid="3">
                                            <p:txEl>
                                              <p:pRg st="4" end="4"/>
                                            </p:txEl>
                                          </p:spTgt>
                                        </p:tgtEl>
                                      </p:cBhvr>
                                      <p:to x="100000" y="100000"/>
                                    </p:animScale>
                                    <p:animScale>
                                      <p:cBhvr>
                                        <p:cTn id="38" dur="26">
                                          <p:stCondLst>
                                            <p:cond delay="1312"/>
                                          </p:stCondLst>
                                        </p:cTn>
                                        <p:tgtEl>
                                          <p:spTgt spid="3">
                                            <p:txEl>
                                              <p:pRg st="4" end="4"/>
                                            </p:txEl>
                                          </p:spTgt>
                                        </p:tgtEl>
                                      </p:cBhvr>
                                      <p:to x="100000" y="80000"/>
                                    </p:animScale>
                                    <p:animScale>
                                      <p:cBhvr>
                                        <p:cTn id="39" dur="166" decel="50000">
                                          <p:stCondLst>
                                            <p:cond delay="1338"/>
                                          </p:stCondLst>
                                        </p:cTn>
                                        <p:tgtEl>
                                          <p:spTgt spid="3">
                                            <p:txEl>
                                              <p:pRg st="4" end="4"/>
                                            </p:txEl>
                                          </p:spTgt>
                                        </p:tgtEl>
                                      </p:cBhvr>
                                      <p:to x="100000" y="100000"/>
                                    </p:animScale>
                                    <p:animScale>
                                      <p:cBhvr>
                                        <p:cTn id="40" dur="26">
                                          <p:stCondLst>
                                            <p:cond delay="1642"/>
                                          </p:stCondLst>
                                        </p:cTn>
                                        <p:tgtEl>
                                          <p:spTgt spid="3">
                                            <p:txEl>
                                              <p:pRg st="4" end="4"/>
                                            </p:txEl>
                                          </p:spTgt>
                                        </p:tgtEl>
                                      </p:cBhvr>
                                      <p:to x="100000" y="90000"/>
                                    </p:animScale>
                                    <p:animScale>
                                      <p:cBhvr>
                                        <p:cTn id="41" dur="166" decel="50000">
                                          <p:stCondLst>
                                            <p:cond delay="1668"/>
                                          </p:stCondLst>
                                        </p:cTn>
                                        <p:tgtEl>
                                          <p:spTgt spid="3">
                                            <p:txEl>
                                              <p:pRg st="4" end="4"/>
                                            </p:txEl>
                                          </p:spTgt>
                                        </p:tgtEl>
                                      </p:cBhvr>
                                      <p:to x="100000" y="100000"/>
                                    </p:animScale>
                                    <p:animScale>
                                      <p:cBhvr>
                                        <p:cTn id="42" dur="26">
                                          <p:stCondLst>
                                            <p:cond delay="1808"/>
                                          </p:stCondLst>
                                        </p:cTn>
                                        <p:tgtEl>
                                          <p:spTgt spid="3">
                                            <p:txEl>
                                              <p:pRg st="4" end="4"/>
                                            </p:txEl>
                                          </p:spTgt>
                                        </p:tgtEl>
                                      </p:cBhvr>
                                      <p:to x="100000" y="95000"/>
                                    </p:animScale>
                                    <p:animScale>
                                      <p:cBhvr>
                                        <p:cTn id="43"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000" b="1" dirty="0" smtClean="0">
                <a:solidFill>
                  <a:srgbClr val="C00000"/>
                </a:solidFill>
              </a:rPr>
              <a:t>Préparation au mariage: adaptation à celui qu’on a choisi</a:t>
            </a:r>
            <a:endParaRPr lang="fr-FR" sz="4000" b="1" dirty="0">
              <a:solidFill>
                <a:srgbClr val="C00000"/>
              </a:solidFill>
            </a:endParaRPr>
          </a:p>
        </p:txBody>
      </p:sp>
      <p:sp>
        <p:nvSpPr>
          <p:cNvPr id="3" name="Espace réservé du contenu 2"/>
          <p:cNvSpPr>
            <a:spLocks noGrp="1"/>
          </p:cNvSpPr>
          <p:nvPr>
            <p:ph idx="1"/>
          </p:nvPr>
        </p:nvSpPr>
        <p:spPr/>
        <p:txBody>
          <a:bodyPr>
            <a:normAutofit/>
          </a:bodyPr>
          <a:lstStyle/>
          <a:p>
            <a:r>
              <a:rPr lang="fr-FR" sz="3200" b="1" dirty="0"/>
              <a:t>6</a:t>
            </a:r>
            <a:r>
              <a:rPr lang="fr-FR" sz="3200" b="1" dirty="0" smtClean="0"/>
              <a:t>. La </a:t>
            </a:r>
            <a:r>
              <a:rPr lang="fr-FR" sz="3200" b="1" dirty="0" smtClean="0"/>
              <a:t>r</a:t>
            </a:r>
            <a:r>
              <a:rPr lang="fr-FR" sz="3200" b="1" dirty="0" smtClean="0"/>
              <a:t>épartition des rôles (90 domaines </a:t>
            </a:r>
            <a:r>
              <a:rPr lang="fr-FR" sz="3200" b="1" dirty="0" smtClean="0"/>
              <a:t>dans le </a:t>
            </a:r>
            <a:r>
              <a:rPr lang="fr-FR" sz="3200" b="1" dirty="0" smtClean="0"/>
              <a:t>foyer).</a:t>
            </a:r>
          </a:p>
          <a:p>
            <a:r>
              <a:rPr lang="fr-FR" sz="3200" b="1" dirty="0"/>
              <a:t>7</a:t>
            </a:r>
            <a:r>
              <a:rPr lang="fr-FR" sz="3200" b="1" dirty="0" smtClean="0"/>
              <a:t>. Comment entretenir des relations positives avec les beaux parents.</a:t>
            </a:r>
          </a:p>
          <a:p>
            <a:r>
              <a:rPr lang="fr-FR" sz="3200" b="1" dirty="0" smtClean="0"/>
              <a:t>8. Comment bien gérer les finances (établissement du budget familial en cinq sections: économies, dépenses courantes, dépenses exceptionnelles, argent de poche et bienfaisance).</a:t>
            </a:r>
          </a:p>
        </p:txBody>
      </p:sp>
    </p:spTree>
    <p:extLst>
      <p:ext uri="{BB962C8B-B14F-4D97-AF65-F5344CB8AC3E}">
        <p14:creationId xmlns:p14="http://schemas.microsoft.com/office/powerpoint/2010/main" val="3042044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2000"/>
                                        <p:tgtEl>
                                          <p:spTgt spid="3">
                                            <p:txEl>
                                              <p:pRg st="2" end="2"/>
                                            </p:txEl>
                                          </p:spTgt>
                                        </p:tgtEl>
                                      </p:cBhvr>
                                    </p:animEffect>
                                    <p:anim calcmode="lin" valueType="num">
                                      <p:cBhvr>
                                        <p:cTn id="15"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000" b="1" dirty="0" smtClean="0">
                <a:solidFill>
                  <a:srgbClr val="C00000"/>
                </a:solidFill>
              </a:rPr>
              <a:t>Préparation au mariage: adaptation à celui qu’on a choisi</a:t>
            </a:r>
            <a:endParaRPr lang="fr-FR" sz="4000" b="1" dirty="0">
              <a:solidFill>
                <a:srgbClr val="C00000"/>
              </a:solidFill>
            </a:endParaRPr>
          </a:p>
        </p:txBody>
      </p:sp>
      <p:sp>
        <p:nvSpPr>
          <p:cNvPr id="3" name="Espace réservé du contenu 2"/>
          <p:cNvSpPr>
            <a:spLocks noGrp="1"/>
          </p:cNvSpPr>
          <p:nvPr>
            <p:ph idx="1"/>
          </p:nvPr>
        </p:nvSpPr>
        <p:spPr/>
        <p:txBody>
          <a:bodyPr>
            <a:normAutofit/>
          </a:bodyPr>
          <a:lstStyle/>
          <a:p>
            <a:r>
              <a:rPr lang="fr-FR" sz="3200" b="1" dirty="0"/>
              <a:t>9</a:t>
            </a:r>
            <a:r>
              <a:rPr lang="fr-FR" sz="3200" b="1" dirty="0" smtClean="0"/>
              <a:t>. Sexualité et planning familial</a:t>
            </a:r>
          </a:p>
          <a:p>
            <a:r>
              <a:rPr lang="fr-FR" sz="3200" b="1" dirty="0" smtClean="0"/>
              <a:t>10</a:t>
            </a:r>
            <a:r>
              <a:rPr lang="fr-FR" sz="3200" b="1" dirty="0" smtClean="0"/>
              <a:t>. La place du culte de famille.</a:t>
            </a:r>
          </a:p>
          <a:p>
            <a:r>
              <a:rPr lang="fr-FR" sz="3200" b="1" dirty="0" smtClean="0"/>
              <a:t>11. Réponses aux questions et préoccupations des époux.</a:t>
            </a:r>
            <a:endParaRPr lang="fr-FR" sz="3200" b="1" dirty="0"/>
          </a:p>
        </p:txBody>
      </p:sp>
    </p:spTree>
    <p:extLst>
      <p:ext uri="{BB962C8B-B14F-4D97-AF65-F5344CB8AC3E}">
        <p14:creationId xmlns:p14="http://schemas.microsoft.com/office/powerpoint/2010/main" val="774910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80">
                                          <p:stCondLst>
                                            <p:cond delay="0"/>
                                          </p:stCondLst>
                                        </p:cTn>
                                        <p:tgtEl>
                                          <p:spTgt spid="3">
                                            <p:txEl>
                                              <p:pRg st="1" end="1"/>
                                            </p:txEl>
                                          </p:spTgt>
                                        </p:tgtEl>
                                      </p:cBhvr>
                                    </p:animEffect>
                                    <p:anim calcmode="lin" valueType="num">
                                      <p:cBhvr>
                                        <p:cTn id="8"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1" end="1"/>
                                            </p:txEl>
                                          </p:spTgt>
                                        </p:tgtEl>
                                      </p:cBhvr>
                                      <p:to x="100000" y="60000"/>
                                    </p:animScale>
                                    <p:animScale>
                                      <p:cBhvr>
                                        <p:cTn id="14" dur="166" decel="50000">
                                          <p:stCondLst>
                                            <p:cond delay="676"/>
                                          </p:stCondLst>
                                        </p:cTn>
                                        <p:tgtEl>
                                          <p:spTgt spid="3">
                                            <p:txEl>
                                              <p:pRg st="1" end="1"/>
                                            </p:txEl>
                                          </p:spTgt>
                                        </p:tgtEl>
                                      </p:cBhvr>
                                      <p:to x="100000" y="100000"/>
                                    </p:animScale>
                                    <p:animScale>
                                      <p:cBhvr>
                                        <p:cTn id="15" dur="26">
                                          <p:stCondLst>
                                            <p:cond delay="1312"/>
                                          </p:stCondLst>
                                        </p:cTn>
                                        <p:tgtEl>
                                          <p:spTgt spid="3">
                                            <p:txEl>
                                              <p:pRg st="1" end="1"/>
                                            </p:txEl>
                                          </p:spTgt>
                                        </p:tgtEl>
                                      </p:cBhvr>
                                      <p:to x="100000" y="80000"/>
                                    </p:animScale>
                                    <p:animScale>
                                      <p:cBhvr>
                                        <p:cTn id="16" dur="166" decel="50000">
                                          <p:stCondLst>
                                            <p:cond delay="1338"/>
                                          </p:stCondLst>
                                        </p:cTn>
                                        <p:tgtEl>
                                          <p:spTgt spid="3">
                                            <p:txEl>
                                              <p:pRg st="1" end="1"/>
                                            </p:txEl>
                                          </p:spTgt>
                                        </p:tgtEl>
                                      </p:cBhvr>
                                      <p:to x="100000" y="100000"/>
                                    </p:animScale>
                                    <p:animScale>
                                      <p:cBhvr>
                                        <p:cTn id="17" dur="26">
                                          <p:stCondLst>
                                            <p:cond delay="1642"/>
                                          </p:stCondLst>
                                        </p:cTn>
                                        <p:tgtEl>
                                          <p:spTgt spid="3">
                                            <p:txEl>
                                              <p:pRg st="1" end="1"/>
                                            </p:txEl>
                                          </p:spTgt>
                                        </p:tgtEl>
                                      </p:cBhvr>
                                      <p:to x="100000" y="90000"/>
                                    </p:animScale>
                                    <p:animScale>
                                      <p:cBhvr>
                                        <p:cTn id="18" dur="166" decel="50000">
                                          <p:stCondLst>
                                            <p:cond delay="1668"/>
                                          </p:stCondLst>
                                        </p:cTn>
                                        <p:tgtEl>
                                          <p:spTgt spid="3">
                                            <p:txEl>
                                              <p:pRg st="1" end="1"/>
                                            </p:txEl>
                                          </p:spTgt>
                                        </p:tgtEl>
                                      </p:cBhvr>
                                      <p:to x="100000" y="100000"/>
                                    </p:animScale>
                                    <p:animScale>
                                      <p:cBhvr>
                                        <p:cTn id="19" dur="26">
                                          <p:stCondLst>
                                            <p:cond delay="1808"/>
                                          </p:stCondLst>
                                        </p:cTn>
                                        <p:tgtEl>
                                          <p:spTgt spid="3">
                                            <p:txEl>
                                              <p:pRg st="1" end="1"/>
                                            </p:txEl>
                                          </p:spTgt>
                                        </p:tgtEl>
                                      </p:cBhvr>
                                      <p:to x="100000" y="95000"/>
                                    </p:animScale>
                                    <p:animScale>
                                      <p:cBhvr>
                                        <p:cTn id="20" dur="166" decel="50000">
                                          <p:stCondLst>
                                            <p:cond delay="1834"/>
                                          </p:stCondLst>
                                        </p:cTn>
                                        <p:tgtEl>
                                          <p:spTgt spid="3">
                                            <p:txEl>
                                              <p:pRg st="1" end="1"/>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2000"/>
                                        <p:tgtEl>
                                          <p:spTgt spid="3">
                                            <p:txEl>
                                              <p:pRg st="2" end="2"/>
                                            </p:txEl>
                                          </p:spTgt>
                                        </p:tgtEl>
                                      </p:cBhvr>
                                    </p:animEffect>
                                    <p:anim calcmode="lin" valueType="num">
                                      <p:cBhvr>
                                        <p:cTn id="26"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7"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000" b="1" dirty="0" smtClean="0">
                <a:solidFill>
                  <a:srgbClr val="C00000"/>
                </a:solidFill>
              </a:rPr>
              <a:t>Préparation au mariage: adaptation à celui qu’on a choisi</a:t>
            </a:r>
            <a:endParaRPr lang="fr-FR" sz="4000" b="1" dirty="0">
              <a:solidFill>
                <a:srgbClr val="C00000"/>
              </a:solidFill>
            </a:endParaRPr>
          </a:p>
        </p:txBody>
      </p:sp>
      <p:sp>
        <p:nvSpPr>
          <p:cNvPr id="3" name="Espace réservé du contenu 2"/>
          <p:cNvSpPr>
            <a:spLocks noGrp="1"/>
          </p:cNvSpPr>
          <p:nvPr>
            <p:ph idx="1"/>
          </p:nvPr>
        </p:nvSpPr>
        <p:spPr/>
        <p:txBody>
          <a:bodyPr>
            <a:normAutofit/>
          </a:bodyPr>
          <a:lstStyle/>
          <a:p>
            <a:r>
              <a:rPr lang="fr-FR" sz="4000" b="1" dirty="0">
                <a:solidFill>
                  <a:srgbClr val="0070C0"/>
                </a:solidFill>
              </a:rPr>
              <a:t>Les </a:t>
            </a:r>
            <a:r>
              <a:rPr lang="fr-FR" sz="4000" b="1" dirty="0" smtClean="0">
                <a:solidFill>
                  <a:srgbClr val="0070C0"/>
                </a:solidFill>
              </a:rPr>
              <a:t>éléments spécifiques de </a:t>
            </a:r>
            <a:r>
              <a:rPr lang="fr-FR" sz="4000" b="1" dirty="0">
                <a:solidFill>
                  <a:srgbClr val="0070C0"/>
                </a:solidFill>
              </a:rPr>
              <a:t>la formation</a:t>
            </a:r>
            <a:r>
              <a:rPr lang="fr-FR" sz="3200" b="1" dirty="0" smtClean="0">
                <a:solidFill>
                  <a:srgbClr val="0070C0"/>
                </a:solidFill>
              </a:rPr>
              <a:t>:</a:t>
            </a:r>
          </a:p>
          <a:p>
            <a:endParaRPr lang="fr-FR" sz="3200" b="1" dirty="0">
              <a:solidFill>
                <a:srgbClr val="0070C0"/>
              </a:solidFill>
            </a:endParaRPr>
          </a:p>
          <a:p>
            <a:r>
              <a:rPr lang="fr-FR" sz="3200" b="1" dirty="0" smtClean="0"/>
              <a:t>1. Découvrir ses faux schémas (11). Apprendre à se défaire d’un faux schéma.</a:t>
            </a:r>
          </a:p>
          <a:p>
            <a:r>
              <a:rPr lang="fr-FR" sz="3200" b="1" dirty="0" smtClean="0"/>
              <a:t>2. Les diverses combinaison des tempéraments: forces et faiblesses.</a:t>
            </a:r>
            <a:endParaRPr lang="fr-FR" sz="3200" b="1" dirty="0"/>
          </a:p>
        </p:txBody>
      </p:sp>
    </p:spTree>
    <p:extLst>
      <p:ext uri="{BB962C8B-B14F-4D97-AF65-F5344CB8AC3E}">
        <p14:creationId xmlns:p14="http://schemas.microsoft.com/office/powerpoint/2010/main" val="838637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tiguïté">
  <a:themeElements>
    <a:clrScheme name="Contiguïté">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ntiguïté">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1686</TotalTime>
  <Words>890</Words>
  <Application>Microsoft Office PowerPoint</Application>
  <PresentationFormat>Affichage à l'écran (4:3)</PresentationFormat>
  <Paragraphs>72</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Contiguïté</vt:lpstr>
      <vt:lpstr>PREPARATION AU MARIAGE</vt:lpstr>
      <vt:lpstr>Préparation au mariage: adaptation à celui qu’on a choisi</vt:lpstr>
      <vt:lpstr>Préparation au mariage: adaptation à celui qu’on a choisi</vt:lpstr>
      <vt:lpstr>Préparation au mariage: adaptation à celui qu’on a choisi</vt:lpstr>
      <vt:lpstr>Préparation au mariage: adaptation à celui qu’on a choisi</vt:lpstr>
      <vt:lpstr>Préparation au mariage: adaptation à celui qu’on a choisi</vt:lpstr>
      <vt:lpstr>Préparation au mariage: adaptation à celui qu’on a choisi</vt:lpstr>
      <vt:lpstr>Préparation au mariage: adaptation à celui qu’on a choisi</vt:lpstr>
      <vt:lpstr>Préparation au mariage: adaptation à celui qu’on a choisi</vt:lpstr>
      <vt:lpstr>Préparation au mariage: adaptation à celui qu’on a choisi</vt:lpstr>
      <vt:lpstr>Préparation au mariage: adaptation à celui qu’on a choisi</vt:lpstr>
      <vt:lpstr>Préparation au mariage: adaptation à celui qu’on a choisi</vt:lpstr>
      <vt:lpstr>Préparation au mariage: adaptation à celui qu’on a choisi</vt:lpstr>
      <vt:lpstr>Préparation au mariage: adaptation à celui qu’on a choisi</vt:lpstr>
      <vt:lpstr>Préparation au mariage: adaptation à celui qu’on a choisi</vt:lpstr>
      <vt:lpstr>Préparation au mariage: adaptation à celui qu’on a choisi</vt:lpstr>
      <vt:lpstr>Préparation au mariage: adaptation à celui qu’on a choisi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PREPARATION AU MARIAGE</dc:title>
  <dc:creator>Toshiba</dc:creator>
  <cp:lastModifiedBy>Toshiba</cp:lastModifiedBy>
  <cp:revision>24</cp:revision>
  <dcterms:created xsi:type="dcterms:W3CDTF">2013-09-17T12:43:34Z</dcterms:created>
  <dcterms:modified xsi:type="dcterms:W3CDTF">2013-09-21T19:33:45Z</dcterms:modified>
</cp:coreProperties>
</file>