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79" r:id="rId8"/>
    <p:sldId id="264" r:id="rId9"/>
    <p:sldId id="266" r:id="rId10"/>
    <p:sldId id="281" r:id="rId11"/>
    <p:sldId id="270" r:id="rId12"/>
    <p:sldId id="269" r:id="rId13"/>
    <p:sldId id="271" r:id="rId14"/>
    <p:sldId id="272" r:id="rId15"/>
    <p:sldId id="273" r:id="rId16"/>
    <p:sldId id="267" r:id="rId17"/>
    <p:sldId id="268" r:id="rId18"/>
    <p:sldId id="280"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4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3FAD404-DF1F-4870-9BF9-EC2014B37CDD}" type="datetimeFigureOut">
              <a:rPr lang="fr-FR" smtClean="0"/>
              <a:t>24/11/2012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6941F2-5592-452D-B3C1-17A9D112B851}"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3FAD404-DF1F-4870-9BF9-EC2014B37CDD}" type="datetimeFigureOut">
              <a:rPr lang="fr-FR" smtClean="0"/>
              <a:t>24/11/2012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3FAD404-DF1F-4870-9BF9-EC2014B37CDD}" type="datetimeFigureOut">
              <a:rPr lang="fr-FR" smtClean="0"/>
              <a:t>24/11/2012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3FAD404-DF1F-4870-9BF9-EC2014B37CDD}" type="datetimeFigureOut">
              <a:rPr lang="fr-FR" smtClean="0"/>
              <a:t>24/11/2012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3FAD404-DF1F-4870-9BF9-EC2014B37CDD}" type="datetimeFigureOut">
              <a:rPr lang="fr-FR" smtClean="0"/>
              <a:t>24/11/2012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6941F2-5592-452D-B3C1-17A9D112B851}"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3FAD404-DF1F-4870-9BF9-EC2014B37CDD}" type="datetimeFigureOut">
              <a:rPr lang="fr-FR" smtClean="0"/>
              <a:t>24/11/2012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3FAD404-DF1F-4870-9BF9-EC2014B37CDD}" type="datetimeFigureOut">
              <a:rPr lang="fr-FR" smtClean="0"/>
              <a:t>24/11/2012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46941F2-5592-452D-B3C1-17A9D112B851}"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3FAD404-DF1F-4870-9BF9-EC2014B37CDD}" type="datetimeFigureOut">
              <a:rPr lang="fr-FR" smtClean="0"/>
              <a:t>24/11/2012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AD404-DF1F-4870-9BF9-EC2014B37CDD}" type="datetimeFigureOut">
              <a:rPr lang="fr-FR" smtClean="0"/>
              <a:t>24/11/2012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3FAD404-DF1F-4870-9BF9-EC2014B37CDD}" type="datetimeFigureOut">
              <a:rPr lang="fr-FR" smtClean="0"/>
              <a:t>24/11/2012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6941F2-5592-452D-B3C1-17A9D112B851}"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3FAD404-DF1F-4870-9BF9-EC2014B37CDD}" type="datetimeFigureOut">
              <a:rPr lang="fr-FR" smtClean="0"/>
              <a:t>24/11/2012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6941F2-5592-452D-B3C1-17A9D112B85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3FAD404-DF1F-4870-9BF9-EC2014B37CDD}" type="datetimeFigureOut">
              <a:rPr lang="fr-FR" smtClean="0"/>
              <a:t>24/11/2012</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46941F2-5592-452D-B3C1-17A9D112B85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solidFill>
                  <a:srgbClr val="040404"/>
                </a:solidFill>
              </a:rPr>
              <a:t>POUR UNE SEXUALITE EPANOUISSANTE</a:t>
            </a:r>
            <a:endParaRPr lang="fr-FR" b="1" dirty="0">
              <a:solidFill>
                <a:srgbClr val="040404"/>
              </a:solidFill>
            </a:endParaRPr>
          </a:p>
        </p:txBody>
      </p:sp>
      <p:sp>
        <p:nvSpPr>
          <p:cNvPr id="3" name="Sous-titre 2"/>
          <p:cNvSpPr>
            <a:spLocks noGrp="1"/>
          </p:cNvSpPr>
          <p:nvPr>
            <p:ph type="subTitle" idx="1"/>
          </p:nvPr>
        </p:nvSpPr>
        <p:spPr/>
        <p:txBody>
          <a:bodyPr>
            <a:normAutofit/>
          </a:bodyPr>
          <a:lstStyle/>
          <a:p>
            <a:pPr algn="ctr"/>
            <a:r>
              <a:rPr lang="fr-FR" sz="3600" b="1" dirty="0" smtClean="0">
                <a:solidFill>
                  <a:srgbClr val="C00000"/>
                </a:solidFill>
              </a:rPr>
              <a:t>J’ENTRE DANS LE PLAN DU CREATEUR</a:t>
            </a:r>
            <a:endParaRPr lang="fr-FR" sz="3600" b="1" dirty="0">
              <a:solidFill>
                <a:srgbClr val="C00000"/>
              </a:solidFill>
            </a:endParaRPr>
          </a:p>
        </p:txBody>
      </p:sp>
    </p:spTree>
    <p:extLst>
      <p:ext uri="{BB962C8B-B14F-4D97-AF65-F5344CB8AC3E}">
        <p14:creationId xmlns:p14="http://schemas.microsoft.com/office/powerpoint/2010/main" val="1323791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800" b="1" dirty="0" smtClean="0">
                <a:solidFill>
                  <a:srgbClr val="040404"/>
                </a:solidFill>
              </a:rPr>
              <a:t>Différenciation sexuelle </a:t>
            </a:r>
            <a:r>
              <a:rPr lang="fr-FR" sz="4800" dirty="0" smtClean="0">
                <a:solidFill>
                  <a:srgbClr val="040404"/>
                </a:solidFill>
              </a:rPr>
              <a:t>et </a:t>
            </a:r>
            <a:r>
              <a:rPr lang="fr-FR" sz="4800" u="sng" dirty="0" smtClean="0">
                <a:solidFill>
                  <a:srgbClr val="040404"/>
                </a:solidFill>
              </a:rPr>
              <a:t>complémentarité</a:t>
            </a:r>
            <a:r>
              <a:rPr lang="fr-FR" sz="4800" dirty="0" smtClean="0">
                <a:solidFill>
                  <a:srgbClr val="040404"/>
                </a:solidFill>
              </a:rPr>
              <a:t> pour une </a:t>
            </a:r>
            <a:r>
              <a:rPr lang="fr-FR" sz="4800" i="1" dirty="0" smtClean="0">
                <a:solidFill>
                  <a:srgbClr val="040404"/>
                </a:solidFill>
              </a:rPr>
              <a:t>unité productive </a:t>
            </a:r>
            <a:r>
              <a:rPr lang="fr-FR" sz="4800" dirty="0" smtClean="0">
                <a:solidFill>
                  <a:srgbClr val="040404"/>
                </a:solidFill>
              </a:rPr>
              <a:t>et reproductive, </a:t>
            </a:r>
          </a:p>
          <a:p>
            <a:r>
              <a:rPr lang="fr-FR" sz="3600" b="1" dirty="0" smtClean="0">
                <a:solidFill>
                  <a:srgbClr val="040404"/>
                </a:solidFill>
              </a:rPr>
              <a:t>(AMOUR PARTAGE ET TRANSMISSION DE LA VIE).</a:t>
            </a:r>
            <a:endParaRPr lang="fr-FR" sz="3600" b="1" dirty="0">
              <a:solidFill>
                <a:srgbClr val="040404"/>
              </a:solidFill>
            </a:endParaRPr>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4205399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400" b="1" dirty="0" smtClean="0">
                <a:solidFill>
                  <a:srgbClr val="040404"/>
                </a:solidFill>
              </a:rPr>
              <a:t>Dans le paradis, la première nourriture que Dieu indiqua, </a:t>
            </a:r>
            <a:r>
              <a:rPr lang="fr-FR" sz="4400" b="1" u="sng" dirty="0" smtClean="0">
                <a:solidFill>
                  <a:srgbClr val="040404"/>
                </a:solidFill>
              </a:rPr>
              <a:t>c’est la sexualité </a:t>
            </a:r>
            <a:r>
              <a:rPr lang="fr-FR" sz="4400" b="1" dirty="0" smtClean="0">
                <a:solidFill>
                  <a:srgbClr val="040404"/>
                </a:solidFill>
              </a:rPr>
              <a:t>: ce n’est pas quelque chose de sal. </a:t>
            </a:r>
          </a:p>
          <a:p>
            <a:r>
              <a:rPr lang="fr-FR" sz="4400" b="1" dirty="0" smtClean="0">
                <a:solidFill>
                  <a:srgbClr val="040404"/>
                </a:solidFill>
              </a:rPr>
              <a:t>Les deux sexes ont été façonnés par Jésus lui-même</a:t>
            </a:r>
            <a:endParaRPr lang="fr-FR" sz="4400" b="1" dirty="0">
              <a:solidFill>
                <a:srgbClr val="040404"/>
              </a:solidFill>
            </a:endParaRPr>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1883461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10000"/>
          </a:bodyPr>
          <a:lstStyle/>
          <a:p>
            <a:r>
              <a:rPr lang="fr-FR" sz="4700" b="1" dirty="0" smtClean="0">
                <a:solidFill>
                  <a:srgbClr val="040404"/>
                </a:solidFill>
              </a:rPr>
              <a:t>Deuxième nourriture indiquée:</a:t>
            </a:r>
          </a:p>
          <a:p>
            <a:r>
              <a:rPr lang="fr-FR" sz="4400" b="1" dirty="0" err="1" smtClean="0">
                <a:solidFill>
                  <a:srgbClr val="040404"/>
                </a:solidFill>
              </a:rPr>
              <a:t>Gn</a:t>
            </a:r>
            <a:r>
              <a:rPr lang="fr-FR" sz="4400" b="1" dirty="0" smtClean="0">
                <a:solidFill>
                  <a:srgbClr val="040404"/>
                </a:solidFill>
              </a:rPr>
              <a:t> </a:t>
            </a:r>
            <a:r>
              <a:rPr lang="fr-FR" sz="4400" b="1" dirty="0">
                <a:solidFill>
                  <a:srgbClr val="040404"/>
                </a:solidFill>
              </a:rPr>
              <a:t>1:29	</a:t>
            </a:r>
            <a:r>
              <a:rPr lang="fr-FR" sz="4400" b="1" dirty="0" smtClean="0">
                <a:solidFill>
                  <a:srgbClr val="040404"/>
                </a:solidFill>
              </a:rPr>
              <a:t>                                                     Et </a:t>
            </a:r>
            <a:r>
              <a:rPr lang="fr-FR" sz="4400" b="1" dirty="0">
                <a:solidFill>
                  <a:srgbClr val="040404"/>
                </a:solidFill>
              </a:rPr>
              <a:t>Dieu dit: Voici, je vous donne toute herbe portant de la semence et qui est à la surface de toute la terre, et tout arbre ayant en lui du </a:t>
            </a:r>
            <a:r>
              <a:rPr lang="fr-FR" sz="4400" b="1" u="sng" dirty="0">
                <a:solidFill>
                  <a:srgbClr val="040404"/>
                </a:solidFill>
              </a:rPr>
              <a:t>fruit d'arbre et portant de la semence: ce sera votre nourriture.</a:t>
            </a:r>
          </a:p>
          <a:p>
            <a:endParaRPr lang="fr-FR" sz="4400" u="sng"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415240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700" b="1" dirty="0" smtClean="0">
                <a:solidFill>
                  <a:srgbClr val="040404"/>
                </a:solidFill>
              </a:rPr>
              <a:t>Il est clair que pour Dieu, et l’homme et la femme devaient arriver vierges au mariage. Seul sa bénédiction y donne droit.</a:t>
            </a:r>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3198457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sz="4700" b="1" dirty="0" smtClean="0">
                <a:solidFill>
                  <a:srgbClr val="040404"/>
                </a:solidFill>
              </a:rPr>
              <a:t>Mais les hommes on rejeté Dieu et ont fait du sexe un dieu, (l’éros). Donc il ne s’occupent pas de savoir ce pense Dieu de leur sexualité. Les enfants de Dieu doivent faire la différence encore au 21è siècle. </a:t>
            </a:r>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942864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700" b="1" dirty="0" smtClean="0">
                <a:solidFill>
                  <a:srgbClr val="040404"/>
                </a:solidFill>
              </a:rPr>
              <a:t>Un indice important et explicite c’est que garçon et fille, tous les deux naissent vierges, ce n’est pas par hasard ou pour rien.</a:t>
            </a:r>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1496440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4400" b="1" dirty="0" smtClean="0">
                <a:solidFill>
                  <a:srgbClr val="040404"/>
                </a:solidFill>
              </a:rPr>
              <a:t>Les déviations de la sexualité causées par le péché de l’homme.</a:t>
            </a:r>
          </a:p>
          <a:p>
            <a:r>
              <a:rPr lang="fr-FR" sz="4400" b="1" dirty="0" smtClean="0">
                <a:solidFill>
                  <a:srgbClr val="040404"/>
                </a:solidFill>
              </a:rPr>
              <a:t>1. POLYGAMIE </a:t>
            </a:r>
            <a:r>
              <a:rPr lang="fr-FR" sz="3600" b="1" dirty="0" smtClean="0">
                <a:solidFill>
                  <a:srgbClr val="040404"/>
                </a:solidFill>
              </a:rPr>
              <a:t>(</a:t>
            </a:r>
            <a:r>
              <a:rPr lang="fr-FR" sz="3600" b="1" dirty="0" err="1" smtClean="0">
                <a:solidFill>
                  <a:srgbClr val="040404"/>
                </a:solidFill>
              </a:rPr>
              <a:t>Gen</a:t>
            </a:r>
            <a:r>
              <a:rPr lang="fr-FR" sz="3600" b="1" dirty="0" smtClean="0">
                <a:solidFill>
                  <a:srgbClr val="040404"/>
                </a:solidFill>
              </a:rPr>
              <a:t> 4:19)</a:t>
            </a:r>
          </a:p>
          <a:p>
            <a:r>
              <a:rPr lang="fr-FR" sz="4400" b="1" dirty="0" smtClean="0">
                <a:solidFill>
                  <a:srgbClr val="040404"/>
                </a:solidFill>
              </a:rPr>
              <a:t>2. POLYANDRIE</a:t>
            </a:r>
          </a:p>
          <a:p>
            <a:r>
              <a:rPr lang="fr-FR" sz="4400" b="1" dirty="0" smtClean="0">
                <a:solidFill>
                  <a:srgbClr val="040404"/>
                </a:solidFill>
              </a:rPr>
              <a:t>3. FORNICATION </a:t>
            </a:r>
            <a:r>
              <a:rPr lang="fr-FR" sz="3600" b="1" dirty="0" smtClean="0">
                <a:solidFill>
                  <a:srgbClr val="040404"/>
                </a:solidFill>
              </a:rPr>
              <a:t>(</a:t>
            </a:r>
            <a:r>
              <a:rPr lang="fr-FR" sz="3600" b="1" dirty="0" err="1" smtClean="0">
                <a:solidFill>
                  <a:srgbClr val="040404"/>
                </a:solidFill>
              </a:rPr>
              <a:t>Lév</a:t>
            </a:r>
            <a:r>
              <a:rPr lang="fr-FR" sz="3600" b="1" dirty="0" smtClean="0">
                <a:solidFill>
                  <a:srgbClr val="040404"/>
                </a:solidFill>
              </a:rPr>
              <a:t>. 18:9;  pornographie)</a:t>
            </a:r>
            <a:endParaRPr lang="fr-FR" sz="4400" b="1" dirty="0">
              <a:solidFill>
                <a:srgbClr val="040404"/>
              </a:solidFill>
            </a:endParaRPr>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270206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barn(inVertical)">
                                      <p:cBhvr>
                                        <p:cTn id="1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400" b="1" dirty="0" smtClean="0">
                <a:solidFill>
                  <a:srgbClr val="040404"/>
                </a:solidFill>
              </a:rPr>
              <a:t>4. ADULTERE </a:t>
            </a:r>
            <a:r>
              <a:rPr lang="fr-FR" sz="3600" b="1" dirty="0" smtClean="0">
                <a:solidFill>
                  <a:srgbClr val="040404"/>
                </a:solidFill>
              </a:rPr>
              <a:t>(Ex. 20: 14)</a:t>
            </a:r>
          </a:p>
          <a:p>
            <a:r>
              <a:rPr lang="fr-FR" sz="4400" b="1" dirty="0" smtClean="0">
                <a:solidFill>
                  <a:srgbClr val="040404"/>
                </a:solidFill>
              </a:rPr>
              <a:t>5. PROSTITUTION </a:t>
            </a:r>
            <a:r>
              <a:rPr lang="fr-FR" sz="3600" b="1" dirty="0" smtClean="0">
                <a:solidFill>
                  <a:srgbClr val="040404"/>
                </a:solidFill>
              </a:rPr>
              <a:t>(2 Rois 9:22)</a:t>
            </a:r>
            <a:endParaRPr lang="fr-FR" sz="4400" b="1" dirty="0" smtClean="0">
              <a:solidFill>
                <a:srgbClr val="040404"/>
              </a:solidFill>
            </a:endParaRPr>
          </a:p>
          <a:p>
            <a:r>
              <a:rPr lang="fr-FR" sz="4400" b="1" dirty="0" smtClean="0">
                <a:solidFill>
                  <a:srgbClr val="040404"/>
                </a:solidFill>
              </a:rPr>
              <a:t>6. HOMOSEXALITE 	</a:t>
            </a:r>
            <a:r>
              <a:rPr lang="fr-FR" sz="3600" b="1" dirty="0" smtClean="0">
                <a:solidFill>
                  <a:srgbClr val="040404"/>
                </a:solidFill>
              </a:rPr>
              <a:t>(</a:t>
            </a:r>
            <a:r>
              <a:rPr lang="fr-FR" sz="3600" b="1" dirty="0" err="1" smtClean="0">
                <a:solidFill>
                  <a:srgbClr val="040404"/>
                </a:solidFill>
              </a:rPr>
              <a:t>Lév</a:t>
            </a:r>
            <a:r>
              <a:rPr lang="fr-FR" sz="3600" b="1" dirty="0" smtClean="0">
                <a:solidFill>
                  <a:srgbClr val="040404"/>
                </a:solidFill>
              </a:rPr>
              <a:t>. 18:22)</a:t>
            </a:r>
            <a:endParaRPr lang="fr-FR" sz="4400" b="1" dirty="0" smtClean="0">
              <a:solidFill>
                <a:srgbClr val="040404"/>
              </a:solidFill>
            </a:endParaRPr>
          </a:p>
          <a:p>
            <a:r>
              <a:rPr lang="fr-FR" sz="4400" b="1" dirty="0" smtClean="0">
                <a:solidFill>
                  <a:srgbClr val="040404"/>
                </a:solidFill>
              </a:rPr>
              <a:t>7. ZOOPHILIE </a:t>
            </a:r>
            <a:r>
              <a:rPr lang="fr-FR" sz="3600" b="1" dirty="0" smtClean="0">
                <a:solidFill>
                  <a:srgbClr val="040404"/>
                </a:solidFill>
              </a:rPr>
              <a:t>(</a:t>
            </a:r>
            <a:r>
              <a:rPr lang="fr-FR" sz="3600" b="1" dirty="0" err="1" smtClean="0">
                <a:solidFill>
                  <a:srgbClr val="040404"/>
                </a:solidFill>
              </a:rPr>
              <a:t>Lév</a:t>
            </a:r>
            <a:r>
              <a:rPr lang="fr-FR" sz="3600" b="1" dirty="0" smtClean="0">
                <a:solidFill>
                  <a:srgbClr val="040404"/>
                </a:solidFill>
              </a:rPr>
              <a:t>. 18:23)</a:t>
            </a:r>
          </a:p>
          <a:p>
            <a:r>
              <a:rPr lang="fr-FR" sz="4400" b="1" dirty="0" smtClean="0">
                <a:solidFill>
                  <a:srgbClr val="040404"/>
                </a:solidFill>
              </a:rPr>
              <a:t>8. LE VIOL </a:t>
            </a:r>
            <a:r>
              <a:rPr lang="fr-FR" sz="3600" b="1" dirty="0" smtClean="0">
                <a:solidFill>
                  <a:srgbClr val="040404"/>
                </a:solidFill>
              </a:rPr>
              <a:t>(2 Sam. 13:11-16)</a:t>
            </a:r>
            <a:endParaRPr lang="fr-FR" sz="3600" b="1" dirty="0">
              <a:solidFill>
                <a:srgbClr val="040404"/>
              </a:solidFill>
            </a:endParaRPr>
          </a:p>
          <a:p>
            <a:r>
              <a:rPr lang="fr-FR" sz="4400" b="1" dirty="0" smtClean="0">
                <a:solidFill>
                  <a:srgbClr val="040404"/>
                </a:solidFill>
              </a:rPr>
              <a:t>9. L’INCESTE </a:t>
            </a:r>
            <a:r>
              <a:rPr lang="fr-FR" sz="3600" b="1" dirty="0" smtClean="0">
                <a:solidFill>
                  <a:srgbClr val="040404"/>
                </a:solidFill>
              </a:rPr>
              <a:t>(2 Sam. 13: 11-16)</a:t>
            </a:r>
            <a:endParaRPr lang="fr-FR" sz="3600" b="1" dirty="0">
              <a:solidFill>
                <a:srgbClr val="040404"/>
              </a:solidFill>
            </a:endParaRPr>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76840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ircle(in)">
                                      <p:cBhvr>
                                        <p:cTn id="13" dur="2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80">
                                          <p:stCondLst>
                                            <p:cond delay="0"/>
                                          </p:stCondLst>
                                        </p:cTn>
                                        <p:tgtEl>
                                          <p:spTgt spid="3">
                                            <p:txEl>
                                              <p:pRg st="4" end="4"/>
                                            </p:txEl>
                                          </p:spTgt>
                                        </p:tgtEl>
                                      </p:cBhvr>
                                    </p:animEffect>
                                    <p:anim calcmode="lin" valueType="num">
                                      <p:cBhvr>
                                        <p:cTn id="1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4" end="4"/>
                                            </p:txEl>
                                          </p:spTgt>
                                        </p:tgtEl>
                                      </p:cBhvr>
                                      <p:to x="100000" y="60000"/>
                                    </p:animScale>
                                    <p:animScale>
                                      <p:cBhvr>
                                        <p:cTn id="25" dur="166" decel="50000">
                                          <p:stCondLst>
                                            <p:cond delay="676"/>
                                          </p:stCondLst>
                                        </p:cTn>
                                        <p:tgtEl>
                                          <p:spTgt spid="3">
                                            <p:txEl>
                                              <p:pRg st="4" end="4"/>
                                            </p:txEl>
                                          </p:spTgt>
                                        </p:tgtEl>
                                      </p:cBhvr>
                                      <p:to x="100000" y="100000"/>
                                    </p:animScale>
                                    <p:animScale>
                                      <p:cBhvr>
                                        <p:cTn id="26" dur="26">
                                          <p:stCondLst>
                                            <p:cond delay="1312"/>
                                          </p:stCondLst>
                                        </p:cTn>
                                        <p:tgtEl>
                                          <p:spTgt spid="3">
                                            <p:txEl>
                                              <p:pRg st="4" end="4"/>
                                            </p:txEl>
                                          </p:spTgt>
                                        </p:tgtEl>
                                      </p:cBhvr>
                                      <p:to x="100000" y="80000"/>
                                    </p:animScale>
                                    <p:animScale>
                                      <p:cBhvr>
                                        <p:cTn id="27" dur="166" decel="50000">
                                          <p:stCondLst>
                                            <p:cond delay="1338"/>
                                          </p:stCondLst>
                                        </p:cTn>
                                        <p:tgtEl>
                                          <p:spTgt spid="3">
                                            <p:txEl>
                                              <p:pRg st="4" end="4"/>
                                            </p:txEl>
                                          </p:spTgt>
                                        </p:tgtEl>
                                      </p:cBhvr>
                                      <p:to x="100000" y="100000"/>
                                    </p:animScale>
                                    <p:animScale>
                                      <p:cBhvr>
                                        <p:cTn id="28" dur="26">
                                          <p:stCondLst>
                                            <p:cond delay="1642"/>
                                          </p:stCondLst>
                                        </p:cTn>
                                        <p:tgtEl>
                                          <p:spTgt spid="3">
                                            <p:txEl>
                                              <p:pRg st="4" end="4"/>
                                            </p:txEl>
                                          </p:spTgt>
                                        </p:tgtEl>
                                      </p:cBhvr>
                                      <p:to x="100000" y="90000"/>
                                    </p:animScale>
                                    <p:animScale>
                                      <p:cBhvr>
                                        <p:cTn id="29" dur="166" decel="50000">
                                          <p:stCondLst>
                                            <p:cond delay="1668"/>
                                          </p:stCondLst>
                                        </p:cTn>
                                        <p:tgtEl>
                                          <p:spTgt spid="3">
                                            <p:txEl>
                                              <p:pRg st="4" end="4"/>
                                            </p:txEl>
                                          </p:spTgt>
                                        </p:tgtEl>
                                      </p:cBhvr>
                                      <p:to x="100000" y="100000"/>
                                    </p:animScale>
                                    <p:animScale>
                                      <p:cBhvr>
                                        <p:cTn id="30" dur="26">
                                          <p:stCondLst>
                                            <p:cond delay="1808"/>
                                          </p:stCondLst>
                                        </p:cTn>
                                        <p:tgtEl>
                                          <p:spTgt spid="3">
                                            <p:txEl>
                                              <p:pRg st="4" end="4"/>
                                            </p:txEl>
                                          </p:spTgt>
                                        </p:tgtEl>
                                      </p:cBhvr>
                                      <p:to x="100000" y="95000"/>
                                    </p:animScale>
                                    <p:animScale>
                                      <p:cBhvr>
                                        <p:cTn id="31" dur="166" decel="50000">
                                          <p:stCondLst>
                                            <p:cond delay="1834"/>
                                          </p:stCondLst>
                                        </p:cTn>
                                        <p:tgtEl>
                                          <p:spTgt spid="3">
                                            <p:txEl>
                                              <p:pRg st="4" end="4"/>
                                            </p:txEl>
                                          </p:spTgt>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sz="4400" b="1" dirty="0" smtClean="0">
                <a:solidFill>
                  <a:srgbClr val="040404"/>
                </a:solidFill>
              </a:rPr>
              <a:t>10. LA MASTURBATION</a:t>
            </a:r>
          </a:p>
          <a:p>
            <a:endParaRPr lang="fr-FR" sz="4400" b="1" dirty="0" smtClean="0">
              <a:solidFill>
                <a:srgbClr val="040404"/>
              </a:solidFill>
            </a:endParaRPr>
          </a:p>
          <a:p>
            <a:r>
              <a:rPr lang="fr-FR" sz="4400" b="1" dirty="0" smtClean="0">
                <a:solidFill>
                  <a:srgbClr val="040404"/>
                </a:solidFill>
              </a:rPr>
              <a:t>11. INSTRUMENT DE VENGEANCE </a:t>
            </a:r>
            <a:r>
              <a:rPr lang="fr-FR" sz="4000" b="1" dirty="0" smtClean="0">
                <a:solidFill>
                  <a:srgbClr val="040404"/>
                </a:solidFill>
              </a:rPr>
              <a:t>(Tromper des femmes sans les aimer)</a:t>
            </a:r>
          </a:p>
          <a:p>
            <a:endParaRPr lang="fr-FR" sz="3200" b="1" dirty="0">
              <a:solidFill>
                <a:srgbClr val="040404"/>
              </a:solidFill>
            </a:endParaRPr>
          </a:p>
          <a:p>
            <a:r>
              <a:rPr lang="fr-FR" sz="4400" b="1" dirty="0" smtClean="0">
                <a:solidFill>
                  <a:srgbClr val="040404"/>
                </a:solidFill>
              </a:rPr>
              <a:t>12. FOUET ENTRE MARI ET FEMME (1 Cor. 7:3,4)</a:t>
            </a:r>
            <a:endParaRPr lang="fr-FR" sz="4400" b="1" dirty="0">
              <a:solidFill>
                <a:srgbClr val="040404"/>
              </a:solidFill>
            </a:endParaRPr>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388530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sz="4400" b="1" dirty="0" smtClean="0">
                <a:solidFill>
                  <a:srgbClr val="040404"/>
                </a:solidFill>
              </a:rPr>
              <a:t>Recommandations divines pour éviter les déviations sexuelles.</a:t>
            </a:r>
          </a:p>
          <a:p>
            <a:r>
              <a:rPr lang="fr-FR" sz="4400" b="1" dirty="0" smtClean="0">
                <a:solidFill>
                  <a:srgbClr val="040404"/>
                </a:solidFill>
              </a:rPr>
              <a:t>A) Galates 5:22</a:t>
            </a:r>
            <a:r>
              <a:rPr lang="fr-FR" sz="4400" dirty="0"/>
              <a:t>	</a:t>
            </a:r>
            <a:r>
              <a:rPr lang="fr-FR" sz="4400" dirty="0" smtClean="0"/>
              <a:t>                   Mais </a:t>
            </a:r>
            <a:r>
              <a:rPr lang="fr-FR" sz="4400" dirty="0"/>
              <a:t>le fruit de l'Esprit, c'est </a:t>
            </a:r>
            <a:r>
              <a:rPr lang="fr-FR" sz="4400" b="1" dirty="0">
                <a:solidFill>
                  <a:srgbClr val="040404"/>
                </a:solidFill>
              </a:rPr>
              <a:t>l'amour,</a:t>
            </a:r>
            <a:r>
              <a:rPr lang="fr-FR" sz="4400" dirty="0"/>
              <a:t> </a:t>
            </a:r>
            <a:r>
              <a:rPr lang="fr-FR" sz="4400" dirty="0">
                <a:solidFill>
                  <a:srgbClr val="040404"/>
                </a:solidFill>
              </a:rPr>
              <a:t>la joie, </a:t>
            </a:r>
            <a:r>
              <a:rPr lang="fr-FR" sz="4400" u="sng" dirty="0">
                <a:solidFill>
                  <a:srgbClr val="040404"/>
                </a:solidFill>
              </a:rPr>
              <a:t>la paix</a:t>
            </a:r>
            <a:r>
              <a:rPr lang="fr-FR" sz="4400" dirty="0"/>
              <a:t>, la </a:t>
            </a:r>
            <a:r>
              <a:rPr lang="fr-FR" sz="4400" b="1" dirty="0">
                <a:solidFill>
                  <a:srgbClr val="040404"/>
                </a:solidFill>
              </a:rPr>
              <a:t>patience,</a:t>
            </a:r>
            <a:r>
              <a:rPr lang="fr-FR" sz="4400" dirty="0"/>
              <a:t> </a:t>
            </a:r>
            <a:r>
              <a:rPr lang="fr-FR" sz="4400" u="sng" dirty="0">
                <a:solidFill>
                  <a:srgbClr val="040404"/>
                </a:solidFill>
              </a:rPr>
              <a:t>la bonté</a:t>
            </a:r>
            <a:r>
              <a:rPr lang="fr-FR" sz="4400" dirty="0"/>
              <a:t>, la bénignité, </a:t>
            </a:r>
            <a:r>
              <a:rPr lang="fr-FR" sz="4400" b="1" dirty="0">
                <a:solidFill>
                  <a:srgbClr val="040404"/>
                </a:solidFill>
              </a:rPr>
              <a:t>la fidélité</a:t>
            </a:r>
            <a:r>
              <a:rPr lang="fr-FR" sz="4400" dirty="0"/>
              <a:t>, </a:t>
            </a:r>
            <a:r>
              <a:rPr lang="fr-FR" sz="4400" b="1" dirty="0">
                <a:solidFill>
                  <a:srgbClr val="040404"/>
                </a:solidFill>
              </a:rPr>
              <a:t>la douceur</a:t>
            </a:r>
            <a:r>
              <a:rPr lang="fr-FR" sz="4400" dirty="0"/>
              <a:t>, la </a:t>
            </a:r>
            <a:r>
              <a:rPr lang="fr-FR" sz="4400" b="1" dirty="0">
                <a:solidFill>
                  <a:srgbClr val="040404"/>
                </a:solidFill>
              </a:rPr>
              <a:t>tempérance;</a:t>
            </a:r>
          </a:p>
          <a:p>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4136778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endParaRPr lang="fr-FR" sz="4800" b="1" dirty="0" smtClean="0"/>
          </a:p>
          <a:p>
            <a:endParaRPr lang="fr-FR" sz="4800" b="1" dirty="0"/>
          </a:p>
          <a:p>
            <a:r>
              <a:rPr lang="fr-FR" sz="4800" b="1" dirty="0" smtClean="0">
                <a:solidFill>
                  <a:srgbClr val="040404"/>
                </a:solidFill>
              </a:rPr>
              <a:t>ET DIEU CREA LE SEXE!</a:t>
            </a:r>
            <a:endParaRPr lang="fr-FR" sz="4800" b="1" dirty="0">
              <a:solidFill>
                <a:srgbClr val="040404"/>
              </a:solidFill>
            </a:endParaRPr>
          </a:p>
        </p:txBody>
      </p:sp>
    </p:spTree>
    <p:extLst>
      <p:ext uri="{BB962C8B-B14F-4D97-AF65-F5344CB8AC3E}">
        <p14:creationId xmlns:p14="http://schemas.microsoft.com/office/powerpoint/2010/main" val="607032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400" b="1" dirty="0">
                <a:solidFill>
                  <a:srgbClr val="040404"/>
                </a:solidFill>
              </a:rPr>
              <a:t>1Thes 4:3</a:t>
            </a:r>
            <a:r>
              <a:rPr lang="fr-FR" sz="4400" dirty="0"/>
              <a:t>	</a:t>
            </a:r>
            <a:r>
              <a:rPr lang="fr-FR" sz="4400" dirty="0" smtClean="0"/>
              <a:t>                                          Ce </a:t>
            </a:r>
            <a:r>
              <a:rPr lang="fr-FR" sz="4400" dirty="0"/>
              <a:t>que Dieu veut, c'est votre sanctification; c'est que vous vous </a:t>
            </a:r>
            <a:r>
              <a:rPr lang="fr-FR" sz="4400" b="1" dirty="0">
                <a:solidFill>
                  <a:srgbClr val="040404"/>
                </a:solidFill>
              </a:rPr>
              <a:t>absteniez</a:t>
            </a:r>
            <a:r>
              <a:rPr lang="fr-FR" sz="4400" dirty="0"/>
              <a:t> de l'impudicité;</a:t>
            </a:r>
          </a:p>
          <a:p>
            <a:r>
              <a:rPr lang="fr-FR" sz="4400" dirty="0" smtClean="0"/>
              <a:t>(s’abstenir de la fornication, </a:t>
            </a:r>
            <a:r>
              <a:rPr lang="fr-FR" sz="4400" u="sng" dirty="0" err="1" smtClean="0"/>
              <a:t>Pornéia</a:t>
            </a:r>
            <a:r>
              <a:rPr lang="fr-FR" sz="4400" dirty="0" smtClean="0"/>
              <a:t>)</a:t>
            </a:r>
            <a:endParaRPr lang="fr-FR" sz="4400" dirty="0"/>
          </a:p>
          <a:p>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2478678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400" b="1" dirty="0">
                <a:solidFill>
                  <a:srgbClr val="040404"/>
                </a:solidFill>
              </a:rPr>
              <a:t>1Thes 4:4</a:t>
            </a:r>
            <a:r>
              <a:rPr lang="fr-FR" sz="4400" dirty="0"/>
              <a:t>	</a:t>
            </a:r>
            <a:endParaRPr lang="fr-FR" sz="4400" dirty="0" smtClean="0"/>
          </a:p>
          <a:p>
            <a:r>
              <a:rPr lang="fr-FR" sz="4400" dirty="0" smtClean="0"/>
              <a:t>c'est </a:t>
            </a:r>
            <a:r>
              <a:rPr lang="fr-FR" sz="4400" dirty="0"/>
              <a:t>que chacun de vous sache posséder son corps dans la sainteté et l'honnêteté,</a:t>
            </a:r>
          </a:p>
          <a:p>
            <a:r>
              <a:rPr lang="fr-FR" sz="4400" dirty="0" smtClean="0"/>
              <a:t>(</a:t>
            </a:r>
            <a:r>
              <a:rPr lang="fr-FR" sz="4400" b="1" dirty="0" smtClean="0">
                <a:solidFill>
                  <a:srgbClr val="040404"/>
                </a:solidFill>
              </a:rPr>
              <a:t>maîtriser ses hormones, générateurs de désirs</a:t>
            </a:r>
            <a:r>
              <a:rPr lang="fr-FR" sz="4400" dirty="0" smtClean="0"/>
              <a:t>)</a:t>
            </a:r>
            <a:endParaRPr lang="fr-FR" sz="4400" dirty="0"/>
          </a:p>
          <a:p>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1823994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400" b="1" dirty="0" smtClean="0">
                <a:solidFill>
                  <a:srgbClr val="040404"/>
                </a:solidFill>
              </a:rPr>
              <a:t>B</a:t>
            </a:r>
            <a:r>
              <a:rPr lang="fr-FR" sz="4400" dirty="0" smtClean="0"/>
              <a:t>) </a:t>
            </a:r>
            <a:r>
              <a:rPr lang="fr-FR" sz="4400" dirty="0"/>
              <a:t>1.Cor 7:2	Toutefois, pour éviter l'impudicité, </a:t>
            </a:r>
            <a:r>
              <a:rPr lang="fr-FR" sz="4400" b="1" dirty="0">
                <a:solidFill>
                  <a:srgbClr val="040404"/>
                </a:solidFill>
              </a:rPr>
              <a:t>que chacun ait sa femme, et que chaque femme ait son mari.</a:t>
            </a:r>
          </a:p>
          <a:p>
            <a:endParaRPr lang="fr-FR" sz="4400" dirty="0"/>
          </a:p>
          <a:p>
            <a:endParaRPr lang="fr-FR" sz="4400" dirty="0"/>
          </a:p>
          <a:p>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496028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sz="4400" dirty="0" err="1" smtClean="0"/>
              <a:t>Hébr</a:t>
            </a:r>
            <a:r>
              <a:rPr lang="fr-FR" sz="4400" dirty="0" smtClean="0"/>
              <a:t> </a:t>
            </a:r>
            <a:r>
              <a:rPr lang="fr-FR" sz="4400" dirty="0"/>
              <a:t>13:4	</a:t>
            </a:r>
            <a:r>
              <a:rPr lang="fr-FR" sz="4400" b="1" dirty="0">
                <a:solidFill>
                  <a:srgbClr val="040404"/>
                </a:solidFill>
              </a:rPr>
              <a:t>Que le mariage soit honoré de tous</a:t>
            </a:r>
            <a:r>
              <a:rPr lang="fr-FR" sz="4400" dirty="0"/>
              <a:t>, et le lit conjugal exempt de souillure, car Dieu jugera les impudiques et les adultères.</a:t>
            </a:r>
          </a:p>
          <a:p>
            <a:r>
              <a:rPr lang="fr-FR" sz="4400" b="1" dirty="0" smtClean="0">
                <a:solidFill>
                  <a:srgbClr val="040404"/>
                </a:solidFill>
              </a:rPr>
              <a:t>ON DOIT SE PREPARER POUR LE CIEL ET NE PAS LE RATER</a:t>
            </a:r>
          </a:p>
          <a:p>
            <a:pPr algn="ctr"/>
            <a:r>
              <a:rPr lang="fr-FR" sz="4400" b="1" dirty="0" smtClean="0">
                <a:solidFill>
                  <a:srgbClr val="040404"/>
                </a:solidFill>
              </a:rPr>
              <a:t>fin</a:t>
            </a:r>
            <a:endParaRPr lang="fr-FR" sz="4400" b="1" dirty="0">
              <a:solidFill>
                <a:srgbClr val="040404"/>
              </a:solidFill>
            </a:endParaRPr>
          </a:p>
          <a:p>
            <a:endParaRPr lang="fr-FR" sz="4400" b="1" dirty="0">
              <a:solidFill>
                <a:srgbClr val="040404"/>
              </a:solidFill>
            </a:endParaRPr>
          </a:p>
          <a:p>
            <a:endParaRPr lang="fr-FR" sz="4400" dirty="0"/>
          </a:p>
          <a:p>
            <a:endParaRPr lang="fr-FR" sz="4400" dirty="0"/>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99006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4800" b="1" dirty="0" smtClean="0">
                <a:solidFill>
                  <a:srgbClr val="040404"/>
                </a:solidFill>
              </a:rPr>
              <a:t>La Bible dit ceci:</a:t>
            </a:r>
          </a:p>
          <a:p>
            <a:r>
              <a:rPr lang="fr-FR" sz="4800" b="1" dirty="0" smtClean="0">
                <a:solidFill>
                  <a:srgbClr val="040404"/>
                </a:solidFill>
              </a:rPr>
              <a:t>Ps </a:t>
            </a:r>
            <a:r>
              <a:rPr lang="fr-FR" sz="4800" b="1" dirty="0">
                <a:solidFill>
                  <a:srgbClr val="040404"/>
                </a:solidFill>
              </a:rPr>
              <a:t>139:14</a:t>
            </a:r>
            <a:r>
              <a:rPr lang="fr-FR" sz="4800" dirty="0">
                <a:solidFill>
                  <a:srgbClr val="040404"/>
                </a:solidFill>
              </a:rPr>
              <a:t>	Je te loue de ce que je suis une créature si merveilleuse.</a:t>
            </a:r>
            <a:br>
              <a:rPr lang="fr-FR" sz="4800" dirty="0">
                <a:solidFill>
                  <a:srgbClr val="040404"/>
                </a:solidFill>
              </a:rPr>
            </a:br>
            <a:r>
              <a:rPr lang="fr-FR" sz="4800" dirty="0">
                <a:solidFill>
                  <a:srgbClr val="040404"/>
                </a:solidFill>
              </a:rPr>
              <a:t>Tes </a:t>
            </a:r>
            <a:r>
              <a:rPr lang="fr-FR" sz="4800" dirty="0" smtClean="0">
                <a:solidFill>
                  <a:srgbClr val="040404"/>
                </a:solidFill>
              </a:rPr>
              <a:t>œuvres sont </a:t>
            </a:r>
            <a:r>
              <a:rPr lang="fr-FR" sz="4800" dirty="0">
                <a:solidFill>
                  <a:srgbClr val="040404"/>
                </a:solidFill>
              </a:rPr>
              <a:t>admirables,</a:t>
            </a:r>
            <a:br>
              <a:rPr lang="fr-FR" sz="4800" dirty="0">
                <a:solidFill>
                  <a:srgbClr val="040404"/>
                </a:solidFill>
              </a:rPr>
            </a:br>
            <a:r>
              <a:rPr lang="fr-FR" sz="4800" dirty="0">
                <a:solidFill>
                  <a:srgbClr val="040404"/>
                </a:solidFill>
              </a:rPr>
              <a:t>Et mon âme le reconnaît bien.</a:t>
            </a:r>
          </a:p>
          <a:p>
            <a:endParaRPr lang="fr-FR" sz="4800" dirty="0"/>
          </a:p>
          <a:p>
            <a:endParaRPr lang="fr-FR" sz="4800" b="1" dirty="0" smtClean="0"/>
          </a:p>
          <a:p>
            <a:endParaRPr lang="fr-FR" sz="4800" b="1" dirty="0"/>
          </a:p>
        </p:txBody>
      </p:sp>
    </p:spTree>
    <p:extLst>
      <p:ext uri="{BB962C8B-B14F-4D97-AF65-F5344CB8AC3E}">
        <p14:creationId xmlns:p14="http://schemas.microsoft.com/office/powerpoint/2010/main" val="365564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r>
              <a:rPr lang="fr-FR" sz="4800" dirty="0" smtClean="0">
                <a:solidFill>
                  <a:srgbClr val="040404"/>
                </a:solidFill>
              </a:rPr>
              <a:t>Le sexe est un instrument merveilleux, n’est-ce pas.</a:t>
            </a:r>
          </a:p>
          <a:p>
            <a:r>
              <a:rPr lang="fr-FR" sz="4800" b="1" dirty="0" smtClean="0">
                <a:solidFill>
                  <a:srgbClr val="040404"/>
                </a:solidFill>
              </a:rPr>
              <a:t>Quel est son mode d’emploi selon le Créateur?</a:t>
            </a:r>
            <a:endParaRPr lang="fr-FR" sz="4800" b="1" dirty="0">
              <a:solidFill>
                <a:srgbClr val="040404"/>
              </a:solidFill>
            </a:endParaRPr>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671350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20000"/>
          </a:bodyPr>
          <a:lstStyle/>
          <a:p>
            <a:r>
              <a:rPr lang="fr-FR" sz="4800" b="1" dirty="0" err="1" smtClean="0">
                <a:solidFill>
                  <a:srgbClr val="040404"/>
                </a:solidFill>
              </a:rPr>
              <a:t>Gen</a:t>
            </a:r>
            <a:r>
              <a:rPr lang="fr-FR" sz="4800" b="1" dirty="0" smtClean="0">
                <a:solidFill>
                  <a:srgbClr val="040404"/>
                </a:solidFill>
              </a:rPr>
              <a:t>. </a:t>
            </a:r>
            <a:r>
              <a:rPr lang="fr-FR" sz="4800" b="1" dirty="0">
                <a:solidFill>
                  <a:srgbClr val="040404"/>
                </a:solidFill>
              </a:rPr>
              <a:t>1:26	</a:t>
            </a:r>
            <a:r>
              <a:rPr lang="fr-FR" sz="4800" b="1" dirty="0" smtClean="0">
                <a:solidFill>
                  <a:srgbClr val="040404"/>
                </a:solidFill>
              </a:rPr>
              <a:t>                                               Puis </a:t>
            </a:r>
            <a:r>
              <a:rPr lang="fr-FR" sz="4800" b="1" dirty="0">
                <a:solidFill>
                  <a:srgbClr val="040404"/>
                </a:solidFill>
              </a:rPr>
              <a:t>Dieu dit: Faisons l'homme à notre image, selon notre ressemblance, et qu'il domine sur les poissons de la mer, sur les oiseaux du ciel, sur le bétail, sur toute la terre, et sur tous les reptiles qui rampent sur la terre.</a:t>
            </a:r>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7512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4400" b="1" dirty="0" err="1" smtClean="0">
                <a:solidFill>
                  <a:srgbClr val="040404"/>
                </a:solidFill>
              </a:rPr>
              <a:t>Gen</a:t>
            </a:r>
            <a:r>
              <a:rPr lang="fr-FR" sz="4400" b="1" dirty="0" smtClean="0">
                <a:solidFill>
                  <a:srgbClr val="040404"/>
                </a:solidFill>
              </a:rPr>
              <a:t> </a:t>
            </a:r>
            <a:r>
              <a:rPr lang="fr-FR" sz="4400" b="1" dirty="0">
                <a:solidFill>
                  <a:srgbClr val="040404"/>
                </a:solidFill>
              </a:rPr>
              <a:t>1:27	</a:t>
            </a:r>
            <a:r>
              <a:rPr lang="fr-FR" sz="4400" b="1" dirty="0" smtClean="0">
                <a:solidFill>
                  <a:srgbClr val="040404"/>
                </a:solidFill>
              </a:rPr>
              <a:t>Dieu </a:t>
            </a:r>
            <a:r>
              <a:rPr lang="fr-FR" sz="4400" b="1" dirty="0">
                <a:solidFill>
                  <a:srgbClr val="040404"/>
                </a:solidFill>
              </a:rPr>
              <a:t>créa l'homme à son image, il le créa à l'image de Dieu, il créa </a:t>
            </a:r>
            <a:r>
              <a:rPr lang="fr-FR" sz="4400" b="1" dirty="0" smtClean="0">
                <a:solidFill>
                  <a:srgbClr val="040404"/>
                </a:solidFill>
              </a:rPr>
              <a:t>l'homme, ISCH (le mâle) </a:t>
            </a:r>
            <a:r>
              <a:rPr lang="fr-FR" sz="4400" b="1" dirty="0">
                <a:solidFill>
                  <a:srgbClr val="040404"/>
                </a:solidFill>
              </a:rPr>
              <a:t>et la </a:t>
            </a:r>
            <a:r>
              <a:rPr lang="fr-FR" sz="4400" b="1" dirty="0" smtClean="0">
                <a:solidFill>
                  <a:srgbClr val="040404"/>
                </a:solidFill>
              </a:rPr>
              <a:t>femme, ISCHA (la femelle).                                              </a:t>
            </a:r>
          </a:p>
          <a:p>
            <a:r>
              <a:rPr lang="fr-FR" sz="4400" b="1" u="sng" dirty="0" smtClean="0">
                <a:solidFill>
                  <a:srgbClr val="040404"/>
                </a:solidFill>
              </a:rPr>
              <a:t>Il n’a pas créé deux ISCH ou deux ISCHA</a:t>
            </a:r>
            <a:endParaRPr lang="fr-FR" sz="4400" b="1" u="sng" dirty="0">
              <a:solidFill>
                <a:srgbClr val="040404"/>
              </a:solidFill>
            </a:endParaRPr>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288726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4400" b="1" dirty="0" smtClean="0">
                <a:solidFill>
                  <a:srgbClr val="040404"/>
                </a:solidFill>
              </a:rPr>
              <a:t>Il a créé ISCHA avec un cycle mensuel pour deux raisons: son plaisir en premier et ensuite la procréation. </a:t>
            </a:r>
          </a:p>
          <a:p>
            <a:r>
              <a:rPr lang="fr-FR" sz="4400" b="1" u="sng" dirty="0" smtClean="0">
                <a:solidFill>
                  <a:srgbClr val="040404"/>
                </a:solidFill>
              </a:rPr>
              <a:t>ISCH</a:t>
            </a:r>
            <a:r>
              <a:rPr lang="fr-FR" sz="4400" b="1" dirty="0" smtClean="0">
                <a:solidFill>
                  <a:srgbClr val="040404"/>
                </a:solidFill>
              </a:rPr>
              <a:t> n’a pas de cycle. Il est une source permanente de reproduction.</a:t>
            </a:r>
            <a:endParaRPr lang="fr-FR" sz="4400" b="1" u="sng" dirty="0">
              <a:solidFill>
                <a:srgbClr val="040404"/>
              </a:solidFill>
            </a:endParaRPr>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217856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endParaRPr lang="fr-FR" sz="4800" dirty="0"/>
          </a:p>
          <a:p>
            <a:endParaRPr lang="fr-FR" sz="4800" b="1" dirty="0" smtClean="0">
              <a:solidFill>
                <a:srgbClr val="040404"/>
              </a:solidFill>
            </a:endParaRPr>
          </a:p>
          <a:p>
            <a:endParaRPr lang="fr-FR" sz="4800" b="1" dirty="0"/>
          </a:p>
        </p:txBody>
      </p:sp>
      <p:sp>
        <p:nvSpPr>
          <p:cNvPr id="9" name="Flèche vers le bas 8"/>
          <p:cNvSpPr/>
          <p:nvPr/>
        </p:nvSpPr>
        <p:spPr>
          <a:xfrm rot="10800000" flipH="1">
            <a:off x="1547664" y="2495628"/>
            <a:ext cx="432048" cy="20854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rot="10800000">
            <a:off x="3059831" y="2564904"/>
            <a:ext cx="432050" cy="2016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1844971" y="3645024"/>
            <a:ext cx="1358877"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467544" y="4941168"/>
            <a:ext cx="8208912" cy="369332"/>
          </a:xfrm>
          <a:prstGeom prst="rect">
            <a:avLst/>
          </a:prstGeom>
          <a:noFill/>
        </p:spPr>
        <p:txBody>
          <a:bodyPr wrap="square" rtlCol="0">
            <a:spAutoFit/>
          </a:bodyPr>
          <a:lstStyle/>
          <a:p>
            <a:r>
              <a:rPr lang="fr-FR" b="1" dirty="0" smtClean="0">
                <a:solidFill>
                  <a:srgbClr val="040404"/>
                </a:solidFill>
              </a:rPr>
              <a:t>A QUEL MOMENT DIEU LUI DONNE-T-IL POUR ENTRER EN FONCTION?</a:t>
            </a:r>
            <a:endParaRPr lang="fr-FR" b="1" dirty="0">
              <a:solidFill>
                <a:srgbClr val="040404"/>
              </a:solidFill>
            </a:endParaRPr>
          </a:p>
        </p:txBody>
      </p:sp>
      <p:sp>
        <p:nvSpPr>
          <p:cNvPr id="13" name="ZoneTexte 12"/>
          <p:cNvSpPr txBox="1"/>
          <p:nvPr/>
        </p:nvSpPr>
        <p:spPr>
          <a:xfrm>
            <a:off x="1331641" y="2060848"/>
            <a:ext cx="1080119" cy="369332"/>
          </a:xfrm>
          <a:prstGeom prst="rect">
            <a:avLst/>
          </a:prstGeom>
          <a:noFill/>
        </p:spPr>
        <p:txBody>
          <a:bodyPr wrap="square" rtlCol="0">
            <a:spAutoFit/>
          </a:bodyPr>
          <a:lstStyle/>
          <a:p>
            <a:r>
              <a:rPr lang="fr-FR" b="1" dirty="0" smtClean="0">
                <a:solidFill>
                  <a:srgbClr val="040404"/>
                </a:solidFill>
              </a:rPr>
              <a:t>ISCH</a:t>
            </a:r>
            <a:endParaRPr lang="fr-FR" b="1" dirty="0">
              <a:solidFill>
                <a:srgbClr val="040404"/>
              </a:solidFill>
            </a:endParaRPr>
          </a:p>
        </p:txBody>
      </p:sp>
      <p:sp>
        <p:nvSpPr>
          <p:cNvPr id="15" name="ZoneTexte 14"/>
          <p:cNvSpPr txBox="1"/>
          <p:nvPr/>
        </p:nvSpPr>
        <p:spPr>
          <a:xfrm>
            <a:off x="2771800" y="2060848"/>
            <a:ext cx="936104" cy="369332"/>
          </a:xfrm>
          <a:prstGeom prst="rect">
            <a:avLst/>
          </a:prstGeom>
          <a:noFill/>
        </p:spPr>
        <p:txBody>
          <a:bodyPr wrap="square" rtlCol="0">
            <a:spAutoFit/>
          </a:bodyPr>
          <a:lstStyle/>
          <a:p>
            <a:r>
              <a:rPr lang="fr-FR" b="1" dirty="0" smtClean="0">
                <a:solidFill>
                  <a:srgbClr val="040404"/>
                </a:solidFill>
              </a:rPr>
              <a:t>ISCHA</a:t>
            </a:r>
            <a:endParaRPr lang="fr-FR" b="1" dirty="0">
              <a:solidFill>
                <a:srgbClr val="040404"/>
              </a:solidFill>
            </a:endParaRPr>
          </a:p>
        </p:txBody>
      </p:sp>
    </p:spTree>
    <p:extLst>
      <p:ext uri="{BB962C8B-B14F-4D97-AF65-F5344CB8AC3E}">
        <p14:creationId xmlns:p14="http://schemas.microsoft.com/office/powerpoint/2010/main" val="285758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 calcmode="lin" valueType="num">
                                      <p:cBhvr>
                                        <p:cTn id="14"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C00000"/>
                </a:solidFill>
              </a:rPr>
              <a:t>Pour une sexualité épanouissante</a:t>
            </a:r>
            <a:endParaRPr lang="fr-FR" b="1" dirty="0">
              <a:solidFill>
                <a:srgbClr val="C00000"/>
              </a:solidFill>
            </a:endParaRPr>
          </a:p>
        </p:txBody>
      </p:sp>
      <p:sp>
        <p:nvSpPr>
          <p:cNvPr id="3" name="Espace réservé du contenu 2"/>
          <p:cNvSpPr>
            <a:spLocks noGrp="1"/>
          </p:cNvSpPr>
          <p:nvPr>
            <p:ph idx="1"/>
          </p:nvPr>
        </p:nvSpPr>
        <p:spPr/>
        <p:txBody>
          <a:bodyPr>
            <a:normAutofit fontScale="92500"/>
          </a:bodyPr>
          <a:lstStyle/>
          <a:p>
            <a:r>
              <a:rPr lang="fr-FR" sz="4400" b="1" dirty="0" err="1" smtClean="0">
                <a:solidFill>
                  <a:srgbClr val="040404"/>
                </a:solidFill>
              </a:rPr>
              <a:t>Gen</a:t>
            </a:r>
            <a:r>
              <a:rPr lang="fr-FR" sz="4400" b="1" dirty="0" smtClean="0">
                <a:solidFill>
                  <a:srgbClr val="040404"/>
                </a:solidFill>
              </a:rPr>
              <a:t> </a:t>
            </a:r>
            <a:r>
              <a:rPr lang="fr-FR" sz="4400" b="1" dirty="0">
                <a:solidFill>
                  <a:srgbClr val="040404"/>
                </a:solidFill>
              </a:rPr>
              <a:t>1:28	Dieu les </a:t>
            </a:r>
            <a:r>
              <a:rPr lang="fr-FR" sz="4400" b="1" u="sng" dirty="0">
                <a:solidFill>
                  <a:srgbClr val="040404"/>
                </a:solidFill>
              </a:rPr>
              <a:t>bénit</a:t>
            </a:r>
            <a:r>
              <a:rPr lang="fr-FR" sz="4400" b="1" dirty="0">
                <a:solidFill>
                  <a:srgbClr val="040404"/>
                </a:solidFill>
              </a:rPr>
              <a:t>, et Dieu leur dit: </a:t>
            </a:r>
            <a:r>
              <a:rPr lang="fr-FR" sz="4400" b="1" u="sng" dirty="0">
                <a:solidFill>
                  <a:srgbClr val="040404"/>
                </a:solidFill>
              </a:rPr>
              <a:t>Soyez féconds</a:t>
            </a:r>
            <a:r>
              <a:rPr lang="fr-FR" sz="4400" b="1" dirty="0">
                <a:solidFill>
                  <a:srgbClr val="040404"/>
                </a:solidFill>
              </a:rPr>
              <a:t>, multipliez, remplissez la terre, et l'assujettissez; et dominez sur les poissons de la mer, sur les oiseaux du ciel, et sur tout animal qui se meut sur la terre.</a:t>
            </a:r>
          </a:p>
          <a:p>
            <a:endParaRPr lang="fr-FR" sz="4400" b="1" dirty="0">
              <a:solidFill>
                <a:srgbClr val="040404"/>
              </a:solidFill>
            </a:endParaRPr>
          </a:p>
          <a:p>
            <a:endParaRPr lang="fr-FR" sz="4400" dirty="0"/>
          </a:p>
          <a:p>
            <a:endParaRPr lang="fr-FR" sz="4800" dirty="0"/>
          </a:p>
          <a:p>
            <a:endParaRPr lang="fr-FR" sz="4800" b="1" dirty="0" smtClean="0">
              <a:solidFill>
                <a:srgbClr val="040404"/>
              </a:solidFill>
            </a:endParaRPr>
          </a:p>
          <a:p>
            <a:endParaRPr lang="fr-FR" sz="4800" b="1" dirty="0"/>
          </a:p>
        </p:txBody>
      </p:sp>
    </p:spTree>
    <p:extLst>
      <p:ext uri="{BB962C8B-B14F-4D97-AF65-F5344CB8AC3E}">
        <p14:creationId xmlns:p14="http://schemas.microsoft.com/office/powerpoint/2010/main" val="3152514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651</TotalTime>
  <Words>443</Words>
  <Application>Microsoft Office PowerPoint</Application>
  <PresentationFormat>Affichage à l'écran (4:3)</PresentationFormat>
  <Paragraphs>118</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Clarté</vt:lpstr>
      <vt:lpstr>POUR UNE SEXUALITE EPANOUISSANTE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lpstr>Pour une sexualité épanouissante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 UNE SEXUALITE EPANOUISSANTE</dc:title>
  <dc:creator>Toshiba</dc:creator>
  <cp:lastModifiedBy>Toshiba</cp:lastModifiedBy>
  <cp:revision>18</cp:revision>
  <dcterms:created xsi:type="dcterms:W3CDTF">2012-11-24T01:38:04Z</dcterms:created>
  <dcterms:modified xsi:type="dcterms:W3CDTF">2012-11-24T12:29:55Z</dcterms:modified>
</cp:coreProperties>
</file>