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3"/>
  </p:notesMasterIdLst>
  <p:sldIdLst>
    <p:sldId id="256" r:id="rId2"/>
    <p:sldId id="257" r:id="rId3"/>
    <p:sldId id="258" r:id="rId4"/>
    <p:sldId id="259" r:id="rId5"/>
    <p:sldId id="266" r:id="rId6"/>
    <p:sldId id="260" r:id="rId7"/>
    <p:sldId id="261" r:id="rId8"/>
    <p:sldId id="262" r:id="rId9"/>
    <p:sldId id="263" r:id="rId10"/>
    <p:sldId id="294" r:id="rId11"/>
    <p:sldId id="264" r:id="rId12"/>
    <p:sldId id="265" r:id="rId13"/>
    <p:sldId id="295" r:id="rId14"/>
    <p:sldId id="267" r:id="rId15"/>
    <p:sldId id="268" r:id="rId16"/>
    <p:sldId id="269" r:id="rId17"/>
    <p:sldId id="270" r:id="rId18"/>
    <p:sldId id="271" r:id="rId19"/>
    <p:sldId id="272" r:id="rId20"/>
    <p:sldId id="273" r:id="rId21"/>
    <p:sldId id="274" r:id="rId22"/>
    <p:sldId id="275" r:id="rId23"/>
    <p:sldId id="276" r:id="rId24"/>
    <p:sldId id="29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42E175-D532-48E2-BD49-E388A8673EF5}" type="datetimeFigureOut">
              <a:rPr lang="fr-FR" smtClean="0"/>
              <a:pPr/>
              <a:t>21/12/2013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E67978-6EE5-4127-8E97-20B384C64A43}" type="slidenum">
              <a:rPr lang="fr-FR" smtClean="0"/>
              <a:pPr/>
              <a:t>‹N°›</a:t>
            </a:fld>
            <a:endParaRPr lang="fr-FR"/>
          </a:p>
        </p:txBody>
      </p:sp>
    </p:spTree>
    <p:extLst>
      <p:ext uri="{BB962C8B-B14F-4D97-AF65-F5344CB8AC3E}">
        <p14:creationId xmlns:p14="http://schemas.microsoft.com/office/powerpoint/2010/main" val="41000879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13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14</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15</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16</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17</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18</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19</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2</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20</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21</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22</a:t>
            </a:fld>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23</a:t>
            </a:fld>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24</a:t>
            </a:fld>
            <a:endParaRPr 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25</a:t>
            </a:fld>
            <a:endParaRPr lang="fr-F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26</a:t>
            </a:fld>
            <a:endParaRPr lang="fr-F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27</a:t>
            </a:fld>
            <a:endParaRPr lang="fr-F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28</a:t>
            </a:fld>
            <a:endParaRPr lang="fr-F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29</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3</a:t>
            </a:fld>
            <a:endParaRPr lang="fr-F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30</a:t>
            </a:fld>
            <a:endParaRPr lang="fr-F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31</a:t>
            </a:fld>
            <a:endParaRPr lang="fr-F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32</a:t>
            </a:fld>
            <a:endParaRPr lang="fr-F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33</a:t>
            </a:fld>
            <a:endParaRPr lang="fr-F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34</a:t>
            </a:fld>
            <a:endParaRPr lang="fr-F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35</a:t>
            </a:fld>
            <a:endParaRPr lang="fr-F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36</a:t>
            </a:fld>
            <a:endParaRPr lang="fr-F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37</a:t>
            </a:fld>
            <a:endParaRPr lang="fr-F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38</a:t>
            </a:fld>
            <a:endParaRPr lang="fr-F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39</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4</a:t>
            </a:fld>
            <a:endParaRPr lang="fr-F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40</a:t>
            </a:fld>
            <a:endParaRPr lang="fr-F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41</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5E67978-6EE5-4127-8E97-20B384C64A43}"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fr-FR" smtClean="0"/>
              <a:t>Modifiez le style du titre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D5A746C0-CF8A-4065-BB75-264BB778E7E6}" type="datetimeFigureOut">
              <a:rPr lang="fr-FR" smtClean="0"/>
              <a:pPr/>
              <a:t>21/12/2013</a:t>
            </a:fld>
            <a:endParaRPr lang="fr-F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fr-F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FCD43D5-6192-4B64-937D-7EFC67F90D7C}" type="slidenum">
              <a:rPr lang="fr-FR" smtClean="0"/>
              <a:pPr/>
              <a:t>‹N°›</a:t>
            </a:fld>
            <a:endParaRPr lang="fr-F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D5A746C0-CF8A-4065-BB75-264BB778E7E6}" type="datetimeFigureOut">
              <a:rPr lang="fr-FR" smtClean="0"/>
              <a:pPr/>
              <a:t>21/12/2013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FCD43D5-6192-4B64-937D-7EFC67F90D7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fr-FR" smtClean="0"/>
              <a:t>Modifiez le style du titre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D5A746C0-CF8A-4065-BB75-264BB778E7E6}" type="datetimeFigureOut">
              <a:rPr lang="fr-FR" smtClean="0"/>
              <a:pPr/>
              <a:t>21/12/2013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FCD43D5-6192-4B64-937D-7EFC67F90D7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5A746C0-CF8A-4065-BB75-264BB778E7E6}" type="datetimeFigureOut">
              <a:rPr lang="fr-FR" smtClean="0"/>
              <a:pPr/>
              <a:t>21/12/2013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FCD43D5-6192-4B64-937D-7EFC67F90D7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fr-FR" smtClean="0"/>
              <a:t>Modifiez le style du titre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D5A746C0-CF8A-4065-BB75-264BB778E7E6}" type="datetimeFigureOut">
              <a:rPr lang="fr-FR" smtClean="0"/>
              <a:pPr/>
              <a:t>21/12/2013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FCD43D5-6192-4B64-937D-7EFC67F90D7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5" name="Date Placeholder 4"/>
          <p:cNvSpPr>
            <a:spLocks noGrp="1"/>
          </p:cNvSpPr>
          <p:nvPr>
            <p:ph type="dt" sz="half" idx="10"/>
          </p:nvPr>
        </p:nvSpPr>
        <p:spPr/>
        <p:txBody>
          <a:bodyPr/>
          <a:lstStyle/>
          <a:p>
            <a:fld id="{D5A746C0-CF8A-4065-BB75-264BB778E7E6}" type="datetimeFigureOut">
              <a:rPr lang="fr-FR" smtClean="0"/>
              <a:pPr/>
              <a:t>21/12/2013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FCD43D5-6192-4B64-937D-7EFC67F90D7C}" type="slidenum">
              <a:rPr lang="fr-FR" smtClean="0"/>
              <a:pPr/>
              <a:t>‹N°›</a:t>
            </a:fld>
            <a:endParaRPr lang="fr-FR"/>
          </a:p>
        </p:txBody>
      </p:sp>
      <p:sp>
        <p:nvSpPr>
          <p:cNvPr id="9" name="Content Placeholder 8"/>
          <p:cNvSpPr>
            <a:spLocks noGrp="1"/>
          </p:cNvSpPr>
          <p:nvPr>
            <p:ph sz="quarter" idx="13"/>
          </p:nvPr>
        </p:nvSpPr>
        <p:spPr>
          <a:xfrm>
            <a:off x="1042416" y="2313432"/>
            <a:ext cx="3419856" cy="349300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5A746C0-CF8A-4065-BB75-264BB778E7E6}" type="datetimeFigureOut">
              <a:rPr lang="fr-FR" smtClean="0"/>
              <a:pPr/>
              <a:t>21/12/2013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FCD43D5-6192-4B64-937D-7EFC67F90D7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D5A746C0-CF8A-4065-BB75-264BB778E7E6}" type="datetimeFigureOut">
              <a:rPr lang="fr-FR" smtClean="0"/>
              <a:pPr/>
              <a:t>21/12/2013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FCD43D5-6192-4B64-937D-7EFC67F90D7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A746C0-CF8A-4065-BB75-264BB778E7E6}" type="datetimeFigureOut">
              <a:rPr lang="fr-FR" smtClean="0"/>
              <a:pPr/>
              <a:t>21/12/2013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FCD43D5-6192-4B64-937D-7EFC67F90D7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5A746C0-CF8A-4065-BB75-264BB778E7E6}" type="datetimeFigureOut">
              <a:rPr lang="fr-FR" smtClean="0"/>
              <a:pPr/>
              <a:t>21/12/2013</a:t>
            </a:fld>
            <a:endParaRPr lang="fr-FR"/>
          </a:p>
        </p:txBody>
      </p:sp>
      <p:sp>
        <p:nvSpPr>
          <p:cNvPr id="7" name="Slide Number Placeholder 6"/>
          <p:cNvSpPr>
            <a:spLocks noGrp="1"/>
          </p:cNvSpPr>
          <p:nvPr>
            <p:ph type="sldNum" sz="quarter" idx="12"/>
          </p:nvPr>
        </p:nvSpPr>
        <p:spPr/>
        <p:txBody>
          <a:bodyPr/>
          <a:lstStyle/>
          <a:p>
            <a:fld id="{BFCD43D5-6192-4B64-937D-7EFC67F90D7C}" type="slidenum">
              <a:rPr lang="fr-FR" smtClean="0"/>
              <a:pPr/>
              <a:t>‹N°›</a:t>
            </a:fld>
            <a:endParaRPr lang="fr-F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r-F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fr-FR" smtClean="0"/>
              <a:t>Modifiez le style du titre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fr-FR" smtClean="0"/>
              <a:t>Modifiez le style du titre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D5A746C0-CF8A-4065-BB75-264BB778E7E6}" type="datetimeFigureOut">
              <a:rPr lang="fr-FR" smtClean="0"/>
              <a:pPr/>
              <a:t>21/12/2013</a:t>
            </a:fld>
            <a:endParaRPr lang="fr-F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r-FR"/>
          </a:p>
        </p:txBody>
      </p:sp>
      <p:sp>
        <p:nvSpPr>
          <p:cNvPr id="7" name="Slide Number Placeholder 6"/>
          <p:cNvSpPr>
            <a:spLocks noGrp="1"/>
          </p:cNvSpPr>
          <p:nvPr>
            <p:ph type="sldNum" sz="quarter" idx="12"/>
          </p:nvPr>
        </p:nvSpPr>
        <p:spPr/>
        <p:txBody>
          <a:bodyPr/>
          <a:lstStyle/>
          <a:p>
            <a:fld id="{BFCD43D5-6192-4B64-937D-7EFC67F90D7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D5A746C0-CF8A-4065-BB75-264BB778E7E6}" type="datetimeFigureOut">
              <a:rPr lang="fr-FR" smtClean="0"/>
              <a:pPr/>
              <a:t>21/12/2013</a:t>
            </a:fld>
            <a:endParaRPr lang="fr-F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fr-F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FCD43D5-6192-4B64-937D-7EFC67F90D7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427985" y="2708476"/>
            <a:ext cx="3618736" cy="1702160"/>
          </a:xfrm>
        </p:spPr>
        <p:txBody>
          <a:bodyPr>
            <a:noAutofit/>
          </a:bodyPr>
          <a:lstStyle/>
          <a:p>
            <a:pPr algn="ctr"/>
            <a:r>
              <a:rPr lang="fr-FR" sz="4000" b="1" dirty="0" smtClean="0"/>
              <a:t>MON PROJET DE VIE</a:t>
            </a:r>
            <a:endParaRPr lang="fr-FR" sz="4000" b="1" dirty="0"/>
          </a:p>
        </p:txBody>
      </p:sp>
      <p:sp>
        <p:nvSpPr>
          <p:cNvPr id="3" name="Sous-titre 2"/>
          <p:cNvSpPr>
            <a:spLocks noGrp="1"/>
          </p:cNvSpPr>
          <p:nvPr>
            <p:ph type="subTitle" idx="1"/>
          </p:nvPr>
        </p:nvSpPr>
        <p:spPr/>
        <p:txBody>
          <a:bodyPr>
            <a:noAutofit/>
          </a:bodyPr>
          <a:lstStyle/>
          <a:p>
            <a:endParaRPr lang="fr-FR" sz="2800" b="1" dirty="0" smtClean="0">
              <a:solidFill>
                <a:srgbClr val="FF0000"/>
              </a:solidFill>
            </a:endParaRPr>
          </a:p>
          <a:p>
            <a:r>
              <a:rPr lang="fr-FR" sz="2800" b="1" dirty="0" smtClean="0">
                <a:solidFill>
                  <a:srgbClr val="FF0000"/>
                </a:solidFill>
              </a:rPr>
              <a:t>C’EST </a:t>
            </a:r>
            <a:r>
              <a:rPr lang="fr-FR" sz="2800" b="1" dirty="0" smtClean="0">
                <a:solidFill>
                  <a:srgbClr val="FF0000"/>
                </a:solidFill>
              </a:rPr>
              <a:t>POUR LA VIE</a:t>
            </a:r>
            <a:endParaRPr lang="fr-FR" sz="2800" b="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rgbClr val="FF0000"/>
                </a:solidFill>
              </a:rPr>
              <a:t>FAIRE UN PROJET DE VIE COMMUNE POUR 50 ANS AU MOINS</a:t>
            </a:r>
            <a:endParaRPr lang="fr-FR" sz="3200" b="1" dirty="0">
              <a:solidFill>
                <a:srgbClr val="FF0000"/>
              </a:solidFill>
            </a:endParaRPr>
          </a:p>
        </p:txBody>
      </p:sp>
      <p:sp>
        <p:nvSpPr>
          <p:cNvPr id="3" name="Espace réservé du contenu 2"/>
          <p:cNvSpPr>
            <a:spLocks noGrp="1"/>
          </p:cNvSpPr>
          <p:nvPr>
            <p:ph idx="1"/>
          </p:nvPr>
        </p:nvSpPr>
        <p:spPr>
          <a:xfrm>
            <a:off x="457200" y="2420888"/>
            <a:ext cx="8219256" cy="4900634"/>
          </a:xfrm>
        </p:spPr>
        <p:txBody>
          <a:bodyPr>
            <a:normAutofit/>
          </a:bodyPr>
          <a:lstStyle/>
          <a:p>
            <a:r>
              <a:rPr lang="fr-FR" sz="3200" b="1" dirty="0" smtClean="0">
                <a:solidFill>
                  <a:schemeClr val="tx1"/>
                </a:solidFill>
              </a:rPr>
              <a:t>3</a:t>
            </a:r>
            <a:r>
              <a:rPr lang="fr-FR" sz="3200" b="1" dirty="0" smtClean="0">
                <a:solidFill>
                  <a:schemeClr val="tx1"/>
                </a:solidFill>
              </a:rPr>
              <a:t>. L’art de bien gérer les différences et les conflits.</a:t>
            </a:r>
          </a:p>
          <a:p>
            <a:r>
              <a:rPr lang="fr-FR" sz="3200" b="1" dirty="0" smtClean="0">
                <a:solidFill>
                  <a:schemeClr val="tx1"/>
                </a:solidFill>
              </a:rPr>
              <a:t>4. L’acceptation de l’autre sans vouloir le changer à tout prix ou le dominer</a:t>
            </a:r>
            <a:r>
              <a:rPr lang="fr-FR" sz="3200" b="1" dirty="0" smtClean="0">
                <a:solidFill>
                  <a:schemeClr val="tx1"/>
                </a:solidFill>
              </a:rPr>
              <a:t>. (</a:t>
            </a:r>
            <a:r>
              <a:rPr lang="fr-FR" sz="3200" b="1" dirty="0" smtClean="0">
                <a:solidFill>
                  <a:schemeClr val="tx1"/>
                </a:solidFill>
              </a:rPr>
              <a:t>A voir plus loin)</a:t>
            </a:r>
            <a:endParaRPr lang="fr-FR" sz="3200" b="1" dirty="0">
              <a:solidFill>
                <a:schemeClr val="tx1"/>
              </a:solidFill>
            </a:endParaRPr>
          </a:p>
        </p:txBody>
      </p:sp>
    </p:spTree>
    <p:extLst>
      <p:ext uri="{BB962C8B-B14F-4D97-AF65-F5344CB8AC3E}">
        <p14:creationId xmlns:p14="http://schemas.microsoft.com/office/powerpoint/2010/main" val="2250336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4)">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14422"/>
            <a:ext cx="8229600" cy="4911741"/>
          </a:xfrm>
        </p:spPr>
        <p:txBody>
          <a:bodyPr>
            <a:normAutofit/>
          </a:bodyPr>
          <a:lstStyle/>
          <a:p>
            <a:r>
              <a:rPr lang="fr-FR" sz="3200" b="1" dirty="0" smtClean="0">
                <a:solidFill>
                  <a:schemeClr val="tx1"/>
                </a:solidFill>
              </a:rPr>
              <a:t>5. La maintenance de la présence de Dieu en chacun et au milieu du couple.</a:t>
            </a:r>
          </a:p>
          <a:p>
            <a:r>
              <a:rPr lang="fr-FR" sz="3200" b="1" dirty="0" smtClean="0">
                <a:solidFill>
                  <a:schemeClr val="tx1"/>
                </a:solidFill>
              </a:rPr>
              <a:t>6. La prière commune allant jusqu’au jeûne si nécessaire.</a:t>
            </a:r>
          </a:p>
          <a:p>
            <a:r>
              <a:rPr lang="fr-FR" sz="3200" b="1" dirty="0" smtClean="0">
                <a:solidFill>
                  <a:schemeClr val="tx1"/>
                </a:solidFill>
              </a:rPr>
              <a:t>7. Prendre en compte les besoins de son partenaire en ce qui concerne l’affection, la sécurité et la satisfaction des besoins légitimes.</a:t>
            </a:r>
            <a:endParaRPr lang="fr-FR" sz="32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nodeType="clickEffect">
                                  <p:stCondLst>
                                    <p:cond delay="0"/>
                                  </p:stCondLst>
                                  <p:childTnLst>
                                    <p:animRot by="21600000">
                                      <p:cBhvr>
                                        <p:cTn id="11" dur="1000" fill="hold"/>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357166"/>
            <a:ext cx="8435280" cy="5768997"/>
          </a:xfrm>
        </p:spPr>
        <p:txBody>
          <a:bodyPr>
            <a:noAutofit/>
          </a:bodyPr>
          <a:lstStyle/>
          <a:p>
            <a:endParaRPr lang="fr-FR" sz="3200" b="1" dirty="0" smtClean="0">
              <a:solidFill>
                <a:schemeClr val="tx1"/>
              </a:solidFill>
            </a:endParaRPr>
          </a:p>
          <a:p>
            <a:endParaRPr lang="fr-FR" sz="3200" b="1" dirty="0">
              <a:solidFill>
                <a:schemeClr val="tx1"/>
              </a:solidFill>
            </a:endParaRPr>
          </a:p>
          <a:p>
            <a:r>
              <a:rPr lang="fr-FR" sz="3200" b="1" dirty="0" smtClean="0">
                <a:solidFill>
                  <a:schemeClr val="tx1"/>
                </a:solidFill>
              </a:rPr>
              <a:t>8</a:t>
            </a:r>
            <a:r>
              <a:rPr lang="fr-FR" sz="3200" b="1" dirty="0" smtClean="0">
                <a:solidFill>
                  <a:schemeClr val="tx1"/>
                </a:solidFill>
              </a:rPr>
              <a:t>. </a:t>
            </a:r>
            <a:r>
              <a:rPr lang="fr-FR" sz="3200" b="1" u="sng" dirty="0" smtClean="0">
                <a:solidFill>
                  <a:schemeClr val="tx1"/>
                </a:solidFill>
              </a:rPr>
              <a:t>Bon à savoir</a:t>
            </a:r>
            <a:r>
              <a:rPr lang="fr-FR" sz="3200" b="1" dirty="0" smtClean="0">
                <a:solidFill>
                  <a:schemeClr val="tx1"/>
                </a:solidFill>
              </a:rPr>
              <a:t>: « L’amour est une plante fragile, que les fortes tempêtes de la vie endommagent et parfois déracinent ».</a:t>
            </a:r>
          </a:p>
          <a:p>
            <a:r>
              <a:rPr lang="fr-FR" sz="3200" b="1" dirty="0" smtClean="0">
                <a:solidFill>
                  <a:schemeClr val="tx1"/>
                </a:solidFill>
              </a:rPr>
              <a:t>9. Cependant, dans le couple l’amour aide à résoudre de nombreux problèmes ou à les dépasser</a:t>
            </a:r>
            <a:r>
              <a:rPr lang="fr-FR" sz="3200" b="1" dirty="0" smtClean="0">
                <a:solidFill>
                  <a:schemeClr val="tx1"/>
                </a:solidFill>
              </a:rPr>
              <a:t>.</a:t>
            </a:r>
            <a:endParaRPr lang="fr-FR" sz="32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heckerboard(across)">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357166"/>
            <a:ext cx="8435280" cy="5768997"/>
          </a:xfrm>
        </p:spPr>
        <p:txBody>
          <a:bodyPr>
            <a:noAutofit/>
          </a:bodyPr>
          <a:lstStyle/>
          <a:p>
            <a:endParaRPr lang="fr-FR" sz="3200" b="1" dirty="0" smtClean="0">
              <a:solidFill>
                <a:schemeClr val="tx1"/>
              </a:solidFill>
            </a:endParaRPr>
          </a:p>
          <a:p>
            <a:endParaRPr lang="fr-FR" sz="3200" b="1" dirty="0" smtClean="0">
              <a:solidFill>
                <a:schemeClr val="tx1"/>
              </a:solidFill>
            </a:endParaRPr>
          </a:p>
          <a:p>
            <a:r>
              <a:rPr lang="fr-FR" sz="3200" b="1" dirty="0" smtClean="0">
                <a:solidFill>
                  <a:schemeClr val="tx1"/>
                </a:solidFill>
              </a:rPr>
              <a:t>10</a:t>
            </a:r>
            <a:r>
              <a:rPr lang="fr-FR" sz="3200" b="1" dirty="0" smtClean="0">
                <a:solidFill>
                  <a:schemeClr val="tx1"/>
                </a:solidFill>
              </a:rPr>
              <a:t>. Il faut donner de l’amour au lieu d’en exiger.</a:t>
            </a:r>
          </a:p>
          <a:p>
            <a:r>
              <a:rPr lang="fr-FR" sz="3200" b="1" dirty="0" smtClean="0">
                <a:solidFill>
                  <a:schemeClr val="tx1"/>
                </a:solidFill>
              </a:rPr>
              <a:t>11. Cultiver un esprit de pardon et exercer le pardon lorsqu’il y a des fautes.</a:t>
            </a:r>
            <a:endParaRPr lang="fr-FR" sz="3200" b="1" dirty="0">
              <a:solidFill>
                <a:schemeClr val="tx1"/>
              </a:solidFill>
            </a:endParaRPr>
          </a:p>
        </p:txBody>
      </p:sp>
    </p:spTree>
    <p:extLst>
      <p:ext uri="{BB962C8B-B14F-4D97-AF65-F5344CB8AC3E}">
        <p14:creationId xmlns:p14="http://schemas.microsoft.com/office/powerpoint/2010/main" val="3971604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heckerboard(across)">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1027664"/>
            <a:ext cx="7024744" cy="601136"/>
          </a:xfrm>
        </p:spPr>
        <p:txBody>
          <a:bodyPr>
            <a:noAutofit/>
          </a:bodyPr>
          <a:lstStyle/>
          <a:p>
            <a:r>
              <a:rPr lang="fr-FR" sz="2800" b="1" dirty="0" smtClean="0">
                <a:solidFill>
                  <a:srgbClr val="FF0000"/>
                </a:solidFill>
              </a:rPr>
              <a:t>PENSEES D’E. WHITE AUX FUTURS MARIES</a:t>
            </a:r>
            <a:endParaRPr lang="fr-FR" sz="2800" b="1" dirty="0">
              <a:solidFill>
                <a:srgbClr val="FF0000"/>
              </a:solidFill>
            </a:endParaRPr>
          </a:p>
        </p:txBody>
      </p:sp>
      <p:sp>
        <p:nvSpPr>
          <p:cNvPr id="3" name="Espace réservé du contenu 2"/>
          <p:cNvSpPr>
            <a:spLocks noGrp="1"/>
          </p:cNvSpPr>
          <p:nvPr>
            <p:ph idx="1"/>
          </p:nvPr>
        </p:nvSpPr>
        <p:spPr>
          <a:xfrm>
            <a:off x="467544" y="1700808"/>
            <a:ext cx="8208912" cy="3508977"/>
          </a:xfrm>
        </p:spPr>
        <p:txBody>
          <a:bodyPr>
            <a:noAutofit/>
          </a:bodyPr>
          <a:lstStyle/>
          <a:p>
            <a:pPr>
              <a:buNone/>
            </a:pPr>
            <a:r>
              <a:rPr lang="fr-FR" sz="3200" dirty="0" smtClean="0"/>
              <a:t>    </a:t>
            </a:r>
            <a:r>
              <a:rPr lang="fr-FR" sz="3200" dirty="0" smtClean="0">
                <a:solidFill>
                  <a:schemeClr val="tx1"/>
                </a:solidFill>
              </a:rPr>
              <a:t>« </a:t>
            </a:r>
            <a:r>
              <a:rPr lang="fr-FR" sz="3200" b="1" dirty="0" smtClean="0">
                <a:solidFill>
                  <a:schemeClr val="tx1"/>
                </a:solidFill>
              </a:rPr>
              <a:t>Que ceux qui envisagent le mariage pèsent chaque sentiment et surveille chaque manifestation du caractère de celui ou celle à qui ils pensent unir leur destinée. Que chaque pas vers cette union soit caractérisé par la modestie, la simplicité, </a:t>
            </a:r>
            <a:r>
              <a:rPr lang="fr-FR" sz="3200" b="1" u="sng" dirty="0" smtClean="0">
                <a:solidFill>
                  <a:srgbClr val="FF0000"/>
                </a:solidFill>
              </a:rPr>
              <a:t>la sincérité </a:t>
            </a:r>
            <a:r>
              <a:rPr lang="fr-FR" sz="3200" b="1" dirty="0" smtClean="0">
                <a:solidFill>
                  <a:schemeClr val="tx1"/>
                </a:solidFill>
              </a:rPr>
              <a:t>et le désir ardent de plaire à Dieu et de l’honorer. »</a:t>
            </a:r>
            <a:endParaRPr lang="fr-FR" sz="3200" b="1"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6686"/>
            <a:ext cx="8229600" cy="994122"/>
          </a:xfrm>
        </p:spPr>
        <p:txBody>
          <a:bodyPr>
            <a:normAutofit fontScale="90000"/>
          </a:bodyPr>
          <a:lstStyle/>
          <a:p>
            <a:r>
              <a:rPr lang="fr-FR" b="1" dirty="0" smtClean="0">
                <a:solidFill>
                  <a:srgbClr val="FF0000"/>
                </a:solidFill>
              </a:rPr>
              <a:t>Qu’est-ce qu’un homme doit </a:t>
            </a:r>
            <a:r>
              <a:rPr lang="fr-FR" b="1" dirty="0" smtClean="0">
                <a:solidFill>
                  <a:srgbClr val="FF0000"/>
                </a:solidFill>
              </a:rPr>
              <a:t>chercher </a:t>
            </a:r>
            <a:r>
              <a:rPr lang="fr-FR" b="1" dirty="0" smtClean="0">
                <a:solidFill>
                  <a:srgbClr val="FF0000"/>
                </a:solidFill>
              </a:rPr>
              <a:t>et espérer d’une femme</a:t>
            </a:r>
            <a:r>
              <a:rPr lang="fr-FR" b="1" dirty="0" smtClean="0">
                <a:solidFill>
                  <a:srgbClr val="FF0000"/>
                </a:solidFill>
              </a:rPr>
              <a:t>?</a:t>
            </a:r>
            <a:endParaRPr lang="fr-FR" dirty="0">
              <a:solidFill>
                <a:srgbClr val="FF0000"/>
              </a:solidFill>
            </a:endParaRPr>
          </a:p>
        </p:txBody>
      </p:sp>
      <p:sp>
        <p:nvSpPr>
          <p:cNvPr id="3" name="Espace réservé du contenu 2"/>
          <p:cNvSpPr>
            <a:spLocks noGrp="1"/>
          </p:cNvSpPr>
          <p:nvPr>
            <p:ph idx="1"/>
          </p:nvPr>
        </p:nvSpPr>
        <p:spPr>
          <a:xfrm>
            <a:off x="467544" y="1988840"/>
            <a:ext cx="8136904" cy="4392488"/>
          </a:xfrm>
        </p:spPr>
        <p:txBody>
          <a:bodyPr>
            <a:normAutofit/>
          </a:bodyPr>
          <a:lstStyle/>
          <a:p>
            <a:r>
              <a:rPr lang="fr-FR" sz="3600" b="1" dirty="0" smtClean="0">
                <a:solidFill>
                  <a:schemeClr val="tx1"/>
                </a:solidFill>
              </a:rPr>
              <a:t>« Le jeune homme choisira pour épouse une personne qui sache porter sa part des fardeaux de la vie, dont l’influence l’ennoblisse et l’élève, et qui le rende heureux par son amour ». </a:t>
            </a:r>
          </a:p>
          <a:p>
            <a:r>
              <a:rPr lang="fr-FR" u="sng" dirty="0" smtClean="0"/>
              <a:t>Ministère de la Guérison</a:t>
            </a:r>
            <a:r>
              <a:rPr lang="fr-FR" dirty="0" smtClean="0"/>
              <a:t>. p. 303.</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027664"/>
            <a:ext cx="8136904" cy="1143000"/>
          </a:xfrm>
        </p:spPr>
        <p:txBody>
          <a:bodyPr>
            <a:normAutofit fontScale="90000"/>
          </a:bodyPr>
          <a:lstStyle/>
          <a:p>
            <a:r>
              <a:rPr lang="fr-FR" b="1" dirty="0" smtClean="0">
                <a:solidFill>
                  <a:srgbClr val="FF0000"/>
                </a:solidFill>
              </a:rPr>
              <a:t>Qu’est-ce qu’un femme doit chercher et espérer d’un homme?</a:t>
            </a:r>
            <a:endParaRPr lang="fr-FR" dirty="0">
              <a:solidFill>
                <a:srgbClr val="FF0000"/>
              </a:solidFill>
            </a:endParaRPr>
          </a:p>
        </p:txBody>
      </p:sp>
      <p:sp>
        <p:nvSpPr>
          <p:cNvPr id="3" name="Espace réservé du contenu 2"/>
          <p:cNvSpPr>
            <a:spLocks noGrp="1"/>
          </p:cNvSpPr>
          <p:nvPr>
            <p:ph idx="1"/>
          </p:nvPr>
        </p:nvSpPr>
        <p:spPr>
          <a:xfrm>
            <a:off x="395536" y="2323652"/>
            <a:ext cx="8352928" cy="3508977"/>
          </a:xfrm>
        </p:spPr>
        <p:txBody>
          <a:bodyPr>
            <a:normAutofit fontScale="92500" lnSpcReduction="10000"/>
          </a:bodyPr>
          <a:lstStyle/>
          <a:p>
            <a:r>
              <a:rPr lang="fr-FR" sz="3900" b="1" dirty="0" smtClean="0">
                <a:solidFill>
                  <a:schemeClr val="tx1"/>
                </a:solidFill>
              </a:rPr>
              <a:t>« Une jeune fille ne doit accepter pour époux qu’un jeune homme au caractère pur et viril, diligent, entreprenant  et honnête, aimant et craignant Dieu ».</a:t>
            </a:r>
          </a:p>
          <a:p>
            <a:r>
              <a:rPr lang="fr-FR" sz="4000" b="1" dirty="0" smtClean="0">
                <a:solidFill>
                  <a:srgbClr val="0070C0"/>
                </a:solidFill>
              </a:rPr>
              <a:t>Idem. p. 303</a:t>
            </a:r>
            <a:endParaRPr lang="fr-FR" sz="4000" b="1" dirty="0">
              <a:solidFill>
                <a:srgbClr val="0070C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1027664"/>
            <a:ext cx="7024744" cy="529128"/>
          </a:xfrm>
        </p:spPr>
        <p:txBody>
          <a:bodyPr>
            <a:normAutofit/>
          </a:bodyPr>
          <a:lstStyle/>
          <a:p>
            <a:r>
              <a:rPr lang="fr-FR" sz="2800" b="1" dirty="0" smtClean="0">
                <a:solidFill>
                  <a:srgbClr val="FF0000"/>
                </a:solidFill>
              </a:rPr>
              <a:t>PENSEES D’E. WHITE AUX FUTURS MARIES</a:t>
            </a:r>
            <a:endParaRPr lang="fr-FR" sz="2800" dirty="0">
              <a:solidFill>
                <a:srgbClr val="FF0000"/>
              </a:solidFill>
            </a:endParaRPr>
          </a:p>
        </p:txBody>
      </p:sp>
      <p:sp>
        <p:nvSpPr>
          <p:cNvPr id="3" name="Espace réservé du contenu 2"/>
          <p:cNvSpPr>
            <a:spLocks noGrp="1"/>
          </p:cNvSpPr>
          <p:nvPr>
            <p:ph idx="1"/>
          </p:nvPr>
        </p:nvSpPr>
        <p:spPr>
          <a:xfrm>
            <a:off x="539552" y="1988840"/>
            <a:ext cx="8136904" cy="4464496"/>
          </a:xfrm>
        </p:spPr>
        <p:txBody>
          <a:bodyPr>
            <a:normAutofit/>
          </a:bodyPr>
          <a:lstStyle/>
          <a:p>
            <a:r>
              <a:rPr lang="fr-FR" sz="3200" b="1" dirty="0" smtClean="0">
                <a:solidFill>
                  <a:schemeClr val="tx1"/>
                </a:solidFill>
              </a:rPr>
              <a:t>« De quelque soin et de quelque sagesse qu’ait été entouré un mariage, peu de couples connaissent une harmonie parfaite dès les premiers jours de leur vie à deux. L’union réelle ne se  produit que dans les années qui suivent. »</a:t>
            </a:r>
          </a:p>
          <a:p>
            <a:pPr lvl="1">
              <a:buNone/>
            </a:pPr>
            <a:r>
              <a:rPr lang="fr-FR" sz="2800" dirty="0" smtClean="0">
                <a:solidFill>
                  <a:srgbClr val="C00000"/>
                </a:solidFill>
              </a:rPr>
              <a:t>Idem. p. 304</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85804" y="571480"/>
            <a:ext cx="8229600" cy="5715040"/>
          </a:xfrm>
        </p:spPr>
        <p:txBody>
          <a:bodyPr>
            <a:normAutofit/>
          </a:bodyPr>
          <a:lstStyle/>
          <a:p>
            <a:endParaRPr lang="fr-FR" sz="3200" b="1" dirty="0" smtClean="0">
              <a:solidFill>
                <a:schemeClr val="tx1"/>
              </a:solidFill>
            </a:endParaRPr>
          </a:p>
          <a:p>
            <a:r>
              <a:rPr lang="fr-FR" sz="3200" b="1" dirty="0" smtClean="0">
                <a:solidFill>
                  <a:schemeClr val="tx1"/>
                </a:solidFill>
              </a:rPr>
              <a:t>Quand </a:t>
            </a:r>
            <a:r>
              <a:rPr lang="fr-FR" sz="3200" b="1" dirty="0" smtClean="0">
                <a:solidFill>
                  <a:schemeClr val="tx1"/>
                </a:solidFill>
              </a:rPr>
              <a:t>surviennent les difficultés et les soucis et les découragements, n’entretenez pas la pensée que votre union est un erreur. Soyez déterminés à être l’un pour l’autre tout ce que vous pouvez être. Continuez à vous prodiguer les  attentions des premiers jours. Encouragez-vous mutuellement dans le combat de la vie.»</a:t>
            </a:r>
            <a:endParaRPr lang="fr-FR" b="1" dirty="0" smtClean="0">
              <a:solidFill>
                <a:schemeClr val="tx1"/>
              </a:solidFill>
            </a:endParaRPr>
          </a:p>
          <a:p>
            <a:r>
              <a:rPr lang="fr-FR" dirty="0" smtClean="0">
                <a:solidFill>
                  <a:srgbClr val="C00000"/>
                </a:solidFill>
              </a:rPr>
              <a:t>Idem. p. 304</a:t>
            </a:r>
            <a:endParaRPr lang="fr-FR" dirty="0">
              <a:solidFill>
                <a:srgbClr val="C0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lstStyle/>
          <a:p>
            <a:endParaRPr lang="fr-FR" sz="3200" b="1" dirty="0" smtClean="0">
              <a:solidFill>
                <a:schemeClr val="tx1"/>
              </a:solidFill>
            </a:endParaRPr>
          </a:p>
          <a:p>
            <a:r>
              <a:rPr lang="fr-FR" sz="3200" b="1" dirty="0" smtClean="0">
                <a:solidFill>
                  <a:schemeClr val="tx1"/>
                </a:solidFill>
              </a:rPr>
              <a:t>«</a:t>
            </a:r>
            <a:r>
              <a:rPr lang="fr-FR" sz="3200" b="1" dirty="0" smtClean="0">
                <a:solidFill>
                  <a:schemeClr val="tx1"/>
                </a:solidFill>
              </a:rPr>
              <a:t> Ni le mari, ni la femme, ne doit chercher à exercer sur son conjoint une autorité arbitraire. Ne vous obligez pas mutuellement à céder à vos désirs. Vous ne sauriez conserver ainsi un amour réciproque. Soyez bons, patients, indulgents, aimables et courtois ».</a:t>
            </a:r>
          </a:p>
          <a:p>
            <a:r>
              <a:rPr lang="fr-FR" dirty="0" smtClean="0">
                <a:solidFill>
                  <a:srgbClr val="C00000"/>
                </a:solidFill>
              </a:rPr>
              <a:t>Idem. p. 306.</a:t>
            </a:r>
            <a:endParaRPr lang="fr-FR" dirty="0">
              <a:solidFill>
                <a:srgbClr val="C0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1027664"/>
            <a:ext cx="7024744" cy="889168"/>
          </a:xfrm>
        </p:spPr>
        <p:txBody>
          <a:bodyPr>
            <a:normAutofit/>
          </a:bodyPr>
          <a:lstStyle/>
          <a:p>
            <a:r>
              <a:rPr lang="fr-FR" b="1" dirty="0" smtClean="0">
                <a:solidFill>
                  <a:srgbClr val="FF0000"/>
                </a:solidFill>
              </a:rPr>
              <a:t>Que dit Jésus du mariage?</a:t>
            </a:r>
            <a:endParaRPr lang="fr-FR" b="1" dirty="0">
              <a:solidFill>
                <a:srgbClr val="FF0000"/>
              </a:solidFill>
            </a:endParaRPr>
          </a:p>
        </p:txBody>
      </p:sp>
      <p:sp>
        <p:nvSpPr>
          <p:cNvPr id="3" name="Espace réservé du contenu 2"/>
          <p:cNvSpPr>
            <a:spLocks noGrp="1"/>
          </p:cNvSpPr>
          <p:nvPr>
            <p:ph idx="1"/>
          </p:nvPr>
        </p:nvSpPr>
        <p:spPr>
          <a:xfrm>
            <a:off x="467544" y="2395660"/>
            <a:ext cx="8136904" cy="4201692"/>
          </a:xfrm>
        </p:spPr>
        <p:txBody>
          <a:bodyPr>
            <a:normAutofit/>
          </a:bodyPr>
          <a:lstStyle/>
          <a:p>
            <a:r>
              <a:rPr lang="fr-FR" sz="3600" b="1" dirty="0" err="1" smtClean="0">
                <a:solidFill>
                  <a:schemeClr val="tx1"/>
                </a:solidFill>
              </a:rPr>
              <a:t>Matth</a:t>
            </a:r>
            <a:r>
              <a:rPr lang="fr-FR" sz="3600" b="1" dirty="0" smtClean="0">
                <a:solidFill>
                  <a:schemeClr val="tx1"/>
                </a:solidFill>
              </a:rPr>
              <a:t> </a:t>
            </a:r>
            <a:r>
              <a:rPr lang="fr-FR" sz="3600" b="1" dirty="0">
                <a:solidFill>
                  <a:schemeClr val="tx1"/>
                </a:solidFill>
              </a:rPr>
              <a:t>19:3	</a:t>
            </a:r>
            <a:endParaRPr lang="fr-FR" sz="3600" b="1" dirty="0" smtClean="0">
              <a:solidFill>
                <a:schemeClr val="tx1"/>
              </a:solidFill>
            </a:endParaRPr>
          </a:p>
          <a:p>
            <a:r>
              <a:rPr lang="fr-FR" sz="3600" b="1" dirty="0" smtClean="0">
                <a:solidFill>
                  <a:schemeClr val="tx1"/>
                </a:solidFill>
              </a:rPr>
              <a:t>Les </a:t>
            </a:r>
            <a:r>
              <a:rPr lang="fr-FR" sz="3600" b="1" dirty="0">
                <a:solidFill>
                  <a:schemeClr val="tx1"/>
                </a:solidFill>
              </a:rPr>
              <a:t>pharisiens l'abordèrent, et dirent, pour l'éprouver: Est-il permis à un homme de répudier sa femme pour un motif quelconque?</a:t>
            </a:r>
          </a:p>
          <a:p>
            <a:endParaRPr lang="fr-FR" sz="4800" b="1" dirty="0"/>
          </a:p>
          <a:p>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882426"/>
          </a:xfrm>
        </p:spPr>
        <p:txBody>
          <a:bodyPr>
            <a:normAutofit fontScale="92500" lnSpcReduction="10000"/>
          </a:bodyPr>
          <a:lstStyle/>
          <a:p>
            <a:endParaRPr lang="fr-FR" sz="3500" b="1" dirty="0" smtClean="0">
              <a:solidFill>
                <a:schemeClr val="tx1"/>
              </a:solidFill>
            </a:endParaRPr>
          </a:p>
          <a:p>
            <a:r>
              <a:rPr lang="fr-FR" sz="3500" b="1" dirty="0" smtClean="0">
                <a:solidFill>
                  <a:schemeClr val="tx1"/>
                </a:solidFill>
              </a:rPr>
              <a:t>«</a:t>
            </a:r>
            <a:r>
              <a:rPr lang="fr-FR" sz="3500" b="1" dirty="0" smtClean="0">
                <a:solidFill>
                  <a:schemeClr val="tx1"/>
                </a:solidFill>
              </a:rPr>
              <a:t> Que le mari entoure sa femme de sympathie et d’une affection inaltérable. S’il veut la voir joyeuse et forte, un rayon de soleil dans sa maison, il faut qu’il l’aide dans sa tâche. La bonté et la prévenance qu’il lui témoignera seront pour un précieux encouragement, et le bonheur qu’il lui procurera communiquera paix et joie à son propre cœur ».</a:t>
            </a:r>
            <a:endParaRPr lang="fr-FR" sz="3600" b="1" dirty="0" smtClean="0">
              <a:solidFill>
                <a:schemeClr val="tx1"/>
              </a:solidFill>
            </a:endParaRPr>
          </a:p>
          <a:p>
            <a:r>
              <a:rPr lang="fr-FR" sz="3600" dirty="0" smtClean="0">
                <a:solidFill>
                  <a:srgbClr val="C00000"/>
                </a:solidFill>
              </a:rPr>
              <a:t>Idem. p. 316</a:t>
            </a:r>
            <a:r>
              <a:rPr lang="fr-FR" sz="3600" dirty="0" smtClean="0"/>
              <a:t>.</a:t>
            </a: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EXERCICE A FAIRE A DEUX.</a:t>
            </a:r>
            <a:endParaRPr lang="fr-FR" b="1" dirty="0">
              <a:solidFill>
                <a:srgbClr val="FF0000"/>
              </a:solidFill>
            </a:endParaRPr>
          </a:p>
        </p:txBody>
      </p:sp>
      <p:sp>
        <p:nvSpPr>
          <p:cNvPr id="3" name="Espace réservé du contenu 2"/>
          <p:cNvSpPr>
            <a:spLocks noGrp="1"/>
          </p:cNvSpPr>
          <p:nvPr>
            <p:ph idx="1"/>
          </p:nvPr>
        </p:nvSpPr>
        <p:spPr>
          <a:xfrm>
            <a:off x="467544" y="2323652"/>
            <a:ext cx="8208912" cy="4129684"/>
          </a:xfrm>
        </p:spPr>
        <p:txBody>
          <a:bodyPr>
            <a:normAutofit/>
          </a:bodyPr>
          <a:lstStyle/>
          <a:p>
            <a:r>
              <a:rPr lang="fr-FR" sz="3600" b="1" dirty="0" smtClean="0">
                <a:solidFill>
                  <a:schemeClr val="tx1"/>
                </a:solidFill>
              </a:rPr>
              <a:t>Chacun dressera une liste de craintes et de doutes qu’il ou elle nourrit au sujet du mariage et ensuite, échanger avec l’autre.</a:t>
            </a:r>
            <a:endParaRPr lang="fr-FR" sz="3600" b="1" dirty="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1027664"/>
            <a:ext cx="7024744" cy="601136"/>
          </a:xfrm>
        </p:spPr>
        <p:txBody>
          <a:bodyPr>
            <a:normAutofit/>
          </a:bodyPr>
          <a:lstStyle/>
          <a:p>
            <a:r>
              <a:rPr lang="fr-FR" sz="3200" b="1" dirty="0" smtClean="0">
                <a:solidFill>
                  <a:srgbClr val="FF0000"/>
                </a:solidFill>
              </a:rPr>
              <a:t>PRESERVER L’INTIMITE DU COUPLE</a:t>
            </a:r>
            <a:endParaRPr lang="fr-FR" sz="3200" b="1" dirty="0">
              <a:solidFill>
                <a:srgbClr val="FF0000"/>
              </a:solidFill>
            </a:endParaRPr>
          </a:p>
        </p:txBody>
      </p:sp>
      <p:sp>
        <p:nvSpPr>
          <p:cNvPr id="3" name="Espace réservé du contenu 2"/>
          <p:cNvSpPr>
            <a:spLocks noGrp="1"/>
          </p:cNvSpPr>
          <p:nvPr>
            <p:ph idx="1"/>
          </p:nvPr>
        </p:nvSpPr>
        <p:spPr>
          <a:xfrm>
            <a:off x="539552" y="2132856"/>
            <a:ext cx="7281257" cy="3699773"/>
          </a:xfrm>
        </p:spPr>
        <p:txBody>
          <a:bodyPr>
            <a:normAutofit/>
          </a:bodyPr>
          <a:lstStyle/>
          <a:p>
            <a:r>
              <a:rPr lang="fr-FR" sz="3600" b="1" dirty="0" smtClean="0">
                <a:solidFill>
                  <a:schemeClr val="tx1"/>
                </a:solidFill>
              </a:rPr>
              <a:t>Ne mettez jamais des tiers dans vos confidences. Votre vie privée est sacrée: élevez autour d’elle des murs assez haut pour que nul ne puisse les franchir.</a:t>
            </a:r>
            <a:endParaRPr lang="fr-FR" sz="3600" b="1" dirty="0">
              <a:solidFill>
                <a:schemeClr val="tx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332656"/>
            <a:ext cx="7024744" cy="1143000"/>
          </a:xfrm>
        </p:spPr>
        <p:txBody>
          <a:bodyPr/>
          <a:lstStyle/>
          <a:p>
            <a:r>
              <a:rPr lang="fr-FR" b="1" dirty="0" smtClean="0">
                <a:solidFill>
                  <a:srgbClr val="FF0000"/>
                </a:solidFill>
              </a:rPr>
              <a:t>ACCEPTER SON CONJOINT</a:t>
            </a:r>
            <a:endParaRPr lang="fr-FR" b="1" dirty="0">
              <a:solidFill>
                <a:srgbClr val="FF0000"/>
              </a:solidFill>
            </a:endParaRPr>
          </a:p>
        </p:txBody>
      </p:sp>
      <p:sp>
        <p:nvSpPr>
          <p:cNvPr id="3" name="Espace réservé du contenu 2"/>
          <p:cNvSpPr>
            <a:spLocks noGrp="1"/>
          </p:cNvSpPr>
          <p:nvPr>
            <p:ph idx="1"/>
          </p:nvPr>
        </p:nvSpPr>
        <p:spPr>
          <a:xfrm>
            <a:off x="457200" y="1844824"/>
            <a:ext cx="8229600" cy="4840303"/>
          </a:xfrm>
        </p:spPr>
        <p:txBody>
          <a:bodyPr>
            <a:noAutofit/>
          </a:bodyPr>
          <a:lstStyle/>
          <a:p>
            <a:r>
              <a:rPr lang="fr-FR" sz="3600" b="1" dirty="0" smtClean="0">
                <a:solidFill>
                  <a:schemeClr val="tx1"/>
                </a:solidFill>
              </a:rPr>
              <a:t>« Un grand nombre de disputes entre conjoints éclatent lorsque l’un d’eux décident  de changer l’autre, car l’essentiel pour notre bonheur , c’est de nous sentir respecté (e), aimé (e), accepté (e) tel que nous sommes. </a:t>
            </a:r>
            <a:endParaRPr lang="fr-FR" sz="3600" b="1" dirty="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836712"/>
            <a:ext cx="7024744" cy="864096"/>
          </a:xfrm>
        </p:spPr>
        <p:txBody>
          <a:bodyPr>
            <a:normAutofit/>
          </a:bodyPr>
          <a:lstStyle/>
          <a:p>
            <a:r>
              <a:rPr lang="fr-FR" b="1" dirty="0">
                <a:solidFill>
                  <a:srgbClr val="FF0000"/>
                </a:solidFill>
              </a:rPr>
              <a:t>ACCEPTER SON CONJOINT</a:t>
            </a:r>
            <a:endParaRPr lang="fr-FR" b="1" dirty="0"/>
          </a:p>
        </p:txBody>
      </p:sp>
      <p:sp>
        <p:nvSpPr>
          <p:cNvPr id="3" name="Espace réservé du contenu 2"/>
          <p:cNvSpPr>
            <a:spLocks noGrp="1"/>
          </p:cNvSpPr>
          <p:nvPr>
            <p:ph idx="1"/>
          </p:nvPr>
        </p:nvSpPr>
        <p:spPr>
          <a:xfrm>
            <a:off x="539552" y="2348880"/>
            <a:ext cx="8229600" cy="4840303"/>
          </a:xfrm>
        </p:spPr>
        <p:txBody>
          <a:bodyPr>
            <a:noAutofit/>
          </a:bodyPr>
          <a:lstStyle/>
          <a:p>
            <a:pPr marL="68580" indent="0">
              <a:buNone/>
            </a:pPr>
            <a:r>
              <a:rPr lang="fr-FR" sz="3600" b="1" dirty="0" smtClean="0"/>
              <a:t> </a:t>
            </a:r>
            <a:r>
              <a:rPr lang="fr-FR" sz="3600" b="1" dirty="0" smtClean="0">
                <a:solidFill>
                  <a:schemeClr val="tx1"/>
                </a:solidFill>
              </a:rPr>
              <a:t>Nous </a:t>
            </a:r>
            <a:r>
              <a:rPr lang="fr-FR" sz="3600" b="1" dirty="0" smtClean="0">
                <a:solidFill>
                  <a:schemeClr val="tx1"/>
                </a:solidFill>
              </a:rPr>
              <a:t>n’aimons pas qu’on insiste pour que nous changions nos habitudes, notre personnalité ou nos préférences.</a:t>
            </a:r>
            <a:endParaRPr lang="fr-FR" sz="3600" b="1" dirty="0">
              <a:solidFill>
                <a:schemeClr val="tx1"/>
              </a:solidFill>
            </a:endParaRPr>
          </a:p>
        </p:txBody>
      </p:sp>
    </p:spTree>
    <p:extLst>
      <p:ext uri="{BB962C8B-B14F-4D97-AF65-F5344CB8AC3E}">
        <p14:creationId xmlns:p14="http://schemas.microsoft.com/office/powerpoint/2010/main" val="8778876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1027664"/>
            <a:ext cx="7024744" cy="745152"/>
          </a:xfrm>
        </p:spPr>
        <p:txBody>
          <a:bodyPr/>
          <a:lstStyle/>
          <a:p>
            <a:r>
              <a:rPr lang="fr-FR" b="1" dirty="0" smtClean="0">
                <a:solidFill>
                  <a:srgbClr val="FF0000"/>
                </a:solidFill>
              </a:rPr>
              <a:t>ACCEPTER SON CONJOINT</a:t>
            </a:r>
            <a:endParaRPr lang="fr-FR" dirty="0">
              <a:solidFill>
                <a:srgbClr val="FF0000"/>
              </a:solidFill>
            </a:endParaRPr>
          </a:p>
        </p:txBody>
      </p:sp>
      <p:sp>
        <p:nvSpPr>
          <p:cNvPr id="3" name="Espace réservé du contenu 2"/>
          <p:cNvSpPr>
            <a:spLocks noGrp="1"/>
          </p:cNvSpPr>
          <p:nvPr>
            <p:ph idx="1"/>
          </p:nvPr>
        </p:nvSpPr>
        <p:spPr>
          <a:xfrm>
            <a:off x="539552" y="2323652"/>
            <a:ext cx="8136904" cy="3508977"/>
          </a:xfrm>
        </p:spPr>
        <p:txBody>
          <a:bodyPr/>
          <a:lstStyle/>
          <a:p>
            <a:r>
              <a:rPr lang="fr-FR" sz="3600" b="1" dirty="0" smtClean="0">
                <a:solidFill>
                  <a:schemeClr val="tx1"/>
                </a:solidFill>
              </a:rPr>
              <a:t>En particulier à la maison, il faut absolument apprendre à accepter les différences, à tolérer les traits caractéristiques de chacun et à respecter l’individualité</a:t>
            </a:r>
            <a:r>
              <a:rPr lang="fr-FR" dirty="0" smtClean="0">
                <a:solidFill>
                  <a:schemeClr val="tx1"/>
                </a:solidFill>
              </a:rPr>
              <a:t>.</a:t>
            </a:r>
            <a:endParaRPr lang="fr-FR" dirty="0">
              <a:solidFill>
                <a:schemeClr val="tx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1027664"/>
            <a:ext cx="7024744" cy="745152"/>
          </a:xfrm>
        </p:spPr>
        <p:txBody>
          <a:bodyPr/>
          <a:lstStyle/>
          <a:p>
            <a:r>
              <a:rPr lang="fr-FR" b="1" dirty="0" smtClean="0">
                <a:solidFill>
                  <a:srgbClr val="FF0000"/>
                </a:solidFill>
              </a:rPr>
              <a:t>ACCEPTER SON CONJOINT</a:t>
            </a:r>
            <a:endParaRPr lang="fr-FR" dirty="0">
              <a:solidFill>
                <a:srgbClr val="FF0000"/>
              </a:solidFill>
            </a:endParaRPr>
          </a:p>
        </p:txBody>
      </p:sp>
      <p:sp>
        <p:nvSpPr>
          <p:cNvPr id="3" name="Espace réservé du contenu 2"/>
          <p:cNvSpPr>
            <a:spLocks noGrp="1"/>
          </p:cNvSpPr>
          <p:nvPr>
            <p:ph idx="1"/>
          </p:nvPr>
        </p:nvSpPr>
        <p:spPr>
          <a:xfrm>
            <a:off x="467544" y="2323652"/>
            <a:ext cx="8280920" cy="4201692"/>
          </a:xfrm>
        </p:spPr>
        <p:txBody>
          <a:bodyPr>
            <a:normAutofit fontScale="92500"/>
          </a:bodyPr>
          <a:lstStyle/>
          <a:p>
            <a:r>
              <a:rPr lang="fr-FR" sz="3600" b="1" dirty="0" smtClean="0">
                <a:solidFill>
                  <a:schemeClr val="tx1"/>
                </a:solidFill>
              </a:rPr>
              <a:t>C’est le considérer comme une personne de valeur. Cela veut dire l’aimer et pouvoir respecter son droit de n’être pas comme vous. Cela veut dire, accepter ses attitudes du moment, sans tenir compte du fait que qu’elles peuvent être différentes des vôtres.</a:t>
            </a:r>
            <a:endParaRPr lang="fr-FR" sz="3600" b="1" dirty="0">
              <a:solidFill>
                <a:schemeClr val="tx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1027664"/>
            <a:ext cx="7024744" cy="673144"/>
          </a:xfrm>
        </p:spPr>
        <p:txBody>
          <a:bodyPr>
            <a:normAutofit fontScale="90000"/>
          </a:bodyPr>
          <a:lstStyle/>
          <a:p>
            <a:r>
              <a:rPr lang="fr-FR" b="1" dirty="0" smtClean="0">
                <a:solidFill>
                  <a:srgbClr val="FF0000"/>
                </a:solidFill>
              </a:rPr>
              <a:t>ACCEPTER SON CONJOINT</a:t>
            </a:r>
            <a:endParaRPr lang="fr-FR" dirty="0">
              <a:solidFill>
                <a:srgbClr val="FF0000"/>
              </a:solidFill>
            </a:endParaRPr>
          </a:p>
        </p:txBody>
      </p:sp>
      <p:sp>
        <p:nvSpPr>
          <p:cNvPr id="3" name="Espace réservé du contenu 2"/>
          <p:cNvSpPr>
            <a:spLocks noGrp="1"/>
          </p:cNvSpPr>
          <p:nvPr>
            <p:ph idx="1"/>
          </p:nvPr>
        </p:nvSpPr>
        <p:spPr>
          <a:xfrm>
            <a:off x="467544" y="2132856"/>
            <a:ext cx="8136904" cy="4248472"/>
          </a:xfrm>
        </p:spPr>
        <p:txBody>
          <a:bodyPr>
            <a:normAutofit lnSpcReduction="10000"/>
          </a:bodyPr>
          <a:lstStyle/>
          <a:p>
            <a:r>
              <a:rPr lang="fr-FR" sz="3600" b="1" dirty="0" smtClean="0">
                <a:solidFill>
                  <a:schemeClr val="tx1"/>
                </a:solidFill>
              </a:rPr>
              <a:t>Le partenaire n’est pas parfait. L’acceptation implique que vous reconnaissiez ses imperfections  mais que vous ne vous en occupez pas. Au contraire, vous êtes déterminé (e) l’accepter avec ses défauts et tout le </a:t>
            </a:r>
            <a:r>
              <a:rPr lang="fr-FR" sz="3600" b="1" dirty="0" smtClean="0">
                <a:solidFill>
                  <a:schemeClr val="tx1"/>
                </a:solidFill>
              </a:rPr>
              <a:t>reste. Accepter </a:t>
            </a:r>
            <a:r>
              <a:rPr lang="fr-FR" sz="3600" b="1" dirty="0" smtClean="0">
                <a:solidFill>
                  <a:schemeClr val="tx1"/>
                </a:solidFill>
              </a:rPr>
              <a:t>est différent de tolérer.</a:t>
            </a:r>
            <a:endParaRPr lang="fr-FR" sz="3600" b="1" dirty="0">
              <a:solidFill>
                <a:schemeClr val="tx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1027664"/>
            <a:ext cx="7024744" cy="601136"/>
          </a:xfrm>
        </p:spPr>
        <p:txBody>
          <a:bodyPr>
            <a:normAutofit fontScale="90000"/>
          </a:bodyPr>
          <a:lstStyle/>
          <a:p>
            <a:r>
              <a:rPr lang="fr-FR" b="1" dirty="0" smtClean="0">
                <a:solidFill>
                  <a:srgbClr val="FF0000"/>
                </a:solidFill>
              </a:rPr>
              <a:t>ACCEPTER SON CONJOINT</a:t>
            </a:r>
            <a:endParaRPr lang="fr-FR" dirty="0">
              <a:solidFill>
                <a:srgbClr val="FF0000"/>
              </a:solidFill>
            </a:endParaRPr>
          </a:p>
        </p:txBody>
      </p:sp>
      <p:sp>
        <p:nvSpPr>
          <p:cNvPr id="3" name="Espace réservé du contenu 2"/>
          <p:cNvSpPr>
            <a:spLocks noGrp="1"/>
          </p:cNvSpPr>
          <p:nvPr>
            <p:ph idx="1"/>
          </p:nvPr>
        </p:nvSpPr>
        <p:spPr>
          <a:xfrm>
            <a:off x="467544" y="2132856"/>
            <a:ext cx="8208912" cy="4320480"/>
          </a:xfrm>
        </p:spPr>
        <p:txBody>
          <a:bodyPr>
            <a:normAutofit fontScale="92500"/>
          </a:bodyPr>
          <a:lstStyle/>
          <a:p>
            <a:r>
              <a:rPr lang="fr-FR" sz="3600" b="1" dirty="0" smtClean="0">
                <a:solidFill>
                  <a:schemeClr val="tx1"/>
                </a:solidFill>
              </a:rPr>
              <a:t>L’acceptation de soi nous permet d’être beaucoup plus conscients des besoins des autres et de nous sentir moins obligés de nous précipiter pour corriger leurs défauts. Nous serons de plus en plus heureux d’être nous-mêmes et de laisser les autres être eux-mêmes.</a:t>
            </a:r>
            <a:endParaRPr lang="fr-FR" sz="3600" b="1" dirty="0">
              <a:solidFill>
                <a:schemeClr val="tx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1027664"/>
            <a:ext cx="7024744" cy="673144"/>
          </a:xfrm>
        </p:spPr>
        <p:txBody>
          <a:bodyPr>
            <a:normAutofit fontScale="90000"/>
          </a:bodyPr>
          <a:lstStyle/>
          <a:p>
            <a:r>
              <a:rPr lang="fr-FR" b="1" dirty="0" smtClean="0">
                <a:solidFill>
                  <a:srgbClr val="FF0000"/>
                </a:solidFill>
              </a:rPr>
              <a:t>ACCEPTER SON CONJOINT</a:t>
            </a:r>
            <a:endParaRPr lang="fr-FR" dirty="0">
              <a:solidFill>
                <a:srgbClr val="FF0000"/>
              </a:solidFill>
            </a:endParaRPr>
          </a:p>
        </p:txBody>
      </p:sp>
      <p:sp>
        <p:nvSpPr>
          <p:cNvPr id="3" name="Espace réservé du contenu 2"/>
          <p:cNvSpPr>
            <a:spLocks noGrp="1"/>
          </p:cNvSpPr>
          <p:nvPr>
            <p:ph idx="1"/>
          </p:nvPr>
        </p:nvSpPr>
        <p:spPr>
          <a:xfrm>
            <a:off x="467544" y="2060848"/>
            <a:ext cx="8208912" cy="4320480"/>
          </a:xfrm>
        </p:spPr>
        <p:txBody>
          <a:bodyPr>
            <a:normAutofit/>
          </a:bodyPr>
          <a:lstStyle/>
          <a:p>
            <a:r>
              <a:rPr lang="fr-FR" sz="3600" b="1" dirty="0" smtClean="0">
                <a:solidFill>
                  <a:schemeClr val="tx1"/>
                </a:solidFill>
              </a:rPr>
              <a:t>L’acceptation n’est pas facile surtout si le partenaire n’est pas de bonne composition.</a:t>
            </a:r>
          </a:p>
          <a:p>
            <a:endParaRPr lang="fr-FR" sz="3600" b="1" dirty="0" smtClean="0">
              <a:solidFill>
                <a:schemeClr val="tx1"/>
              </a:solidFill>
            </a:endParaRPr>
          </a:p>
          <a:p>
            <a:r>
              <a:rPr lang="fr-FR" sz="3600" b="1" dirty="0" smtClean="0">
                <a:solidFill>
                  <a:schemeClr val="tx1"/>
                </a:solidFill>
              </a:rPr>
              <a:t>Mais rappelez-vous que différent ne veut pas dire mauvais forcément.</a:t>
            </a:r>
            <a:endParaRPr lang="fr-FR" sz="36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a:bodyPr>
          <a:lstStyle/>
          <a:p>
            <a:endParaRPr lang="fr-FR" sz="3600" b="1" dirty="0" smtClean="0">
              <a:solidFill>
                <a:schemeClr val="tx1"/>
              </a:solidFill>
            </a:endParaRPr>
          </a:p>
          <a:p>
            <a:r>
              <a:rPr lang="fr-FR" sz="3600" b="1" dirty="0" err="1" smtClean="0">
                <a:solidFill>
                  <a:schemeClr val="tx1"/>
                </a:solidFill>
              </a:rPr>
              <a:t>Matth</a:t>
            </a:r>
            <a:r>
              <a:rPr lang="fr-FR" sz="3600" b="1" dirty="0" smtClean="0">
                <a:solidFill>
                  <a:schemeClr val="tx1"/>
                </a:solidFill>
              </a:rPr>
              <a:t> </a:t>
            </a:r>
            <a:r>
              <a:rPr lang="fr-FR" sz="3600" b="1" dirty="0">
                <a:solidFill>
                  <a:schemeClr val="tx1"/>
                </a:solidFill>
              </a:rPr>
              <a:t>19:4	</a:t>
            </a:r>
            <a:r>
              <a:rPr lang="fr-FR" sz="3600" b="1" dirty="0" smtClean="0">
                <a:solidFill>
                  <a:schemeClr val="tx1"/>
                </a:solidFill>
              </a:rPr>
              <a:t>, 5.</a:t>
            </a:r>
          </a:p>
          <a:p>
            <a:pPr marL="68580" indent="0">
              <a:buNone/>
            </a:pPr>
            <a:r>
              <a:rPr lang="fr-FR" sz="3600" b="1" dirty="0" smtClean="0">
                <a:solidFill>
                  <a:schemeClr val="tx1"/>
                </a:solidFill>
              </a:rPr>
              <a:t>Il </a:t>
            </a:r>
            <a:r>
              <a:rPr lang="fr-FR" sz="3600" b="1" dirty="0">
                <a:solidFill>
                  <a:schemeClr val="tx1"/>
                </a:solidFill>
              </a:rPr>
              <a:t>répondit: N'avez-vous pas lu que le créateur, au commencement, fit l'homme et la </a:t>
            </a:r>
            <a:r>
              <a:rPr lang="fr-FR" sz="3600" b="1" dirty="0" smtClean="0">
                <a:solidFill>
                  <a:schemeClr val="tx1"/>
                </a:solidFill>
              </a:rPr>
              <a:t>femme et </a:t>
            </a:r>
            <a:r>
              <a:rPr lang="fr-FR" sz="3600" b="1" dirty="0">
                <a:solidFill>
                  <a:schemeClr val="tx1"/>
                </a:solidFill>
              </a:rPr>
              <a:t>qu'il dit: </a:t>
            </a:r>
            <a:endParaRPr lang="fr-FR" sz="3600" b="1" dirty="0" smtClean="0">
              <a:solidFill>
                <a:schemeClr val="tx1"/>
              </a:solidFill>
            </a:endParaRPr>
          </a:p>
          <a:p>
            <a:pPr marL="68580" indent="0">
              <a:buNone/>
            </a:pPr>
            <a:r>
              <a:rPr lang="fr-FR" sz="3600" b="1" dirty="0" smtClean="0">
                <a:solidFill>
                  <a:schemeClr val="tx1"/>
                </a:solidFill>
              </a:rPr>
              <a:t>C'est </a:t>
            </a:r>
            <a:r>
              <a:rPr lang="fr-FR" sz="3600" b="1" dirty="0">
                <a:solidFill>
                  <a:schemeClr val="tx1"/>
                </a:solidFill>
              </a:rPr>
              <a:t>pourquoi l'homme quittera son père et sa mère, et s'attachera à sa femme, et les deux deviendront une seule chair?</a:t>
            </a:r>
          </a:p>
          <a:p>
            <a:endParaRPr lang="fr-FR" sz="3600" b="1" dirty="0">
              <a:solidFill>
                <a:schemeClr val="tx1"/>
              </a:solidFill>
            </a:endParaRPr>
          </a:p>
          <a:p>
            <a:endParaRPr lang="fr-FR" sz="2000" dirty="0">
              <a:solidFill>
                <a:schemeClr val="tx1"/>
              </a:solidFill>
            </a:endParaRPr>
          </a:p>
          <a:p>
            <a:endParaRPr lang="fr-FR" sz="2000" dirty="0">
              <a:solidFill>
                <a:schemeClr val="tx1"/>
              </a:solidFill>
            </a:endParaRPr>
          </a:p>
          <a:p>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1027664"/>
            <a:ext cx="7024744" cy="673144"/>
          </a:xfrm>
        </p:spPr>
        <p:txBody>
          <a:bodyPr>
            <a:normAutofit fontScale="90000"/>
          </a:bodyPr>
          <a:lstStyle/>
          <a:p>
            <a:r>
              <a:rPr lang="fr-FR" b="1" dirty="0" smtClean="0">
                <a:solidFill>
                  <a:srgbClr val="FF0000"/>
                </a:solidFill>
              </a:rPr>
              <a:t>ACCEPTER SON CONJOINT</a:t>
            </a:r>
            <a:endParaRPr lang="fr-FR" dirty="0">
              <a:solidFill>
                <a:srgbClr val="FF0000"/>
              </a:solidFill>
            </a:endParaRPr>
          </a:p>
        </p:txBody>
      </p:sp>
      <p:sp>
        <p:nvSpPr>
          <p:cNvPr id="3" name="Espace réservé du contenu 2"/>
          <p:cNvSpPr>
            <a:spLocks noGrp="1"/>
          </p:cNvSpPr>
          <p:nvPr>
            <p:ph idx="1"/>
          </p:nvPr>
        </p:nvSpPr>
        <p:spPr>
          <a:xfrm>
            <a:off x="467544" y="2132856"/>
            <a:ext cx="8136904" cy="4392488"/>
          </a:xfrm>
        </p:spPr>
        <p:txBody>
          <a:bodyPr>
            <a:normAutofit/>
          </a:bodyPr>
          <a:lstStyle/>
          <a:p>
            <a:r>
              <a:rPr lang="fr-FR" sz="3600" b="1" dirty="0" smtClean="0">
                <a:solidFill>
                  <a:schemeClr val="tx1"/>
                </a:solidFill>
              </a:rPr>
              <a:t>Accepter ne veut pas toujours dire « apprécier », mais pouvoir examiner la situation sans hostilité ouverte.</a:t>
            </a:r>
            <a:endParaRPr lang="fr-FR" sz="3600" b="1" dirty="0">
              <a:solidFill>
                <a:schemeClr val="tx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1027664"/>
            <a:ext cx="7632966" cy="673144"/>
          </a:xfrm>
        </p:spPr>
        <p:txBody>
          <a:bodyPr>
            <a:normAutofit/>
          </a:bodyPr>
          <a:lstStyle/>
          <a:p>
            <a:r>
              <a:rPr lang="fr-FR" sz="3200" b="1" dirty="0" smtClean="0">
                <a:solidFill>
                  <a:srgbClr val="FF0000"/>
                </a:solidFill>
              </a:rPr>
              <a:t>LES FORMES DE LA NON ACCEPTATION</a:t>
            </a:r>
            <a:endParaRPr lang="fr-FR" sz="3200" b="1" dirty="0">
              <a:solidFill>
                <a:srgbClr val="FF0000"/>
              </a:solidFill>
            </a:endParaRPr>
          </a:p>
        </p:txBody>
      </p:sp>
      <p:sp>
        <p:nvSpPr>
          <p:cNvPr id="3" name="Espace réservé du contenu 2"/>
          <p:cNvSpPr>
            <a:spLocks noGrp="1"/>
          </p:cNvSpPr>
          <p:nvPr>
            <p:ph idx="1"/>
          </p:nvPr>
        </p:nvSpPr>
        <p:spPr>
          <a:xfrm>
            <a:off x="467544" y="1988840"/>
            <a:ext cx="8280920" cy="4536504"/>
          </a:xfrm>
        </p:spPr>
        <p:txBody>
          <a:bodyPr>
            <a:normAutofit fontScale="92500"/>
          </a:bodyPr>
          <a:lstStyle/>
          <a:p>
            <a:r>
              <a:rPr lang="fr-FR" sz="3600" b="1" dirty="0" smtClean="0">
                <a:solidFill>
                  <a:schemeClr val="tx1"/>
                </a:solidFill>
              </a:rPr>
              <a:t>1. Les reproches  (</a:t>
            </a:r>
            <a:r>
              <a:rPr lang="fr-FR" sz="3600" b="1" dirty="0" err="1" smtClean="0">
                <a:solidFill>
                  <a:schemeClr val="tx1"/>
                </a:solidFill>
              </a:rPr>
              <a:t>Prov</a:t>
            </a:r>
            <a:r>
              <a:rPr lang="fr-FR" sz="3600" b="1" dirty="0" smtClean="0">
                <a:solidFill>
                  <a:schemeClr val="tx1"/>
                </a:solidFill>
              </a:rPr>
              <a:t>. 27:15). Les reproches tuent l’amour. Il est difficile pour un homme d’aimer une femme qui accumule les reproches.</a:t>
            </a:r>
          </a:p>
          <a:p>
            <a:pPr>
              <a:buNone/>
            </a:pPr>
            <a:r>
              <a:rPr lang="fr-FR" sz="3600" b="1" dirty="0" smtClean="0">
                <a:solidFill>
                  <a:schemeClr val="tx1"/>
                </a:solidFill>
              </a:rPr>
              <a:t>	Les reproches provoquent des réactions d’autodéfense.</a:t>
            </a:r>
            <a:endParaRPr lang="fr-FR" b="1" dirty="0" smtClean="0">
              <a:solidFill>
                <a:schemeClr val="tx1"/>
              </a:solidFill>
            </a:endParaRPr>
          </a:p>
          <a:p>
            <a:r>
              <a:rPr lang="fr-FR" sz="3600" b="1" dirty="0" smtClean="0">
                <a:solidFill>
                  <a:schemeClr val="tx1"/>
                </a:solidFill>
              </a:rPr>
              <a:t>2. Les critiques aggravent les problèmes.</a:t>
            </a:r>
            <a:endParaRPr lang="fr-FR" sz="3600" b="1" dirty="0">
              <a:solidFill>
                <a:schemeClr val="tx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1027664"/>
            <a:ext cx="8064896" cy="745152"/>
          </a:xfrm>
        </p:spPr>
        <p:txBody>
          <a:bodyPr>
            <a:noAutofit/>
          </a:bodyPr>
          <a:lstStyle/>
          <a:p>
            <a:r>
              <a:rPr lang="fr-FR" sz="3200" b="1" dirty="0" smtClean="0">
                <a:solidFill>
                  <a:srgbClr val="FF0000"/>
                </a:solidFill>
              </a:rPr>
              <a:t>LES FORMES DE LA NON ACCEPATATION</a:t>
            </a:r>
            <a:endParaRPr lang="fr-FR" sz="3200" dirty="0">
              <a:solidFill>
                <a:srgbClr val="FF0000"/>
              </a:solidFill>
            </a:endParaRPr>
          </a:p>
        </p:txBody>
      </p:sp>
      <p:sp>
        <p:nvSpPr>
          <p:cNvPr id="3" name="Espace réservé du contenu 2"/>
          <p:cNvSpPr>
            <a:spLocks noGrp="1"/>
          </p:cNvSpPr>
          <p:nvPr>
            <p:ph idx="1"/>
          </p:nvPr>
        </p:nvSpPr>
        <p:spPr>
          <a:xfrm>
            <a:off x="467544" y="2204864"/>
            <a:ext cx="8208912" cy="4320480"/>
          </a:xfrm>
        </p:spPr>
        <p:txBody>
          <a:bodyPr>
            <a:normAutofit/>
          </a:bodyPr>
          <a:lstStyle/>
          <a:p>
            <a:r>
              <a:rPr lang="fr-FR" sz="4000" b="1" dirty="0" smtClean="0">
                <a:solidFill>
                  <a:schemeClr val="tx1"/>
                </a:solidFill>
              </a:rPr>
              <a:t>La non acceptation blesse la fierté, diminue l’estime de soi et fait naître le ressentiment.</a:t>
            </a:r>
            <a:endParaRPr lang="fr-FR" sz="4000" b="1" dirty="0">
              <a:solidFill>
                <a:schemeClr val="tx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1027664"/>
            <a:ext cx="7024744" cy="745152"/>
          </a:xfrm>
        </p:spPr>
        <p:txBody>
          <a:bodyPr>
            <a:normAutofit fontScale="90000"/>
          </a:bodyPr>
          <a:lstStyle/>
          <a:p>
            <a:pPr algn="ctr"/>
            <a:r>
              <a:rPr lang="fr-FR" sz="3200" b="1" dirty="0" smtClean="0">
                <a:solidFill>
                  <a:srgbClr val="FF0000"/>
                </a:solidFill>
              </a:rPr>
              <a:t>LES REACTIONS FACE AUX REPROCHES ET AUX CRITIQUES</a:t>
            </a:r>
            <a:endParaRPr lang="fr-FR" sz="3200" b="1" dirty="0">
              <a:solidFill>
                <a:srgbClr val="FF0000"/>
              </a:solidFill>
            </a:endParaRPr>
          </a:p>
        </p:txBody>
      </p:sp>
      <p:sp>
        <p:nvSpPr>
          <p:cNvPr id="3" name="Espace réservé du contenu 2"/>
          <p:cNvSpPr>
            <a:spLocks noGrp="1"/>
          </p:cNvSpPr>
          <p:nvPr>
            <p:ph idx="1"/>
          </p:nvPr>
        </p:nvSpPr>
        <p:spPr>
          <a:xfrm>
            <a:off x="467544" y="2276872"/>
            <a:ext cx="8064896" cy="4104456"/>
          </a:xfrm>
        </p:spPr>
        <p:txBody>
          <a:bodyPr>
            <a:normAutofit/>
          </a:bodyPr>
          <a:lstStyle/>
          <a:p>
            <a:r>
              <a:rPr lang="fr-FR" sz="3600" b="1" dirty="0" smtClean="0">
                <a:solidFill>
                  <a:schemeClr val="tx1"/>
                </a:solidFill>
              </a:rPr>
              <a:t>1. Contre-attaque verbale</a:t>
            </a:r>
          </a:p>
          <a:p>
            <a:r>
              <a:rPr lang="fr-FR" sz="3600" b="1" dirty="0" smtClean="0">
                <a:solidFill>
                  <a:schemeClr val="tx1"/>
                </a:solidFill>
              </a:rPr>
              <a:t>2. L’entêtement</a:t>
            </a:r>
          </a:p>
          <a:p>
            <a:r>
              <a:rPr lang="fr-FR" sz="3600" b="1" dirty="0" smtClean="0">
                <a:solidFill>
                  <a:schemeClr val="tx1"/>
                </a:solidFill>
              </a:rPr>
              <a:t>3. Un manque de bonne volonté</a:t>
            </a:r>
          </a:p>
          <a:p>
            <a:r>
              <a:rPr lang="fr-FR" sz="3600" b="1" dirty="0" smtClean="0">
                <a:solidFill>
                  <a:schemeClr val="tx1"/>
                </a:solidFill>
              </a:rPr>
              <a:t>4. De la froideur</a:t>
            </a:r>
          </a:p>
          <a:p>
            <a:r>
              <a:rPr lang="fr-FR" sz="3600" b="1" dirty="0" smtClean="0">
                <a:solidFill>
                  <a:schemeClr val="tx1"/>
                </a:solidFill>
              </a:rPr>
              <a:t>5. Un silence obstiné</a:t>
            </a:r>
          </a:p>
          <a:p>
            <a:r>
              <a:rPr lang="fr-FR" sz="3600" b="1" dirty="0" smtClean="0">
                <a:solidFill>
                  <a:schemeClr val="tx1"/>
                </a:solidFill>
              </a:rPr>
              <a:t>6. Le repli sur soi.</a:t>
            </a:r>
            <a:endParaRPr lang="fr-FR" sz="36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amond(in)">
                                      <p:cBhvr>
                                        <p:cTn id="23" dur="1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4"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heel(4)">
                                      <p:cBhvr>
                                        <p:cTn id="28"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1027664"/>
            <a:ext cx="7024744" cy="673144"/>
          </a:xfrm>
        </p:spPr>
        <p:txBody>
          <a:bodyPr>
            <a:normAutofit fontScale="90000"/>
          </a:bodyPr>
          <a:lstStyle/>
          <a:p>
            <a:r>
              <a:rPr lang="fr-FR" b="1" dirty="0" smtClean="0">
                <a:solidFill>
                  <a:srgbClr val="FF0000"/>
                </a:solidFill>
              </a:rPr>
              <a:t>SE RAPPELER SOUVENT DE CECI</a:t>
            </a:r>
            <a:endParaRPr lang="fr-FR" b="1" dirty="0">
              <a:solidFill>
                <a:srgbClr val="FF0000"/>
              </a:solidFill>
            </a:endParaRPr>
          </a:p>
        </p:txBody>
      </p:sp>
      <p:sp>
        <p:nvSpPr>
          <p:cNvPr id="3" name="Espace réservé du contenu 2"/>
          <p:cNvSpPr>
            <a:spLocks noGrp="1"/>
          </p:cNvSpPr>
          <p:nvPr>
            <p:ph idx="1"/>
          </p:nvPr>
        </p:nvSpPr>
        <p:spPr>
          <a:xfrm>
            <a:off x="467544" y="2132856"/>
            <a:ext cx="8208912" cy="4320480"/>
          </a:xfrm>
        </p:spPr>
        <p:txBody>
          <a:bodyPr>
            <a:normAutofit/>
          </a:bodyPr>
          <a:lstStyle/>
          <a:p>
            <a:r>
              <a:rPr lang="fr-FR" sz="2800" b="1" dirty="0" smtClean="0">
                <a:solidFill>
                  <a:schemeClr val="tx1"/>
                </a:solidFill>
              </a:rPr>
              <a:t>1. Dieu nous accepte tels que nous sommes. (</a:t>
            </a:r>
            <a:r>
              <a:rPr lang="fr-FR" sz="2800" b="1" dirty="0" err="1" smtClean="0">
                <a:solidFill>
                  <a:schemeClr val="tx1"/>
                </a:solidFill>
              </a:rPr>
              <a:t>Matth</a:t>
            </a:r>
            <a:r>
              <a:rPr lang="fr-FR" sz="2800" b="1" dirty="0" smtClean="0">
                <a:solidFill>
                  <a:schemeClr val="tx1"/>
                </a:solidFill>
              </a:rPr>
              <a:t> 11:28-30; Jean 6:37).</a:t>
            </a:r>
          </a:p>
          <a:p>
            <a:r>
              <a:rPr lang="fr-FR" sz="2800" b="1" dirty="0" smtClean="0">
                <a:solidFill>
                  <a:schemeClr val="tx1"/>
                </a:solidFill>
              </a:rPr>
              <a:t>2. Rabaisser les autres n’a jamais renforcé notre propre valeur.</a:t>
            </a:r>
          </a:p>
          <a:p>
            <a:r>
              <a:rPr lang="fr-FR" sz="2800" b="1" dirty="0" smtClean="0">
                <a:solidFill>
                  <a:schemeClr val="tx1"/>
                </a:solidFill>
              </a:rPr>
              <a:t>3. Si les remarques son t faites avec délicatesse, votre conjoint ne devrait pas vous en vouloir.</a:t>
            </a:r>
          </a:p>
          <a:p>
            <a:r>
              <a:rPr lang="fr-FR" sz="2800" b="1" dirty="0" smtClean="0">
                <a:solidFill>
                  <a:schemeClr val="tx1"/>
                </a:solidFill>
              </a:rPr>
              <a:t>4. Surveiller votre attitude et le ton de votre voix.</a:t>
            </a:r>
            <a:endParaRPr lang="fr-FR" sz="2800" b="1" dirty="0">
              <a:solidFill>
                <a:schemeClr val="tx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1027664"/>
            <a:ext cx="7024744" cy="601136"/>
          </a:xfrm>
        </p:spPr>
        <p:txBody>
          <a:bodyPr>
            <a:normAutofit fontScale="90000"/>
          </a:bodyPr>
          <a:lstStyle/>
          <a:p>
            <a:r>
              <a:rPr lang="fr-FR" b="1" dirty="0" smtClean="0">
                <a:solidFill>
                  <a:srgbClr val="FF0000"/>
                </a:solidFill>
              </a:rPr>
              <a:t>SE RAPPELER SOUVENT DE CECI</a:t>
            </a:r>
            <a:endParaRPr lang="fr-FR" dirty="0">
              <a:solidFill>
                <a:srgbClr val="FF0000"/>
              </a:solidFill>
            </a:endParaRPr>
          </a:p>
        </p:txBody>
      </p:sp>
      <p:sp>
        <p:nvSpPr>
          <p:cNvPr id="3" name="Espace réservé du contenu 2"/>
          <p:cNvSpPr>
            <a:spLocks noGrp="1"/>
          </p:cNvSpPr>
          <p:nvPr>
            <p:ph idx="1"/>
          </p:nvPr>
        </p:nvSpPr>
        <p:spPr>
          <a:xfrm>
            <a:off x="467544" y="2276872"/>
            <a:ext cx="8208912" cy="4104456"/>
          </a:xfrm>
        </p:spPr>
        <p:txBody>
          <a:bodyPr>
            <a:normAutofit/>
          </a:bodyPr>
          <a:lstStyle/>
          <a:p>
            <a:r>
              <a:rPr lang="fr-FR" sz="3600" b="1" dirty="0" smtClean="0">
                <a:solidFill>
                  <a:schemeClr val="tx1"/>
                </a:solidFill>
              </a:rPr>
              <a:t>Ne pas parler à son partenaire comme un père ou une mère qui punit son enfant pour ses bêtises.</a:t>
            </a:r>
          </a:p>
          <a:p>
            <a:endParaRPr lang="fr-FR" sz="3600" b="1" dirty="0">
              <a:solidFill>
                <a:schemeClr val="tx1"/>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74638"/>
            <a:ext cx="8643998" cy="1143000"/>
          </a:xfrm>
        </p:spPr>
        <p:txBody>
          <a:bodyPr>
            <a:normAutofit/>
          </a:bodyPr>
          <a:lstStyle/>
          <a:p>
            <a:pPr algn="ctr"/>
            <a:r>
              <a:rPr lang="fr-FR" sz="3200" b="1" dirty="0" smtClean="0">
                <a:solidFill>
                  <a:srgbClr val="FF0000"/>
                </a:solidFill>
              </a:rPr>
              <a:t>COMMENT CHANGER SON CONJOINT?</a:t>
            </a:r>
            <a:endParaRPr lang="fr-FR" sz="3200" b="1" dirty="0">
              <a:solidFill>
                <a:srgbClr val="FF0000"/>
              </a:solidFill>
            </a:endParaRPr>
          </a:p>
        </p:txBody>
      </p:sp>
      <p:sp>
        <p:nvSpPr>
          <p:cNvPr id="3" name="Espace réservé du contenu 2"/>
          <p:cNvSpPr>
            <a:spLocks noGrp="1"/>
          </p:cNvSpPr>
          <p:nvPr>
            <p:ph idx="1"/>
          </p:nvPr>
        </p:nvSpPr>
        <p:spPr>
          <a:xfrm>
            <a:off x="467544" y="1844824"/>
            <a:ext cx="8208912" cy="4608512"/>
          </a:xfrm>
        </p:spPr>
        <p:txBody>
          <a:bodyPr>
            <a:normAutofit fontScale="92500" lnSpcReduction="20000"/>
          </a:bodyPr>
          <a:lstStyle/>
          <a:p>
            <a:r>
              <a:rPr lang="fr-FR" sz="3600" b="1" dirty="0" smtClean="0">
                <a:solidFill>
                  <a:schemeClr val="tx1"/>
                </a:solidFill>
              </a:rPr>
              <a:t>La famille est un système. Le changement d’une partie du système est toujours suivi d’un changement compensateur dans les autres parties.</a:t>
            </a:r>
          </a:p>
          <a:p>
            <a:r>
              <a:rPr lang="fr-FR" sz="3600" b="1" dirty="0" smtClean="0">
                <a:solidFill>
                  <a:schemeClr val="tx1"/>
                </a:solidFill>
              </a:rPr>
              <a:t>Ainsi si on veut changer l’autre, il faut commencer par se changer soi-même. Quand nous changeons, les autres ont tendance à changer aussi à leur tour.</a:t>
            </a:r>
            <a:endParaRPr lang="fr-FR" sz="36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rgbClr val="FF0000"/>
                </a:solidFill>
              </a:rPr>
              <a:t>COMMENT EXPRIMER SON ACCEPATATION DE L’AUTRE?</a:t>
            </a:r>
            <a:endParaRPr lang="fr-FR" sz="3200" b="1" dirty="0">
              <a:solidFill>
                <a:srgbClr val="FF0000"/>
              </a:solidFill>
            </a:endParaRPr>
          </a:p>
        </p:txBody>
      </p:sp>
      <p:sp>
        <p:nvSpPr>
          <p:cNvPr id="3" name="Espace réservé du contenu 2"/>
          <p:cNvSpPr>
            <a:spLocks noGrp="1"/>
          </p:cNvSpPr>
          <p:nvPr>
            <p:ph idx="1"/>
          </p:nvPr>
        </p:nvSpPr>
        <p:spPr>
          <a:xfrm>
            <a:off x="467544" y="2348880"/>
            <a:ext cx="8280920" cy="4176464"/>
          </a:xfrm>
        </p:spPr>
        <p:txBody>
          <a:bodyPr>
            <a:normAutofit fontScale="92500" lnSpcReduction="10000"/>
          </a:bodyPr>
          <a:lstStyle/>
          <a:p>
            <a:r>
              <a:rPr lang="fr-FR" sz="3600" b="1" dirty="0" smtClean="0">
                <a:solidFill>
                  <a:schemeClr val="tx1"/>
                </a:solidFill>
              </a:rPr>
              <a:t>Bien que l’acceptation soit une attitude intérieure, elle doit s’exprimer  tout autant par des paroles ou des actes</a:t>
            </a:r>
          </a:p>
          <a:p>
            <a:endParaRPr lang="fr-FR" sz="3600" b="1" dirty="0" smtClean="0">
              <a:solidFill>
                <a:schemeClr val="tx1"/>
              </a:solidFill>
            </a:endParaRPr>
          </a:p>
          <a:p>
            <a:r>
              <a:rPr lang="fr-FR" sz="3600" b="1" dirty="0" smtClean="0">
                <a:solidFill>
                  <a:schemeClr val="tx1"/>
                </a:solidFill>
              </a:rPr>
              <a:t>Exemple: </a:t>
            </a:r>
          </a:p>
          <a:p>
            <a:r>
              <a:rPr lang="fr-FR" sz="3600" b="1" dirty="0" smtClean="0">
                <a:solidFill>
                  <a:schemeClr val="tx1"/>
                </a:solidFill>
              </a:rPr>
              <a:t>1. « Je t’aime comme tu es »</a:t>
            </a:r>
          </a:p>
          <a:p>
            <a:r>
              <a:rPr lang="fr-FR" sz="3600" b="1" dirty="0" smtClean="0">
                <a:solidFill>
                  <a:schemeClr val="tx1"/>
                </a:solidFill>
              </a:rPr>
              <a:t>2. « Tu es quelqu’un de bien »</a:t>
            </a:r>
          </a:p>
          <a:p>
            <a:endParaRPr lang="fr-FR" sz="3600" b="1" dirty="0">
              <a:solidFill>
                <a:schemeClr val="tx1"/>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rgbClr val="FF0000"/>
                </a:solidFill>
              </a:rPr>
              <a:t>COMMENT EXPRIMER SON ACCEPATATION DE L’AUTRE?</a:t>
            </a:r>
            <a:endParaRPr lang="fr-FR" sz="3200" dirty="0">
              <a:solidFill>
                <a:srgbClr val="FF0000"/>
              </a:solidFill>
            </a:endParaRPr>
          </a:p>
        </p:txBody>
      </p:sp>
      <p:sp>
        <p:nvSpPr>
          <p:cNvPr id="3" name="Espace réservé du contenu 2"/>
          <p:cNvSpPr>
            <a:spLocks noGrp="1"/>
          </p:cNvSpPr>
          <p:nvPr>
            <p:ph idx="1"/>
          </p:nvPr>
        </p:nvSpPr>
        <p:spPr>
          <a:xfrm>
            <a:off x="467544" y="2204864"/>
            <a:ext cx="8208912" cy="4248472"/>
          </a:xfrm>
        </p:spPr>
        <p:txBody>
          <a:bodyPr>
            <a:normAutofit/>
          </a:bodyPr>
          <a:lstStyle/>
          <a:p>
            <a:r>
              <a:rPr lang="fr-FR" sz="3200" b="1" dirty="0" smtClean="0">
                <a:solidFill>
                  <a:schemeClr val="tx1"/>
                </a:solidFill>
              </a:rPr>
              <a:t>3. « J’aime la façon dont tu présentes les choses ».</a:t>
            </a:r>
          </a:p>
          <a:p>
            <a:r>
              <a:rPr lang="fr-FR" sz="3200" b="1" dirty="0" smtClean="0">
                <a:solidFill>
                  <a:schemeClr val="tx1"/>
                </a:solidFill>
              </a:rPr>
              <a:t>4. « Tu es exactement le genre de personne dont je rêvais ».</a:t>
            </a:r>
          </a:p>
          <a:p>
            <a:r>
              <a:rPr lang="fr-FR" sz="3200" b="1" dirty="0" smtClean="0">
                <a:solidFill>
                  <a:schemeClr val="tx1"/>
                </a:solidFill>
              </a:rPr>
              <a:t> (Rappeler les circonstances dans lesquelles votre conjoint a comblé vos espérances et tous vos rêves)</a:t>
            </a:r>
            <a:endParaRPr lang="fr-FR" sz="3200" b="1" dirty="0">
              <a:solidFill>
                <a:schemeClr val="tx1"/>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1027664"/>
            <a:ext cx="7024744" cy="745152"/>
          </a:xfrm>
        </p:spPr>
        <p:txBody>
          <a:bodyPr>
            <a:normAutofit/>
          </a:bodyPr>
          <a:lstStyle/>
          <a:p>
            <a:pPr algn="ctr"/>
            <a:r>
              <a:rPr lang="fr-FR" sz="3600" b="1" dirty="0" smtClean="0">
                <a:solidFill>
                  <a:srgbClr val="FF0000"/>
                </a:solidFill>
              </a:rPr>
              <a:t>DOIT-ON TOUT ACCEPTER?</a:t>
            </a:r>
            <a:endParaRPr lang="fr-FR" sz="3600" b="1" dirty="0">
              <a:solidFill>
                <a:srgbClr val="FF0000"/>
              </a:solidFill>
            </a:endParaRPr>
          </a:p>
        </p:txBody>
      </p:sp>
      <p:sp>
        <p:nvSpPr>
          <p:cNvPr id="3" name="Espace réservé du contenu 2"/>
          <p:cNvSpPr>
            <a:spLocks noGrp="1"/>
          </p:cNvSpPr>
          <p:nvPr>
            <p:ph idx="1"/>
          </p:nvPr>
        </p:nvSpPr>
        <p:spPr>
          <a:xfrm>
            <a:off x="467544" y="2276872"/>
            <a:ext cx="8280920" cy="4176464"/>
          </a:xfrm>
        </p:spPr>
        <p:txBody>
          <a:bodyPr>
            <a:normAutofit/>
          </a:bodyPr>
          <a:lstStyle/>
          <a:p>
            <a:r>
              <a:rPr lang="fr-FR" sz="3600" b="1" dirty="0" smtClean="0">
                <a:solidFill>
                  <a:schemeClr val="tx1"/>
                </a:solidFill>
              </a:rPr>
              <a:t>1. On ne doit pas être un paillasson sur le chemin de l’acceptation. On a une individualité propre.</a:t>
            </a:r>
          </a:p>
          <a:p>
            <a:r>
              <a:rPr lang="fr-FR" sz="3600" b="1" dirty="0" smtClean="0">
                <a:solidFill>
                  <a:schemeClr val="tx1"/>
                </a:solidFill>
              </a:rPr>
              <a:t>2. On ne doit pas accepter l’infidélité.</a:t>
            </a:r>
            <a:endParaRPr lang="fr-FR" sz="3600" b="1"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556792"/>
            <a:ext cx="8280920" cy="4229057"/>
          </a:xfrm>
        </p:spPr>
        <p:txBody>
          <a:bodyPr>
            <a:normAutofit/>
          </a:bodyPr>
          <a:lstStyle/>
          <a:p>
            <a:r>
              <a:rPr lang="fr-FR" sz="3600" b="1" dirty="0" err="1" smtClean="0">
                <a:solidFill>
                  <a:schemeClr val="tx1"/>
                </a:solidFill>
              </a:rPr>
              <a:t>Matth</a:t>
            </a:r>
            <a:r>
              <a:rPr lang="fr-FR" sz="3600" b="1" dirty="0" smtClean="0">
                <a:solidFill>
                  <a:schemeClr val="tx1"/>
                </a:solidFill>
              </a:rPr>
              <a:t> </a:t>
            </a:r>
            <a:r>
              <a:rPr lang="fr-FR" sz="3600" b="1" dirty="0">
                <a:solidFill>
                  <a:schemeClr val="tx1"/>
                </a:solidFill>
              </a:rPr>
              <a:t>19:6	</a:t>
            </a:r>
            <a:endParaRPr lang="fr-FR" sz="3600" b="1" dirty="0" smtClean="0">
              <a:solidFill>
                <a:schemeClr val="tx1"/>
              </a:solidFill>
            </a:endParaRPr>
          </a:p>
          <a:p>
            <a:r>
              <a:rPr lang="fr-FR" sz="3600" b="1" dirty="0" smtClean="0">
                <a:solidFill>
                  <a:schemeClr val="tx1"/>
                </a:solidFill>
              </a:rPr>
              <a:t>Ainsi </a:t>
            </a:r>
            <a:r>
              <a:rPr lang="fr-FR" sz="3600" b="1" dirty="0">
                <a:solidFill>
                  <a:schemeClr val="tx1"/>
                </a:solidFill>
              </a:rPr>
              <a:t>ils ne sont plus deux, mais ils sont une seule chair. Que l'homme donc ne sépare pas ce que Dieu a joint.</a:t>
            </a:r>
          </a:p>
          <a:p>
            <a:endParaRPr lang="fr-FR" sz="3600" b="1" dirty="0">
              <a:solidFill>
                <a:schemeClr val="tx1"/>
              </a:solidFill>
            </a:endParaRPr>
          </a:p>
          <a:p>
            <a:endParaRPr lang="fr-F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1027664"/>
            <a:ext cx="7024744" cy="601136"/>
          </a:xfrm>
        </p:spPr>
        <p:txBody>
          <a:bodyPr>
            <a:normAutofit fontScale="90000"/>
          </a:bodyPr>
          <a:lstStyle/>
          <a:p>
            <a:r>
              <a:rPr lang="fr-FR" sz="3600" b="1" dirty="0" smtClean="0">
                <a:solidFill>
                  <a:srgbClr val="FF0000"/>
                </a:solidFill>
              </a:rPr>
              <a:t>CONCLUSION</a:t>
            </a:r>
            <a:endParaRPr lang="fr-FR" sz="3600" b="1" dirty="0">
              <a:solidFill>
                <a:srgbClr val="FF0000"/>
              </a:solidFill>
            </a:endParaRPr>
          </a:p>
        </p:txBody>
      </p:sp>
      <p:sp>
        <p:nvSpPr>
          <p:cNvPr id="3" name="Espace réservé du contenu 2"/>
          <p:cNvSpPr>
            <a:spLocks noGrp="1"/>
          </p:cNvSpPr>
          <p:nvPr>
            <p:ph idx="1"/>
          </p:nvPr>
        </p:nvSpPr>
        <p:spPr>
          <a:xfrm>
            <a:off x="467544" y="2348880"/>
            <a:ext cx="8208912" cy="4104456"/>
          </a:xfrm>
        </p:spPr>
        <p:txBody>
          <a:bodyPr>
            <a:normAutofit fontScale="92500" lnSpcReduction="10000"/>
          </a:bodyPr>
          <a:lstStyle/>
          <a:p>
            <a:r>
              <a:rPr lang="fr-FR" sz="3600" b="1" dirty="0" smtClean="0">
                <a:solidFill>
                  <a:schemeClr val="tx1"/>
                </a:solidFill>
              </a:rPr>
              <a:t>Un mariage est heureux non pas lorsque règne la perfection mais lorsque mari et femme se fixent des objectifs sains en fonction de leurs différences. »</a:t>
            </a:r>
          </a:p>
          <a:p>
            <a:endParaRPr lang="fr-FR" sz="3600" b="1" dirty="0" smtClean="0"/>
          </a:p>
          <a:p>
            <a:r>
              <a:rPr lang="fr-FR" sz="3600" dirty="0" smtClean="0"/>
              <a:t>Nancy Van </a:t>
            </a:r>
            <a:r>
              <a:rPr lang="fr-FR" sz="3600" dirty="0" err="1" smtClean="0"/>
              <a:t>Pelt</a:t>
            </a:r>
            <a:r>
              <a:rPr lang="fr-FR" sz="3600" dirty="0" smtClean="0"/>
              <a:t>. Pour le Meilleur et pour la Vie :  </a:t>
            </a:r>
            <a:r>
              <a:rPr lang="fr-FR" sz="3600" u="sng" dirty="0" smtClean="0"/>
              <a:t>Accepter votre conjoint</a:t>
            </a:r>
            <a:endParaRPr lang="fr-FR" sz="3600" u="sng"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a:bodyPr>
          <a:lstStyle/>
          <a:p>
            <a:endParaRPr lang="fr-FR" sz="3200" b="1" dirty="0" smtClean="0">
              <a:solidFill>
                <a:schemeClr val="tx1"/>
              </a:solidFill>
            </a:endParaRPr>
          </a:p>
          <a:p>
            <a:r>
              <a:rPr lang="fr-FR" sz="3200" b="1" dirty="0" smtClean="0">
                <a:solidFill>
                  <a:schemeClr val="tx1"/>
                </a:solidFill>
              </a:rPr>
              <a:t>«</a:t>
            </a:r>
            <a:r>
              <a:rPr lang="fr-FR" sz="3200" b="1" dirty="0" smtClean="0">
                <a:solidFill>
                  <a:schemeClr val="tx1"/>
                </a:solidFill>
              </a:rPr>
              <a:t> Une des principales raison de l’échec des mariages est que les maris et les femmes supposent qu’avec un livret de famille le succès est garanti. Si, par présomption, vous oubliez les gentillesses qui vous ont permis de vous conquérir l’un l’autre, il est très probable que vous allez détruire votre mariage.»</a:t>
            </a:r>
          </a:p>
          <a:p>
            <a:r>
              <a:rPr lang="fr-FR" dirty="0" smtClean="0">
                <a:solidFill>
                  <a:srgbClr val="C00000"/>
                </a:solidFill>
              </a:rPr>
              <a:t>Clovis G. </a:t>
            </a:r>
            <a:r>
              <a:rPr lang="fr-FR" dirty="0" err="1" smtClean="0">
                <a:solidFill>
                  <a:srgbClr val="C00000"/>
                </a:solidFill>
              </a:rPr>
              <a:t>Chappel</a:t>
            </a:r>
            <a:r>
              <a:rPr lang="fr-FR" dirty="0" smtClean="0">
                <a:solidFill>
                  <a:srgbClr val="C00000"/>
                </a:solidFill>
              </a:rPr>
              <a:t>. « Sermons sur les paraboles.»</a:t>
            </a:r>
            <a:endParaRPr lang="fr-FR" dirty="0">
              <a:solidFill>
                <a:srgbClr val="C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normAutofit/>
          </a:bodyPr>
          <a:lstStyle/>
          <a:p>
            <a:endParaRPr lang="fr-FR" sz="2800" b="1" dirty="0" smtClean="0">
              <a:solidFill>
                <a:schemeClr val="tx1"/>
              </a:solidFill>
            </a:endParaRPr>
          </a:p>
          <a:p>
            <a:r>
              <a:rPr lang="fr-FR" sz="2800" b="1" dirty="0" smtClean="0">
                <a:solidFill>
                  <a:schemeClr val="tx1"/>
                </a:solidFill>
              </a:rPr>
              <a:t>Une </a:t>
            </a:r>
            <a:r>
              <a:rPr lang="fr-FR" sz="2800" b="1" dirty="0" smtClean="0">
                <a:solidFill>
                  <a:schemeClr val="tx1"/>
                </a:solidFill>
              </a:rPr>
              <a:t>femme ne doit pas être considérée comme un objet ou comme la propriété de quelqu’un. </a:t>
            </a:r>
          </a:p>
          <a:p>
            <a:r>
              <a:rPr lang="fr-FR" sz="2800" b="1" dirty="0" smtClean="0">
                <a:solidFill>
                  <a:schemeClr val="tx1"/>
                </a:solidFill>
              </a:rPr>
              <a:t>Aux yeux de Dieu, homme et femme sont d’égale valeur.</a:t>
            </a:r>
          </a:p>
          <a:p>
            <a:r>
              <a:rPr lang="fr-FR" sz="2800" b="1" dirty="0" smtClean="0">
                <a:solidFill>
                  <a:schemeClr val="tx1"/>
                </a:solidFill>
              </a:rPr>
              <a:t>Le mariage n’est pas une association de laquelle l’un ou l’autre des partenaires tire temporairement avantage. Il est une partie du plan de Dieu et doit encourir au bien de la femme comme de l’homme, ici-bas et pour l’éternité.</a:t>
            </a:r>
            <a:endParaRPr lang="fr-FR" sz="28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2800" b="1" dirty="0" smtClean="0">
                <a:solidFill>
                  <a:srgbClr val="FF0000"/>
                </a:solidFill>
              </a:rPr>
              <a:t>LE CHOIX DU CONJOINT ES CAPITAL POUR ENTRER DANS CE PROJET DIVIN</a:t>
            </a:r>
            <a:endParaRPr lang="fr-FR" sz="2800" b="1" dirty="0">
              <a:solidFill>
                <a:srgbClr val="FF0000"/>
              </a:solidFill>
            </a:endParaRPr>
          </a:p>
        </p:txBody>
      </p:sp>
      <p:sp>
        <p:nvSpPr>
          <p:cNvPr id="3" name="Espace réservé du contenu 2"/>
          <p:cNvSpPr>
            <a:spLocks noGrp="1"/>
          </p:cNvSpPr>
          <p:nvPr>
            <p:ph idx="1"/>
          </p:nvPr>
        </p:nvSpPr>
        <p:spPr/>
        <p:txBody>
          <a:bodyPr>
            <a:normAutofit fontScale="92500"/>
          </a:bodyPr>
          <a:lstStyle/>
          <a:p>
            <a:r>
              <a:rPr lang="fr-FR" b="1" dirty="0" smtClean="0">
                <a:solidFill>
                  <a:srgbClr val="002060"/>
                </a:solidFill>
              </a:rPr>
              <a:t>Les éléments à prendre en compte pour son choix.</a:t>
            </a:r>
          </a:p>
          <a:p>
            <a:r>
              <a:rPr lang="fr-FR" b="1" dirty="0" smtClean="0">
                <a:solidFill>
                  <a:schemeClr val="tx1"/>
                </a:solidFill>
              </a:rPr>
              <a:t>1. CE QU’EST MON PARTENAIRE </a:t>
            </a:r>
            <a:r>
              <a:rPr lang="fr-FR" dirty="0" smtClean="0">
                <a:solidFill>
                  <a:schemeClr val="tx1"/>
                </a:solidFill>
              </a:rPr>
              <a:t>(Choix de Dieu ou choix personnel)</a:t>
            </a:r>
          </a:p>
          <a:p>
            <a:r>
              <a:rPr lang="fr-FR" b="1" dirty="0" smtClean="0">
                <a:solidFill>
                  <a:schemeClr val="tx1"/>
                </a:solidFill>
              </a:rPr>
              <a:t>2. QUI EST MON PARTENAIRE? </a:t>
            </a:r>
            <a:r>
              <a:rPr lang="fr-FR" dirty="0" smtClean="0">
                <a:solidFill>
                  <a:schemeClr val="tx1"/>
                </a:solidFill>
              </a:rPr>
              <a:t>(Caractère, tempérament)</a:t>
            </a:r>
          </a:p>
          <a:p>
            <a:r>
              <a:rPr lang="fr-FR" b="1" dirty="0" smtClean="0">
                <a:solidFill>
                  <a:schemeClr val="tx1"/>
                </a:solidFill>
              </a:rPr>
              <a:t>3. SUIS-JE DERANGE (E) PAR CERTAINES CHOSES EN ELLE, EN LUI? 3. QUOI? (identification des éléments afin d’en parler)</a:t>
            </a:r>
            <a:endParaRPr lang="fr-FR"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additive="base">
                                        <p:cTn id="1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1027664"/>
            <a:ext cx="7024744" cy="745152"/>
          </a:xfrm>
        </p:spPr>
        <p:txBody>
          <a:bodyPr>
            <a:normAutofit/>
          </a:bodyPr>
          <a:lstStyle/>
          <a:p>
            <a:r>
              <a:rPr lang="fr-FR" sz="3200" b="1" dirty="0" smtClean="0">
                <a:solidFill>
                  <a:srgbClr val="FF0000"/>
                </a:solidFill>
              </a:rPr>
              <a:t>VERIFIER LES ECHELLES DE VALEURS</a:t>
            </a:r>
            <a:endParaRPr lang="fr-FR" sz="3200" b="1" dirty="0">
              <a:solidFill>
                <a:srgbClr val="FF0000"/>
              </a:solidFill>
            </a:endParaRPr>
          </a:p>
        </p:txBody>
      </p:sp>
      <p:sp>
        <p:nvSpPr>
          <p:cNvPr id="3" name="Espace réservé du contenu 2"/>
          <p:cNvSpPr>
            <a:spLocks noGrp="1"/>
          </p:cNvSpPr>
          <p:nvPr>
            <p:ph idx="1"/>
          </p:nvPr>
        </p:nvSpPr>
        <p:spPr>
          <a:xfrm>
            <a:off x="467544" y="2323652"/>
            <a:ext cx="8208912" cy="3508977"/>
          </a:xfrm>
        </p:spPr>
        <p:txBody>
          <a:bodyPr>
            <a:noAutofit/>
          </a:bodyPr>
          <a:lstStyle/>
          <a:p>
            <a:r>
              <a:rPr lang="fr-FR" sz="3200" b="1" dirty="0" smtClean="0">
                <a:solidFill>
                  <a:srgbClr val="FF0000"/>
                </a:solidFill>
              </a:rPr>
              <a:t>Qu’est-ce qu’une valeur?</a:t>
            </a:r>
          </a:p>
          <a:p>
            <a:r>
              <a:rPr lang="fr-FR" sz="3200" b="1" dirty="0" smtClean="0">
                <a:solidFill>
                  <a:schemeClr val="tx1"/>
                </a:solidFill>
              </a:rPr>
              <a:t>Ce sont des idéaux, des usages, des convictions qui vous sont chers et qui vous semblent précieux.</a:t>
            </a:r>
          </a:p>
          <a:p>
            <a:r>
              <a:rPr lang="fr-FR" sz="3200" b="1" dirty="0" smtClean="0">
                <a:solidFill>
                  <a:schemeClr val="tx1"/>
                </a:solidFill>
              </a:rPr>
              <a:t>Votre évaluation des valeurs vous fera attribuer à certaines  choses un rang plus élevé qu’à d’autres.</a:t>
            </a:r>
            <a:endParaRPr lang="fr-FR" sz="32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box(in)">
                                      <p:cBhvr>
                                        <p:cTn id="1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MEFIEZ VOUS!</a:t>
            </a:r>
            <a:endParaRPr lang="fr-FR" b="1" dirty="0">
              <a:solidFill>
                <a:srgbClr val="FF0000"/>
              </a:solidFill>
            </a:endParaRPr>
          </a:p>
        </p:txBody>
      </p:sp>
      <p:sp>
        <p:nvSpPr>
          <p:cNvPr id="3" name="Espace réservé du contenu 2"/>
          <p:cNvSpPr>
            <a:spLocks noGrp="1"/>
          </p:cNvSpPr>
          <p:nvPr>
            <p:ph idx="1"/>
          </p:nvPr>
        </p:nvSpPr>
        <p:spPr>
          <a:xfrm>
            <a:off x="467544" y="2323652"/>
            <a:ext cx="8136904" cy="3508977"/>
          </a:xfrm>
        </p:spPr>
        <p:txBody>
          <a:bodyPr>
            <a:noAutofit/>
          </a:bodyPr>
          <a:lstStyle/>
          <a:p>
            <a:r>
              <a:rPr lang="fr-FR" sz="3200" b="1" dirty="0" smtClean="0">
                <a:solidFill>
                  <a:schemeClr val="tx1"/>
                </a:solidFill>
              </a:rPr>
              <a:t>Il est possible que deux êtres humains ayant les mêmes notions de valeurs ne s’entendent pas .</a:t>
            </a:r>
          </a:p>
          <a:p>
            <a:r>
              <a:rPr lang="fr-FR" sz="3200" b="1" dirty="0" smtClean="0">
                <a:solidFill>
                  <a:schemeClr val="tx1"/>
                </a:solidFill>
              </a:rPr>
              <a:t>(Cela dépend des conditions dans lesquelles on a vécu les mêmes choses)</a:t>
            </a:r>
            <a:endParaRPr lang="fr-FR" sz="32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smtClean="0">
                <a:solidFill>
                  <a:srgbClr val="FF0000"/>
                </a:solidFill>
              </a:rPr>
              <a:t>FAIRE UN PROJET DE VIE COMMUNE POUR 50 ANS AU MOINS</a:t>
            </a:r>
            <a:endParaRPr lang="fr-FR" sz="3200" b="1" dirty="0">
              <a:solidFill>
                <a:srgbClr val="FF0000"/>
              </a:solidFill>
            </a:endParaRPr>
          </a:p>
        </p:txBody>
      </p:sp>
      <p:sp>
        <p:nvSpPr>
          <p:cNvPr id="3" name="Espace réservé du contenu 2"/>
          <p:cNvSpPr>
            <a:spLocks noGrp="1"/>
          </p:cNvSpPr>
          <p:nvPr>
            <p:ph idx="1"/>
          </p:nvPr>
        </p:nvSpPr>
        <p:spPr>
          <a:xfrm>
            <a:off x="457200" y="2416798"/>
            <a:ext cx="8472518" cy="4900634"/>
          </a:xfrm>
        </p:spPr>
        <p:txBody>
          <a:bodyPr>
            <a:normAutofit/>
          </a:bodyPr>
          <a:lstStyle/>
          <a:p>
            <a:r>
              <a:rPr lang="fr-FR" b="1" dirty="0" smtClean="0">
                <a:solidFill>
                  <a:srgbClr val="0070C0"/>
                </a:solidFill>
              </a:rPr>
              <a:t>COMMENT ASSURER LA REUSSITE DE CE PROJET?</a:t>
            </a:r>
          </a:p>
          <a:p>
            <a:r>
              <a:rPr lang="fr-FR" sz="3200" b="1" dirty="0" smtClean="0">
                <a:solidFill>
                  <a:schemeClr val="tx1"/>
                </a:solidFill>
              </a:rPr>
              <a:t>1. Aimer sincèrement son partenaire</a:t>
            </a:r>
          </a:p>
          <a:p>
            <a:pPr>
              <a:buNone/>
            </a:pPr>
            <a:r>
              <a:rPr lang="fr-FR" sz="3200" b="1" dirty="0" smtClean="0">
                <a:solidFill>
                  <a:schemeClr val="tx1"/>
                </a:solidFill>
              </a:rPr>
              <a:t>	(</a:t>
            </a:r>
            <a:r>
              <a:rPr lang="fr-FR" sz="3200" b="1" dirty="0" err="1" smtClean="0">
                <a:solidFill>
                  <a:schemeClr val="tx1"/>
                </a:solidFill>
              </a:rPr>
              <a:t>Agapé</a:t>
            </a:r>
            <a:r>
              <a:rPr lang="fr-FR" sz="3200" b="1" dirty="0" smtClean="0">
                <a:solidFill>
                  <a:schemeClr val="tx1"/>
                </a:solidFill>
              </a:rPr>
              <a:t>). Vouloir le bonheur de l’autre. L’affection pure et sainte n’est pas un sentiment, c’est un principe.</a:t>
            </a:r>
          </a:p>
          <a:p>
            <a:r>
              <a:rPr lang="fr-FR" sz="3200" b="1" dirty="0" smtClean="0">
                <a:solidFill>
                  <a:schemeClr val="tx1"/>
                </a:solidFill>
              </a:rPr>
              <a:t>2. Une bonne communication</a:t>
            </a:r>
            <a:r>
              <a:rPr lang="fr-FR" sz="3200" b="1" dirty="0" smtClean="0">
                <a:solidFill>
                  <a:schemeClr val="tx1"/>
                </a:solidFill>
              </a:rPr>
              <a:t>.</a:t>
            </a:r>
            <a:endParaRPr lang="fr-FR" sz="32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661</TotalTime>
  <Words>1181</Words>
  <Application>Microsoft Office PowerPoint</Application>
  <PresentationFormat>Affichage à l'écran (4:3)</PresentationFormat>
  <Paragraphs>175</Paragraphs>
  <Slides>41</Slides>
  <Notes>41</Notes>
  <HiddenSlides>0</HiddenSlides>
  <MMClips>0</MMClips>
  <ScaleCrop>false</ScaleCrop>
  <HeadingPairs>
    <vt:vector size="4" baseType="variant">
      <vt:variant>
        <vt:lpstr>Thème</vt:lpstr>
      </vt:variant>
      <vt:variant>
        <vt:i4>1</vt:i4>
      </vt:variant>
      <vt:variant>
        <vt:lpstr>Titres des diapositives</vt:lpstr>
      </vt:variant>
      <vt:variant>
        <vt:i4>41</vt:i4>
      </vt:variant>
    </vt:vector>
  </HeadingPairs>
  <TitlesOfParts>
    <vt:vector size="42" baseType="lpstr">
      <vt:lpstr>Austin</vt:lpstr>
      <vt:lpstr>MON PROJET DE VIE</vt:lpstr>
      <vt:lpstr>Que dit Jésus du mariage?</vt:lpstr>
      <vt:lpstr>Présentation PowerPoint</vt:lpstr>
      <vt:lpstr>Présentation PowerPoint</vt:lpstr>
      <vt:lpstr>Présentation PowerPoint</vt:lpstr>
      <vt:lpstr>LE CHOIX DU CONJOINT ES CAPITAL POUR ENTRER DANS CE PROJET DIVIN</vt:lpstr>
      <vt:lpstr>VERIFIER LES ECHELLES DE VALEURS</vt:lpstr>
      <vt:lpstr>MEFIEZ VOUS!</vt:lpstr>
      <vt:lpstr>FAIRE UN PROJET DE VIE COMMUNE POUR 50 ANS AU MOINS</vt:lpstr>
      <vt:lpstr>FAIRE UN PROJET DE VIE COMMUNE POUR 50 ANS AU MOINS</vt:lpstr>
      <vt:lpstr>Présentation PowerPoint</vt:lpstr>
      <vt:lpstr>Présentation PowerPoint</vt:lpstr>
      <vt:lpstr>Présentation PowerPoint</vt:lpstr>
      <vt:lpstr>PENSEES D’E. WHITE AUX FUTURS MARIES</vt:lpstr>
      <vt:lpstr>Qu’est-ce qu’un homme doit chercher et espérer d’une femme?</vt:lpstr>
      <vt:lpstr>Qu’est-ce qu’un femme doit chercher et espérer d’un homme?</vt:lpstr>
      <vt:lpstr>PENSEES D’E. WHITE AUX FUTURS MARIES</vt:lpstr>
      <vt:lpstr>Présentation PowerPoint</vt:lpstr>
      <vt:lpstr>Présentation PowerPoint</vt:lpstr>
      <vt:lpstr>Présentation PowerPoint</vt:lpstr>
      <vt:lpstr>EXERCICE A FAIRE A DEUX.</vt:lpstr>
      <vt:lpstr>PRESERVER L’INTIMITE DU COUPLE</vt:lpstr>
      <vt:lpstr>ACCEPTER SON CONJOINT</vt:lpstr>
      <vt:lpstr>ACCEPTER SON CONJOINT</vt:lpstr>
      <vt:lpstr>ACCEPTER SON CONJOINT</vt:lpstr>
      <vt:lpstr>ACCEPTER SON CONJOINT</vt:lpstr>
      <vt:lpstr>ACCEPTER SON CONJOINT</vt:lpstr>
      <vt:lpstr>ACCEPTER SON CONJOINT</vt:lpstr>
      <vt:lpstr>ACCEPTER SON CONJOINT</vt:lpstr>
      <vt:lpstr>ACCEPTER SON CONJOINT</vt:lpstr>
      <vt:lpstr>LES FORMES DE LA NON ACCEPTATION</vt:lpstr>
      <vt:lpstr>LES FORMES DE LA NON ACCEPATATION</vt:lpstr>
      <vt:lpstr>LES REACTIONS FACE AUX REPROCHES ET AUX CRITIQUES</vt:lpstr>
      <vt:lpstr>SE RAPPELER SOUVENT DE CECI</vt:lpstr>
      <vt:lpstr>SE RAPPELER SOUVENT DE CECI</vt:lpstr>
      <vt:lpstr>COMMENT CHANGER SON CONJOINT?</vt:lpstr>
      <vt:lpstr>COMMENT EXPRIMER SON ACCEPATATION DE L’AUTRE?</vt:lpstr>
      <vt:lpstr>COMMENT EXPRIMER SON ACCEPATATION DE L’AUTRE?</vt:lpstr>
      <vt:lpstr>DOIT-ON TOUT ACCEPTER?</vt:lpstr>
      <vt:lpstr>CONCLUSION</vt:lpstr>
      <vt:lpstr>Présentation PowerPoint</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 PROJET DE VIE</dc:title>
  <dc:creator> </dc:creator>
  <cp:lastModifiedBy>Toshiba</cp:lastModifiedBy>
  <cp:revision>39</cp:revision>
  <dcterms:created xsi:type="dcterms:W3CDTF">2009-10-29T13:12:01Z</dcterms:created>
  <dcterms:modified xsi:type="dcterms:W3CDTF">2013-12-21T13:13:59Z</dcterms:modified>
</cp:coreProperties>
</file>