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8" r:id="rId8"/>
    <p:sldId id="263" r:id="rId9"/>
    <p:sldId id="266" r:id="rId10"/>
    <p:sldId id="267" r:id="rId11"/>
    <p:sldId id="269" r:id="rId12"/>
    <p:sldId id="265" r:id="rId13"/>
    <p:sldId id="270" r:id="rId14"/>
    <p:sldId id="271" r:id="rId15"/>
    <p:sldId id="272" r:id="rId16"/>
    <p:sldId id="287" r:id="rId17"/>
    <p:sldId id="288" r:id="rId18"/>
    <p:sldId id="273" r:id="rId19"/>
    <p:sldId id="259"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93" r:id="rId33"/>
    <p:sldId id="286" r:id="rId34"/>
    <p:sldId id="289" r:id="rId35"/>
    <p:sldId id="290" r:id="rId36"/>
    <p:sldId id="291" r:id="rId37"/>
    <p:sldId id="294" r:id="rId38"/>
    <p:sldId id="292"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44" y="-4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6F818F6-621C-49BE-A445-FC4815618935}" type="datetimeFigureOut">
              <a:rPr lang="fr-FR" smtClean="0"/>
              <a:t>20/09/2013</a:t>
            </a:fld>
            <a:endParaRPr lang="fr-FR"/>
          </a:p>
        </p:txBody>
      </p:sp>
      <p:sp>
        <p:nvSpPr>
          <p:cNvPr id="5" name="Footer Placeholder 4"/>
          <p:cNvSpPr>
            <a:spLocks noGrp="1"/>
          </p:cNvSpPr>
          <p:nvPr>
            <p:ph type="ftr" sz="quarter" idx="11"/>
          </p:nvPr>
        </p:nvSpPr>
        <p:spPr/>
        <p:txBody>
          <a:bodyPr/>
          <a:lstStyle/>
          <a:p>
            <a:endParaRPr lang="fr-F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4B37FC10-D6CD-4666-AA4D-E185C29B19DA}" type="slidenum">
              <a:rPr lang="fr-FR" smtClean="0"/>
              <a:t>‹N°›</a:t>
            </a:fld>
            <a:endParaRPr lang="fr-F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fr-FR" smtClean="0"/>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6F818F6-621C-49BE-A445-FC4815618935}" type="datetimeFigureOut">
              <a:rPr lang="fr-FR" smtClean="0"/>
              <a:t>20/09/2013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B37FC10-D6CD-4666-AA4D-E185C29B19D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6F818F6-621C-49BE-A445-FC4815618935}" type="datetimeFigureOut">
              <a:rPr lang="fr-FR" smtClean="0"/>
              <a:t>20/09/2013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B37FC10-D6CD-4666-AA4D-E185C29B19D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6F818F6-621C-49BE-A445-FC4815618935}" type="datetimeFigureOut">
              <a:rPr lang="fr-FR" smtClean="0"/>
              <a:t>20/09/2013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B37FC10-D6CD-4666-AA4D-E185C29B19D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6F818F6-621C-49BE-A445-FC4815618935}" type="datetimeFigureOut">
              <a:rPr lang="fr-FR" smtClean="0"/>
              <a:t>20/09/2013</a:t>
            </a:fld>
            <a:endParaRPr lang="fr-F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B37FC10-D6CD-4666-AA4D-E185C29B19DA}" type="slidenum">
              <a:rPr lang="fr-FR" smtClean="0"/>
              <a:t>‹N°›</a:t>
            </a:fld>
            <a:endParaRPr lang="fr-F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fr-FR" smtClean="0"/>
              <a:t>Modifiez le style du titre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fr-FR" smtClean="0"/>
              <a:t>Modifiez le style du titre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6F818F6-621C-49BE-A445-FC4815618935}" type="datetimeFigureOut">
              <a:rPr lang="fr-FR" smtClean="0"/>
              <a:t>20/09/2013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B37FC10-D6CD-4666-AA4D-E185C29B19DA}"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6F818F6-621C-49BE-A445-FC4815618935}" type="datetimeFigureOut">
              <a:rPr lang="fr-FR" smtClean="0"/>
              <a:t>20/09/2013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B37FC10-D6CD-4666-AA4D-E185C29B19D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A6F818F6-621C-49BE-A445-FC4815618935}" type="datetimeFigureOut">
              <a:rPr lang="fr-FR" smtClean="0"/>
              <a:t>20/09/2013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B37FC10-D6CD-4666-AA4D-E185C29B19D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6F818F6-621C-49BE-A445-FC4815618935}" type="datetimeFigureOut">
              <a:rPr lang="fr-FR" smtClean="0"/>
              <a:t>20/09/2013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B37FC10-D6CD-4666-AA4D-E185C29B19D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6F818F6-621C-49BE-A445-FC4815618935}" type="datetimeFigureOut">
              <a:rPr lang="fr-FR" smtClean="0"/>
              <a:t>20/09/2013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B37FC10-D6CD-4666-AA4D-E185C29B19DA}" type="slidenum">
              <a:rPr lang="fr-FR" smtClean="0"/>
              <a:t>‹N°›</a:t>
            </a:fld>
            <a:endParaRPr lang="fr-F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fr-FR" smtClean="0"/>
              <a:t>Modifiez le style du titre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5" name="Date Placeholder 4"/>
          <p:cNvSpPr>
            <a:spLocks noGrp="1"/>
          </p:cNvSpPr>
          <p:nvPr>
            <p:ph type="dt" sz="half" idx="10"/>
          </p:nvPr>
        </p:nvSpPr>
        <p:spPr/>
        <p:txBody>
          <a:bodyPr/>
          <a:lstStyle/>
          <a:p>
            <a:fld id="{A6F818F6-621C-49BE-A445-FC4815618935}" type="datetimeFigureOut">
              <a:rPr lang="fr-FR" smtClean="0"/>
              <a:t>20/09/2013</a:t>
            </a:fld>
            <a:endParaRPr lang="fr-FR"/>
          </a:p>
        </p:txBody>
      </p:sp>
      <p:sp>
        <p:nvSpPr>
          <p:cNvPr id="7" name="Slide Number Placeholder 6"/>
          <p:cNvSpPr>
            <a:spLocks noGrp="1"/>
          </p:cNvSpPr>
          <p:nvPr>
            <p:ph type="sldNum" sz="quarter" idx="12"/>
          </p:nvPr>
        </p:nvSpPr>
        <p:spPr/>
        <p:txBody>
          <a:bodyPr/>
          <a:lstStyle/>
          <a:p>
            <a:fld id="{4B37FC10-D6CD-4666-AA4D-E185C29B19DA}" type="slidenum">
              <a:rPr lang="fr-FR" smtClean="0"/>
              <a:t>‹N°›</a:t>
            </a:fld>
            <a:endParaRPr lang="fr-F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fr-F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fr-FR" smtClean="0"/>
              <a:t>Modifiez le style du titre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6F818F6-621C-49BE-A445-FC4815618935}" type="datetimeFigureOut">
              <a:rPr lang="fr-FR" smtClean="0"/>
              <a:t>20/09/2013</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4B37FC10-D6CD-4666-AA4D-E185C29B19DA}" type="slidenum">
              <a:rPr lang="fr-FR" smtClean="0"/>
              <a:t>‹N°›</a:t>
            </a:fld>
            <a:endParaRPr lang="fr-F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fr-FR" smtClean="0"/>
              <a:t>Modifiez le style du titre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a:p>
        </p:txBody>
      </p:sp>
      <p:sp>
        <p:nvSpPr>
          <p:cNvPr id="2" name="Titre 1"/>
          <p:cNvSpPr>
            <a:spLocks noGrp="1"/>
          </p:cNvSpPr>
          <p:nvPr>
            <p:ph type="ctrTitle"/>
          </p:nvPr>
        </p:nvSpPr>
        <p:spPr/>
        <p:txBody>
          <a:bodyPr/>
          <a:lstStyle/>
          <a:p>
            <a:r>
              <a:rPr lang="fr-FR" b="1" dirty="0" smtClean="0">
                <a:solidFill>
                  <a:schemeClr val="tx1"/>
                </a:solidFill>
              </a:rPr>
              <a:t>Le rôle des fiançailles</a:t>
            </a:r>
            <a:endParaRPr lang="fr-FR" b="1" dirty="0">
              <a:solidFill>
                <a:schemeClr val="tx1"/>
              </a:solidFill>
            </a:endParaRPr>
          </a:p>
        </p:txBody>
      </p:sp>
    </p:spTree>
    <p:extLst>
      <p:ext uri="{BB962C8B-B14F-4D97-AF65-F5344CB8AC3E}">
        <p14:creationId xmlns:p14="http://schemas.microsoft.com/office/powerpoint/2010/main" val="2710699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chemeClr val="tx1"/>
                </a:solidFill>
              </a:rPr>
              <a:t>2. Les noces, Apocalypse 19: 6-8 </a:t>
            </a:r>
          </a:p>
          <a:p>
            <a:r>
              <a:rPr lang="fr-FR" sz="3200" b="1" dirty="0" smtClean="0">
                <a:solidFill>
                  <a:srgbClr val="002060"/>
                </a:solidFill>
              </a:rPr>
              <a:t>Et </a:t>
            </a:r>
            <a:r>
              <a:rPr lang="fr-FR" sz="3200" b="1" dirty="0">
                <a:solidFill>
                  <a:srgbClr val="002060"/>
                </a:solidFill>
              </a:rPr>
              <a:t>j'entendis comme une voix d'une foule nombreuse, comme un bruit de grosses eaux, et comme un bruit de forts tonnerres, disant: Alléluia! Car le Seigneur notre Dieu tout-puissant est entré dans son règne</a:t>
            </a:r>
            <a:r>
              <a:rPr lang="fr-FR" sz="3200" b="1" dirty="0" smtClean="0">
                <a:solidFill>
                  <a:srgbClr val="002060"/>
                </a:solidFill>
              </a:rPr>
              <a:t>.</a:t>
            </a:r>
            <a:endParaRPr lang="fr-FR" sz="3200" b="1" dirty="0">
              <a:solidFill>
                <a:srgbClr val="002060"/>
              </a:solidFill>
            </a:endParaRPr>
          </a:p>
        </p:txBody>
      </p:sp>
    </p:spTree>
    <p:extLst>
      <p:ext uri="{BB962C8B-B14F-4D97-AF65-F5344CB8AC3E}">
        <p14:creationId xmlns:p14="http://schemas.microsoft.com/office/powerpoint/2010/main" val="1031167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02060"/>
                </a:solidFill>
              </a:rPr>
              <a:t>Réjouissons-nous </a:t>
            </a:r>
            <a:r>
              <a:rPr lang="fr-FR" sz="3200" b="1" dirty="0">
                <a:solidFill>
                  <a:srgbClr val="002060"/>
                </a:solidFill>
              </a:rPr>
              <a:t>et soyons dans l'allégresse, et donnons-lui gloire; car les noces de l'agneau sont venues, et son épouse s'est préparée,</a:t>
            </a:r>
          </a:p>
          <a:p>
            <a:r>
              <a:rPr lang="fr-FR" sz="3200" b="1" dirty="0" smtClean="0">
                <a:solidFill>
                  <a:srgbClr val="002060"/>
                </a:solidFill>
              </a:rPr>
              <a:t>et </a:t>
            </a:r>
            <a:r>
              <a:rPr lang="fr-FR" sz="3200" b="1" dirty="0">
                <a:solidFill>
                  <a:srgbClr val="002060"/>
                </a:solidFill>
              </a:rPr>
              <a:t>il lui a été donné de se revêtir d'un fin lin, éclatant, pur. Car le fin lin, ce sont les </a:t>
            </a:r>
            <a:r>
              <a:rPr lang="fr-FR" sz="3200" b="1" dirty="0" smtClean="0">
                <a:solidFill>
                  <a:srgbClr val="002060"/>
                </a:solidFill>
              </a:rPr>
              <a:t>œuvre justes </a:t>
            </a:r>
            <a:r>
              <a:rPr lang="fr-FR" sz="3200" b="1" dirty="0">
                <a:solidFill>
                  <a:srgbClr val="002060"/>
                </a:solidFill>
              </a:rPr>
              <a:t>des saints.</a:t>
            </a:r>
          </a:p>
          <a:p>
            <a:endParaRPr lang="fr-FR" sz="3200" dirty="0"/>
          </a:p>
          <a:p>
            <a:pPr marL="114300" indent="0">
              <a:buNone/>
            </a:pPr>
            <a:endParaRPr lang="fr-FR" sz="3200" b="1" dirty="0" smtClean="0">
              <a:solidFill>
                <a:srgbClr val="002060"/>
              </a:solidFill>
            </a:endParaRPr>
          </a:p>
        </p:txBody>
      </p:sp>
    </p:spTree>
    <p:extLst>
      <p:ext uri="{BB962C8B-B14F-4D97-AF65-F5344CB8AC3E}">
        <p14:creationId xmlns:p14="http://schemas.microsoft.com/office/powerpoint/2010/main" val="926506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r>
              <a:rPr lang="fr-FR" sz="3200" b="1" dirty="0" smtClean="0">
                <a:solidFill>
                  <a:schemeClr val="tx1"/>
                </a:solidFill>
              </a:rPr>
              <a:t>Une chose à savoir:</a:t>
            </a:r>
          </a:p>
          <a:p>
            <a:pPr marL="114300" indent="0">
              <a:buNone/>
            </a:pPr>
            <a:endParaRPr lang="fr-FR" sz="3200" b="1" dirty="0">
              <a:solidFill>
                <a:schemeClr val="tx1"/>
              </a:solidFill>
            </a:endParaRPr>
          </a:p>
          <a:p>
            <a:pPr marL="114300" indent="0">
              <a:buNone/>
            </a:pPr>
            <a:r>
              <a:rPr lang="fr-FR" sz="3200" b="1" dirty="0" smtClean="0">
                <a:solidFill>
                  <a:schemeClr val="tx1"/>
                </a:solidFill>
              </a:rPr>
              <a:t>Les fiançailles pouvaient se rompre si on constatait une anomalie.</a:t>
            </a:r>
          </a:p>
          <a:p>
            <a:pPr marL="114300" indent="0">
              <a:buNone/>
            </a:pPr>
            <a:r>
              <a:rPr lang="fr-FR" sz="3200" b="1" dirty="0" smtClean="0">
                <a:solidFill>
                  <a:srgbClr val="FF0000"/>
                </a:solidFill>
              </a:rPr>
              <a:t>Exemple: Matthieu 1: 18-21</a:t>
            </a:r>
            <a:r>
              <a:rPr lang="fr-FR" sz="3200" b="1" dirty="0" smtClean="0">
                <a:solidFill>
                  <a:schemeClr val="tx1"/>
                </a:solidFill>
              </a:rPr>
              <a:t>.</a:t>
            </a:r>
            <a:endParaRPr lang="fr-FR" sz="3200" b="1" dirty="0" smtClean="0">
              <a:solidFill>
                <a:srgbClr val="002060"/>
              </a:solidFill>
            </a:endParaRPr>
          </a:p>
        </p:txBody>
      </p:sp>
    </p:spTree>
    <p:extLst>
      <p:ext uri="{BB962C8B-B14F-4D97-AF65-F5344CB8AC3E}">
        <p14:creationId xmlns:p14="http://schemas.microsoft.com/office/powerpoint/2010/main" val="3240284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chemeClr val="tx1"/>
                </a:solidFill>
              </a:rPr>
              <a:t>Voici </a:t>
            </a:r>
            <a:r>
              <a:rPr lang="fr-FR" sz="3200" b="1" dirty="0">
                <a:solidFill>
                  <a:schemeClr val="tx1"/>
                </a:solidFill>
              </a:rPr>
              <a:t>de quelle manière arriva la naissance de Jésus-Christ. Marie, sa mère, ayant été fiancée à Joseph, se trouva </a:t>
            </a:r>
            <a:r>
              <a:rPr lang="fr-FR" sz="3200" b="1" dirty="0">
                <a:solidFill>
                  <a:srgbClr val="0070C0"/>
                </a:solidFill>
              </a:rPr>
              <a:t>enceinte</a:t>
            </a:r>
            <a:r>
              <a:rPr lang="fr-FR" sz="3200" b="1" dirty="0">
                <a:solidFill>
                  <a:schemeClr val="tx1"/>
                </a:solidFill>
              </a:rPr>
              <a:t>, par la vertu du Saint-Esprit, </a:t>
            </a:r>
            <a:r>
              <a:rPr lang="fr-FR" sz="3200" b="1" dirty="0">
                <a:solidFill>
                  <a:srgbClr val="FF0000"/>
                </a:solidFill>
              </a:rPr>
              <a:t>avant qu'ils eussent habité ensemble</a:t>
            </a:r>
            <a:r>
              <a:rPr lang="fr-FR" sz="3200" b="1" dirty="0" smtClean="0">
                <a:solidFill>
                  <a:srgbClr val="FF0000"/>
                </a:solidFill>
              </a:rPr>
              <a:t>.</a:t>
            </a:r>
            <a:endParaRPr lang="fr-FR" sz="3200" b="1" dirty="0">
              <a:solidFill>
                <a:srgbClr val="FF0000"/>
              </a:solidFill>
            </a:endParaRPr>
          </a:p>
        </p:txBody>
      </p:sp>
    </p:spTree>
    <p:extLst>
      <p:ext uri="{BB962C8B-B14F-4D97-AF65-F5344CB8AC3E}">
        <p14:creationId xmlns:p14="http://schemas.microsoft.com/office/powerpoint/2010/main" val="1514972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chemeClr val="tx1"/>
                </a:solidFill>
              </a:rPr>
              <a:t>Joseph</a:t>
            </a:r>
            <a:r>
              <a:rPr lang="fr-FR" sz="3200" b="1" dirty="0">
                <a:solidFill>
                  <a:schemeClr val="tx1"/>
                </a:solidFill>
              </a:rPr>
              <a:t>, son époux, qui était un homme de bien et qui ne voulait pas la diffamer, se proposa de rompre secrètement avec elle.</a:t>
            </a:r>
          </a:p>
          <a:p>
            <a:r>
              <a:rPr lang="fr-FR" sz="3200" b="1" dirty="0" smtClean="0">
                <a:solidFill>
                  <a:schemeClr val="tx1"/>
                </a:solidFill>
              </a:rPr>
              <a:t>Comme </a:t>
            </a:r>
            <a:r>
              <a:rPr lang="fr-FR" sz="3200" b="1" dirty="0">
                <a:solidFill>
                  <a:schemeClr val="tx1"/>
                </a:solidFill>
              </a:rPr>
              <a:t>il y pensait, voici, un ange du Seigneur lui apparut en songe, et dit</a:t>
            </a:r>
            <a:r>
              <a:rPr lang="fr-FR" sz="3200" b="1" dirty="0" smtClean="0">
                <a:solidFill>
                  <a:schemeClr val="tx1"/>
                </a:solidFill>
              </a:rPr>
              <a:t>:</a:t>
            </a:r>
            <a:endParaRPr lang="fr-FR" sz="3200" b="1" dirty="0">
              <a:solidFill>
                <a:schemeClr val="tx1"/>
              </a:solidFill>
            </a:endParaRPr>
          </a:p>
        </p:txBody>
      </p:sp>
    </p:spTree>
    <p:extLst>
      <p:ext uri="{BB962C8B-B14F-4D97-AF65-F5344CB8AC3E}">
        <p14:creationId xmlns:p14="http://schemas.microsoft.com/office/powerpoint/2010/main" val="1766444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chemeClr val="tx1"/>
                </a:solidFill>
              </a:rPr>
              <a:t>Joseph</a:t>
            </a:r>
            <a:r>
              <a:rPr lang="fr-FR" sz="3200" b="1" dirty="0">
                <a:solidFill>
                  <a:schemeClr val="tx1"/>
                </a:solidFill>
              </a:rPr>
              <a:t>, fils de David, ne crains pas de prendre avec toi Marie, </a:t>
            </a:r>
            <a:r>
              <a:rPr lang="fr-FR" sz="3200" b="1" dirty="0">
                <a:solidFill>
                  <a:srgbClr val="FF0000"/>
                </a:solidFill>
              </a:rPr>
              <a:t>ta femme</a:t>
            </a:r>
            <a:r>
              <a:rPr lang="fr-FR" sz="3200" b="1" dirty="0">
                <a:solidFill>
                  <a:schemeClr val="tx1"/>
                </a:solidFill>
              </a:rPr>
              <a:t>, car l'enfant qu'elle a conçu vient du Saint-Esprit;</a:t>
            </a:r>
          </a:p>
          <a:p>
            <a:r>
              <a:rPr lang="fr-FR" sz="3200" b="1" dirty="0" smtClean="0">
                <a:solidFill>
                  <a:schemeClr val="tx1"/>
                </a:solidFill>
              </a:rPr>
              <a:t>elle </a:t>
            </a:r>
            <a:r>
              <a:rPr lang="fr-FR" sz="3200" b="1" dirty="0">
                <a:solidFill>
                  <a:schemeClr val="tx1"/>
                </a:solidFill>
              </a:rPr>
              <a:t>enfantera un fils, et tu lui donneras le nom de Jésus; c'est lui qui sauvera son peuple de ses péchés.</a:t>
            </a:r>
          </a:p>
          <a:p>
            <a:endParaRPr lang="fr-FR" sz="3200" dirty="0"/>
          </a:p>
        </p:txBody>
      </p:sp>
    </p:spTree>
    <p:extLst>
      <p:ext uri="{BB962C8B-B14F-4D97-AF65-F5344CB8AC3E}">
        <p14:creationId xmlns:p14="http://schemas.microsoft.com/office/powerpoint/2010/main" val="21685098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endParaRPr lang="fr-FR" sz="3200" b="1" dirty="0" smtClean="0">
              <a:solidFill>
                <a:schemeClr val="tx1"/>
              </a:solidFill>
            </a:endParaRPr>
          </a:p>
          <a:p>
            <a:r>
              <a:rPr lang="fr-FR" sz="3200" b="1" dirty="0" smtClean="0">
                <a:solidFill>
                  <a:schemeClr val="tx1"/>
                </a:solidFill>
              </a:rPr>
              <a:t>Il peut arriver cependant que la période des fiançailles mette en évidence certaines incompatibilités de caractère. Aucun lien de parenté n’existant encore, il n’est pas trop tard pour rompre l’engagement contracté. </a:t>
            </a:r>
          </a:p>
        </p:txBody>
      </p:sp>
    </p:spTree>
    <p:extLst>
      <p:ext uri="{BB962C8B-B14F-4D97-AF65-F5344CB8AC3E}">
        <p14:creationId xmlns:p14="http://schemas.microsoft.com/office/powerpoint/2010/main" val="9355462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chemeClr val="tx1"/>
                </a:solidFill>
              </a:rPr>
              <a:t>Cependant, il ne faut user de cette possibilité que pour des raisons très sérieuses, car ces ruptures laissent toujours des traces douloureuses. </a:t>
            </a:r>
          </a:p>
          <a:p>
            <a:endParaRPr lang="fr-FR" sz="3200" b="1" dirty="0" smtClean="0">
              <a:solidFill>
                <a:schemeClr val="tx1"/>
              </a:solidFill>
            </a:endParaRPr>
          </a:p>
          <a:p>
            <a:r>
              <a:rPr lang="fr-FR" sz="2800" b="1" dirty="0" smtClean="0">
                <a:solidFill>
                  <a:srgbClr val="0070C0"/>
                </a:solidFill>
              </a:rPr>
              <a:t>Guide </a:t>
            </a:r>
            <a:r>
              <a:rPr lang="fr-FR" sz="2800" b="1" dirty="0" smtClean="0">
                <a:solidFill>
                  <a:srgbClr val="0070C0"/>
                </a:solidFill>
              </a:rPr>
              <a:t>pratique d’éducation </a:t>
            </a:r>
            <a:r>
              <a:rPr lang="fr-FR" sz="2800" b="1" dirty="0" smtClean="0">
                <a:solidFill>
                  <a:srgbClr val="0070C0"/>
                </a:solidFill>
              </a:rPr>
              <a:t>familiale, p. 431.</a:t>
            </a:r>
            <a:endParaRPr lang="fr-FR" sz="2800" b="1" dirty="0">
              <a:solidFill>
                <a:srgbClr val="0070C0"/>
              </a:solidFill>
            </a:endParaRPr>
          </a:p>
          <a:p>
            <a:endParaRPr lang="fr-FR" sz="3200" dirty="0"/>
          </a:p>
        </p:txBody>
      </p:sp>
    </p:spTree>
    <p:extLst>
      <p:ext uri="{BB962C8B-B14F-4D97-AF65-F5344CB8AC3E}">
        <p14:creationId xmlns:p14="http://schemas.microsoft.com/office/powerpoint/2010/main" val="35024581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chemeClr val="tx1"/>
                </a:solidFill>
              </a:rPr>
              <a:t>C’est la raison pour laquelle on ne doit pas coucher ensemble tant qu’on n’est pas marié, afin que, remarquant des choses qui ne vont pas, être en mesure de faire marche arrière, au lieu d’aller à la catastrophe.</a:t>
            </a:r>
            <a:endParaRPr lang="fr-FR" sz="3200" b="1" dirty="0">
              <a:solidFill>
                <a:schemeClr val="tx1"/>
              </a:solidFill>
            </a:endParaRPr>
          </a:p>
          <a:p>
            <a:endParaRPr lang="fr-FR" sz="3200" dirty="0"/>
          </a:p>
        </p:txBody>
      </p:sp>
    </p:spTree>
    <p:extLst>
      <p:ext uri="{BB962C8B-B14F-4D97-AF65-F5344CB8AC3E}">
        <p14:creationId xmlns:p14="http://schemas.microsoft.com/office/powerpoint/2010/main" val="18190954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772744"/>
          </a:xfrm>
        </p:spPr>
        <p:txBody>
          <a:bodyPr>
            <a:normAutofit/>
          </a:bodyPr>
          <a:lstStyle/>
          <a:p>
            <a:pPr marL="114300" indent="0">
              <a:buNone/>
            </a:pPr>
            <a:r>
              <a:rPr lang="fr-FR" sz="3200" b="1" dirty="0" smtClean="0">
                <a:solidFill>
                  <a:srgbClr val="002060"/>
                </a:solidFill>
              </a:rPr>
              <a:t>Fiançailles à l’occidental </a:t>
            </a:r>
          </a:p>
          <a:p>
            <a:pPr marL="114300" indent="0">
              <a:buNone/>
            </a:pPr>
            <a:endParaRPr lang="fr-FR" sz="3200" b="1" dirty="0" smtClean="0">
              <a:solidFill>
                <a:schemeClr val="bg2">
                  <a:lumMod val="10000"/>
                </a:schemeClr>
              </a:solidFill>
            </a:endParaRPr>
          </a:p>
          <a:p>
            <a:pPr marL="114300" indent="0">
              <a:buNone/>
            </a:pPr>
            <a:r>
              <a:rPr lang="fr-FR" sz="3200" b="1" dirty="0" smtClean="0">
                <a:solidFill>
                  <a:schemeClr val="tx1"/>
                </a:solidFill>
              </a:rPr>
              <a:t>Aujourd’hui, dans la plupart des pays, en Occident, les jeunes gens et les jeunes filles font d’abord connaissance et s’engagent ensuite l’un vis-à-vis de l’autre. </a:t>
            </a:r>
          </a:p>
        </p:txBody>
      </p:sp>
    </p:spTree>
    <p:extLst>
      <p:ext uri="{BB962C8B-B14F-4D97-AF65-F5344CB8AC3E}">
        <p14:creationId xmlns:p14="http://schemas.microsoft.com/office/powerpoint/2010/main" val="1740496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556720"/>
          </a:xfrm>
        </p:spPr>
        <p:txBody>
          <a:bodyPr>
            <a:normAutofit lnSpcReduction="10000"/>
          </a:bodyPr>
          <a:lstStyle/>
          <a:p>
            <a:r>
              <a:rPr lang="fr-FR" sz="3200" b="1" dirty="0" smtClean="0">
                <a:solidFill>
                  <a:srgbClr val="002060"/>
                </a:solidFill>
              </a:rPr>
              <a:t>INTRODUCTION:                                                              </a:t>
            </a:r>
            <a:r>
              <a:rPr lang="fr-FR" sz="3200" b="1" dirty="0" smtClean="0">
                <a:solidFill>
                  <a:schemeClr val="tx1"/>
                </a:solidFill>
              </a:rPr>
              <a:t>Pour comprendre les sens de ce qui va être dit aujourd’hui, il nous faut retourner à la source de toute vraie éducation, la Parole de Dieu. De là, nous puiserons certains principes relevant du domaine des fiançailles. Nous comparerons les fiançailles bibliques et les fiançailles à l’occidental.</a:t>
            </a:r>
          </a:p>
          <a:p>
            <a:endParaRPr lang="fr-FR" sz="3200" b="1" dirty="0" smtClean="0">
              <a:solidFill>
                <a:schemeClr val="tx1"/>
              </a:solidFill>
            </a:endParaRPr>
          </a:p>
        </p:txBody>
      </p:sp>
    </p:spTree>
    <p:extLst>
      <p:ext uri="{BB962C8B-B14F-4D97-AF65-F5344CB8AC3E}">
        <p14:creationId xmlns:p14="http://schemas.microsoft.com/office/powerpoint/2010/main" val="149427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endParaRPr lang="fr-FR" sz="3200" b="1" dirty="0" smtClean="0">
              <a:solidFill>
                <a:schemeClr val="bg2">
                  <a:lumMod val="10000"/>
                </a:schemeClr>
              </a:solidFill>
            </a:endParaRPr>
          </a:p>
          <a:p>
            <a:pPr marL="114300" indent="0">
              <a:buNone/>
            </a:pPr>
            <a:r>
              <a:rPr lang="fr-FR" sz="3200" b="1" dirty="0" smtClean="0">
                <a:solidFill>
                  <a:schemeClr val="tx1"/>
                </a:solidFill>
              </a:rPr>
              <a:t>Les fiançailles ne sont le plus souvent qu’une reconnaissance par l’entourage de cet état existant et ne revêtent que rarement un caractère contraignant les deux parties à aller plus loin.</a:t>
            </a:r>
          </a:p>
          <a:p>
            <a:pPr marL="114300" indent="0">
              <a:buNone/>
            </a:pPr>
            <a:endParaRPr lang="fr-FR" sz="3200" b="1" dirty="0" smtClean="0">
              <a:solidFill>
                <a:srgbClr val="002060"/>
              </a:solidFill>
            </a:endParaRPr>
          </a:p>
          <a:p>
            <a:pPr marL="114300" indent="0">
              <a:buNone/>
            </a:pPr>
            <a:endParaRPr lang="fr-FR" b="1" dirty="0" smtClean="0">
              <a:solidFill>
                <a:srgbClr val="002060"/>
              </a:solidFill>
            </a:endParaRPr>
          </a:p>
        </p:txBody>
      </p:sp>
    </p:spTree>
    <p:extLst>
      <p:ext uri="{BB962C8B-B14F-4D97-AF65-F5344CB8AC3E}">
        <p14:creationId xmlns:p14="http://schemas.microsoft.com/office/powerpoint/2010/main" val="26098545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endParaRPr lang="fr-FR" sz="3200" b="1" dirty="0" smtClean="0">
              <a:solidFill>
                <a:schemeClr val="bg2">
                  <a:lumMod val="10000"/>
                </a:schemeClr>
              </a:solidFill>
            </a:endParaRPr>
          </a:p>
          <a:p>
            <a:pPr marL="114300" indent="0">
              <a:buNone/>
            </a:pPr>
            <a:r>
              <a:rPr lang="fr-FR" sz="3200" b="1" dirty="0" smtClean="0">
                <a:solidFill>
                  <a:schemeClr val="tx1"/>
                </a:solidFill>
              </a:rPr>
              <a:t>Les fiançailles peuvent généralement se rompre sans qu’il y ait des répercutions sur le plan civil et sur le plan légal.</a:t>
            </a:r>
          </a:p>
          <a:p>
            <a:pPr marL="114300" indent="0">
              <a:buNone/>
            </a:pPr>
            <a:endParaRPr lang="fr-FR" sz="3200" b="1" dirty="0" smtClean="0">
              <a:solidFill>
                <a:srgbClr val="002060"/>
              </a:solidFill>
            </a:endParaRPr>
          </a:p>
          <a:p>
            <a:pPr marL="114300" indent="0">
              <a:buNone/>
            </a:pPr>
            <a:r>
              <a:rPr lang="fr-FR" b="1" dirty="0" smtClean="0">
                <a:solidFill>
                  <a:srgbClr val="002060"/>
                </a:solidFill>
              </a:rPr>
              <a:t>Pour l’amour de l’autre, p, 82, 83</a:t>
            </a:r>
          </a:p>
        </p:txBody>
      </p:sp>
    </p:spTree>
    <p:extLst>
      <p:ext uri="{BB962C8B-B14F-4D97-AF65-F5344CB8AC3E}">
        <p14:creationId xmlns:p14="http://schemas.microsoft.com/office/powerpoint/2010/main" val="2699483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r>
              <a:rPr lang="fr-FR" sz="3200" b="1" dirty="0" smtClean="0">
                <a:solidFill>
                  <a:srgbClr val="0070C0"/>
                </a:solidFill>
              </a:rPr>
              <a:t>Comment employer le temps des fiançailles?</a:t>
            </a:r>
          </a:p>
          <a:p>
            <a:pPr marL="114300" indent="0">
              <a:buNone/>
            </a:pPr>
            <a:endParaRPr lang="fr-FR" sz="3200" b="1" dirty="0" smtClean="0">
              <a:solidFill>
                <a:schemeClr val="tx1"/>
              </a:solidFill>
            </a:endParaRPr>
          </a:p>
          <a:p>
            <a:pPr marL="114300" indent="0">
              <a:buNone/>
            </a:pPr>
            <a:r>
              <a:rPr lang="fr-FR" sz="3200" b="1" dirty="0" smtClean="0">
                <a:solidFill>
                  <a:schemeClr val="tx1"/>
                </a:solidFill>
              </a:rPr>
              <a:t>Dès que la promesse des fiançailles est échangée commence une période de joie profonde dans la découverte l’un de l’autre. </a:t>
            </a:r>
            <a:endParaRPr lang="fr-FR" b="1" dirty="0" smtClean="0">
              <a:solidFill>
                <a:srgbClr val="002060"/>
              </a:solidFill>
            </a:endParaRPr>
          </a:p>
        </p:txBody>
      </p:sp>
    </p:spTree>
    <p:extLst>
      <p:ext uri="{BB962C8B-B14F-4D97-AF65-F5344CB8AC3E}">
        <p14:creationId xmlns:p14="http://schemas.microsoft.com/office/powerpoint/2010/main" val="609186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endParaRPr lang="fr-FR" sz="3200" b="1" dirty="0" smtClean="0">
              <a:solidFill>
                <a:schemeClr val="tx1"/>
              </a:solidFill>
            </a:endParaRPr>
          </a:p>
          <a:p>
            <a:pPr marL="114300" indent="0">
              <a:buNone/>
            </a:pPr>
            <a:r>
              <a:rPr lang="fr-FR" sz="3200" b="1" dirty="0" smtClean="0">
                <a:solidFill>
                  <a:schemeClr val="tx1"/>
                </a:solidFill>
              </a:rPr>
              <a:t>Mais dès ce moment les fiancés ont de sérieux devoirs à remplir s’ils veulent assurer des bases solides à leur futur foyer, car il faut se préparer à résoudre des problèmes ensemble.</a:t>
            </a:r>
            <a:endParaRPr lang="fr-FR" b="1" dirty="0" smtClean="0">
              <a:solidFill>
                <a:srgbClr val="002060"/>
              </a:solidFill>
            </a:endParaRPr>
          </a:p>
        </p:txBody>
      </p:sp>
    </p:spTree>
    <p:extLst>
      <p:ext uri="{BB962C8B-B14F-4D97-AF65-F5344CB8AC3E}">
        <p14:creationId xmlns:p14="http://schemas.microsoft.com/office/powerpoint/2010/main" val="3431231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endParaRPr lang="fr-FR" sz="3200" b="1" dirty="0" smtClean="0">
              <a:solidFill>
                <a:schemeClr val="tx1"/>
              </a:solidFill>
            </a:endParaRPr>
          </a:p>
          <a:p>
            <a:pPr marL="114300" indent="0">
              <a:buNone/>
            </a:pPr>
            <a:r>
              <a:rPr lang="fr-FR" sz="3200" b="1" dirty="0" smtClean="0">
                <a:solidFill>
                  <a:schemeClr val="tx1"/>
                </a:solidFill>
              </a:rPr>
              <a:t>Ce n’est pas uniquement pour réunir les papiers et remplir certaines formalités, publier le ban, avertir les parents et les amis, trouver un appartement, etc…</a:t>
            </a:r>
            <a:endParaRPr lang="fr-FR" b="1" dirty="0" smtClean="0">
              <a:solidFill>
                <a:srgbClr val="002060"/>
              </a:solidFill>
            </a:endParaRPr>
          </a:p>
        </p:txBody>
      </p:sp>
    </p:spTree>
    <p:extLst>
      <p:ext uri="{BB962C8B-B14F-4D97-AF65-F5344CB8AC3E}">
        <p14:creationId xmlns:p14="http://schemas.microsoft.com/office/powerpoint/2010/main" val="42405597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endParaRPr lang="fr-FR" sz="3200" b="1" dirty="0" smtClean="0">
              <a:solidFill>
                <a:schemeClr val="tx1"/>
              </a:solidFill>
            </a:endParaRPr>
          </a:p>
          <a:p>
            <a:pPr marL="114300" indent="0">
              <a:buNone/>
            </a:pPr>
            <a:r>
              <a:rPr lang="fr-FR" sz="3200" b="1" dirty="0" smtClean="0">
                <a:solidFill>
                  <a:schemeClr val="tx1"/>
                </a:solidFill>
              </a:rPr>
              <a:t>Au lieu de trouver son unique plaisir dans la délectation de son fiancé, la jeune fille devrait chercher à se mettre au diapason de ses occupations, trouvant ainsi des points d’entente et d’édification.</a:t>
            </a:r>
            <a:endParaRPr lang="fr-FR" b="1" dirty="0" smtClean="0">
              <a:solidFill>
                <a:srgbClr val="002060"/>
              </a:solidFill>
            </a:endParaRPr>
          </a:p>
        </p:txBody>
      </p:sp>
    </p:spTree>
    <p:extLst>
      <p:ext uri="{BB962C8B-B14F-4D97-AF65-F5344CB8AC3E}">
        <p14:creationId xmlns:p14="http://schemas.microsoft.com/office/powerpoint/2010/main" val="26856739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endParaRPr lang="fr-FR" sz="3200" b="1" dirty="0" smtClean="0">
              <a:solidFill>
                <a:schemeClr val="tx1"/>
              </a:solidFill>
            </a:endParaRPr>
          </a:p>
          <a:p>
            <a:pPr marL="114300" indent="0">
              <a:buNone/>
            </a:pPr>
            <a:r>
              <a:rPr lang="fr-FR" sz="3200" b="1" dirty="0" smtClean="0">
                <a:solidFill>
                  <a:schemeClr val="tx1"/>
                </a:solidFill>
              </a:rPr>
              <a:t>De même, le fiancé s’appliquera à connaître mieux sa future compagne, ses besoins, ses aspirations et apprécier en elle </a:t>
            </a:r>
            <a:r>
              <a:rPr lang="fr-FR" sz="3200" b="1" dirty="0">
                <a:solidFill>
                  <a:schemeClr val="tx1"/>
                </a:solidFill>
              </a:rPr>
              <a:t>autre chose </a:t>
            </a:r>
            <a:r>
              <a:rPr lang="fr-FR" sz="3200" b="1" dirty="0" smtClean="0">
                <a:solidFill>
                  <a:schemeClr val="tx1"/>
                </a:solidFill>
              </a:rPr>
              <a:t>que les apparences extérieures.</a:t>
            </a:r>
            <a:endParaRPr lang="fr-FR" sz="3200" b="1" dirty="0" smtClean="0">
              <a:solidFill>
                <a:srgbClr val="002060"/>
              </a:solidFill>
            </a:endParaRPr>
          </a:p>
        </p:txBody>
      </p:sp>
    </p:spTree>
    <p:extLst>
      <p:ext uri="{BB962C8B-B14F-4D97-AF65-F5344CB8AC3E}">
        <p14:creationId xmlns:p14="http://schemas.microsoft.com/office/powerpoint/2010/main" val="3292139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114300" indent="0">
              <a:buNone/>
            </a:pPr>
            <a:r>
              <a:rPr lang="fr-FR" sz="3200" b="1" dirty="0" smtClean="0">
                <a:solidFill>
                  <a:schemeClr val="tx1"/>
                </a:solidFill>
              </a:rPr>
              <a:t>Pour s’aimer vraiment, il importe de créer l’entente favorable à l’épanouissement de cet amour et cela</a:t>
            </a:r>
            <a:r>
              <a:rPr lang="fr-FR" sz="3200" b="1" dirty="0">
                <a:solidFill>
                  <a:schemeClr val="tx1"/>
                </a:solidFill>
              </a:rPr>
              <a:t> </a:t>
            </a:r>
            <a:r>
              <a:rPr lang="fr-FR" sz="3200" b="1" dirty="0" smtClean="0">
                <a:solidFill>
                  <a:schemeClr val="tx1"/>
                </a:solidFill>
              </a:rPr>
              <a:t>demande du temps.</a:t>
            </a:r>
          </a:p>
          <a:p>
            <a:pPr marL="114300" indent="0">
              <a:buNone/>
            </a:pPr>
            <a:r>
              <a:rPr lang="fr-FR" sz="3200" b="1" dirty="0" smtClean="0">
                <a:solidFill>
                  <a:schemeClr val="tx1"/>
                </a:solidFill>
              </a:rPr>
              <a:t>Même s’ils s’aiment réellement, cela ne signifie pourtant pas que tout entre eux va s’harmoniser sans effort, et qu’ils parviendront immédiatement à une entente complète.</a:t>
            </a:r>
            <a:endParaRPr lang="fr-FR" sz="3200" b="1" dirty="0" smtClean="0">
              <a:solidFill>
                <a:srgbClr val="002060"/>
              </a:solidFill>
            </a:endParaRPr>
          </a:p>
        </p:txBody>
      </p:sp>
    </p:spTree>
    <p:extLst>
      <p:ext uri="{BB962C8B-B14F-4D97-AF65-F5344CB8AC3E}">
        <p14:creationId xmlns:p14="http://schemas.microsoft.com/office/powerpoint/2010/main" val="3423632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endParaRPr lang="fr-FR" sz="3200" b="1" dirty="0" smtClean="0">
              <a:solidFill>
                <a:schemeClr val="tx1"/>
              </a:solidFill>
            </a:endParaRPr>
          </a:p>
          <a:p>
            <a:pPr marL="114300" indent="0">
              <a:buNone/>
            </a:pPr>
            <a:r>
              <a:rPr lang="fr-FR" sz="3200" b="1" dirty="0" smtClean="0">
                <a:solidFill>
                  <a:schemeClr val="tx1"/>
                </a:solidFill>
              </a:rPr>
              <a:t>Il leur appartient donc de confronter les tendances différentes de leur caractères afin de diminuer les surprises possibles, les déconvenues, les heurts qui viennent troubler plus tard la vie conjugale.</a:t>
            </a:r>
          </a:p>
        </p:txBody>
      </p:sp>
    </p:spTree>
    <p:extLst>
      <p:ext uri="{BB962C8B-B14F-4D97-AF65-F5344CB8AC3E}">
        <p14:creationId xmlns:p14="http://schemas.microsoft.com/office/powerpoint/2010/main" val="2222819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endParaRPr lang="fr-FR" sz="3200" b="1" dirty="0" smtClean="0">
              <a:solidFill>
                <a:schemeClr val="tx1"/>
              </a:solidFill>
            </a:endParaRPr>
          </a:p>
          <a:p>
            <a:pPr marL="114300" indent="0">
              <a:buNone/>
            </a:pPr>
            <a:r>
              <a:rPr lang="fr-FR" sz="3200" b="1" dirty="0" smtClean="0">
                <a:solidFill>
                  <a:schemeClr val="tx1"/>
                </a:solidFill>
              </a:rPr>
              <a:t>Pour cette raison, il est convenable que les fiancés disposent d’un temps suffisant pour s’assortir l’un à l’autre en profitant du merveilleux pouvoir d’adaptation que concède la jeunesse et l’amour.</a:t>
            </a:r>
            <a:endParaRPr lang="fr-FR" sz="3200" b="1" dirty="0" smtClean="0">
              <a:solidFill>
                <a:srgbClr val="002060"/>
              </a:solidFill>
            </a:endParaRPr>
          </a:p>
        </p:txBody>
      </p:sp>
    </p:spTree>
    <p:extLst>
      <p:ext uri="{BB962C8B-B14F-4D97-AF65-F5344CB8AC3E}">
        <p14:creationId xmlns:p14="http://schemas.microsoft.com/office/powerpoint/2010/main" val="224244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02060"/>
                </a:solidFill>
              </a:rPr>
              <a:t>Fiançailles bibliques:</a:t>
            </a:r>
          </a:p>
          <a:p>
            <a:r>
              <a:rPr lang="fr-FR" sz="3200" b="1" dirty="0" smtClean="0">
                <a:solidFill>
                  <a:schemeClr val="tx1"/>
                </a:solidFill>
              </a:rPr>
              <a:t>Fiancé = époux</a:t>
            </a:r>
          </a:p>
          <a:p>
            <a:r>
              <a:rPr lang="fr-FR" sz="3200" b="1" dirty="0" smtClean="0">
                <a:solidFill>
                  <a:schemeClr val="tx1"/>
                </a:solidFill>
              </a:rPr>
              <a:t>Les fiançailles bibliques étaient très simples. Les parents établissaient leur choix, discutaient ensemble de la dot, qui n’était pas un prix d’achat mais plutôt une compensation donnée à la famille.</a:t>
            </a:r>
          </a:p>
        </p:txBody>
      </p:sp>
    </p:spTree>
    <p:extLst>
      <p:ext uri="{BB962C8B-B14F-4D97-AF65-F5344CB8AC3E}">
        <p14:creationId xmlns:p14="http://schemas.microsoft.com/office/powerpoint/2010/main" val="30240861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556720"/>
          </a:xfrm>
        </p:spPr>
        <p:txBody>
          <a:bodyPr>
            <a:normAutofit lnSpcReduction="10000"/>
          </a:bodyPr>
          <a:lstStyle/>
          <a:p>
            <a:pPr marL="114300" indent="0">
              <a:buNone/>
            </a:pPr>
            <a:r>
              <a:rPr lang="fr-FR" sz="3200" b="1" dirty="0" smtClean="0">
                <a:solidFill>
                  <a:schemeClr val="tx1"/>
                </a:solidFill>
              </a:rPr>
              <a:t>Cela leur permettra d’échanger leurs opinions concernant la vie conjugale et familiale, ainsi que leurs conceptions les plus importantes dans le domaine de la vie spirituelle et de l’éducation des enfants. </a:t>
            </a:r>
            <a:endParaRPr lang="fr-FR" sz="3200" b="1" dirty="0">
              <a:solidFill>
                <a:schemeClr val="tx1"/>
              </a:solidFill>
            </a:endParaRPr>
          </a:p>
          <a:p>
            <a:pPr marL="114300" indent="0">
              <a:buNone/>
            </a:pPr>
            <a:r>
              <a:rPr lang="fr-FR" sz="3200" b="1" dirty="0" smtClean="0">
                <a:solidFill>
                  <a:schemeClr val="tx1"/>
                </a:solidFill>
              </a:rPr>
              <a:t>Lorsque le temps des fiançailles est mis à profit avec sagesse, il en résulte un plan bien clair de vie et d’action.</a:t>
            </a:r>
            <a:endParaRPr lang="fr-FR" sz="3200" b="1" dirty="0" smtClean="0">
              <a:solidFill>
                <a:srgbClr val="002060"/>
              </a:solidFill>
            </a:endParaRPr>
          </a:p>
        </p:txBody>
      </p:sp>
    </p:spTree>
    <p:extLst>
      <p:ext uri="{BB962C8B-B14F-4D97-AF65-F5344CB8AC3E}">
        <p14:creationId xmlns:p14="http://schemas.microsoft.com/office/powerpoint/2010/main" val="11352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556720"/>
          </a:xfrm>
        </p:spPr>
        <p:txBody>
          <a:bodyPr>
            <a:normAutofit/>
          </a:bodyPr>
          <a:lstStyle/>
          <a:p>
            <a:pPr marL="114300" indent="0">
              <a:buNone/>
            </a:pPr>
            <a:endParaRPr lang="fr-FR" sz="3200" b="1" dirty="0" smtClean="0">
              <a:solidFill>
                <a:schemeClr val="tx1"/>
              </a:solidFill>
            </a:endParaRPr>
          </a:p>
          <a:p>
            <a:pPr marL="114300" indent="0">
              <a:buNone/>
            </a:pPr>
            <a:r>
              <a:rPr lang="fr-FR" sz="3200" b="1" dirty="0" smtClean="0">
                <a:solidFill>
                  <a:schemeClr val="tx1"/>
                </a:solidFill>
              </a:rPr>
              <a:t>La période des fiançailles doit également servir à rapprocher les familles respectives. Il est bon de faire connaissance de part et d’autre, non seulement pour s’assurer des relation agréables dans l’avenir, </a:t>
            </a:r>
            <a:endParaRPr lang="fr-FR" sz="3200" b="1" dirty="0" smtClean="0">
              <a:solidFill>
                <a:srgbClr val="002060"/>
              </a:solidFill>
            </a:endParaRPr>
          </a:p>
        </p:txBody>
      </p:sp>
    </p:spTree>
    <p:extLst>
      <p:ext uri="{BB962C8B-B14F-4D97-AF65-F5344CB8AC3E}">
        <p14:creationId xmlns:p14="http://schemas.microsoft.com/office/powerpoint/2010/main" val="33320102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556720"/>
          </a:xfrm>
        </p:spPr>
        <p:txBody>
          <a:bodyPr>
            <a:normAutofit/>
          </a:bodyPr>
          <a:lstStyle/>
          <a:p>
            <a:pPr marL="114300" indent="0">
              <a:buNone/>
            </a:pPr>
            <a:endParaRPr lang="fr-FR" sz="3200" b="1" dirty="0" smtClean="0">
              <a:solidFill>
                <a:schemeClr val="tx1"/>
              </a:solidFill>
            </a:endParaRPr>
          </a:p>
          <a:p>
            <a:pPr marL="114300" indent="0">
              <a:buNone/>
            </a:pPr>
            <a:r>
              <a:rPr lang="fr-FR" sz="3200" b="1" dirty="0" smtClean="0">
                <a:solidFill>
                  <a:schemeClr val="tx1"/>
                </a:solidFill>
              </a:rPr>
              <a:t>mais aussi pour que chacun des futurs conjoints comprenne mieux les influences qui sont exercées sur l’autre, les principes d’éducation mis en œuvre à son égard.</a:t>
            </a:r>
            <a:endParaRPr lang="fr-FR" sz="3200" b="1" dirty="0" smtClean="0">
              <a:solidFill>
                <a:srgbClr val="002060"/>
              </a:solidFill>
            </a:endParaRPr>
          </a:p>
        </p:txBody>
      </p:sp>
    </p:spTree>
    <p:extLst>
      <p:ext uri="{BB962C8B-B14F-4D97-AF65-F5344CB8AC3E}">
        <p14:creationId xmlns:p14="http://schemas.microsoft.com/office/powerpoint/2010/main" val="32071014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844752"/>
          </a:xfrm>
        </p:spPr>
        <p:txBody>
          <a:bodyPr>
            <a:normAutofit lnSpcReduction="10000"/>
          </a:bodyPr>
          <a:lstStyle/>
          <a:p>
            <a:pPr marL="114300" indent="0">
              <a:buNone/>
            </a:pPr>
            <a:r>
              <a:rPr lang="fr-FR" sz="3200" b="1" dirty="0" smtClean="0">
                <a:solidFill>
                  <a:schemeClr val="tx1"/>
                </a:solidFill>
              </a:rPr>
              <a:t>Il existe donc dans ce travail de rapprochement avec la famille du conjoint un élément de sympathie qui portera de nombreux fruits.</a:t>
            </a:r>
          </a:p>
          <a:p>
            <a:pPr marL="114300" indent="0">
              <a:buNone/>
            </a:pPr>
            <a:r>
              <a:rPr lang="fr-FR" sz="3200" b="1" dirty="0" smtClean="0">
                <a:solidFill>
                  <a:schemeClr val="tx1"/>
                </a:solidFill>
              </a:rPr>
              <a:t>Tout ce travail d’harmonisation et d’approche permettra, l’amour aidant, de résoudre avec facilité les quelques problèmes qui pourront se présenter à l’avenir.</a:t>
            </a:r>
          </a:p>
          <a:p>
            <a:pPr marL="114300" indent="0">
              <a:buNone/>
            </a:pPr>
            <a:r>
              <a:rPr lang="fr-FR" sz="2600" b="1" dirty="0" smtClean="0">
                <a:solidFill>
                  <a:srgbClr val="0070C0"/>
                </a:solidFill>
              </a:rPr>
              <a:t>Guide </a:t>
            </a:r>
            <a:r>
              <a:rPr lang="fr-FR" sz="2600" b="1" dirty="0" smtClean="0">
                <a:solidFill>
                  <a:srgbClr val="0070C0"/>
                </a:solidFill>
              </a:rPr>
              <a:t>pratique d’éducation </a:t>
            </a:r>
            <a:r>
              <a:rPr lang="fr-FR" sz="2600" b="1" dirty="0" smtClean="0">
                <a:solidFill>
                  <a:srgbClr val="0070C0"/>
                </a:solidFill>
              </a:rPr>
              <a:t>familiale, p. 428-430.</a:t>
            </a:r>
          </a:p>
        </p:txBody>
      </p:sp>
    </p:spTree>
    <p:extLst>
      <p:ext uri="{BB962C8B-B14F-4D97-AF65-F5344CB8AC3E}">
        <p14:creationId xmlns:p14="http://schemas.microsoft.com/office/powerpoint/2010/main" val="1492564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844752"/>
          </a:xfrm>
        </p:spPr>
        <p:txBody>
          <a:bodyPr>
            <a:normAutofit/>
          </a:bodyPr>
          <a:lstStyle/>
          <a:p>
            <a:pPr marL="114300" indent="0">
              <a:buNone/>
            </a:pPr>
            <a:r>
              <a:rPr lang="fr-FR" sz="3200" b="1" dirty="0" smtClean="0">
                <a:solidFill>
                  <a:schemeClr val="tx1"/>
                </a:solidFill>
              </a:rPr>
              <a:t>CONCLUSION:</a:t>
            </a:r>
          </a:p>
          <a:p>
            <a:pPr marL="114300" indent="0">
              <a:buNone/>
            </a:pPr>
            <a:r>
              <a:rPr lang="fr-FR" sz="3200" b="1" dirty="0" smtClean="0">
                <a:solidFill>
                  <a:schemeClr val="tx1"/>
                </a:solidFill>
              </a:rPr>
              <a:t>Acceptez pour mari un jeune homme fort. Il ne serait peut-être pas très beau, mais vous avez le droit d’exiger qu’il soit fort.</a:t>
            </a:r>
          </a:p>
          <a:p>
            <a:pPr marL="114300" indent="0">
              <a:buNone/>
            </a:pPr>
            <a:r>
              <a:rPr lang="fr-FR" sz="3200" b="1" dirty="0" smtClean="0">
                <a:solidFill>
                  <a:schemeClr val="tx1"/>
                </a:solidFill>
              </a:rPr>
              <a:t>Fort physiquement, en bonne santé, solide, capable d’accomplir régulièrement sa tâche quotidienne et de vous protéger.</a:t>
            </a:r>
            <a:endParaRPr lang="fr-FR" sz="2600" b="1" dirty="0" smtClean="0">
              <a:solidFill>
                <a:srgbClr val="0070C0"/>
              </a:solidFill>
            </a:endParaRPr>
          </a:p>
        </p:txBody>
      </p:sp>
    </p:spTree>
    <p:extLst>
      <p:ext uri="{BB962C8B-B14F-4D97-AF65-F5344CB8AC3E}">
        <p14:creationId xmlns:p14="http://schemas.microsoft.com/office/powerpoint/2010/main" val="37205732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844752"/>
          </a:xfrm>
        </p:spPr>
        <p:txBody>
          <a:bodyPr>
            <a:normAutofit/>
          </a:bodyPr>
          <a:lstStyle/>
          <a:p>
            <a:pPr marL="114300" indent="0">
              <a:buNone/>
            </a:pPr>
            <a:r>
              <a:rPr lang="fr-FR" sz="3200" b="1" dirty="0" smtClean="0">
                <a:solidFill>
                  <a:schemeClr val="tx1"/>
                </a:solidFill>
              </a:rPr>
              <a:t>Il faut qu’à cette force physique soit jointe une force morale correspondante. Il faut que votre mari ait l’empire sur lui-même, qu’il sache se dominer, rester calme et bon, que l’on sente en lui une vigueur concentrée et non pas une énergie qui s’extériorise, qui se dépense en parole.</a:t>
            </a:r>
            <a:endParaRPr lang="fr-FR" sz="2600" b="1" dirty="0" smtClean="0">
              <a:solidFill>
                <a:srgbClr val="0070C0"/>
              </a:solidFill>
            </a:endParaRPr>
          </a:p>
        </p:txBody>
      </p:sp>
    </p:spTree>
    <p:extLst>
      <p:ext uri="{BB962C8B-B14F-4D97-AF65-F5344CB8AC3E}">
        <p14:creationId xmlns:p14="http://schemas.microsoft.com/office/powerpoint/2010/main" val="15630425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844752"/>
          </a:xfrm>
        </p:spPr>
        <p:txBody>
          <a:bodyPr>
            <a:normAutofit lnSpcReduction="10000"/>
          </a:bodyPr>
          <a:lstStyle/>
          <a:p>
            <a:pPr marL="114300" indent="0">
              <a:buNone/>
            </a:pPr>
            <a:r>
              <a:rPr lang="fr-FR" sz="3200" b="1" dirty="0" smtClean="0">
                <a:solidFill>
                  <a:schemeClr val="tx1"/>
                </a:solidFill>
              </a:rPr>
              <a:t>Si vous trouver un époux qui sache s’oublier lui-même pour penser à son devoir d’abord, puis à vous, il est probable que vous aurez rencontré le bonheur.</a:t>
            </a:r>
          </a:p>
          <a:p>
            <a:pPr marL="114300" indent="0">
              <a:buNone/>
            </a:pPr>
            <a:r>
              <a:rPr lang="fr-FR" sz="3200" b="1" dirty="0" smtClean="0">
                <a:solidFill>
                  <a:schemeClr val="tx1"/>
                </a:solidFill>
              </a:rPr>
              <a:t>La loi de l’amour: aimer, c’est servir.</a:t>
            </a:r>
          </a:p>
          <a:p>
            <a:pPr marL="114300" indent="0">
              <a:buNone/>
            </a:pPr>
            <a:r>
              <a:rPr lang="fr-FR" sz="3200" b="1" dirty="0" smtClean="0">
                <a:solidFill>
                  <a:schemeClr val="tx1"/>
                </a:solidFill>
              </a:rPr>
              <a:t>L’autre face de aimer, c’est aider.</a:t>
            </a:r>
          </a:p>
          <a:p>
            <a:pPr marL="114300" indent="0">
              <a:buNone/>
            </a:pPr>
            <a:endParaRPr lang="fr-FR" sz="2800" b="1" dirty="0" smtClean="0">
              <a:solidFill>
                <a:srgbClr val="0070C0"/>
              </a:solidFill>
            </a:endParaRPr>
          </a:p>
          <a:p>
            <a:pPr marL="114300" indent="0">
              <a:buNone/>
            </a:pPr>
            <a:r>
              <a:rPr lang="fr-FR" sz="2800" b="1" dirty="0" smtClean="0">
                <a:solidFill>
                  <a:srgbClr val="0070C0"/>
                </a:solidFill>
              </a:rPr>
              <a:t>Guide </a:t>
            </a:r>
            <a:r>
              <a:rPr lang="fr-FR" sz="2800" b="1" dirty="0" smtClean="0">
                <a:solidFill>
                  <a:srgbClr val="0070C0"/>
                </a:solidFill>
              </a:rPr>
              <a:t>pratique d’éducation </a:t>
            </a:r>
            <a:r>
              <a:rPr lang="fr-FR" sz="2800" b="1" dirty="0" smtClean="0">
                <a:solidFill>
                  <a:srgbClr val="0070C0"/>
                </a:solidFill>
              </a:rPr>
              <a:t>familiale, p. 438, 439.</a:t>
            </a:r>
            <a:endParaRPr lang="fr-FR" b="1" dirty="0" smtClean="0">
              <a:solidFill>
                <a:srgbClr val="0070C0"/>
              </a:solidFill>
            </a:endParaRPr>
          </a:p>
        </p:txBody>
      </p:sp>
    </p:spTree>
    <p:extLst>
      <p:ext uri="{BB962C8B-B14F-4D97-AF65-F5344CB8AC3E}">
        <p14:creationId xmlns:p14="http://schemas.microsoft.com/office/powerpoint/2010/main" val="620673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additive="base">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844752"/>
          </a:xfrm>
        </p:spPr>
        <p:txBody>
          <a:bodyPr>
            <a:normAutofit/>
          </a:bodyPr>
          <a:lstStyle/>
          <a:p>
            <a:pPr marL="114300" indent="0">
              <a:buNone/>
            </a:pPr>
            <a:r>
              <a:rPr lang="fr-FR" sz="3200" b="1" dirty="0" smtClean="0">
                <a:solidFill>
                  <a:schemeClr val="tx1"/>
                </a:solidFill>
              </a:rPr>
              <a:t>Jeune homme,</a:t>
            </a:r>
          </a:p>
          <a:p>
            <a:pPr marL="114300" indent="0">
              <a:buNone/>
            </a:pPr>
            <a:r>
              <a:rPr lang="fr-FR" sz="3200" b="1" dirty="0" smtClean="0">
                <a:solidFill>
                  <a:schemeClr val="tx1"/>
                </a:solidFill>
              </a:rPr>
              <a:t>Proverbe grec : « La beauté externe attire mais est incapable de retenir. Elle est comme l’appât sans hameçon</a:t>
            </a:r>
            <a:r>
              <a:rPr lang="fr-FR" sz="3200" b="1" smtClean="0">
                <a:solidFill>
                  <a:schemeClr val="tx1"/>
                </a:solidFill>
              </a:rPr>
              <a:t> ».</a:t>
            </a:r>
            <a:endParaRPr lang="fr-FR" sz="3200" b="1" dirty="0" smtClean="0">
              <a:solidFill>
                <a:schemeClr val="tx1"/>
              </a:solidFill>
            </a:endParaRPr>
          </a:p>
        </p:txBody>
      </p:sp>
    </p:spTree>
    <p:extLst>
      <p:ext uri="{BB962C8B-B14F-4D97-AF65-F5344CB8AC3E}">
        <p14:creationId xmlns:p14="http://schemas.microsoft.com/office/powerpoint/2010/main" val="15802356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844752"/>
          </a:xfrm>
        </p:spPr>
        <p:txBody>
          <a:bodyPr>
            <a:normAutofit/>
          </a:bodyPr>
          <a:lstStyle/>
          <a:p>
            <a:pPr marL="114300" indent="0">
              <a:buNone/>
            </a:pPr>
            <a:r>
              <a:rPr lang="fr-FR" sz="3200" b="1" dirty="0" smtClean="0">
                <a:solidFill>
                  <a:schemeClr val="tx1"/>
                </a:solidFill>
              </a:rPr>
              <a:t>Maurice </a:t>
            </a:r>
            <a:r>
              <a:rPr lang="fr-FR" sz="3200" b="1" dirty="0" err="1" smtClean="0">
                <a:solidFill>
                  <a:schemeClr val="tx1"/>
                </a:solidFill>
              </a:rPr>
              <a:t>Tièche</a:t>
            </a:r>
            <a:r>
              <a:rPr lang="fr-FR" sz="3200" b="1" dirty="0" smtClean="0">
                <a:solidFill>
                  <a:schemeClr val="tx1"/>
                </a:solidFill>
              </a:rPr>
              <a:t>. Guide </a:t>
            </a:r>
            <a:r>
              <a:rPr lang="fr-FR" sz="3200" b="1" dirty="0" smtClean="0">
                <a:solidFill>
                  <a:schemeClr val="tx1"/>
                </a:solidFill>
              </a:rPr>
              <a:t>pratique d’éducation </a:t>
            </a:r>
            <a:r>
              <a:rPr lang="fr-FR" sz="3200" b="1" dirty="0" smtClean="0">
                <a:solidFill>
                  <a:schemeClr val="tx1"/>
                </a:solidFill>
              </a:rPr>
              <a:t>familiale</a:t>
            </a:r>
            <a:r>
              <a:rPr lang="fr-FR" sz="3200" b="1" dirty="0" smtClean="0">
                <a:solidFill>
                  <a:schemeClr val="tx1"/>
                </a:solidFill>
              </a:rPr>
              <a:t>. Dammarie le Lys, France: Editions </a:t>
            </a:r>
            <a:r>
              <a:rPr lang="fr-FR" sz="3200" b="1" dirty="0" err="1" smtClean="0">
                <a:solidFill>
                  <a:schemeClr val="tx1"/>
                </a:solidFill>
              </a:rPr>
              <a:t>SdT</a:t>
            </a:r>
            <a:r>
              <a:rPr lang="fr-FR" sz="3200" b="1" smtClean="0">
                <a:solidFill>
                  <a:schemeClr val="tx1"/>
                </a:solidFill>
              </a:rPr>
              <a:t>, 1962.</a:t>
            </a:r>
            <a:endParaRPr lang="fr-FR" sz="2600" b="1" dirty="0" smtClean="0">
              <a:solidFill>
                <a:srgbClr val="0070C0"/>
              </a:solidFill>
            </a:endParaRPr>
          </a:p>
        </p:txBody>
      </p:sp>
    </p:spTree>
    <p:extLst>
      <p:ext uri="{BB962C8B-B14F-4D97-AF65-F5344CB8AC3E}">
        <p14:creationId xmlns:p14="http://schemas.microsoft.com/office/powerpoint/2010/main" val="380170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700736"/>
          </a:xfrm>
        </p:spPr>
        <p:txBody>
          <a:bodyPr>
            <a:normAutofit lnSpcReduction="10000"/>
          </a:bodyPr>
          <a:lstStyle/>
          <a:p>
            <a:r>
              <a:rPr lang="fr-FR" sz="3200" b="1" dirty="0" smtClean="0">
                <a:solidFill>
                  <a:schemeClr val="tx1"/>
                </a:solidFill>
              </a:rPr>
              <a:t>Ces tractations terminées, les deux jeunes gens étaient fiancés; c’est-à-dire juridiquement liés l’un à l’autre.</a:t>
            </a:r>
          </a:p>
          <a:p>
            <a:r>
              <a:rPr lang="fr-FR" sz="3200" b="1" dirty="0" smtClean="0">
                <a:solidFill>
                  <a:schemeClr val="tx1"/>
                </a:solidFill>
              </a:rPr>
              <a:t>C’était en fait le premier acte du mariage. </a:t>
            </a:r>
          </a:p>
          <a:p>
            <a:r>
              <a:rPr lang="fr-FR" sz="3200" b="1" dirty="0" smtClean="0">
                <a:solidFill>
                  <a:srgbClr val="FF0000"/>
                </a:solidFill>
              </a:rPr>
              <a:t>Les noces, la cohabitation et les rapports sexuels constituaient les actes suivants et tous ensemble établissaient </a:t>
            </a:r>
            <a:r>
              <a:rPr lang="fr-FR" sz="3200" b="1" i="1" u="sng" dirty="0" smtClean="0">
                <a:solidFill>
                  <a:srgbClr val="0070C0"/>
                </a:solidFill>
              </a:rPr>
              <a:t>le mariage. </a:t>
            </a:r>
          </a:p>
          <a:p>
            <a:r>
              <a:rPr lang="fr-FR" sz="2600" b="1" dirty="0" smtClean="0">
                <a:solidFill>
                  <a:schemeClr val="bg2">
                    <a:lumMod val="10000"/>
                  </a:schemeClr>
                </a:solidFill>
              </a:rPr>
              <a:t>(Pour l’amour de l’autre, p. 83)</a:t>
            </a:r>
          </a:p>
        </p:txBody>
      </p:sp>
    </p:spTree>
    <p:extLst>
      <p:ext uri="{BB962C8B-B14F-4D97-AF65-F5344CB8AC3E}">
        <p14:creationId xmlns:p14="http://schemas.microsoft.com/office/powerpoint/2010/main" val="420999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a:xfrm>
            <a:off x="457200" y="1752600"/>
            <a:ext cx="8229600" cy="4628728"/>
          </a:xfrm>
        </p:spPr>
        <p:txBody>
          <a:bodyPr>
            <a:normAutofit/>
          </a:bodyPr>
          <a:lstStyle/>
          <a:p>
            <a:r>
              <a:rPr lang="fr-FR" sz="3200" b="1" dirty="0" smtClean="0">
                <a:solidFill>
                  <a:schemeClr val="tx1"/>
                </a:solidFill>
              </a:rPr>
              <a:t>Les fiançailles correspondaient aux premiers pas du « quitter son père et sa mère ».</a:t>
            </a:r>
          </a:p>
          <a:p>
            <a:endParaRPr lang="fr-FR" sz="3200" b="1" i="1" u="sng" dirty="0" smtClean="0">
              <a:solidFill>
                <a:schemeClr val="tx1"/>
              </a:solidFill>
            </a:endParaRPr>
          </a:p>
          <a:p>
            <a:r>
              <a:rPr lang="fr-FR" sz="3200" b="1" i="1" u="sng" dirty="0" smtClean="0">
                <a:solidFill>
                  <a:schemeClr val="tx1"/>
                </a:solidFill>
              </a:rPr>
              <a:t>Exemple:</a:t>
            </a:r>
            <a:r>
              <a:rPr lang="fr-FR" sz="3200" b="1" dirty="0" smtClean="0">
                <a:solidFill>
                  <a:schemeClr val="tx1"/>
                </a:solidFill>
              </a:rPr>
              <a:t> Genèse 29:15-30</a:t>
            </a:r>
          </a:p>
          <a:p>
            <a:r>
              <a:rPr lang="fr-FR" sz="3200" b="1" dirty="0" smtClean="0">
                <a:solidFill>
                  <a:schemeClr val="tx1"/>
                </a:solidFill>
              </a:rPr>
              <a:t>Leçon: 1. L’homme aime la fille.</a:t>
            </a:r>
          </a:p>
          <a:p>
            <a:endParaRPr lang="fr-FR" sz="3200" b="1" dirty="0">
              <a:solidFill>
                <a:schemeClr val="tx1"/>
              </a:solidFill>
            </a:endParaRPr>
          </a:p>
          <a:p>
            <a:r>
              <a:rPr lang="fr-FR" sz="3200" b="1" dirty="0" smtClean="0">
                <a:solidFill>
                  <a:schemeClr val="tx1"/>
                </a:solidFill>
              </a:rPr>
              <a:t>2. Il n’a pas de situation.</a:t>
            </a:r>
            <a:endParaRPr lang="fr-FR" sz="3200" b="1" dirty="0" smtClean="0">
              <a:solidFill>
                <a:srgbClr val="0070C0"/>
              </a:solidFill>
            </a:endParaRPr>
          </a:p>
        </p:txBody>
      </p:sp>
    </p:spTree>
    <p:extLst>
      <p:ext uri="{BB962C8B-B14F-4D97-AF65-F5344CB8AC3E}">
        <p14:creationId xmlns:p14="http://schemas.microsoft.com/office/powerpoint/2010/main" val="11125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down)">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chemeClr val="tx1"/>
                </a:solidFill>
              </a:rPr>
              <a:t>3. Il propose de travailler 7 années.</a:t>
            </a:r>
          </a:p>
          <a:p>
            <a:endParaRPr lang="fr-FR" sz="3200" b="1" dirty="0" smtClean="0">
              <a:solidFill>
                <a:schemeClr val="tx1"/>
              </a:solidFill>
            </a:endParaRPr>
          </a:p>
          <a:p>
            <a:r>
              <a:rPr lang="fr-FR" sz="3200" b="1" dirty="0" smtClean="0">
                <a:solidFill>
                  <a:schemeClr val="tx1"/>
                </a:solidFill>
              </a:rPr>
              <a:t>4. Il reste </a:t>
            </a:r>
            <a:r>
              <a:rPr lang="fr-FR" sz="3200" b="1" dirty="0" smtClean="0">
                <a:solidFill>
                  <a:srgbClr val="0070C0"/>
                </a:solidFill>
              </a:rPr>
              <a:t>7 années </a:t>
            </a:r>
            <a:r>
              <a:rPr lang="fr-FR" sz="3200" b="1" dirty="0" smtClean="0">
                <a:solidFill>
                  <a:schemeClr val="tx1"/>
                </a:solidFill>
              </a:rPr>
              <a:t>fiancé, </a:t>
            </a:r>
            <a:r>
              <a:rPr lang="fr-FR" sz="3200" b="1" dirty="0" smtClean="0">
                <a:solidFill>
                  <a:srgbClr val="FF0000"/>
                </a:solidFill>
              </a:rPr>
              <a:t>sans coucher avec sa fiancée qui lui </a:t>
            </a:r>
            <a:r>
              <a:rPr lang="fr-FR" sz="3200" b="1" u="sng" dirty="0" smtClean="0">
                <a:solidFill>
                  <a:srgbClr val="FF0000"/>
                </a:solidFill>
              </a:rPr>
              <a:t>appartient légalement</a:t>
            </a:r>
            <a:r>
              <a:rPr lang="fr-FR" sz="3200" b="1" dirty="0" smtClean="0">
                <a:solidFill>
                  <a:srgbClr val="FF0000"/>
                </a:solidFill>
              </a:rPr>
              <a:t>.</a:t>
            </a:r>
            <a:r>
              <a:rPr lang="fr-FR" sz="3200" b="1" dirty="0" smtClean="0">
                <a:solidFill>
                  <a:schemeClr val="tx1"/>
                </a:solidFill>
              </a:rPr>
              <a:t> Il doit d’abord payer la dot pour y avoir droit.</a:t>
            </a:r>
          </a:p>
          <a:p>
            <a:r>
              <a:rPr lang="fr-FR" sz="3200" b="1" dirty="0" smtClean="0">
                <a:solidFill>
                  <a:schemeClr val="tx1"/>
                </a:solidFill>
              </a:rPr>
              <a:t>(IL A DROIT SANS AVOIR DROIT!!!)</a:t>
            </a:r>
            <a:endParaRPr lang="fr-FR" sz="3200" b="1" dirty="0" smtClean="0">
              <a:solidFill>
                <a:srgbClr val="0070C0"/>
              </a:solidFill>
            </a:endParaRPr>
          </a:p>
        </p:txBody>
      </p:sp>
    </p:spTree>
    <p:extLst>
      <p:ext uri="{BB962C8B-B14F-4D97-AF65-F5344CB8AC3E}">
        <p14:creationId xmlns:p14="http://schemas.microsoft.com/office/powerpoint/2010/main" val="350716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a:solidFill>
                  <a:schemeClr val="tx1"/>
                </a:solidFill>
              </a:rPr>
              <a:t>5</a:t>
            </a:r>
            <a:r>
              <a:rPr lang="fr-FR" sz="3200" b="1" dirty="0" smtClean="0">
                <a:solidFill>
                  <a:schemeClr val="tx1"/>
                </a:solidFill>
              </a:rPr>
              <a:t>. Le moment venu, il réclame sa femme </a:t>
            </a:r>
            <a:r>
              <a:rPr lang="fr-FR" sz="3200" b="1" dirty="0" smtClean="0">
                <a:solidFill>
                  <a:srgbClr val="FF0000"/>
                </a:solidFill>
              </a:rPr>
              <a:t>pour aller vers elle</a:t>
            </a:r>
            <a:r>
              <a:rPr lang="fr-FR" sz="3200" b="1" dirty="0" smtClean="0">
                <a:solidFill>
                  <a:schemeClr val="tx1"/>
                </a:solidFill>
              </a:rPr>
              <a:t>.</a:t>
            </a:r>
          </a:p>
          <a:p>
            <a:endParaRPr lang="fr-FR" sz="3200" b="1" dirty="0" smtClean="0">
              <a:solidFill>
                <a:schemeClr val="tx1"/>
              </a:solidFill>
            </a:endParaRPr>
          </a:p>
          <a:p>
            <a:r>
              <a:rPr lang="fr-FR" sz="3200" b="1" dirty="0" smtClean="0">
                <a:solidFill>
                  <a:schemeClr val="tx1"/>
                </a:solidFill>
              </a:rPr>
              <a:t>6. On fait la noce, moment de remise de la promise.</a:t>
            </a:r>
          </a:p>
        </p:txBody>
      </p:sp>
    </p:spTree>
    <p:extLst>
      <p:ext uri="{BB962C8B-B14F-4D97-AF65-F5344CB8AC3E}">
        <p14:creationId xmlns:p14="http://schemas.microsoft.com/office/powerpoint/2010/main" val="48264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r>
              <a:rPr lang="fr-FR" sz="3200" b="1" dirty="0" smtClean="0">
                <a:solidFill>
                  <a:schemeClr val="tx1"/>
                </a:solidFill>
              </a:rPr>
              <a:t>L’importance des fiançailles aux yeux de Dieu.</a:t>
            </a:r>
          </a:p>
          <a:p>
            <a:pPr marL="114300" indent="0">
              <a:buNone/>
            </a:pPr>
            <a:r>
              <a:rPr lang="fr-FR" sz="3200" b="1" dirty="0" smtClean="0">
                <a:solidFill>
                  <a:srgbClr val="FF0000"/>
                </a:solidFill>
              </a:rPr>
              <a:t>Deutéronome 22: 23-29.</a:t>
            </a:r>
          </a:p>
          <a:p>
            <a:pPr marL="114300" indent="0">
              <a:buNone/>
            </a:pPr>
            <a:endParaRPr lang="fr-FR" sz="3200" b="1" dirty="0">
              <a:solidFill>
                <a:srgbClr val="FF0000"/>
              </a:solidFill>
            </a:endParaRPr>
          </a:p>
          <a:p>
            <a:pPr marL="114300" indent="0">
              <a:buNone/>
            </a:pPr>
            <a:r>
              <a:rPr lang="fr-FR" sz="3200" b="1" dirty="0" smtClean="0">
                <a:solidFill>
                  <a:srgbClr val="002060"/>
                </a:solidFill>
              </a:rPr>
              <a:t>La punition dans la cas de la fiancée infidèle était la même que pour la femme mariée.</a:t>
            </a:r>
          </a:p>
        </p:txBody>
      </p:sp>
    </p:spTree>
    <p:extLst>
      <p:ext uri="{BB962C8B-B14F-4D97-AF65-F5344CB8AC3E}">
        <p14:creationId xmlns:p14="http://schemas.microsoft.com/office/powerpoint/2010/main" val="191198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rôle des fiançailles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r>
              <a:rPr lang="fr-FR" sz="3200" b="1" dirty="0" smtClean="0">
                <a:solidFill>
                  <a:schemeClr val="tx1"/>
                </a:solidFill>
              </a:rPr>
              <a:t>Jésus s’est fiancé à l’oriental avec son église.</a:t>
            </a:r>
          </a:p>
          <a:p>
            <a:pPr marL="114300" indent="0">
              <a:buNone/>
            </a:pPr>
            <a:r>
              <a:rPr lang="fr-FR" sz="3200" b="1" dirty="0" smtClean="0">
                <a:solidFill>
                  <a:schemeClr val="tx1"/>
                </a:solidFill>
              </a:rPr>
              <a:t>1. Actes des fiançailles, </a:t>
            </a:r>
          </a:p>
          <a:p>
            <a:r>
              <a:rPr lang="fr-FR" sz="3200" b="1" dirty="0">
                <a:solidFill>
                  <a:srgbClr val="002060"/>
                </a:solidFill>
              </a:rPr>
              <a:t>2.Cor 11</a:t>
            </a:r>
            <a:r>
              <a:rPr lang="fr-FR" sz="3200" b="1" dirty="0" smtClean="0">
                <a:solidFill>
                  <a:srgbClr val="002060"/>
                </a:solidFill>
              </a:rPr>
              <a:t>: 2.</a:t>
            </a:r>
            <a:r>
              <a:rPr lang="fr-FR" sz="3200" b="1" dirty="0">
                <a:solidFill>
                  <a:srgbClr val="002060"/>
                </a:solidFill>
              </a:rPr>
              <a:t>	Car je suis jaloux de vous d'une jalousie de Dieu, parce que je vous ai fiancés à un seul époux, pour vous présenter à Christ comme une </a:t>
            </a:r>
            <a:r>
              <a:rPr lang="fr-FR" sz="3200" b="1" dirty="0">
                <a:solidFill>
                  <a:srgbClr val="FF0000"/>
                </a:solidFill>
              </a:rPr>
              <a:t>vierge pure</a:t>
            </a:r>
            <a:r>
              <a:rPr lang="fr-FR" sz="3200" b="1" dirty="0">
                <a:solidFill>
                  <a:srgbClr val="002060"/>
                </a:solidFill>
              </a:rPr>
              <a:t>.</a:t>
            </a:r>
          </a:p>
          <a:p>
            <a:endParaRPr lang="fr-FR" sz="3200" dirty="0"/>
          </a:p>
          <a:p>
            <a:pPr marL="628650" indent="-514350">
              <a:buAutoNum type="arabicPeriod"/>
            </a:pPr>
            <a:endParaRPr lang="fr-FR" sz="3200" b="1" dirty="0" smtClean="0">
              <a:solidFill>
                <a:schemeClr val="tx1"/>
              </a:solidFill>
            </a:endParaRPr>
          </a:p>
        </p:txBody>
      </p:sp>
    </p:spTree>
    <p:extLst>
      <p:ext uri="{BB962C8B-B14F-4D97-AF65-F5344CB8AC3E}">
        <p14:creationId xmlns:p14="http://schemas.microsoft.com/office/powerpoint/2010/main" val="31586475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icaire">
  <a:themeElements>
    <a:clrScheme name="Apothicaire">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icaire">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icaire">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1195</TotalTime>
  <Words>1539</Words>
  <Application>Microsoft Office PowerPoint</Application>
  <PresentationFormat>Affichage à l'écran (4:3)</PresentationFormat>
  <Paragraphs>132</Paragraphs>
  <Slides>38</Slides>
  <Notes>0</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Apothicaire</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lpstr>Le rôle des fiançailles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rôle des fiançailles</dc:title>
  <dc:creator>Toshiba</dc:creator>
  <cp:lastModifiedBy>Toshiba</cp:lastModifiedBy>
  <cp:revision>28</cp:revision>
  <dcterms:created xsi:type="dcterms:W3CDTF">2013-09-17T12:42:23Z</dcterms:created>
  <dcterms:modified xsi:type="dcterms:W3CDTF">2013-09-20T20:47:26Z</dcterms:modified>
</cp:coreProperties>
</file>