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303" r:id="rId38"/>
    <p:sldId id="293" r:id="rId39"/>
    <p:sldId id="304" r:id="rId40"/>
    <p:sldId id="294" r:id="rId41"/>
    <p:sldId id="295" r:id="rId42"/>
    <p:sldId id="296" r:id="rId43"/>
    <p:sldId id="305" r:id="rId44"/>
    <p:sldId id="297" r:id="rId45"/>
    <p:sldId id="298" r:id="rId46"/>
    <p:sldId id="299" r:id="rId47"/>
    <p:sldId id="306" r:id="rId48"/>
    <p:sldId id="300" r:id="rId49"/>
    <p:sldId id="307" r:id="rId50"/>
    <p:sldId id="301" r:id="rId51"/>
    <p:sldId id="302" r:id="rId5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5A14D2FC-B747-457F-918C-60526BD78A62}">
          <p14:sldIdLst>
            <p14:sldId id="256"/>
            <p14:sldId id="257"/>
            <p14:sldId id="258"/>
          </p14:sldIdLst>
        </p14:section>
        <p14:section name="Section sans titre" id="{8C7D108B-4C73-4321-8C88-D8A674D3C250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303"/>
            <p14:sldId id="293"/>
            <p14:sldId id="304"/>
            <p14:sldId id="294"/>
            <p14:sldId id="295"/>
            <p14:sldId id="296"/>
            <p14:sldId id="305"/>
            <p14:sldId id="297"/>
            <p14:sldId id="298"/>
            <p14:sldId id="299"/>
            <p14:sldId id="306"/>
            <p14:sldId id="300"/>
            <p14:sldId id="307"/>
            <p14:sldId id="301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0F71A5-8D1D-408E-9812-16C6F911461B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BE11D8-E4A2-4AF3-BC45-FE1251973652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70C0"/>
                </a:solidFill>
              </a:rPr>
              <a:t>VALEUR INCONTOURNABLE POUR L’ENFANT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6600" b="1" dirty="0" smtClean="0">
                <a:solidFill>
                  <a:srgbClr val="FF0000"/>
                </a:solidFill>
              </a:rPr>
              <a:t>LE RESPECT</a:t>
            </a:r>
            <a:endParaRPr lang="fr-FR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096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100628"/>
            <a:ext cx="8208912" cy="5208692"/>
          </a:xfrm>
        </p:spPr>
        <p:txBody>
          <a:bodyPr>
            <a:normAutofit/>
          </a:bodyPr>
          <a:lstStyle/>
          <a:p>
            <a:pPr algn="ctr"/>
            <a:endParaRPr lang="fr-FR" sz="5400" b="1" dirty="0" smtClean="0"/>
          </a:p>
          <a:p>
            <a:pPr algn="ctr"/>
            <a:r>
              <a:rPr lang="fr-FR" sz="5400" b="1" dirty="0" smtClean="0"/>
              <a:t>COMMENT AIDER LES ENFANTS A DEVELOPPER LE RESPECT?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256222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08912" cy="4752528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1. Envoyez un puissant message d’amour et de respect à vos </a:t>
            </a:r>
            <a:r>
              <a:rPr lang="fr-FR" sz="5400" b="1" dirty="0" smtClean="0"/>
              <a:t>enfants.</a:t>
            </a:r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818626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77108"/>
            <a:ext cx="8208912" cy="4832212"/>
          </a:xfrm>
        </p:spPr>
        <p:txBody>
          <a:bodyPr>
            <a:normAutofit fontScale="92500"/>
          </a:bodyPr>
          <a:lstStyle/>
          <a:p>
            <a:r>
              <a:rPr lang="fr-FR" sz="5400" b="1" dirty="0" smtClean="0"/>
              <a:t>La chose la plus convaincante que vous puissiez faire pour enseigner le respect à vos enfants est de les traiter avec respect.</a:t>
            </a:r>
          </a:p>
        </p:txBody>
      </p:sp>
    </p:spTree>
    <p:extLst>
      <p:ext uri="{BB962C8B-B14F-4D97-AF65-F5344CB8AC3E}">
        <p14:creationId xmlns:p14="http://schemas.microsoft.com/office/powerpoint/2010/main" val="171626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08912" cy="4824536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Un adulte ou un enfant respecté saura respecter les autres aussi.</a:t>
            </a:r>
          </a:p>
        </p:txBody>
      </p:sp>
    </p:spTree>
    <p:extLst>
      <p:ext uri="{BB962C8B-B14F-4D97-AF65-F5344CB8AC3E}">
        <p14:creationId xmlns:p14="http://schemas.microsoft.com/office/powerpoint/2010/main" val="3490202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08912" cy="4824536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Partagez donc une grande quantité d’amour et de respect avec vos enfants. Beaucoup de parents aiment leurs enfants mais ne les </a:t>
            </a:r>
            <a:r>
              <a:rPr lang="fr-FR" sz="5400" b="1" dirty="0" smtClean="0"/>
              <a:t>respectent </a:t>
            </a:r>
            <a:r>
              <a:rPr lang="fr-FR" sz="5400" b="1" dirty="0" smtClean="0"/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1986345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08912" cy="4752528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Ecoutez réellement vos enfants. Arrêtez ce que vous faites et écoutez. Faites des commentaires appropriés. Montrez que vous valorisez </a:t>
            </a:r>
            <a:r>
              <a:rPr lang="fr-FR" sz="5400" b="1" dirty="0" smtClean="0"/>
              <a:t>leurs </a:t>
            </a:r>
            <a:r>
              <a:rPr lang="fr-FR" sz="5400" b="1" dirty="0" smtClean="0"/>
              <a:t>idées.</a:t>
            </a:r>
          </a:p>
        </p:txBody>
      </p:sp>
    </p:spTree>
    <p:extLst>
      <p:ext uri="{BB962C8B-B14F-4D97-AF65-F5344CB8AC3E}">
        <p14:creationId xmlns:p14="http://schemas.microsoft.com/office/powerpoint/2010/main" val="992216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08912" cy="4824536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Respectez les </a:t>
            </a:r>
            <a:r>
              <a:rPr lang="fr-FR" sz="5400" b="1" dirty="0" smtClean="0"/>
              <a:t>sentiments </a:t>
            </a:r>
            <a:r>
              <a:rPr lang="fr-FR" sz="5400" b="1" dirty="0" smtClean="0"/>
              <a:t>de vos enfants. Eux aussi ont des sentiments et ils sont réels.</a:t>
            </a:r>
          </a:p>
        </p:txBody>
      </p:sp>
    </p:spTree>
    <p:extLst>
      <p:ext uri="{BB962C8B-B14F-4D97-AF65-F5344CB8AC3E}">
        <p14:creationId xmlns:p14="http://schemas.microsoft.com/office/powerpoint/2010/main" val="3160397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08912" cy="4824536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En fait, leurs sentiments sont aussi forts et aussi dominants dans leur vie que les sentiments  des adultes. Donc ils sont plus facilement blessés.</a:t>
            </a:r>
          </a:p>
        </p:txBody>
      </p:sp>
    </p:spTree>
    <p:extLst>
      <p:ext uri="{BB962C8B-B14F-4D97-AF65-F5344CB8AC3E}">
        <p14:creationId xmlns:p14="http://schemas.microsoft.com/office/powerpoint/2010/main" val="3919333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08912" cy="4824536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Ne blessez pas leurs sentiments par des remarques cyniques en ce qui concerne leurs échecs.</a:t>
            </a:r>
          </a:p>
        </p:txBody>
      </p:sp>
    </p:spTree>
    <p:extLst>
      <p:ext uri="{BB962C8B-B14F-4D97-AF65-F5344CB8AC3E}">
        <p14:creationId xmlns:p14="http://schemas.microsoft.com/office/powerpoint/2010/main" val="2359503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4896544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Respectez l’individualité de votre enfants. </a:t>
            </a:r>
            <a:endParaRPr lang="fr-FR" sz="5400" b="1" dirty="0" smtClean="0"/>
          </a:p>
          <a:p>
            <a:r>
              <a:rPr lang="fr-FR" sz="5400" b="1" dirty="0" smtClean="0"/>
              <a:t>Ne </a:t>
            </a:r>
            <a:r>
              <a:rPr lang="fr-FR" sz="5400" b="1" dirty="0" smtClean="0"/>
              <a:t>faites pas de comparaison avec d’autres. Même les jumeaux ne sont pas semblables.</a:t>
            </a:r>
          </a:p>
        </p:txBody>
      </p:sp>
    </p:spTree>
    <p:extLst>
      <p:ext uri="{BB962C8B-B14F-4D97-AF65-F5344CB8AC3E}">
        <p14:creationId xmlns:p14="http://schemas.microsoft.com/office/powerpoint/2010/main" val="175250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484784"/>
            <a:ext cx="7588324" cy="3195693"/>
          </a:xfrm>
        </p:spPr>
        <p:txBody>
          <a:bodyPr>
            <a:normAutofit fontScale="92500"/>
          </a:bodyPr>
          <a:lstStyle/>
          <a:p>
            <a:r>
              <a:rPr lang="fr-FR" sz="4400" dirty="0" smtClean="0"/>
              <a:t>  </a:t>
            </a:r>
            <a:r>
              <a:rPr lang="fr-FR" sz="4400" b="1" dirty="0" smtClean="0"/>
              <a:t>1 Pierre 2:17.</a:t>
            </a:r>
          </a:p>
          <a:p>
            <a:r>
              <a:rPr lang="fr-FR" sz="4400" b="1" dirty="0" smtClean="0"/>
              <a:t>Honorez tout </a:t>
            </a:r>
            <a:r>
              <a:rPr lang="fr-FR" sz="4400" b="1" dirty="0"/>
              <a:t>le monde; </a:t>
            </a:r>
            <a:r>
              <a:rPr lang="fr-FR" sz="4400" b="1" dirty="0" smtClean="0"/>
              <a:t>aimez les </a:t>
            </a:r>
            <a:r>
              <a:rPr lang="fr-FR" sz="4400" b="1" dirty="0"/>
              <a:t>frères; craignez Dieu; honorez le roi.</a:t>
            </a:r>
          </a:p>
          <a:p>
            <a:endParaRPr lang="fr-FR" sz="4400" b="1" dirty="0"/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07235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Dieu fit chacun de nous différent. Aidez chacun de vos enfants à développer ses propres capacités. </a:t>
            </a:r>
            <a:r>
              <a:rPr lang="fr-FR" sz="5400" b="1" dirty="0" smtClean="0"/>
              <a:t>Donnez </a:t>
            </a:r>
            <a:r>
              <a:rPr lang="fr-FR" sz="5400" b="1" dirty="0" smtClean="0"/>
              <a:t>aux enfants la latitude de faire des choix appropriés à leurs âges.</a:t>
            </a:r>
          </a:p>
        </p:txBody>
      </p:sp>
    </p:spTree>
    <p:extLst>
      <p:ext uri="{BB962C8B-B14F-4D97-AF65-F5344CB8AC3E}">
        <p14:creationId xmlns:p14="http://schemas.microsoft.com/office/powerpoint/2010/main" val="20700568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20000"/>
          </a:bodyPr>
          <a:lstStyle/>
          <a:p>
            <a:r>
              <a:rPr lang="fr-FR" sz="5400" b="1" dirty="0" smtClean="0"/>
              <a:t>Respectez la vie privée de vos enfants. Ne lisez pas leurs courriers, n’entrer pas dans leur chambre avant de frapper, ne mettez pas leurs vêtements </a:t>
            </a:r>
            <a:r>
              <a:rPr lang="fr-FR" sz="5400" b="1" dirty="0"/>
              <a:t>s</a:t>
            </a:r>
            <a:r>
              <a:rPr lang="fr-FR" sz="5400" b="1" dirty="0" smtClean="0"/>
              <a:t>ans </a:t>
            </a:r>
            <a:r>
              <a:rPr lang="fr-FR" sz="5400" b="1" dirty="0" smtClean="0"/>
              <a:t>leur permission.</a:t>
            </a:r>
          </a:p>
        </p:txBody>
      </p:sp>
    </p:spTree>
    <p:extLst>
      <p:ext uri="{BB962C8B-B14F-4D97-AF65-F5344CB8AC3E}">
        <p14:creationId xmlns:p14="http://schemas.microsoft.com/office/powerpoint/2010/main" val="1396640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10000"/>
          </a:bodyPr>
          <a:lstStyle/>
          <a:p>
            <a:r>
              <a:rPr lang="fr-FR" sz="5400" b="1" dirty="0" smtClean="0"/>
              <a:t>Respectez les habilités croissantes de votre enfant à mener et diriger sa vie. Ne traitez pas le garçon de 13 ans comme la fille de 9 ans.</a:t>
            </a:r>
          </a:p>
          <a:p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313393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N’essayez pas de diriger chaque minute de la vie de votre adolescent. Certainement il commettra des gaffes mais il apprendra de ces expériences et il fera mieux à l’avenir.</a:t>
            </a:r>
          </a:p>
        </p:txBody>
      </p:sp>
    </p:spTree>
    <p:extLst>
      <p:ext uri="{BB962C8B-B14F-4D97-AF65-F5344CB8AC3E}">
        <p14:creationId xmlns:p14="http://schemas.microsoft.com/office/powerpoint/2010/main" val="2570134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20000"/>
          </a:bodyPr>
          <a:lstStyle/>
          <a:p>
            <a:r>
              <a:rPr lang="fr-FR" sz="5400" b="1" dirty="0" smtClean="0"/>
              <a:t>Si vous traitez votre enfant avec respect, il sera fidèle et vous le rendra ainsi qu’aux autres comme un miroir. Votre propre exemple est la clé pour un enfant respectueux.</a:t>
            </a:r>
          </a:p>
        </p:txBody>
      </p:sp>
    </p:spTree>
    <p:extLst>
      <p:ext uri="{BB962C8B-B14F-4D97-AF65-F5344CB8AC3E}">
        <p14:creationId xmlns:p14="http://schemas.microsoft.com/office/powerpoint/2010/main" val="664541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/>
          </a:bodyPr>
          <a:lstStyle/>
          <a:p>
            <a:r>
              <a:rPr lang="fr-FR" sz="5400" b="1" dirty="0" smtClean="0"/>
              <a:t>2. Traitez votre épouse et les membres de la famille élargie avec respect et amour. C’est la même règle que pour les enfants.</a:t>
            </a:r>
          </a:p>
        </p:txBody>
      </p:sp>
    </p:spTree>
    <p:extLst>
      <p:ext uri="{BB962C8B-B14F-4D97-AF65-F5344CB8AC3E}">
        <p14:creationId xmlns:p14="http://schemas.microsoft.com/office/powerpoint/2010/main" val="1496509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10000"/>
          </a:bodyPr>
          <a:lstStyle/>
          <a:p>
            <a:r>
              <a:rPr lang="fr-FR" sz="5400" b="1" dirty="0" smtClean="0"/>
              <a:t>Ecoutez, respectez les sentiments, l’individualité et la vie privée. n’essayez pas de mener chaque minute de la vie de chacun à votre goût.</a:t>
            </a:r>
          </a:p>
        </p:txBody>
      </p:sp>
    </p:spTree>
    <p:extLst>
      <p:ext uri="{BB962C8B-B14F-4D97-AF65-F5344CB8AC3E}">
        <p14:creationId xmlns:p14="http://schemas.microsoft.com/office/powerpoint/2010/main" val="3881450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208912" cy="5328592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Si vous et votre époux ou d’autres adultes qui </a:t>
            </a:r>
            <a:r>
              <a:rPr lang="fr-FR" sz="5400" b="1" dirty="0" smtClean="0"/>
              <a:t>vivent </a:t>
            </a:r>
            <a:r>
              <a:rPr lang="fr-FR" sz="5400" b="1" dirty="0" smtClean="0"/>
              <a:t>avec vous se querellent fréquemment ou </a:t>
            </a:r>
            <a:r>
              <a:rPr lang="fr-FR" sz="5400" b="1" dirty="0" smtClean="0"/>
              <a:t>s’insultent, </a:t>
            </a:r>
            <a:r>
              <a:rPr lang="fr-FR" sz="5400" b="1" dirty="0" smtClean="0"/>
              <a:t>vos enfants apprendront ces leçons qu’il sera difficile d’éradiquer par la suite.</a:t>
            </a:r>
          </a:p>
        </p:txBody>
      </p:sp>
    </p:spTree>
    <p:extLst>
      <p:ext uri="{BB962C8B-B14F-4D97-AF65-F5344CB8AC3E}">
        <p14:creationId xmlns:p14="http://schemas.microsoft.com/office/powerpoint/2010/main" val="1703135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3. Focalisez vous plus à découvrir ce qui est bien chez les autres. Ne critiquez pas et (</a:t>
            </a:r>
            <a:r>
              <a:rPr lang="fr-FR" sz="5400" b="1" dirty="0" err="1" smtClean="0"/>
              <a:t>berate</a:t>
            </a:r>
            <a:r>
              <a:rPr lang="fr-FR" sz="5400" b="1" dirty="0" smtClean="0"/>
              <a:t>) les gens.</a:t>
            </a:r>
          </a:p>
        </p:txBody>
      </p:sp>
    </p:spTree>
    <p:extLst>
      <p:ext uri="{BB962C8B-B14F-4D97-AF65-F5344CB8AC3E}">
        <p14:creationId xmlns:p14="http://schemas.microsoft.com/office/powerpoint/2010/main" val="2933843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20000"/>
          </a:bodyPr>
          <a:lstStyle/>
          <a:p>
            <a:r>
              <a:rPr lang="fr-FR" sz="5400" b="1" dirty="0" smtClean="0"/>
              <a:t>Quand vous chercher de manière consistante à découvrir ce qu’il y a de bien chez les autres et à en parler, </a:t>
            </a:r>
            <a:r>
              <a:rPr lang="fr-FR" sz="5400" b="1" dirty="0" smtClean="0"/>
              <a:t>vos </a:t>
            </a:r>
            <a:r>
              <a:rPr lang="fr-FR" sz="5400" b="1" dirty="0" smtClean="0"/>
              <a:t>enfants le (catch on) </a:t>
            </a:r>
            <a:r>
              <a:rPr lang="fr-FR" sz="5400" b="1" dirty="0" smtClean="0"/>
              <a:t>(saisiront) comprendront</a:t>
            </a:r>
            <a:r>
              <a:rPr lang="fr-FR" sz="5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173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100628"/>
            <a:ext cx="8712968" cy="52086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400" dirty="0" smtClean="0"/>
          </a:p>
          <a:p>
            <a:pPr marL="0" indent="0">
              <a:buNone/>
            </a:pPr>
            <a:r>
              <a:rPr lang="fr-FR" sz="3900" b="1" dirty="0" smtClean="0"/>
              <a:t>QUAND JE SUIS RESPECTUEUX</a:t>
            </a:r>
          </a:p>
          <a:p>
            <a:r>
              <a:rPr lang="fr-FR" sz="4400" b="1" dirty="0" smtClean="0"/>
              <a:t>J’adore Dieu avec révérence. J’aide à prendre soin de l’église, j’écoute attentivement les ministres et les moniteurs.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133155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/>
          </a:bodyPr>
          <a:lstStyle/>
          <a:p>
            <a:r>
              <a:rPr lang="fr-FR" sz="5400" b="1" dirty="0" smtClean="0"/>
              <a:t>Mais si vous critiquez constamment les gens que vous connaissez et les (</a:t>
            </a:r>
            <a:r>
              <a:rPr lang="fr-FR" sz="5400" b="1" dirty="0" err="1" smtClean="0"/>
              <a:t>berate</a:t>
            </a:r>
            <a:r>
              <a:rPr lang="fr-FR" sz="5400" b="1" dirty="0" smtClean="0"/>
              <a:t>), attendez la même chose de vos </a:t>
            </a:r>
            <a:r>
              <a:rPr lang="fr-FR" sz="5400" b="1" dirty="0" smtClean="0"/>
              <a:t>enfants</a:t>
            </a:r>
            <a:r>
              <a:rPr lang="fr-FR" sz="5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9353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10000"/>
          </a:bodyPr>
          <a:lstStyle/>
          <a:p>
            <a:r>
              <a:rPr lang="fr-FR" sz="5400" b="1" dirty="0" smtClean="0"/>
              <a:t>Comment voudriez-vous que vos enfants respecte le pasteur, le directeur de l’école, quand tout ce que vous pensez de ces personnes est négatif? </a:t>
            </a:r>
          </a:p>
        </p:txBody>
      </p:sp>
    </p:spTree>
    <p:extLst>
      <p:ext uri="{BB962C8B-B14F-4D97-AF65-F5344CB8AC3E}">
        <p14:creationId xmlns:p14="http://schemas.microsoft.com/office/powerpoint/2010/main" val="21724225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10000"/>
          </a:bodyPr>
          <a:lstStyle/>
          <a:p>
            <a:r>
              <a:rPr lang="fr-FR" sz="5400" b="1" dirty="0" smtClean="0"/>
              <a:t>Gardez vos pensées pour vous. Allez personnellement vers le dirigeant faible et essayer plutôt d’appuyer et de fortifier </a:t>
            </a:r>
            <a:r>
              <a:rPr lang="fr-FR" sz="5400" b="1" dirty="0" smtClean="0"/>
              <a:t>son </a:t>
            </a:r>
            <a:r>
              <a:rPr lang="fr-FR" sz="5400" b="1" dirty="0" smtClean="0"/>
              <a:t>travail.</a:t>
            </a:r>
          </a:p>
          <a:p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7443161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20000"/>
          </a:bodyPr>
          <a:lstStyle/>
          <a:p>
            <a:r>
              <a:rPr lang="fr-FR" sz="5400" b="1" dirty="0" smtClean="0"/>
              <a:t>4. Montrez du respect et de l’honneur aux plus âgé. </a:t>
            </a:r>
          </a:p>
          <a:p>
            <a:r>
              <a:rPr lang="fr-FR" sz="5400" b="1" dirty="0" smtClean="0"/>
              <a:t>Ceux qui </a:t>
            </a:r>
            <a:r>
              <a:rPr lang="fr-FR" sz="5400" b="1" dirty="0" smtClean="0"/>
              <a:t>traitent </a:t>
            </a:r>
            <a:r>
              <a:rPr lang="fr-FR" sz="5400" b="1" dirty="0" smtClean="0"/>
              <a:t>les âgés avec respect, habituellement agissent de même envers tous.</a:t>
            </a:r>
          </a:p>
        </p:txBody>
      </p:sp>
    </p:spTree>
    <p:extLst>
      <p:ext uri="{BB962C8B-B14F-4D97-AF65-F5344CB8AC3E}">
        <p14:creationId xmlns:p14="http://schemas.microsoft.com/office/powerpoint/2010/main" val="2698804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/>
          </a:bodyPr>
          <a:lstStyle/>
          <a:p>
            <a:r>
              <a:rPr lang="fr-FR" sz="5400" b="1" dirty="0" smtClean="0"/>
              <a:t>Les âgés sont vulnérables. Ils sont en général les premiers (</a:t>
            </a:r>
            <a:r>
              <a:rPr lang="fr-FR" sz="5400" b="1" dirty="0" err="1" smtClean="0"/>
              <a:t>target</a:t>
            </a:r>
            <a:r>
              <a:rPr lang="fr-FR" sz="5400" b="1" dirty="0" smtClean="0"/>
              <a:t>) </a:t>
            </a:r>
            <a:r>
              <a:rPr lang="fr-FR" sz="5400" b="1" dirty="0" smtClean="0"/>
              <a:t>objets </a:t>
            </a:r>
            <a:r>
              <a:rPr lang="fr-FR" sz="5400" b="1" dirty="0" smtClean="0"/>
              <a:t>d’enfants irrespectueux et des adolescents.</a:t>
            </a:r>
          </a:p>
        </p:txBody>
      </p:sp>
    </p:spTree>
    <p:extLst>
      <p:ext uri="{BB962C8B-B14F-4D97-AF65-F5344CB8AC3E}">
        <p14:creationId xmlns:p14="http://schemas.microsoft.com/office/powerpoint/2010/main" val="1483227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85000" lnSpcReduction="10000"/>
          </a:bodyPr>
          <a:lstStyle/>
          <a:p>
            <a:r>
              <a:rPr lang="fr-FR" sz="5400" b="1" dirty="0" smtClean="0"/>
              <a:t>Pendant qu’ils sont jeunes, apprenez </a:t>
            </a:r>
            <a:r>
              <a:rPr lang="fr-FR" sz="5400" b="1" dirty="0" smtClean="0"/>
              <a:t>vos </a:t>
            </a:r>
            <a:r>
              <a:rPr lang="fr-FR" sz="5400" b="1" dirty="0" smtClean="0"/>
              <a:t>enfants par l’exemple et l’enseignement à respecter les aînées. Ils devraient être valorisés pour leur sagesse et leur contribution dans la vie.</a:t>
            </a:r>
          </a:p>
        </p:txBody>
      </p:sp>
    </p:spTree>
    <p:extLst>
      <p:ext uri="{BB962C8B-B14F-4D97-AF65-F5344CB8AC3E}">
        <p14:creationId xmlns:p14="http://schemas.microsoft.com/office/powerpoint/2010/main" val="28044526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5. Montrez votre préoccupation pour ceux qui sont handicapés ou sont désavantagés. </a:t>
            </a:r>
          </a:p>
        </p:txBody>
      </p:sp>
    </p:spTree>
    <p:extLst>
      <p:ext uri="{BB962C8B-B14F-4D97-AF65-F5344CB8AC3E}">
        <p14:creationId xmlns:p14="http://schemas.microsoft.com/office/powerpoint/2010/main" val="11498237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20000"/>
          </a:bodyPr>
          <a:lstStyle/>
          <a:p>
            <a:r>
              <a:rPr lang="fr-FR" sz="5400" b="1" dirty="0" smtClean="0"/>
              <a:t>Introduisez vos enfants auprès des personnes ayant un handicap. Arrêtez-vous et parler avec eux un moment, souriez leur, offrez votre aide si c’est nécessaire.</a:t>
            </a:r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8024387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6. Incluez des gens de races et cultures différentes dans votre cercle de famille et d’amis. </a:t>
            </a:r>
          </a:p>
        </p:txBody>
      </p:sp>
    </p:spTree>
    <p:extLst>
      <p:ext uri="{BB962C8B-B14F-4D97-AF65-F5344CB8AC3E}">
        <p14:creationId xmlns:p14="http://schemas.microsoft.com/office/powerpoint/2010/main" val="4293263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Il </a:t>
            </a:r>
            <a:r>
              <a:rPr lang="fr-FR" sz="5400" b="1" dirty="0" smtClean="0"/>
              <a:t>va sans dire que cela peut vous demander un effort, mais faites-le si cela s’avère utile dans votre projet d’éducation.</a:t>
            </a:r>
          </a:p>
        </p:txBody>
      </p:sp>
    </p:spTree>
    <p:extLst>
      <p:ext uri="{BB962C8B-B14F-4D97-AF65-F5344CB8AC3E}">
        <p14:creationId xmlns:p14="http://schemas.microsoft.com/office/powerpoint/2010/main" val="260809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100628"/>
            <a:ext cx="7804348" cy="3579849"/>
          </a:xfrm>
        </p:spPr>
        <p:txBody>
          <a:bodyPr>
            <a:normAutofit/>
          </a:bodyPr>
          <a:lstStyle/>
          <a:p>
            <a:pPr algn="ctr"/>
            <a:r>
              <a:rPr lang="fr-FR" sz="4400" dirty="0" smtClean="0"/>
              <a:t>	</a:t>
            </a:r>
          </a:p>
          <a:p>
            <a:pPr algn="ctr"/>
            <a:r>
              <a:rPr lang="fr-FR" sz="4400" b="1" dirty="0" smtClean="0"/>
              <a:t>LE POINT DE VUE DE DIEU EN CE QUI CONCERNE LE RESPECT.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08297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Cela peut être gratifiant car vous apprendriez d’autres cultures et vos enfants deviendront des « internationaux ».</a:t>
            </a:r>
          </a:p>
        </p:txBody>
      </p:sp>
    </p:spTree>
    <p:extLst>
      <p:ext uri="{BB962C8B-B14F-4D97-AF65-F5344CB8AC3E}">
        <p14:creationId xmlns:p14="http://schemas.microsoft.com/office/powerpoint/2010/main" val="42230256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Que ce soit clair pour vos enfants que vous </a:t>
            </a:r>
            <a:r>
              <a:rPr lang="fr-FR" sz="5400" b="1" dirty="0" smtClean="0"/>
              <a:t>ne tolérerez </a:t>
            </a:r>
            <a:r>
              <a:rPr lang="fr-FR" sz="5400" b="1" dirty="0" smtClean="0"/>
              <a:t>pas de la rudesse ou des remarques (</a:t>
            </a:r>
            <a:r>
              <a:rPr lang="fr-FR" sz="5400" b="1" dirty="0" err="1" smtClean="0"/>
              <a:t>disparing</a:t>
            </a:r>
            <a:r>
              <a:rPr lang="fr-FR" sz="5400" b="1" dirty="0" smtClean="0"/>
              <a:t>) au sujet de personne.</a:t>
            </a:r>
          </a:p>
        </p:txBody>
      </p:sp>
    </p:spTree>
    <p:extLst>
      <p:ext uri="{BB962C8B-B14F-4D97-AF65-F5344CB8AC3E}">
        <p14:creationId xmlns:p14="http://schemas.microsoft.com/office/powerpoint/2010/main" val="20038887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7. Enseignez à vos enfants comment être courtois envers quelque soit la personne qu’ils rencontrent. </a:t>
            </a:r>
          </a:p>
        </p:txBody>
      </p:sp>
    </p:spTree>
    <p:extLst>
      <p:ext uri="{BB962C8B-B14F-4D97-AF65-F5344CB8AC3E}">
        <p14:creationId xmlns:p14="http://schemas.microsoft.com/office/powerpoint/2010/main" val="4580045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La </a:t>
            </a:r>
            <a:r>
              <a:rPr lang="fr-FR" sz="5400" b="1" dirty="0" smtClean="0"/>
              <a:t>courtoisie va à cheval sur les épaules du respect.</a:t>
            </a:r>
          </a:p>
        </p:txBody>
      </p:sp>
    </p:spTree>
    <p:extLst>
      <p:ext uri="{BB962C8B-B14F-4D97-AF65-F5344CB8AC3E}">
        <p14:creationId xmlns:p14="http://schemas.microsoft.com/office/powerpoint/2010/main" val="13639400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5400" b="1" dirty="0" smtClean="0"/>
              <a:t>La courtoisie c’est respecter l’autre et le traiter exactement comme vous aimeriez être traité. « S’il vous plaît », « merci », « pardon », excusez-moi », « bonjour », « bonsoir ».</a:t>
            </a:r>
          </a:p>
        </p:txBody>
      </p:sp>
    </p:spTree>
    <p:extLst>
      <p:ext uri="{BB962C8B-B14F-4D97-AF65-F5344CB8AC3E}">
        <p14:creationId xmlns:p14="http://schemas.microsoft.com/office/powerpoint/2010/main" val="24711842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5400" b="1" dirty="0" smtClean="0"/>
              <a:t>Quelqu’un a dit un jour: « la courtoisie, c’est faire pour l’autre ce qu’il vous demande faire, comme si cela ne vous dérangeait pas, alors que cela vous dérange en fait ».</a:t>
            </a:r>
          </a:p>
        </p:txBody>
      </p:sp>
    </p:spTree>
    <p:extLst>
      <p:ext uri="{BB962C8B-B14F-4D97-AF65-F5344CB8AC3E}">
        <p14:creationId xmlns:p14="http://schemas.microsoft.com/office/powerpoint/2010/main" val="4588671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Cela demande du temps pour faire grandir un enfant courtois, mais c’est possible</a:t>
            </a:r>
            <a:r>
              <a:rPr lang="fr-FR" sz="5400" b="1" dirty="0" smtClean="0"/>
              <a:t>.</a:t>
            </a:r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6756852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5400" b="1" dirty="0" smtClean="0"/>
              <a:t>Rappelez-vous </a:t>
            </a:r>
            <a:r>
              <a:rPr lang="fr-FR" sz="5400" b="1" dirty="0" smtClean="0"/>
              <a:t>que les gens aiment les enfants courtois et eux-mêmes en retour se sentent bien aussi. C’est un cercle gratifiant.</a:t>
            </a:r>
          </a:p>
        </p:txBody>
      </p:sp>
    </p:spTree>
    <p:extLst>
      <p:ext uri="{BB962C8B-B14F-4D97-AF65-F5344CB8AC3E}">
        <p14:creationId xmlns:p14="http://schemas.microsoft.com/office/powerpoint/2010/main" val="12808282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5400" b="1" dirty="0" smtClean="0"/>
              <a:t>8. Appuyez et respectez les lois des dirigeants et de votre communauté. Si vous dites à vos enfants « surveillez pour moi la police et faites-moi savoir </a:t>
            </a:r>
            <a:r>
              <a:rPr lang="fr-FR" sz="5400" b="1" dirty="0" smtClean="0"/>
              <a:t>»</a:t>
            </a:r>
            <a:endParaRPr lang="fr-FR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5733554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tandis </a:t>
            </a:r>
            <a:r>
              <a:rPr lang="fr-FR" sz="5400" b="1" dirty="0" smtClean="0"/>
              <a:t>que vous roulez à 20 km/h au-dessus de la vitesse permise, les enfants le noteront rapidement et le répéteront plus tard.</a:t>
            </a:r>
          </a:p>
        </p:txBody>
      </p:sp>
    </p:spTree>
    <p:extLst>
      <p:ext uri="{BB962C8B-B14F-4D97-AF65-F5344CB8AC3E}">
        <p14:creationId xmlns:p14="http://schemas.microsoft.com/office/powerpoint/2010/main" val="290189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100628"/>
            <a:ext cx="7804348" cy="520869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fr-FR" sz="4600" dirty="0" smtClean="0"/>
          </a:p>
          <a:p>
            <a:pPr marL="0" indent="0" algn="ctr">
              <a:buNone/>
            </a:pPr>
            <a:r>
              <a:rPr lang="fr-FR" sz="4600" b="1" dirty="0" smtClean="0"/>
              <a:t>Ps. 111:9.</a:t>
            </a:r>
          </a:p>
          <a:p>
            <a:r>
              <a:rPr lang="fr-FR" sz="5200" b="1" dirty="0" smtClean="0"/>
              <a:t>Il </a:t>
            </a:r>
            <a:r>
              <a:rPr lang="fr-FR" sz="5200" b="1" dirty="0"/>
              <a:t>a envoyé la délivrance à son peuple,</a:t>
            </a:r>
            <a:br>
              <a:rPr lang="fr-FR" sz="5200" b="1" dirty="0"/>
            </a:br>
            <a:r>
              <a:rPr lang="fr-FR" sz="5200" b="1" dirty="0"/>
              <a:t>Il a établi pour toujours son alliance;</a:t>
            </a:r>
            <a:br>
              <a:rPr lang="fr-FR" sz="5200" b="1" dirty="0"/>
            </a:br>
            <a:r>
              <a:rPr lang="fr-FR" sz="5200" b="1" dirty="0"/>
              <a:t>Son nom est saint et redoutable.</a:t>
            </a:r>
          </a:p>
          <a:p>
            <a:endParaRPr lang="fr-FR" sz="5200" dirty="0"/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1182359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5400" b="1" dirty="0" smtClean="0"/>
              <a:t>Votre exemple là aussi joue un grand rôle, mais vous avez aussi besoin d’expliquer à vos enfants ce que vous faites et être sûr qu’ils obéissent également.</a:t>
            </a:r>
          </a:p>
        </p:txBody>
      </p:sp>
    </p:spTree>
    <p:extLst>
      <p:ext uri="{BB962C8B-B14F-4D97-AF65-F5344CB8AC3E}">
        <p14:creationId xmlns:p14="http://schemas.microsoft.com/office/powerpoint/2010/main" val="7052401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0891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b="1" dirty="0" smtClean="0"/>
              <a:t>Exemple: « Nous allons traverser sur le passage piéton parce que c’est plus sécurisant de passer par là </a:t>
            </a:r>
            <a:r>
              <a:rPr lang="fr-FR" sz="5400" b="1" dirty="0" smtClean="0"/>
              <a:t>». 				</a:t>
            </a:r>
            <a:r>
              <a:rPr lang="fr-FR" sz="2800" b="1" dirty="0" smtClean="0">
                <a:solidFill>
                  <a:srgbClr val="FF0000"/>
                </a:solidFill>
              </a:rPr>
              <a:t>Fin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05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804348" cy="4752528"/>
          </a:xfrm>
        </p:spPr>
        <p:txBody>
          <a:bodyPr>
            <a:normAutofit lnSpcReduction="10000"/>
          </a:bodyPr>
          <a:lstStyle/>
          <a:p>
            <a:r>
              <a:rPr lang="fr-FR" sz="5200" b="1" dirty="0" smtClean="0"/>
              <a:t>Phil. 2:10.</a:t>
            </a:r>
          </a:p>
          <a:p>
            <a:r>
              <a:rPr lang="fr-FR" sz="5400" b="1" dirty="0" smtClean="0"/>
              <a:t>afin </a:t>
            </a:r>
            <a:r>
              <a:rPr lang="fr-FR" sz="5400" b="1" dirty="0"/>
              <a:t>qu'au nom de Jésus tout genou fléchisse dans les cieux, sur la terre et sous la terre,</a:t>
            </a:r>
          </a:p>
          <a:p>
            <a:endParaRPr lang="fr-FR" sz="5400" dirty="0"/>
          </a:p>
          <a:p>
            <a:endParaRPr lang="fr-FR" sz="5200" dirty="0"/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98370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100628"/>
            <a:ext cx="8208912" cy="5208692"/>
          </a:xfrm>
        </p:spPr>
        <p:txBody>
          <a:bodyPr>
            <a:normAutofit fontScale="85000" lnSpcReduction="20000"/>
          </a:bodyPr>
          <a:lstStyle/>
          <a:p>
            <a:r>
              <a:rPr lang="fr-FR" sz="5400" b="1" dirty="0" smtClean="0"/>
              <a:t>1 </a:t>
            </a:r>
            <a:r>
              <a:rPr lang="fr-FR" sz="5400" b="1" dirty="0" err="1" smtClean="0"/>
              <a:t>Thes</a:t>
            </a:r>
            <a:r>
              <a:rPr lang="fr-FR" sz="5400" b="1" dirty="0" smtClean="0"/>
              <a:t>. 5:12.</a:t>
            </a:r>
          </a:p>
          <a:p>
            <a:r>
              <a:rPr lang="fr-FR" sz="5400" b="1" dirty="0" smtClean="0"/>
              <a:t>Nous </a:t>
            </a:r>
            <a:r>
              <a:rPr lang="fr-FR" sz="5400" b="1" dirty="0"/>
              <a:t>vous prions, frères, d'avoir de la considération pour ceux qui travaillent parmi vous, qui vous dirigent dans le Seigneur, et qui vous exhortent.</a:t>
            </a:r>
          </a:p>
          <a:p>
            <a:endParaRPr lang="fr-FR" sz="5400" dirty="0"/>
          </a:p>
          <a:p>
            <a:endParaRPr lang="fr-FR" sz="5400" dirty="0"/>
          </a:p>
          <a:p>
            <a:endParaRPr lang="fr-FR" sz="5200" dirty="0"/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20114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100628"/>
            <a:ext cx="8208912" cy="5208692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/>
              <a:t>Rom. 12:10.</a:t>
            </a:r>
          </a:p>
          <a:p>
            <a:r>
              <a:rPr lang="fr-FR" sz="4800" b="1" dirty="0" smtClean="0"/>
              <a:t>Par </a:t>
            </a:r>
            <a:r>
              <a:rPr lang="fr-FR" sz="4800" b="1" dirty="0"/>
              <a:t>amour fraternel, soyez pleins d'affection les uns pour les autres; par honneur, usez de prévenances réciproques.</a:t>
            </a:r>
          </a:p>
          <a:p>
            <a:endParaRPr lang="fr-FR" sz="5400" dirty="0"/>
          </a:p>
          <a:p>
            <a:endParaRPr lang="fr-FR" sz="5400" dirty="0"/>
          </a:p>
          <a:p>
            <a:endParaRPr lang="fr-FR" sz="5400" dirty="0"/>
          </a:p>
          <a:p>
            <a:endParaRPr lang="fr-FR" sz="5200" dirty="0"/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41694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LE RESPECT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08912" cy="4752528"/>
          </a:xfrm>
        </p:spPr>
        <p:txBody>
          <a:bodyPr>
            <a:normAutofit/>
          </a:bodyPr>
          <a:lstStyle/>
          <a:p>
            <a:r>
              <a:rPr lang="fr-FR" sz="5400" b="1" dirty="0" smtClean="0"/>
              <a:t>Ex. 20:12</a:t>
            </a:r>
            <a:r>
              <a:rPr lang="fr-FR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6792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1179</Words>
  <Application>Microsoft Office PowerPoint</Application>
  <PresentationFormat>Affichage à l'écran (4:3)</PresentationFormat>
  <Paragraphs>120</Paragraphs>
  <Slides>51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51</vt:i4>
      </vt:variant>
    </vt:vector>
  </HeadingPairs>
  <TitlesOfParts>
    <vt:vector size="52" baseType="lpstr">
      <vt:lpstr>Civil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  <vt:lpstr>LE RESPECT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RESPECT</dc:title>
  <dc:creator>Toshiba</dc:creator>
  <cp:lastModifiedBy>Toshiba</cp:lastModifiedBy>
  <cp:revision>23</cp:revision>
  <dcterms:created xsi:type="dcterms:W3CDTF">2012-02-02T20:45:27Z</dcterms:created>
  <dcterms:modified xsi:type="dcterms:W3CDTF">2012-02-06T14:05:37Z</dcterms:modified>
</cp:coreProperties>
</file>