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4" r:id="rId4"/>
    <p:sldId id="273" r:id="rId5"/>
    <p:sldId id="275" r:id="rId6"/>
    <p:sldId id="276" r:id="rId7"/>
    <p:sldId id="277" r:id="rId8"/>
    <p:sldId id="278" r:id="rId9"/>
    <p:sldId id="279" r:id="rId10"/>
    <p:sldId id="272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307" r:id="rId35"/>
    <p:sldId id="289" r:id="rId36"/>
    <p:sldId id="290" r:id="rId37"/>
    <p:sldId id="291" r:id="rId38"/>
    <p:sldId id="308" r:id="rId39"/>
    <p:sldId id="292" r:id="rId40"/>
    <p:sldId id="309" r:id="rId41"/>
    <p:sldId id="293" r:id="rId42"/>
    <p:sldId id="294" r:id="rId43"/>
    <p:sldId id="295" r:id="rId44"/>
    <p:sldId id="310" r:id="rId45"/>
    <p:sldId id="296" r:id="rId46"/>
    <p:sldId id="311" r:id="rId47"/>
    <p:sldId id="297" r:id="rId48"/>
    <p:sldId id="298" r:id="rId49"/>
    <p:sldId id="299" r:id="rId50"/>
    <p:sldId id="300" r:id="rId51"/>
    <p:sldId id="312" r:id="rId52"/>
    <p:sldId id="301" r:id="rId53"/>
    <p:sldId id="302" r:id="rId54"/>
    <p:sldId id="303" r:id="rId55"/>
    <p:sldId id="304" r:id="rId56"/>
    <p:sldId id="305" r:id="rId57"/>
    <p:sldId id="306" r:id="rId5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ACD4B7-8031-4631-8862-8FDAB3D4C5A4}" type="datetimeFigureOut">
              <a:rPr lang="fr-FR" smtClean="0"/>
              <a:t>06/02/2012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6D273A0A-C022-4032-9F44-AFA48C055176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tx1"/>
                </a:solidFill>
              </a:rPr>
              <a:t>CHEZ L’ENFANT.</a:t>
            </a:r>
            <a:endParaRPr lang="fr-FR" sz="4000" b="1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060849"/>
            <a:ext cx="6629400" cy="1224136"/>
          </a:xfrm>
        </p:spPr>
        <p:txBody>
          <a:bodyPr>
            <a:noAutofit/>
          </a:bodyPr>
          <a:lstStyle/>
          <a:p>
            <a:r>
              <a:rPr lang="fr-FR" sz="5400" b="1" dirty="0" smtClean="0"/>
              <a:t>LA TRANSMISSION DE LA FOI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15409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1. </a:t>
            </a:r>
            <a:r>
              <a:rPr lang="fr-FR" sz="5400" b="1" dirty="0" smtClean="0">
                <a:solidFill>
                  <a:schemeClr val="tx1"/>
                </a:solidFill>
              </a:rPr>
              <a:t>Dessinez ou organisez </a:t>
            </a:r>
            <a:r>
              <a:rPr lang="fr-FR" sz="5400" b="1" dirty="0" smtClean="0">
                <a:solidFill>
                  <a:schemeClr val="tx1"/>
                </a:solidFill>
              </a:rPr>
              <a:t>soigneusement l’atmosphère de votre foyer de telle sorte qu’elle </a:t>
            </a:r>
            <a:r>
              <a:rPr lang="fr-FR" sz="5400" b="1" dirty="0" smtClean="0">
                <a:solidFill>
                  <a:schemeClr val="tx1"/>
                </a:solidFill>
              </a:rPr>
              <a:t>conduise </a:t>
            </a:r>
            <a:r>
              <a:rPr lang="fr-FR" sz="5400" b="1" dirty="0" smtClean="0">
                <a:solidFill>
                  <a:schemeClr val="tx1"/>
                </a:solidFill>
              </a:rPr>
              <a:t>à Dieu.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42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Les enfants absorbent l’atmosphère qui est autour d’eux.</a:t>
            </a:r>
          </a:p>
          <a:p>
            <a:r>
              <a:rPr lang="fr-FR" sz="5400" b="1" dirty="0" smtClean="0">
                <a:solidFill>
                  <a:schemeClr val="tx1"/>
                </a:solidFill>
              </a:rPr>
              <a:t>L’atmosphère peu être ressentie aussitôt que vous entrez dans une maison.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10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Faites en sorte que de manière palpable votre maison soit orientée vers la spiritualité et la foi.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Demandez-vous: Si un étranger vient chez nous, saurait-il que nous sommes des gens qui croient en Dieu?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7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2. Partagez votre joie dans le Seigneur. Les enfants sont attirés par la joie et le bonheur.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77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Parlez des </a:t>
            </a:r>
            <a:r>
              <a:rPr lang="fr-FR" sz="5400" b="1" dirty="0" smtClean="0">
                <a:solidFill>
                  <a:schemeClr val="tx1"/>
                </a:solidFill>
              </a:rPr>
              <a:t>choses </a:t>
            </a:r>
            <a:r>
              <a:rPr lang="fr-FR" sz="5400" b="1" dirty="0" smtClean="0">
                <a:solidFill>
                  <a:schemeClr val="tx1"/>
                </a:solidFill>
              </a:rPr>
              <a:t>que Dieu a </a:t>
            </a:r>
            <a:r>
              <a:rPr lang="fr-FR" sz="5400" b="1" dirty="0" smtClean="0">
                <a:solidFill>
                  <a:schemeClr val="tx1"/>
                </a:solidFill>
              </a:rPr>
              <a:t>faites </a:t>
            </a:r>
            <a:r>
              <a:rPr lang="fr-FR" sz="5400" b="1" dirty="0" smtClean="0">
                <a:solidFill>
                  <a:schemeClr val="tx1"/>
                </a:solidFill>
              </a:rPr>
              <a:t>pour votre famille. Remerciez-le quotidiennement pour ses bénédictions.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0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3. Priez-pour vos enfants et avec vos enfants chaque jour. Faites de </a:t>
            </a:r>
            <a:r>
              <a:rPr lang="fr-FR" sz="5400" b="1" dirty="0" smtClean="0">
                <a:solidFill>
                  <a:schemeClr val="tx1"/>
                </a:solidFill>
              </a:rPr>
              <a:t>courtes </a:t>
            </a:r>
            <a:r>
              <a:rPr lang="fr-FR" sz="5400" b="1" dirty="0" smtClean="0">
                <a:solidFill>
                  <a:schemeClr val="tx1"/>
                </a:solidFill>
              </a:rPr>
              <a:t>prières pendant la journée pour communiquer votre joie, vos peines ou votre besoin de Dieu.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23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Faites de la prière une tradition établie pour commencer et finir chaque jour. Rassemblez votre famille autour de vous avant de l’envoyer affronter le monde.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3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Priez pour la protection des anges et pour que le St-Esprit soit présent avec chaque membre de votre famille durant la journée.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1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4. Comme une famille, lisez et étudiez la Bible chaque jour.</a:t>
            </a:r>
          </a:p>
          <a:p>
            <a:r>
              <a:rPr lang="fr-FR" sz="5400" b="1" dirty="0" smtClean="0">
                <a:solidFill>
                  <a:schemeClr val="tx1"/>
                </a:solidFill>
              </a:rPr>
              <a:t>Choisissez un moment de la journée où chacun puisse être détendu et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00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Quand on parle de la foi à quoi pense-t-on: </a:t>
            </a:r>
            <a:endParaRPr lang="fr-FR" sz="5400" b="1" dirty="0" smtClean="0">
              <a:solidFill>
                <a:schemeClr val="tx1"/>
              </a:solidFill>
            </a:endParaRPr>
          </a:p>
          <a:p>
            <a:r>
              <a:rPr lang="fr-FR" sz="5400" b="1" dirty="0" smtClean="0">
                <a:solidFill>
                  <a:schemeClr val="tx1"/>
                </a:solidFill>
              </a:rPr>
              <a:t>-espérance</a:t>
            </a:r>
          </a:p>
          <a:p>
            <a:r>
              <a:rPr lang="fr-FR" sz="5400" b="1" dirty="0" smtClean="0">
                <a:solidFill>
                  <a:schemeClr val="tx1"/>
                </a:solidFill>
              </a:rPr>
              <a:t>-croire (active)</a:t>
            </a:r>
          </a:p>
          <a:p>
            <a:r>
              <a:rPr lang="fr-FR" sz="5400" b="1" dirty="0" smtClean="0">
                <a:solidFill>
                  <a:schemeClr val="tx1"/>
                </a:solidFill>
              </a:rPr>
              <a:t>-avoir la croyance</a:t>
            </a:r>
          </a:p>
          <a:p>
            <a:r>
              <a:rPr lang="fr-FR" sz="5400" b="1" dirty="0" smtClean="0">
                <a:solidFill>
                  <a:schemeClr val="tx1"/>
                </a:solidFill>
              </a:rPr>
              <a:t>-faire confiance</a:t>
            </a:r>
          </a:p>
          <a:p>
            <a:r>
              <a:rPr lang="fr-FR" sz="5400" b="1" dirty="0" smtClean="0">
                <a:solidFill>
                  <a:schemeClr val="tx1"/>
                </a:solidFill>
              </a:rPr>
              <a:t>-avoir la conviction</a:t>
            </a:r>
          </a:p>
          <a:p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65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chemeClr val="tx1"/>
                </a:solidFill>
              </a:rPr>
              <a:t>a</a:t>
            </a:r>
            <a:r>
              <a:rPr lang="fr-FR" sz="5400" b="1" dirty="0" smtClean="0">
                <a:solidFill>
                  <a:schemeClr val="tx1"/>
                </a:solidFill>
              </a:rPr>
              <a:t>pprécier mieux l’expérience de la Parole de Dieu. Expliquez les passages difficiles.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5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Choisissez de courts passages qui puissent avoir un sens pour les enfants et qui pourraient être un guide pour </a:t>
            </a:r>
            <a:r>
              <a:rPr lang="fr-FR" sz="5400" b="1" dirty="0" smtClean="0">
                <a:solidFill>
                  <a:schemeClr val="tx1"/>
                </a:solidFill>
              </a:rPr>
              <a:t>leur </a:t>
            </a:r>
            <a:r>
              <a:rPr lang="fr-FR" sz="5400" b="1" dirty="0" smtClean="0">
                <a:solidFill>
                  <a:schemeClr val="tx1"/>
                </a:solidFill>
              </a:rPr>
              <a:t>conduite.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3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N’utilisez jamais la Bible comme un marteau sur leur tête. Sinon ils s’en détourneront et rejetteront Dieu.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21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Au lieu de cela, laissez-les luter avec le sens de la Bible et arriver acquérir leurs propres idées. Faites confiance au St-Esprit qui parlera à vos enfants.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44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5. Partagez votre expérience personnelle de la foi avec vos enfants. Souvenez-vous qu’il faille « vivre les valeurs ».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7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Votre propre exemple parlera plus fort. Partager votre expérience de foi avec ses hauts et ses bas </a:t>
            </a:r>
            <a:r>
              <a:rPr lang="fr-FR" sz="5400" b="1" dirty="0" smtClean="0">
                <a:solidFill>
                  <a:schemeClr val="tx1"/>
                </a:solidFill>
              </a:rPr>
              <a:t>avec </a:t>
            </a:r>
            <a:r>
              <a:rPr lang="fr-FR" sz="5400" b="1" dirty="0" smtClean="0">
                <a:solidFill>
                  <a:schemeClr val="tx1"/>
                </a:solidFill>
              </a:rPr>
              <a:t>vos enfants. </a:t>
            </a:r>
            <a:r>
              <a:rPr lang="fr-FR" sz="5400" b="1" dirty="0" smtClean="0">
                <a:solidFill>
                  <a:schemeClr val="tx1"/>
                </a:solidFill>
              </a:rPr>
              <a:t>Ils </a:t>
            </a:r>
            <a:r>
              <a:rPr lang="fr-FR" sz="5400" b="1" dirty="0" smtClean="0">
                <a:solidFill>
                  <a:schemeClr val="tx1"/>
                </a:solidFill>
              </a:rPr>
              <a:t>apprendront que la foi est une partie réelle de votre vie,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692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Et ils voudront de cette foi. Démontrez dans votre propre vie le pouvoir de la grâce de Dieu.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19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6. Soyez disposé à parler de la foi et de Dieu avec vos enfants et de discuter au sujet de leurs questions et de ce qui les préoccupe. 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01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Ne faites pas en sorte que votre foi et de votre croyance en Dieu soit un de vos meilleurs secrets de famille. Parler ouvertement et librement au sujet de Dieu.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11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Soyez attentifs aux besoins ainsi qu’aux questions </a:t>
            </a:r>
            <a:r>
              <a:rPr lang="fr-FR" sz="5400" b="1" dirty="0">
                <a:solidFill>
                  <a:schemeClr val="tx1"/>
                </a:solidFill>
              </a:rPr>
              <a:t>non pausés de vos </a:t>
            </a:r>
            <a:r>
              <a:rPr lang="fr-FR" sz="5400" b="1" dirty="0" smtClean="0">
                <a:solidFill>
                  <a:schemeClr val="tx1"/>
                </a:solidFill>
              </a:rPr>
              <a:t>enfants. Répondez avec amour et intérêt, sans critique.</a:t>
            </a:r>
          </a:p>
          <a:p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66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Quand j’ai foi en Dieu, je crois que Jésus est mort sur la croix pour me sauver parce qu’il m’aime et qu’il veut que je sois avec lui pour toujours.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34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Les enfants peuvent être conduits gentiment et non menés vers la foi en Dieu. Conduisez par (ou avec) votre foi.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1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7. Aidez vos enfants à développer de manière croissante leur relation personnelle de foi avec Jésus et Dieu.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32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Les deux guides que vous avez c’est la Parole de Dieu et la prière. Ce sont les deux moyens cruciaux pour aider vos enfants à développer leur foi en Dieu comme la plus grande des valeurs à les guider dans la vie.</a:t>
            </a:r>
          </a:p>
        </p:txBody>
      </p:sp>
    </p:spTree>
    <p:extLst>
      <p:ext uri="{BB962C8B-B14F-4D97-AF65-F5344CB8AC3E}">
        <p14:creationId xmlns:p14="http://schemas.microsoft.com/office/powerpoint/2010/main" val="410050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A la fin, ce qui compte c’est la foi personnelle de vos enfants. Toutes les idées que nous avons vues précédemment devraient se focaliser sur le </a:t>
            </a:r>
            <a:r>
              <a:rPr lang="fr-FR" sz="5400" b="1" dirty="0" smtClean="0">
                <a:solidFill>
                  <a:schemeClr val="tx1"/>
                </a:solidFill>
              </a:rPr>
              <a:t>fait</a:t>
            </a:r>
            <a:endParaRPr lang="fr-FR" sz="5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49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que vous puissiez aider vos enfants à développer une foi personnelle qui les met en connexion avec Jésus et avec Dieu.</a:t>
            </a:r>
            <a:endParaRPr lang="fr-FR" sz="5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65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sz="5400" b="1" u="sng" dirty="0" smtClean="0">
                <a:solidFill>
                  <a:schemeClr val="tx1"/>
                </a:solidFill>
              </a:rPr>
              <a:t>La Parole de Dieu </a:t>
            </a:r>
          </a:p>
          <a:p>
            <a:r>
              <a:rPr lang="fr-FR" sz="5400" b="1" dirty="0" smtClean="0">
                <a:solidFill>
                  <a:schemeClr val="tx1"/>
                </a:solidFill>
              </a:rPr>
              <a:t>C’est la base de notre foi; (</a:t>
            </a:r>
            <a:r>
              <a:rPr lang="fr-FR" sz="5400" b="1" dirty="0" err="1" smtClean="0">
                <a:solidFill>
                  <a:schemeClr val="tx1"/>
                </a:solidFill>
              </a:rPr>
              <a:t>it</a:t>
            </a:r>
            <a:r>
              <a:rPr lang="fr-FR" sz="5400" b="1" dirty="0" smtClean="0">
                <a:solidFill>
                  <a:schemeClr val="tx1"/>
                </a:solidFill>
              </a:rPr>
              <a:t> </a:t>
            </a:r>
            <a:r>
              <a:rPr lang="fr-FR" sz="5400" b="1" dirty="0" err="1" smtClean="0">
                <a:solidFill>
                  <a:schemeClr val="tx1"/>
                </a:solidFill>
              </a:rPr>
              <a:t>underguirds</a:t>
            </a:r>
            <a:r>
              <a:rPr lang="fr-FR" sz="5400" b="1" dirty="0" smtClean="0">
                <a:solidFill>
                  <a:schemeClr val="tx1"/>
                </a:solidFill>
              </a:rPr>
              <a:t>) la foi; elle fournit les réponses aux dilemmes de la vie, de l’assurance dans les difficultés, de la connexion en temps de stress et des promesses pour l’avenir.</a:t>
            </a:r>
          </a:p>
        </p:txBody>
      </p:sp>
    </p:spTree>
    <p:extLst>
      <p:ext uri="{BB962C8B-B14F-4D97-AF65-F5344CB8AC3E}">
        <p14:creationId xmlns:p14="http://schemas.microsoft.com/office/powerpoint/2010/main" val="249422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Sans une réelle connexion avec la Parole de Dieu vos enfants ne peuvent développer la foi en Dieu.</a:t>
            </a:r>
          </a:p>
        </p:txBody>
      </p:sp>
    </p:spTree>
    <p:extLst>
      <p:ext uri="{BB962C8B-B14F-4D97-AF65-F5344CB8AC3E}">
        <p14:creationId xmlns:p14="http://schemas.microsoft.com/office/powerpoint/2010/main" val="136901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Montrez votre propre intérêt pour la Parole de Dieu. Utilisez la Bible chaque jour de manière aimante et révérencieuse. </a:t>
            </a:r>
          </a:p>
        </p:txBody>
      </p:sp>
    </p:spTree>
    <p:extLst>
      <p:ext uri="{BB962C8B-B14F-4D97-AF65-F5344CB8AC3E}">
        <p14:creationId xmlns:p14="http://schemas.microsoft.com/office/powerpoint/2010/main" val="51997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Tournez-vous </a:t>
            </a:r>
            <a:r>
              <a:rPr lang="fr-FR" sz="5400" b="1" dirty="0" smtClean="0">
                <a:solidFill>
                  <a:schemeClr val="tx1"/>
                </a:solidFill>
              </a:rPr>
              <a:t>vers la Bible pour obtenir de l’aide dans les affaires quotidiennes de la vie.</a:t>
            </a:r>
          </a:p>
        </p:txBody>
      </p:sp>
    </p:spTree>
    <p:extLst>
      <p:ext uri="{BB962C8B-B14F-4D97-AF65-F5344CB8AC3E}">
        <p14:creationId xmlns:p14="http://schemas.microsoft.com/office/powerpoint/2010/main" val="12835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Associez l’apprentissage de la Bible avec votre amour et votre soin. Faites de l’apprentissage de la Bible un moment spécial de proximité familial. </a:t>
            </a:r>
          </a:p>
        </p:txBody>
      </p:sp>
    </p:spTree>
    <p:extLst>
      <p:ext uri="{BB962C8B-B14F-4D97-AF65-F5344CB8AC3E}">
        <p14:creationId xmlns:p14="http://schemas.microsoft.com/office/powerpoint/2010/main" val="342936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Je crois que Dieu me parle dans son livre, la Bible. Il veut que j’obéisse à sa </a:t>
            </a:r>
            <a:r>
              <a:rPr lang="fr-FR" sz="5400" b="1" dirty="0" smtClean="0">
                <a:solidFill>
                  <a:schemeClr val="tx1"/>
                </a:solidFill>
              </a:rPr>
              <a:t>Parole.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9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Apprenez </a:t>
            </a:r>
            <a:r>
              <a:rPr lang="fr-FR" sz="5400" b="1" dirty="0" smtClean="0">
                <a:solidFill>
                  <a:schemeClr val="tx1"/>
                </a:solidFill>
              </a:rPr>
              <a:t>la Bible dans une atmosphère de soutien aimant. Evitez des confrontations coléreuses (ou des put-down) associés à la Bible.</a:t>
            </a:r>
          </a:p>
        </p:txBody>
      </p:sp>
    </p:spTree>
    <p:extLst>
      <p:ext uri="{BB962C8B-B14F-4D97-AF65-F5344CB8AC3E}">
        <p14:creationId xmlns:p14="http://schemas.microsoft.com/office/powerpoint/2010/main" val="20707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Associez la Bible à la joie, le bonheur, l’amour, la tendresse et la sympathie</a:t>
            </a:r>
          </a:p>
        </p:txBody>
      </p:sp>
    </p:spTree>
    <p:extLst>
      <p:ext uri="{BB962C8B-B14F-4D97-AF65-F5344CB8AC3E}">
        <p14:creationId xmlns:p14="http://schemas.microsoft.com/office/powerpoint/2010/main" val="349191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Faites de l’apprentissage de la Bible quelque chose d’amusant et intéressant.</a:t>
            </a:r>
          </a:p>
        </p:txBody>
      </p:sp>
    </p:spTree>
    <p:extLst>
      <p:ext uri="{BB962C8B-B14F-4D97-AF65-F5344CB8AC3E}">
        <p14:creationId xmlns:p14="http://schemas.microsoft.com/office/powerpoint/2010/main" val="172418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Utilisez des jeux bibliques, les saynètes, des vidéos et des desseins. Donnez à votre enfant une Bible spéciale. </a:t>
            </a:r>
          </a:p>
        </p:txBody>
      </p:sp>
    </p:spTree>
    <p:extLst>
      <p:ext uri="{BB962C8B-B14F-4D97-AF65-F5344CB8AC3E}">
        <p14:creationId xmlns:p14="http://schemas.microsoft.com/office/powerpoint/2010/main" val="72531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Utilisez </a:t>
            </a:r>
            <a:r>
              <a:rPr lang="fr-FR" sz="5400" b="1" dirty="0" smtClean="0">
                <a:solidFill>
                  <a:schemeClr val="tx1"/>
                </a:solidFill>
              </a:rPr>
              <a:t>les coutumes bibliques, la géographie ou l’histoire. Evitez les longs </a:t>
            </a:r>
            <a:r>
              <a:rPr lang="fr-FR" sz="5400" b="1" dirty="0" smtClean="0">
                <a:solidFill>
                  <a:schemeClr val="tx1"/>
                </a:solidFill>
              </a:rPr>
              <a:t>discours </a:t>
            </a:r>
            <a:r>
              <a:rPr lang="fr-FR" sz="5400" b="1" dirty="0" smtClean="0">
                <a:solidFill>
                  <a:schemeClr val="tx1"/>
                </a:solidFill>
              </a:rPr>
              <a:t>(</a:t>
            </a:r>
            <a:r>
              <a:rPr lang="fr-FR" sz="5400" b="1" dirty="0" err="1" smtClean="0">
                <a:solidFill>
                  <a:schemeClr val="tx1"/>
                </a:solidFill>
              </a:rPr>
              <a:t>tedious</a:t>
            </a:r>
            <a:r>
              <a:rPr lang="fr-FR" sz="5400" b="1" dirty="0" smtClean="0">
                <a:solidFill>
                  <a:schemeClr val="tx1"/>
                </a:solidFill>
              </a:rPr>
              <a:t> </a:t>
            </a:r>
            <a:r>
              <a:rPr lang="fr-FR" sz="5400" b="1" dirty="0" err="1" smtClean="0">
                <a:solidFill>
                  <a:schemeClr val="tx1"/>
                </a:solidFill>
              </a:rPr>
              <a:t>remarks</a:t>
            </a:r>
            <a:r>
              <a:rPr lang="fr-FR" sz="5400" b="1" dirty="0" smtClean="0">
                <a:solidFill>
                  <a:schemeClr val="tx1"/>
                </a:solidFill>
              </a:rPr>
              <a:t>) et des mots durs.</a:t>
            </a:r>
          </a:p>
        </p:txBody>
      </p:sp>
    </p:spTree>
    <p:extLst>
      <p:ext uri="{BB962C8B-B14F-4D97-AF65-F5344CB8AC3E}">
        <p14:creationId xmlns:p14="http://schemas.microsoft.com/office/powerpoint/2010/main" val="371035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Enseignez les principes de la Bibles qui aideront vos enfants à faire face à la vie. Mettez l’emphase sur les principes positifs. </a:t>
            </a:r>
          </a:p>
        </p:txBody>
      </p:sp>
    </p:spTree>
    <p:extLst>
      <p:ext uri="{BB962C8B-B14F-4D97-AF65-F5344CB8AC3E}">
        <p14:creationId xmlns:p14="http://schemas.microsoft.com/office/powerpoint/2010/main" val="180650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Aidez </a:t>
            </a:r>
            <a:r>
              <a:rPr lang="fr-FR" sz="5400" b="1" dirty="0" smtClean="0">
                <a:solidFill>
                  <a:schemeClr val="tx1"/>
                </a:solidFill>
              </a:rPr>
              <a:t>l’enfant à mémoriser des versets clés qui l’aideront dans le futur.</a:t>
            </a:r>
          </a:p>
        </p:txBody>
      </p:sp>
    </p:spTree>
    <p:extLst>
      <p:ext uri="{BB962C8B-B14F-4D97-AF65-F5344CB8AC3E}">
        <p14:creationId xmlns:p14="http://schemas.microsoft.com/office/powerpoint/2010/main" val="1763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Aidez vos plus grands enfants comment utiliser les outils de l’étude bibliques (concordance, atlas, dictionnaire, commentaire et encyclopédie). Rappelez-leur que la Bible est l’autorité finale.</a:t>
            </a:r>
          </a:p>
        </p:txBody>
      </p:sp>
    </p:spTree>
    <p:extLst>
      <p:ext uri="{BB962C8B-B14F-4D97-AF65-F5344CB8AC3E}">
        <p14:creationId xmlns:p14="http://schemas.microsoft.com/office/powerpoint/2010/main" val="190769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Défiez vos enfants à creuser en profondeur.</a:t>
            </a:r>
          </a:p>
        </p:txBody>
      </p:sp>
    </p:spTree>
    <p:extLst>
      <p:ext uri="{BB962C8B-B14F-4D97-AF65-F5344CB8AC3E}">
        <p14:creationId xmlns:p14="http://schemas.microsoft.com/office/powerpoint/2010/main" val="55124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5400" b="1" u="sng" dirty="0" smtClean="0">
                <a:solidFill>
                  <a:schemeClr val="tx1"/>
                </a:solidFill>
              </a:rPr>
              <a:t>La prière.</a:t>
            </a:r>
          </a:p>
          <a:p>
            <a:r>
              <a:rPr lang="fr-FR" sz="5400" b="1" dirty="0" smtClean="0">
                <a:solidFill>
                  <a:schemeClr val="tx1"/>
                </a:solidFill>
              </a:rPr>
              <a:t>La prière est la connexion de vos enfants avec Dieu, une ligne téléphonique directe avec le Roi de l’univers.</a:t>
            </a:r>
          </a:p>
        </p:txBody>
      </p:sp>
    </p:spTree>
    <p:extLst>
      <p:ext uri="{BB962C8B-B14F-4D97-AF65-F5344CB8AC3E}">
        <p14:creationId xmlns:p14="http://schemas.microsoft.com/office/powerpoint/2010/main" val="69426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Je fait confiance à Dieu pour me conduire et guider ma vie. Je sais que Dieu peut m’aider quand j’ai des problèmes.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25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Priez régulièrement avec vos enfants. Commencez avec le bébé. Soyez régulier en ce qui concerne la prière pour les repas </a:t>
            </a:r>
            <a:r>
              <a:rPr lang="fr-FR" sz="5400" b="1" dirty="0" smtClean="0">
                <a:solidFill>
                  <a:schemeClr val="tx1"/>
                </a:solidFill>
              </a:rPr>
              <a:t>et</a:t>
            </a:r>
            <a:endParaRPr lang="fr-FR" sz="5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46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le </a:t>
            </a:r>
            <a:r>
              <a:rPr lang="fr-FR" sz="5400" b="1" dirty="0" smtClean="0">
                <a:solidFill>
                  <a:schemeClr val="tx1"/>
                </a:solidFill>
              </a:rPr>
              <a:t>moment d’aller au lit le soir de telle sorte que cela devienne un moment attendu dans la vie de vos (</a:t>
            </a:r>
            <a:r>
              <a:rPr lang="fr-FR" sz="5400" b="1" dirty="0" err="1" smtClean="0">
                <a:solidFill>
                  <a:schemeClr val="tx1"/>
                </a:solidFill>
              </a:rPr>
              <a:t>toddler’s</a:t>
            </a:r>
            <a:r>
              <a:rPr lang="fr-FR" sz="5400" b="1" dirty="0" smtClean="0">
                <a:solidFill>
                  <a:schemeClr val="tx1"/>
                </a:solidFill>
              </a:rPr>
              <a:t> life).</a:t>
            </a:r>
          </a:p>
        </p:txBody>
      </p:sp>
    </p:spTree>
    <p:extLst>
      <p:ext uri="{BB962C8B-B14F-4D97-AF65-F5344CB8AC3E}">
        <p14:creationId xmlns:p14="http://schemas.microsoft.com/office/powerpoint/2010/main" val="3882602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Commencez à enseigner vos enfants par des prières simples et spontanées. Dès qu’ils sachent parler, faites-les répéter après vous.</a:t>
            </a:r>
          </a:p>
        </p:txBody>
      </p:sp>
    </p:spTree>
    <p:extLst>
      <p:ext uri="{BB962C8B-B14F-4D97-AF65-F5344CB8AC3E}">
        <p14:creationId xmlns:p14="http://schemas.microsoft.com/office/powerpoint/2010/main" val="228158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Graduellement introduisez d’avantage d’aspects de la prière (je t’aime Seigneur, je te loue, je regrette, merci, </a:t>
            </a:r>
            <a:r>
              <a:rPr lang="fr-FR" sz="5400" b="1" dirty="0" err="1" smtClean="0">
                <a:solidFill>
                  <a:schemeClr val="tx1"/>
                </a:solidFill>
              </a:rPr>
              <a:t>aide-moi</a:t>
            </a:r>
            <a:r>
              <a:rPr lang="fr-FR" sz="5400" b="1" dirty="0" smtClean="0">
                <a:solidFill>
                  <a:schemeClr val="tx1"/>
                </a:solidFill>
              </a:rPr>
              <a:t>). Introduisez un élément à la fois dans la prière.</a:t>
            </a:r>
          </a:p>
        </p:txBody>
      </p:sp>
    </p:spTree>
    <p:extLst>
      <p:ext uri="{BB962C8B-B14F-4D97-AF65-F5344CB8AC3E}">
        <p14:creationId xmlns:p14="http://schemas.microsoft.com/office/powerpoint/2010/main" val="133558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Aidez vos enfants à expérimenter la prière comme une amitié avec Jésus. La prière est comme parler à un ami. Jésus est leur meilleur ami qui ne va jamais se quereller avec eux.</a:t>
            </a:r>
          </a:p>
        </p:txBody>
      </p:sp>
    </p:spTree>
    <p:extLst>
      <p:ext uri="{BB962C8B-B14F-4D97-AF65-F5344CB8AC3E}">
        <p14:creationId xmlns:p14="http://schemas.microsoft.com/office/powerpoint/2010/main" val="4020829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Modeler le type de prière que vous voudriez que vos enfants expérimentent. Quand vos enfants sont petits, faites de simples prières qu’ils peuvent comprendre. </a:t>
            </a:r>
          </a:p>
        </p:txBody>
      </p:sp>
    </p:spTree>
    <p:extLst>
      <p:ext uri="{BB962C8B-B14F-4D97-AF65-F5344CB8AC3E}">
        <p14:creationId xmlns:p14="http://schemas.microsoft.com/office/powerpoint/2010/main" val="249439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>
                <a:solidFill>
                  <a:schemeClr val="tx1"/>
                </a:solidFill>
              </a:rPr>
              <a:t>Donnez aux enfants le goût d’une réelle communion avec Dieu et ils en voudront plus. Ils auront rencontré le Roi</a:t>
            </a:r>
            <a:r>
              <a:rPr lang="fr-FR" sz="5400" b="1" dirty="0" smtClean="0">
                <a:solidFill>
                  <a:schemeClr val="tx1"/>
                </a:solidFill>
              </a:rPr>
              <a:t>.</a:t>
            </a:r>
          </a:p>
          <a:p>
            <a:pPr marL="114300" indent="0">
              <a:buNone/>
            </a:pPr>
            <a:r>
              <a:rPr lang="fr-FR" sz="3500" b="1" dirty="0">
                <a:solidFill>
                  <a:srgbClr val="FF0000"/>
                </a:solidFill>
              </a:rPr>
              <a:t>	</a:t>
            </a:r>
            <a:r>
              <a:rPr lang="fr-FR" sz="3500" b="1" dirty="0" smtClean="0">
                <a:solidFill>
                  <a:srgbClr val="FF0000"/>
                </a:solidFill>
              </a:rPr>
              <a:t>							</a:t>
            </a:r>
            <a:r>
              <a:rPr lang="fr-FR" sz="2600" b="1" dirty="0" smtClean="0">
                <a:solidFill>
                  <a:srgbClr val="FF0000"/>
                </a:solidFill>
              </a:rPr>
              <a:t>Fin</a:t>
            </a:r>
            <a:endParaRPr lang="fr-FR" sz="2600" b="1" dirty="0">
              <a:solidFill>
                <a:srgbClr val="FF0000"/>
              </a:solidFill>
            </a:endParaRPr>
          </a:p>
          <a:p>
            <a:endParaRPr lang="fr-FR" sz="4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53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BILIOGRAPHIE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>
                <a:solidFill>
                  <a:schemeClr val="tx1"/>
                </a:solidFill>
              </a:rPr>
              <a:t>Christian Values </a:t>
            </a:r>
            <a:r>
              <a:rPr lang="fr-FR" dirty="0" err="1">
                <a:solidFill>
                  <a:schemeClr val="tx1"/>
                </a:solidFill>
              </a:rPr>
              <a:t>Every</a:t>
            </a:r>
            <a:r>
              <a:rPr lang="fr-FR" dirty="0">
                <a:solidFill>
                  <a:schemeClr val="tx1"/>
                </a:solidFill>
              </a:rPr>
              <a:t> Kid </a:t>
            </a:r>
            <a:r>
              <a:rPr lang="fr-FR" dirty="0" err="1">
                <a:solidFill>
                  <a:schemeClr val="tx1"/>
                </a:solidFill>
              </a:rPr>
              <a:t>Should</a:t>
            </a:r>
            <a:r>
              <a:rPr lang="fr-FR" dirty="0">
                <a:solidFill>
                  <a:schemeClr val="tx1"/>
                </a:solidFill>
              </a:rPr>
              <a:t> Know. Donna J. </a:t>
            </a:r>
            <a:r>
              <a:rPr lang="fr-FR" dirty="0" err="1" smtClean="0">
                <a:solidFill>
                  <a:schemeClr val="tx1"/>
                </a:solidFill>
              </a:rPr>
              <a:t>Habenicht</a:t>
            </a:r>
            <a:r>
              <a:rPr lang="fr-FR" dirty="0" smtClean="0">
                <a:solidFill>
                  <a:schemeClr val="tx1"/>
                </a:solidFill>
              </a:rPr>
              <a:t>. (Professeur d’éducation et de conseil psychologique à Andrews </a:t>
            </a:r>
            <a:r>
              <a:rPr lang="fr-FR" dirty="0" err="1" smtClean="0">
                <a:solidFill>
                  <a:schemeClr val="tx1"/>
                </a:solidFill>
              </a:rPr>
              <a:t>University</a:t>
            </a:r>
            <a:r>
              <a:rPr lang="fr-FR" dirty="0" smtClean="0">
                <a:solidFill>
                  <a:schemeClr val="tx1"/>
                </a:solidFill>
              </a:rPr>
              <a:t>). En tant que professeur de psychologie clinique, elle a tenu des ateliers autour du monde sur </a:t>
            </a:r>
            <a:r>
              <a:rPr lang="fr-FR" smtClean="0">
                <a:solidFill>
                  <a:schemeClr val="tx1"/>
                </a:solidFill>
              </a:rPr>
              <a:t>la manière </a:t>
            </a:r>
            <a:r>
              <a:rPr lang="fr-FR" dirty="0" smtClean="0">
                <a:solidFill>
                  <a:schemeClr val="tx1"/>
                </a:solidFill>
              </a:rPr>
              <a:t>d’enseigner des </a:t>
            </a:r>
            <a:r>
              <a:rPr lang="fr-FR" smtClean="0">
                <a:solidFill>
                  <a:schemeClr val="tx1"/>
                </a:solidFill>
              </a:rPr>
              <a:t>valeurs chrétiennes </a:t>
            </a:r>
            <a:r>
              <a:rPr lang="fr-FR" dirty="0" smtClean="0">
                <a:solidFill>
                  <a:schemeClr val="tx1"/>
                </a:solidFill>
              </a:rPr>
              <a:t>aux enfants.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00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Je sais que Jésus pardonnera quelque soit la faute que je pourrais faire et ainsi couvrir mes péchés de sa vie parfaite.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Je veux que Jésus soit mon meilleur ami. Je veux qu’il marche avec moi chaque jour, qu’il tienne ma main et m’attrape quand je trébuche ou tombe.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33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Jésus me donne du courage pour vivre mes convictions, même si c’est dur, parce qu’il est toujours avec moi.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65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La transmission de la foi chez l’enfant.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5400" b="1" dirty="0" smtClean="0">
                <a:solidFill>
                  <a:schemeClr val="tx1"/>
                </a:solidFill>
              </a:rPr>
              <a:t>Comment aider l’enfant à développer la foi?</a:t>
            </a:r>
          </a:p>
          <a:p>
            <a:r>
              <a:rPr lang="fr-FR" sz="5400" b="1" dirty="0" smtClean="0">
                <a:solidFill>
                  <a:schemeClr val="tx1"/>
                </a:solidFill>
              </a:rPr>
              <a:t>Bien que la foi soit un don de Dieu, il y a plusieurs choses que vous pouvez faire dans votre famille pour aider vos enfants à accepter ce don.</a:t>
            </a:r>
            <a:endParaRPr lang="fr-FR" sz="5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07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458</TotalTime>
  <Words>1833</Words>
  <Application>Microsoft Office PowerPoint</Application>
  <PresentationFormat>Affichage à l'écran (4:3)</PresentationFormat>
  <Paragraphs>125</Paragraphs>
  <Slides>57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57</vt:i4>
      </vt:variant>
    </vt:vector>
  </HeadingPairs>
  <TitlesOfParts>
    <vt:vector size="58" baseType="lpstr">
      <vt:lpstr>Apothicaire</vt:lpstr>
      <vt:lpstr>LA TRANSMISSION DE LA FOI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La transmission de la foi chez l’enfant.</vt:lpstr>
      <vt:lpstr>BILIOGRAPHIE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TRANSMISSION DE LA FOI</dc:title>
  <dc:creator>Toshiba</dc:creator>
  <cp:lastModifiedBy>Toshiba</cp:lastModifiedBy>
  <cp:revision>30</cp:revision>
  <dcterms:created xsi:type="dcterms:W3CDTF">2012-02-02T11:25:43Z</dcterms:created>
  <dcterms:modified xsi:type="dcterms:W3CDTF">2012-02-06T13:42:09Z</dcterms:modified>
</cp:coreProperties>
</file>