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56" r:id="rId2"/>
    <p:sldId id="257" r:id="rId3"/>
    <p:sldId id="258" r:id="rId4"/>
    <p:sldId id="259" r:id="rId5"/>
    <p:sldId id="260" r:id="rId6"/>
    <p:sldId id="262" r:id="rId7"/>
    <p:sldId id="263" r:id="rId8"/>
    <p:sldId id="265" r:id="rId9"/>
    <p:sldId id="282" r:id="rId10"/>
    <p:sldId id="266" r:id="rId11"/>
    <p:sldId id="283" r:id="rId12"/>
    <p:sldId id="267" r:id="rId13"/>
    <p:sldId id="268" r:id="rId14"/>
    <p:sldId id="270" r:id="rId15"/>
    <p:sldId id="284" r:id="rId16"/>
    <p:sldId id="285" r:id="rId17"/>
    <p:sldId id="286" r:id="rId18"/>
    <p:sldId id="271" r:id="rId19"/>
    <p:sldId id="272" r:id="rId20"/>
    <p:sldId id="273" r:id="rId21"/>
    <p:sldId id="288" r:id="rId22"/>
    <p:sldId id="274" r:id="rId23"/>
    <p:sldId id="276" r:id="rId24"/>
    <p:sldId id="277" r:id="rId25"/>
    <p:sldId id="287" r:id="rId26"/>
    <p:sldId id="278" r:id="rId27"/>
    <p:sldId id="279" r:id="rId28"/>
    <p:sldId id="280" r:id="rId29"/>
    <p:sldId id="28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p:scale>
          <a:sx n="66" d="100"/>
          <a:sy n="66" d="100"/>
        </p:scale>
        <p:origin x="-1832" y="-12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89848B-1828-4864-89D4-FBCC04745F3F}" type="datetimeFigureOut">
              <a:rPr lang="en-US" smtClean="0"/>
              <a:pPr/>
              <a:t>14/01/14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F2568-6440-417B-A1AB-3C8EBE61E49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57097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89848B-1828-4864-89D4-FBCC04745F3F}" type="datetimeFigureOut">
              <a:rPr lang="en-US" smtClean="0"/>
              <a:pPr/>
              <a:t>14/01/14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F2568-6440-417B-A1AB-3C8EBE61E49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94075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89848B-1828-4864-89D4-FBCC04745F3F}" type="datetimeFigureOut">
              <a:rPr lang="en-US" smtClean="0"/>
              <a:pPr/>
              <a:t>14/01/14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F2568-6440-417B-A1AB-3C8EBE61E49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9719837"/>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89848B-1828-4864-89D4-FBCC04745F3F}" type="datetimeFigureOut">
              <a:rPr lang="en-US" smtClean="0"/>
              <a:pPr/>
              <a:t>14/01/14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F2568-6440-417B-A1AB-3C8EBE61E49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16865703"/>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89848B-1828-4864-89D4-FBCC04745F3F}" type="datetimeFigureOut">
              <a:rPr lang="en-US" smtClean="0"/>
              <a:pPr/>
              <a:t>14/01/14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F2568-6440-417B-A1AB-3C8EBE61E49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94211971"/>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89848B-1828-4864-89D4-FBCC04745F3F}" type="datetimeFigureOut">
              <a:rPr lang="en-US" smtClean="0"/>
              <a:pPr/>
              <a:t>14/01/14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F2568-6440-417B-A1AB-3C8EBE61E49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9192858"/>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89848B-1828-4864-89D4-FBCC04745F3F}" type="datetimeFigureOut">
              <a:rPr lang="en-US" smtClean="0"/>
              <a:pPr/>
              <a:t>14/01/14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F2568-6440-417B-A1AB-3C8EBE61E49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59256634"/>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89848B-1828-4864-89D4-FBCC04745F3F}" type="datetimeFigureOut">
              <a:rPr lang="en-US" smtClean="0"/>
              <a:pPr/>
              <a:t>14/01/14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F2568-6440-417B-A1AB-3C8EBE61E49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88334620"/>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9848B-1828-4864-89D4-FBCC04745F3F}" type="datetimeFigureOut">
              <a:rPr lang="en-US" smtClean="0"/>
              <a:pPr/>
              <a:t>14/01/14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F2568-6440-417B-A1AB-3C8EBE61E49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46888060"/>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89848B-1828-4864-89D4-FBCC04745F3F}" type="datetimeFigureOut">
              <a:rPr lang="en-US" smtClean="0"/>
              <a:pPr/>
              <a:t>14/01/14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F2568-6440-417B-A1AB-3C8EBE61E49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69713700"/>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89848B-1828-4864-89D4-FBCC04745F3F}" type="datetimeFigureOut">
              <a:rPr lang="en-US" smtClean="0"/>
              <a:pPr/>
              <a:t>14/01/14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F2568-6440-417B-A1AB-3C8EBE61E49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372607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89848B-1828-4864-89D4-FBCC04745F3F}" type="datetimeFigureOut">
              <a:rPr lang="en-US" smtClean="0"/>
              <a:pPr/>
              <a:t>14/01/14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F2568-6440-417B-A1AB-3C8EBE61E494}"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78484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9" name="Picture 8" descr="PrayerInternationalDay_PP_1.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98024" y="0"/>
            <a:ext cx="9507119" cy="6934200"/>
          </a:xfrm>
          <a:prstGeom prst="rect">
            <a:avLst/>
          </a:prstGeom>
        </p:spPr>
      </p:pic>
      <p:sp>
        <p:nvSpPr>
          <p:cNvPr id="2" name="Title 1"/>
          <p:cNvSpPr>
            <a:spLocks noGrp="1"/>
          </p:cNvSpPr>
          <p:nvPr>
            <p:ph type="ctrTitle"/>
          </p:nvPr>
        </p:nvSpPr>
        <p:spPr>
          <a:xfrm>
            <a:off x="-76200" y="1371600"/>
            <a:ext cx="4572000" cy="1470025"/>
          </a:xfrm>
        </p:spPr>
        <p:txBody>
          <a:bodyPr>
            <a:noAutofit/>
          </a:bodyPr>
          <a:lstStyle/>
          <a:p>
            <a:r>
              <a:rPr lang="fr-CA" sz="4800" b="1" dirty="0" smtClean="0">
                <a:solidFill>
                  <a:schemeClr val="bg1"/>
                </a:solidFill>
                <a:latin typeface="Trajan Pro"/>
                <a:cs typeface="Trajan Pro"/>
              </a:rPr>
              <a:t>Il </a:t>
            </a:r>
            <a:r>
              <a:rPr lang="fr-CA" sz="4800" b="1" i="1" dirty="0" smtClean="0">
                <a:solidFill>
                  <a:schemeClr val="accent2">
                    <a:lumMod val="75000"/>
                  </a:schemeClr>
                </a:solidFill>
                <a:latin typeface="Palatino Linotype"/>
                <a:cs typeface="Trajan Pro"/>
              </a:rPr>
              <a:t>re</a:t>
            </a:r>
            <a:r>
              <a:rPr lang="fr-CA" sz="4800" b="1" i="1" dirty="0" smtClean="0">
                <a:solidFill>
                  <a:schemeClr val="accent2">
                    <a:lumMod val="75000"/>
                  </a:schemeClr>
                </a:solidFill>
                <a:latin typeface="Palatino Linotype"/>
                <a:cs typeface="Palatino Linotype"/>
              </a:rPr>
              <a:t>lève</a:t>
            </a:r>
            <a:r>
              <a:rPr lang="fr-CA" sz="4800" b="1" dirty="0" smtClean="0">
                <a:solidFill>
                  <a:schemeClr val="bg1"/>
                </a:solidFill>
                <a:latin typeface="Trajan Pro"/>
                <a:cs typeface="Trajan Pro"/>
              </a:rPr>
              <a:t> ma </a:t>
            </a:r>
            <a:r>
              <a:rPr lang="fr-CA" sz="4800" b="1" i="1" dirty="0" smtClean="0">
                <a:solidFill>
                  <a:schemeClr val="accent2">
                    <a:lumMod val="75000"/>
                  </a:schemeClr>
                </a:solidFill>
                <a:latin typeface="Palatino Linotype"/>
                <a:cs typeface="Trajan Pro"/>
              </a:rPr>
              <a:t>tête</a:t>
            </a:r>
            <a:endParaRPr lang="fr-CA" sz="4800" b="1" i="1" dirty="0">
              <a:solidFill>
                <a:schemeClr val="accent2">
                  <a:lumMod val="75000"/>
                </a:schemeClr>
              </a:solidFill>
              <a:latin typeface="Palatino Linotype"/>
              <a:cs typeface="Palatino Linotype"/>
            </a:endParaRPr>
          </a:p>
        </p:txBody>
      </p:sp>
      <p:pic>
        <p:nvPicPr>
          <p:cNvPr id="7" name="Picture 6" descr="WMLOGO-smal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212698" y="6179691"/>
            <a:ext cx="762000" cy="58261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8" name="Subtitle 7"/>
          <p:cNvSpPr>
            <a:spLocks noGrp="1"/>
          </p:cNvSpPr>
          <p:nvPr>
            <p:ph type="subTitle" idx="1"/>
          </p:nvPr>
        </p:nvSpPr>
        <p:spPr>
          <a:xfrm>
            <a:off x="76200" y="3249204"/>
            <a:ext cx="3733800" cy="941796"/>
          </a:xfrm>
          <a:prstGeom prst="rect">
            <a:avLst/>
          </a:prstGeom>
        </p:spPr>
        <p:txBody>
          <a:bodyPr wrap="square">
            <a:spAutoFit/>
          </a:bodyPr>
          <a:lstStyle/>
          <a:p>
            <a:pPr algn="ctr"/>
            <a:r>
              <a:rPr lang="fr-CA" sz="1200" dirty="0" smtClean="0">
                <a:solidFill>
                  <a:schemeClr val="bg1"/>
                </a:solidFill>
              </a:rPr>
              <a:t>Écrit par</a:t>
            </a:r>
          </a:p>
          <a:p>
            <a:pPr algn="ctr"/>
            <a:r>
              <a:rPr lang="fr-CA" sz="1200" dirty="0" smtClean="0">
                <a:solidFill>
                  <a:schemeClr val="bg1"/>
                </a:solidFill>
              </a:rPr>
              <a:t> Guadalupe </a:t>
            </a:r>
            <a:r>
              <a:rPr lang="fr-CA" sz="1200" dirty="0" err="1" smtClean="0">
                <a:solidFill>
                  <a:schemeClr val="bg1"/>
                </a:solidFill>
              </a:rPr>
              <a:t>Savariz</a:t>
            </a:r>
            <a:r>
              <a:rPr lang="fr-CA" sz="1200" dirty="0" smtClean="0">
                <a:solidFill>
                  <a:schemeClr val="bg1"/>
                </a:solidFill>
              </a:rPr>
              <a:t> de Alvarado</a:t>
            </a:r>
          </a:p>
          <a:p>
            <a:pPr algn="ctr"/>
            <a:r>
              <a:rPr lang="fr-CA" sz="1200" dirty="0" smtClean="0">
                <a:solidFill>
                  <a:schemeClr val="bg1"/>
                </a:solidFill>
              </a:rPr>
              <a:t>Division euro-asiatique de l’Église adventiste du 7e jour</a:t>
            </a:r>
            <a:r>
              <a:rPr lang="fr-CA" sz="1200" dirty="0" smtClean="0">
                <a:solidFill>
                  <a:schemeClr val="bg1"/>
                </a:solidFill>
                <a:effectLst/>
              </a:rPr>
              <a:t> </a:t>
            </a:r>
          </a:p>
          <a:p>
            <a:pPr algn="ctr"/>
            <a:r>
              <a:rPr lang="fr-CA" sz="1200" dirty="0" smtClean="0">
                <a:solidFill>
                  <a:schemeClr val="bg1"/>
                </a:solidFill>
              </a:rPr>
              <a:t>Directrice du Ministère des femmes de l’Union du Sud</a:t>
            </a:r>
            <a:endParaRPr lang="fr-CA" sz="1200" dirty="0">
              <a:solidFill>
                <a:schemeClr val="bg1"/>
              </a:solidFill>
            </a:endParaRPr>
          </a:p>
        </p:txBody>
      </p:sp>
      <p:sp>
        <p:nvSpPr>
          <p:cNvPr id="10" name="TextBox 9"/>
          <p:cNvSpPr txBox="1"/>
          <p:nvPr/>
        </p:nvSpPr>
        <p:spPr>
          <a:xfrm>
            <a:off x="51804" y="6019800"/>
            <a:ext cx="4120423" cy="523220"/>
          </a:xfrm>
          <a:prstGeom prst="rect">
            <a:avLst/>
          </a:prstGeom>
          <a:noFill/>
        </p:spPr>
        <p:txBody>
          <a:bodyPr wrap="none" rtlCol="0">
            <a:spAutoFit/>
          </a:bodyPr>
          <a:lstStyle/>
          <a:p>
            <a:pPr algn="ctr"/>
            <a:r>
              <a:rPr lang="fr-CA" sz="1400" dirty="0" smtClean="0">
                <a:latin typeface="+mj-lt"/>
                <a:cs typeface="Trajan Pro"/>
              </a:rPr>
              <a:t>Ministère des femmes</a:t>
            </a:r>
          </a:p>
          <a:p>
            <a:pPr algn="ctr"/>
            <a:r>
              <a:rPr lang="fr-CA" sz="1400" dirty="0" smtClean="0">
                <a:latin typeface="+mj-lt"/>
                <a:cs typeface="Trajan Pro"/>
              </a:rPr>
              <a:t>Conférence générale de l’Église adventiste du 7e jour </a:t>
            </a:r>
            <a:endParaRPr lang="fr-CA" sz="1400" dirty="0">
              <a:latin typeface="+mj-lt"/>
              <a:cs typeface="Trajan Pro"/>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28700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1.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98024" y="0"/>
            <a:ext cx="9507119" cy="6934200"/>
          </a:xfrm>
          <a:prstGeom prst="rect">
            <a:avLst/>
          </a:prstGeom>
        </p:spPr>
      </p:pic>
      <p:sp>
        <p:nvSpPr>
          <p:cNvPr id="2" name="Title 1"/>
          <p:cNvSpPr>
            <a:spLocks noGrp="1"/>
          </p:cNvSpPr>
          <p:nvPr>
            <p:ph type="title"/>
          </p:nvPr>
        </p:nvSpPr>
        <p:spPr>
          <a:xfrm>
            <a:off x="-201653" y="1828800"/>
            <a:ext cx="4343400" cy="3886200"/>
          </a:xfrm>
        </p:spPr>
        <p:txBody>
          <a:bodyPr>
            <a:normAutofit fontScale="90000"/>
          </a:bodyPr>
          <a:lstStyle/>
          <a:p>
            <a:r>
              <a:rPr lang="fr-CA" dirty="0" smtClean="0">
                <a:solidFill>
                  <a:schemeClr val="bg1"/>
                </a:solidFill>
              </a:rPr>
              <a:t>En </a:t>
            </a:r>
            <a:r>
              <a:rPr lang="fr-CA" dirty="0">
                <a:solidFill>
                  <a:schemeClr val="bg1"/>
                </a:solidFill>
              </a:rPr>
              <a:t>pleine </a:t>
            </a:r>
            <a:r>
              <a:rPr lang="fr-CA" dirty="0" smtClean="0">
                <a:solidFill>
                  <a:schemeClr val="bg1"/>
                </a:solidFill>
              </a:rPr>
              <a:t>affliction, garder les yeux fixés sur Jésus demande beaucoup de foi et la capacité de…</a:t>
            </a:r>
            <a:br>
              <a:rPr lang="fr-CA" dirty="0" smtClean="0">
                <a:solidFill>
                  <a:schemeClr val="bg1"/>
                </a:solidFill>
              </a:rPr>
            </a:br>
            <a:endParaRPr lang="fr-CA" dirty="0">
              <a:solidFill>
                <a:schemeClr val="bg1"/>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49201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3.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228600" y="1951037"/>
            <a:ext cx="8686800" cy="4525963"/>
          </a:xfrm>
        </p:spPr>
        <p:txBody>
          <a:bodyPr>
            <a:normAutofit fontScale="92500" lnSpcReduction="10000"/>
          </a:bodyPr>
          <a:lstStyle/>
          <a:p>
            <a:pPr lvl="0"/>
            <a:r>
              <a:rPr lang="fr-CA" b="1" dirty="0" smtClean="0"/>
              <a:t>S’accrocher à ses promesses </a:t>
            </a:r>
            <a:r>
              <a:rPr lang="fr-CA" dirty="0" smtClean="0"/>
              <a:t>même lorsque l’avenir semble incertain.  </a:t>
            </a:r>
            <a:r>
              <a:rPr lang="fr-CA" sz="2800" i="1" dirty="0" smtClean="0"/>
              <a:t>(</a:t>
            </a:r>
            <a:r>
              <a:rPr lang="fr-CA" sz="2800" i="1" dirty="0" err="1" smtClean="0"/>
              <a:t>És</a:t>
            </a:r>
            <a:r>
              <a:rPr lang="fr-CA" sz="2800" i="1" dirty="0" smtClean="0"/>
              <a:t>. 43.2; Psaume 46.1-4)</a:t>
            </a:r>
          </a:p>
          <a:p>
            <a:pPr lvl="0"/>
            <a:r>
              <a:rPr lang="fr-CA" b="1" dirty="0" smtClean="0"/>
              <a:t>Persévérer </a:t>
            </a:r>
            <a:r>
              <a:rPr lang="fr-CA" dirty="0" smtClean="0"/>
              <a:t>même si nous ne voyons chaque jour que des nuages gris. </a:t>
            </a:r>
            <a:r>
              <a:rPr lang="fr-CA" sz="2800" i="1" dirty="0" smtClean="0"/>
              <a:t>(Job 1.20, 21)</a:t>
            </a:r>
          </a:p>
          <a:p>
            <a:pPr lvl="0"/>
            <a:r>
              <a:rPr lang="fr-CA" b="1" dirty="0" smtClean="0"/>
              <a:t>Se souvenir </a:t>
            </a:r>
            <a:r>
              <a:rPr lang="fr-CA" dirty="0" smtClean="0"/>
              <a:t>que Dieu a le contrôle de notre vie et que toutes choses concourent au bien de ceux qui aiment Dieu. </a:t>
            </a:r>
            <a:r>
              <a:rPr lang="fr-CA" sz="2800" i="1" dirty="0" smtClean="0"/>
              <a:t>(Rom. 8.28)</a:t>
            </a:r>
          </a:p>
          <a:p>
            <a:pPr lvl="0"/>
            <a:r>
              <a:rPr lang="fr-CA" b="1" dirty="0" smtClean="0"/>
              <a:t>Se concentrer chaque jour </a:t>
            </a:r>
            <a:r>
              <a:rPr lang="fr-CA" dirty="0" smtClean="0"/>
              <a:t>sur la sécurité que procurent l’amour et la miséricorde de Dieu</a:t>
            </a:r>
            <a:r>
              <a:rPr lang="fr-CA" sz="2800" dirty="0" smtClean="0"/>
              <a:t>. </a:t>
            </a:r>
            <a:r>
              <a:rPr lang="fr-CA" sz="2800" i="1" dirty="0" smtClean="0"/>
              <a:t>(</a:t>
            </a:r>
            <a:r>
              <a:rPr lang="fr-CA" sz="2800" i="1" dirty="0" err="1" smtClean="0"/>
              <a:t>És</a:t>
            </a:r>
            <a:r>
              <a:rPr lang="fr-CA" sz="2800" i="1" dirty="0" smtClean="0"/>
              <a:t>. 55.10; </a:t>
            </a:r>
            <a:r>
              <a:rPr lang="fr-CA" sz="2800" i="1" dirty="0" err="1" smtClean="0"/>
              <a:t>Jér</a:t>
            </a:r>
            <a:r>
              <a:rPr lang="fr-CA" sz="2800" i="1" dirty="0" smtClean="0"/>
              <a:t>. 31.3)</a:t>
            </a:r>
          </a:p>
          <a:p>
            <a:endParaRPr lang="en-US" sz="28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31846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2.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858000"/>
          </a:xfrm>
          <a:prstGeom prst="rect">
            <a:avLst/>
          </a:prstGeom>
        </p:spPr>
      </p:pic>
      <p:sp>
        <p:nvSpPr>
          <p:cNvPr id="3" name="Content Placeholder 2"/>
          <p:cNvSpPr>
            <a:spLocks noGrp="1"/>
          </p:cNvSpPr>
          <p:nvPr>
            <p:ph idx="1"/>
          </p:nvPr>
        </p:nvSpPr>
        <p:spPr>
          <a:xfrm>
            <a:off x="2514600" y="2179637"/>
            <a:ext cx="6400800" cy="4525963"/>
          </a:xfrm>
        </p:spPr>
        <p:txBody>
          <a:bodyPr>
            <a:normAutofit/>
          </a:bodyPr>
          <a:lstStyle/>
          <a:p>
            <a:pPr marL="0" indent="0" algn="ctr">
              <a:buNone/>
            </a:pPr>
            <a:r>
              <a:rPr lang="fr-FR" sz="4000" dirty="0" smtClean="0"/>
              <a:t>« Vivons </a:t>
            </a:r>
            <a:r>
              <a:rPr lang="fr-FR" sz="4000" dirty="0"/>
              <a:t>si près de Dieu qu’à chaque épreuve inattendue, nos pensées se tournent vers lui aussi naturellement </a:t>
            </a:r>
            <a:r>
              <a:rPr lang="fr-CA" sz="4000" b="1" i="1" dirty="0" smtClean="0">
                <a:solidFill>
                  <a:srgbClr val="800000"/>
                </a:solidFill>
                <a:latin typeface="Palatino Linotype"/>
                <a:cs typeface="Palatino Linotype"/>
              </a:rPr>
              <a:t>que la fleur vers le soleil</a:t>
            </a:r>
            <a:r>
              <a:rPr lang="fr-CA" sz="4000" dirty="0" smtClean="0"/>
              <a:t>. » </a:t>
            </a:r>
          </a:p>
          <a:p>
            <a:pPr marL="0" indent="0" algn="ctr">
              <a:buNone/>
            </a:pPr>
            <a:r>
              <a:rPr lang="en-US" sz="3600" i="1" dirty="0" smtClean="0"/>
              <a:t>Prayer</a:t>
            </a:r>
            <a:r>
              <a:rPr lang="en-US" sz="3600" dirty="0"/>
              <a:t>, p. </a:t>
            </a:r>
            <a:r>
              <a:rPr lang="en-US" sz="3600" dirty="0" smtClean="0"/>
              <a:t>11 (</a:t>
            </a:r>
            <a:r>
              <a:rPr lang="fr-CA" sz="3600" i="1" dirty="0" smtClean="0"/>
              <a:t>Vers Jésus </a:t>
            </a:r>
            <a:r>
              <a:rPr lang="en-US" sz="3600" dirty="0" smtClean="0"/>
              <a:t>p. 152) </a:t>
            </a:r>
            <a:endParaRPr lang="en-US" sz="3600" dirty="0"/>
          </a:p>
          <a:p>
            <a:pPr algn="ct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55937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4.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144000" cy="6857999"/>
          </a:xfrm>
          <a:prstGeom prst="rect">
            <a:avLst/>
          </a:prstGeom>
        </p:spPr>
      </p:pic>
      <p:sp>
        <p:nvSpPr>
          <p:cNvPr id="2" name="Title 1"/>
          <p:cNvSpPr>
            <a:spLocks noGrp="1"/>
          </p:cNvSpPr>
          <p:nvPr>
            <p:ph type="title"/>
          </p:nvPr>
        </p:nvSpPr>
        <p:spPr>
          <a:xfrm>
            <a:off x="228600" y="762000"/>
            <a:ext cx="8229600" cy="1143000"/>
          </a:xfrm>
        </p:spPr>
        <p:txBody>
          <a:bodyPr>
            <a:normAutofit fontScale="90000"/>
          </a:bodyPr>
          <a:lstStyle/>
          <a:p>
            <a:pPr algn="l"/>
            <a:r>
              <a:rPr lang="en-US" b="1" smtClean="0"/>
              <a:t> </a:t>
            </a:r>
            <a:r>
              <a:rPr lang="fr-CA" b="1" i="1" dirty="0" smtClean="0">
                <a:solidFill>
                  <a:schemeClr val="bg1"/>
                </a:solidFill>
                <a:latin typeface="Palatino Linotype"/>
                <a:cs typeface="Palatino Linotype"/>
              </a:rPr>
              <a:t>3e leçon</a:t>
            </a:r>
            <a:r>
              <a:rPr lang="fr-CA" b="1" dirty="0" smtClean="0">
                <a:solidFill>
                  <a:schemeClr val="bg1"/>
                </a:solidFill>
                <a:latin typeface="Palatino Linotype"/>
                <a:cs typeface="Palatino Linotype"/>
              </a:rPr>
              <a:t>  </a:t>
            </a:r>
            <a:r>
              <a:rPr lang="en-US" b="1" dirty="0">
                <a:solidFill>
                  <a:schemeClr val="bg1"/>
                </a:solidFill>
                <a:latin typeface="Palatino Linotype"/>
                <a:cs typeface="Palatino Linotype"/>
              </a:rPr>
              <a:t/>
            </a:r>
            <a:br>
              <a:rPr lang="en-US" b="1" dirty="0">
                <a:solidFill>
                  <a:schemeClr val="bg1"/>
                </a:solidFill>
                <a:latin typeface="Palatino Linotype"/>
                <a:cs typeface="Palatino Linotype"/>
              </a:rPr>
            </a:br>
            <a:r>
              <a:rPr lang="fr-CA" sz="4000" b="1" dirty="0" smtClean="0">
                <a:solidFill>
                  <a:srgbClr val="800000"/>
                </a:solidFill>
                <a:latin typeface="Palatino Linotype"/>
                <a:cs typeface="Palatino Linotype"/>
              </a:rPr>
              <a:t>Le tournesol ressemble au soleil</a:t>
            </a:r>
            <a:r>
              <a:rPr lang="en-US" sz="4000" b="1" dirty="0" smtClean="0">
                <a:solidFill>
                  <a:srgbClr val="800000"/>
                </a:solidFill>
                <a:latin typeface="Palatino Linotype"/>
                <a:cs typeface="Palatino Linotype"/>
              </a:rPr>
              <a:t/>
            </a:r>
            <a:br>
              <a:rPr lang="en-US" sz="4000" b="1" dirty="0" smtClean="0">
                <a:solidFill>
                  <a:srgbClr val="800000"/>
                </a:solidFill>
                <a:latin typeface="Palatino Linotype"/>
                <a:cs typeface="Palatino Linotype"/>
              </a:rPr>
            </a:br>
            <a:endParaRPr lang="en-US" sz="4000" b="1" dirty="0">
              <a:solidFill>
                <a:srgbClr val="800000"/>
              </a:solidFill>
              <a:latin typeface="Palatino Linotype"/>
              <a:cs typeface="Palatino Linotype"/>
            </a:endParaRPr>
          </a:p>
        </p:txBody>
      </p:sp>
      <p:sp>
        <p:nvSpPr>
          <p:cNvPr id="3" name="Content Placeholder 2"/>
          <p:cNvSpPr>
            <a:spLocks noGrp="1"/>
          </p:cNvSpPr>
          <p:nvPr>
            <p:ph idx="1"/>
          </p:nvPr>
        </p:nvSpPr>
        <p:spPr>
          <a:xfrm>
            <a:off x="457200" y="2743200"/>
            <a:ext cx="6400800" cy="3276600"/>
          </a:xfrm>
        </p:spPr>
        <p:txBody>
          <a:bodyPr>
            <a:normAutofit/>
          </a:bodyPr>
          <a:lstStyle/>
          <a:p>
            <a:pPr marL="0" indent="0" algn="ctr">
              <a:buNone/>
            </a:pPr>
            <a:r>
              <a:rPr lang="fr-CA" sz="4000" dirty="0" smtClean="0"/>
              <a:t>« Je viens de vous donner un exemple, pour qu’à votre tour vous agissiez comme j’ai agi envers vous. » </a:t>
            </a:r>
          </a:p>
          <a:p>
            <a:pPr marL="0" indent="0" algn="ctr">
              <a:buNone/>
            </a:pPr>
            <a:r>
              <a:rPr lang="fr-CA" sz="4000" i="1" dirty="0" smtClean="0"/>
              <a:t>Jean 13.15 (BDS)</a:t>
            </a:r>
            <a:r>
              <a:rPr lang="fr-CA" sz="4000" dirty="0" smtClean="0"/>
              <a:t> </a:t>
            </a:r>
            <a:endParaRPr lang="fr-CA" sz="3600" i="1" dirty="0" smtClean="0"/>
          </a:p>
          <a:p>
            <a:pPr marL="0" indent="0" algn="ctr">
              <a:buNone/>
            </a:pP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03483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3.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874837"/>
            <a:ext cx="7620000" cy="4525963"/>
          </a:xfrm>
        </p:spPr>
        <p:txBody>
          <a:bodyPr>
            <a:noAutofit/>
          </a:bodyPr>
          <a:lstStyle/>
          <a:p>
            <a:pPr marL="0" indent="0" algn="ctr">
              <a:buNone/>
            </a:pPr>
            <a:r>
              <a:rPr lang="fr-CA" dirty="0" smtClean="0"/>
              <a:t>« </a:t>
            </a:r>
            <a:r>
              <a:rPr lang="fr-FR" dirty="0"/>
              <a:t> </a:t>
            </a:r>
            <a:r>
              <a:rPr lang="fr-FR" dirty="0" smtClean="0"/>
              <a:t>Ils </a:t>
            </a:r>
            <a:r>
              <a:rPr lang="fr-FR" dirty="0"/>
              <a:t>le trouvèrent en prière. Apparemment inconscient de leur présence, il continua de s’exprimer à haute voix. Son visage </a:t>
            </a:r>
            <a:r>
              <a:rPr lang="fr-FR" dirty="0" smtClean="0"/>
              <a:t>resplendissait ; </a:t>
            </a:r>
            <a:r>
              <a:rPr lang="fr-FR" dirty="0"/>
              <a:t>il semblait voir l’Invisible et dans ses paroles résidait une puissance de vie qui n’appartient qu’à ceux qui s’entretiennent avec </a:t>
            </a:r>
            <a:r>
              <a:rPr lang="fr-FR" dirty="0" smtClean="0"/>
              <a:t>Dieu...</a:t>
            </a:r>
            <a:endParaRPr lang="fr-CA"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336048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3.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609600" y="2027237"/>
            <a:ext cx="8229600" cy="4525963"/>
          </a:xfrm>
        </p:spPr>
        <p:txBody>
          <a:bodyPr/>
          <a:lstStyle/>
          <a:p>
            <a:pPr marL="0" indent="0" algn="ctr">
              <a:buNone/>
            </a:pPr>
            <a:r>
              <a:rPr lang="fr-FR" dirty="0" smtClean="0"/>
              <a:t>« … ce </a:t>
            </a:r>
            <a:r>
              <a:rPr lang="fr-FR" dirty="0"/>
              <a:t>labeur incessant le laissait souvent si épuisé que sa mère, ses frères et même ses disciples avaient craint pour sa vie. Mais lorsqu’il revenait de ces heures de prière qui terminaient ces journées épuisantes, ils étaient frappés de la paix dont son visage était empreint et de la fraîcheur qui émanait de toute sa </a:t>
            </a:r>
            <a:r>
              <a:rPr lang="fr-FR" dirty="0" smtClean="0"/>
              <a:t>personne…</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13872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3.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457200" y="1798637"/>
            <a:ext cx="8229600" cy="4830763"/>
          </a:xfrm>
        </p:spPr>
        <p:txBody>
          <a:bodyPr>
            <a:normAutofit lnSpcReduction="10000"/>
          </a:bodyPr>
          <a:lstStyle/>
          <a:p>
            <a:pPr marL="0" indent="0" algn="ctr">
              <a:buNone/>
            </a:pPr>
            <a:r>
              <a:rPr lang="fr-CA" dirty="0" smtClean="0"/>
              <a:t>« </a:t>
            </a:r>
            <a:r>
              <a:rPr lang="fr-FR" dirty="0"/>
              <a:t> </a:t>
            </a:r>
            <a:r>
              <a:rPr lang="fr-FR" dirty="0" smtClean="0"/>
              <a:t>… jour </a:t>
            </a:r>
            <a:r>
              <a:rPr lang="fr-FR" dirty="0"/>
              <a:t>après jour il allait porter aux hommes la lumière du ciel. Les disciples en étaient arrivés à établir un rapport entre ses moments de prière et la puissance de ses paroles et de ses œuvres. Aussi, tandis qu’en cet instant ils écoutaient ses supplications, leurs cœurs étaient saisis de crainte et d’humilité. Et lorsqu’il cessa de prier, conscients de leurs besoins, ils s’écrièrent “Seigneur, enseigne-nous à prier</a:t>
            </a:r>
            <a:r>
              <a:rPr lang="fr-FR" dirty="0" smtClean="0"/>
              <a:t>.” »</a:t>
            </a:r>
            <a:endParaRPr lang="fr-CA" dirty="0" smtClean="0"/>
          </a:p>
          <a:p>
            <a:pPr marL="0" indent="0" algn="ctr">
              <a:buNone/>
            </a:pPr>
            <a:r>
              <a:rPr lang="en-US" i="1" dirty="0" smtClean="0"/>
              <a:t>Prayer</a:t>
            </a:r>
            <a:r>
              <a:rPr lang="en-US" dirty="0" smtClean="0"/>
              <a:t>,</a:t>
            </a:r>
            <a:r>
              <a:rPr lang="en-US" i="1" dirty="0" smtClean="0"/>
              <a:t> </a:t>
            </a:r>
            <a:r>
              <a:rPr lang="en-US" dirty="0" smtClean="0"/>
              <a:t>p. 289 (</a:t>
            </a:r>
            <a:r>
              <a:rPr lang="fr-CA" i="1" dirty="0" smtClean="0"/>
              <a:t>Heureux ceux qui</a:t>
            </a:r>
            <a:r>
              <a:rPr lang="fr-CA" dirty="0" smtClean="0"/>
              <a:t>, p. 85)</a:t>
            </a:r>
          </a:p>
          <a:p>
            <a:pPr algn="ct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788536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4" descr="PrayerInternationalDay_PP_4.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126205"/>
            <a:ext cx="9204607" cy="6984205"/>
          </a:xfrm>
          <a:prstGeom prst="rect">
            <a:avLst/>
          </a:prstGeom>
        </p:spPr>
      </p:pic>
      <p:sp>
        <p:nvSpPr>
          <p:cNvPr id="4" name="Title 1"/>
          <p:cNvSpPr>
            <a:spLocks noGrp="1"/>
          </p:cNvSpPr>
          <p:nvPr>
            <p:ph type="title"/>
          </p:nvPr>
        </p:nvSpPr>
        <p:spPr>
          <a:xfrm>
            <a:off x="304800" y="1905000"/>
            <a:ext cx="5638800" cy="3200400"/>
          </a:xfrm>
        </p:spPr>
        <p:txBody>
          <a:bodyPr>
            <a:noAutofit/>
          </a:bodyPr>
          <a:lstStyle/>
          <a:p>
            <a:r>
              <a:rPr lang="fr-CA" sz="6000" dirty="0" smtClean="0">
                <a:solidFill>
                  <a:schemeClr val="bg1"/>
                </a:solidFill>
                <a:latin typeface="Palatino Linotype"/>
                <a:cs typeface="Palatino Linotype"/>
              </a:rPr>
              <a:t>Caractéristiques de la </a:t>
            </a:r>
            <a:r>
              <a:rPr lang="fr-CA" sz="6000" b="1" i="1" dirty="0" smtClean="0">
                <a:solidFill>
                  <a:srgbClr val="800000"/>
                </a:solidFill>
                <a:latin typeface="Palatino Linotype"/>
                <a:cs typeface="Palatino Linotype"/>
              </a:rPr>
              <a:t>vie de prière</a:t>
            </a:r>
            <a:r>
              <a:rPr lang="fr-CA" sz="6000" i="1" dirty="0" smtClean="0">
                <a:solidFill>
                  <a:srgbClr val="800000"/>
                </a:solidFill>
                <a:latin typeface="Palatino Linotype"/>
                <a:cs typeface="Palatino Linotype"/>
              </a:rPr>
              <a:t> </a:t>
            </a:r>
            <a:r>
              <a:rPr lang="fr-CA" sz="6000" dirty="0" smtClean="0">
                <a:solidFill>
                  <a:schemeClr val="bg1"/>
                </a:solidFill>
                <a:latin typeface="Palatino Linotype"/>
                <a:cs typeface="Palatino Linotype"/>
              </a:rPr>
              <a:t>de Jésus</a:t>
            </a:r>
            <a:r>
              <a:rPr lang="en-US" sz="6000" dirty="0">
                <a:solidFill>
                  <a:schemeClr val="bg1"/>
                </a:solidFill>
                <a:latin typeface="Palatino Linotype"/>
                <a:cs typeface="Palatino Linotype"/>
              </a:rPr>
              <a:t/>
            </a:r>
            <a:br>
              <a:rPr lang="en-US" sz="6000" dirty="0">
                <a:solidFill>
                  <a:schemeClr val="bg1"/>
                </a:solidFill>
                <a:latin typeface="Palatino Linotype"/>
                <a:cs typeface="Palatino Linotype"/>
              </a:rPr>
            </a:br>
            <a:endParaRPr lang="en-US" sz="6000" dirty="0">
              <a:solidFill>
                <a:schemeClr val="bg1"/>
              </a:solidFill>
              <a:latin typeface="Palatino Linotype"/>
              <a:cs typeface="Palatino Linotype"/>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237692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4.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858000"/>
          </a:xfrm>
          <a:prstGeom prst="rect">
            <a:avLst/>
          </a:prstGeom>
        </p:spPr>
      </p:pic>
      <p:sp>
        <p:nvSpPr>
          <p:cNvPr id="3" name="Content Placeholder 2"/>
          <p:cNvSpPr>
            <a:spLocks noGrp="1"/>
          </p:cNvSpPr>
          <p:nvPr>
            <p:ph idx="1"/>
          </p:nvPr>
        </p:nvSpPr>
        <p:spPr>
          <a:xfrm>
            <a:off x="0" y="1676400"/>
            <a:ext cx="7239000" cy="5181600"/>
          </a:xfrm>
        </p:spPr>
        <p:txBody>
          <a:bodyPr>
            <a:noAutofit/>
          </a:bodyPr>
          <a:lstStyle/>
          <a:p>
            <a:pPr marL="0" indent="0" algn="ctr">
              <a:buNone/>
            </a:pPr>
            <a:r>
              <a:rPr lang="fr-CA" sz="3600" dirty="0" smtClean="0"/>
              <a:t>« </a:t>
            </a:r>
            <a:r>
              <a:rPr lang="fr-FR" sz="3600" dirty="0"/>
              <a:t> En tant qu’homme, il adressait ses supplications au trône de Dieu; comme résultat, un courant céleste venait charger son humanité et établir une relation entre l’humanité et la </a:t>
            </a:r>
            <a:r>
              <a:rPr lang="fr-FR" sz="3600" dirty="0" smtClean="0"/>
              <a:t>divinité… </a:t>
            </a:r>
            <a:r>
              <a:rPr lang="fr-CA" sz="3600" b="1" i="1" dirty="0" smtClean="0">
                <a:solidFill>
                  <a:srgbClr val="000090"/>
                </a:solidFill>
                <a:latin typeface="Palatino Linotype"/>
                <a:cs typeface="Palatino Linotype"/>
              </a:rPr>
              <a:t>Il recevait de Dieu une vie qu’il pouvait communiquer au monde</a:t>
            </a:r>
            <a:r>
              <a:rPr lang="fr-CA" sz="3600" dirty="0" smtClean="0"/>
              <a:t>. » </a:t>
            </a:r>
          </a:p>
          <a:p>
            <a:pPr marL="0" indent="0" algn="ctr">
              <a:buNone/>
            </a:pPr>
            <a:r>
              <a:rPr lang="en-US" sz="3600" i="1" dirty="0" smtClean="0"/>
              <a:t>Prayer</a:t>
            </a:r>
            <a:r>
              <a:rPr lang="en-US" sz="3600" dirty="0"/>
              <a:t>, p. </a:t>
            </a:r>
            <a:r>
              <a:rPr lang="en-US" sz="3600" dirty="0" smtClean="0"/>
              <a:t>173 (</a:t>
            </a:r>
            <a:r>
              <a:rPr lang="fr-CA" sz="3600" i="1" dirty="0" smtClean="0"/>
              <a:t>Jésus-Christ</a:t>
            </a:r>
            <a:r>
              <a:rPr lang="en-US" sz="3600" dirty="0" smtClean="0"/>
              <a:t>  p, 355)</a:t>
            </a:r>
            <a:endParaRPr lang="en-US" sz="3600" dirty="0"/>
          </a:p>
          <a:p>
            <a:pPr marL="0" indent="0" algn="ctr">
              <a:buNone/>
            </a:pPr>
            <a:endParaRPr lang="en-US" sz="3600" dirty="0"/>
          </a:p>
        </p:txBody>
      </p:sp>
      <p:sp>
        <p:nvSpPr>
          <p:cNvPr id="6" name="Title 5"/>
          <p:cNvSpPr>
            <a:spLocks noGrp="1"/>
          </p:cNvSpPr>
          <p:nvPr>
            <p:ph type="title"/>
          </p:nvPr>
        </p:nvSpPr>
        <p:spPr>
          <a:xfrm>
            <a:off x="152400" y="990600"/>
            <a:ext cx="8229600" cy="1143000"/>
          </a:xfrm>
        </p:spPr>
        <p:txBody>
          <a:bodyPr>
            <a:noAutofit/>
          </a:bodyPr>
          <a:lstStyle/>
          <a:p>
            <a:pPr algn="l"/>
            <a:r>
              <a:rPr lang="en-US" b="1" dirty="0" smtClean="0">
                <a:solidFill>
                  <a:srgbClr val="000090"/>
                </a:solidFill>
                <a:latin typeface="Palatino Linotype"/>
                <a:cs typeface="Palatino Linotype"/>
              </a:rPr>
              <a:t>1. </a:t>
            </a:r>
            <a:r>
              <a:rPr lang="fr-CA" b="1" i="1" dirty="0" smtClean="0">
                <a:solidFill>
                  <a:srgbClr val="000090"/>
                </a:solidFill>
                <a:latin typeface="Palatino Linotype"/>
                <a:cs typeface="Palatino Linotype"/>
              </a:rPr>
              <a:t>Dépendance</a:t>
            </a:r>
            <a:r>
              <a:rPr lang="fr-CA" b="1" dirty="0" smtClean="0">
                <a:solidFill>
                  <a:srgbClr val="000090"/>
                </a:solidFill>
                <a:latin typeface="Palatino Linotype"/>
                <a:cs typeface="Palatino Linotype"/>
              </a:rPr>
              <a:t> totale :</a:t>
            </a:r>
            <a:br>
              <a:rPr lang="fr-CA" b="1" dirty="0" smtClean="0">
                <a:solidFill>
                  <a:srgbClr val="000090"/>
                </a:solidFill>
                <a:latin typeface="Palatino Linotype"/>
                <a:cs typeface="Palatino Linotype"/>
              </a:rPr>
            </a:br>
            <a:endParaRPr lang="fr-CA" dirty="0">
              <a:solidFill>
                <a:srgbClr val="000090"/>
              </a:solidFill>
              <a:latin typeface="Palatino Linotype"/>
              <a:cs typeface="Palatino Linotype"/>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934147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4.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372599" cy="6858000"/>
          </a:xfrm>
          <a:prstGeom prst="rect">
            <a:avLst/>
          </a:prstGeom>
        </p:spPr>
      </p:pic>
      <p:sp>
        <p:nvSpPr>
          <p:cNvPr id="2" name="Title 1"/>
          <p:cNvSpPr>
            <a:spLocks noGrp="1"/>
          </p:cNvSpPr>
          <p:nvPr>
            <p:ph type="title"/>
          </p:nvPr>
        </p:nvSpPr>
        <p:spPr>
          <a:xfrm>
            <a:off x="152400" y="762000"/>
            <a:ext cx="8229600" cy="1143000"/>
          </a:xfrm>
        </p:spPr>
        <p:txBody>
          <a:bodyPr/>
          <a:lstStyle/>
          <a:p>
            <a:pPr algn="l"/>
            <a:r>
              <a:rPr lang="fr-CA" b="1" dirty="0" smtClean="0">
                <a:solidFill>
                  <a:srgbClr val="000090"/>
                </a:solidFill>
                <a:latin typeface="Palatino Linotype"/>
                <a:cs typeface="Palatino Linotype"/>
              </a:rPr>
              <a:t>2. Conscience de </a:t>
            </a:r>
            <a:r>
              <a:rPr lang="fr-CA" b="1" i="1" dirty="0" smtClean="0">
                <a:solidFill>
                  <a:srgbClr val="000090"/>
                </a:solidFill>
                <a:latin typeface="Palatino Linotype"/>
                <a:cs typeface="Palatino Linotype"/>
              </a:rPr>
              <a:t>son état </a:t>
            </a:r>
            <a:r>
              <a:rPr lang="fr-CA" b="1" dirty="0" smtClean="0">
                <a:solidFill>
                  <a:srgbClr val="000090"/>
                </a:solidFill>
                <a:latin typeface="Palatino Linotype"/>
                <a:cs typeface="Palatino Linotype"/>
              </a:rPr>
              <a:t>:</a:t>
            </a:r>
            <a:endParaRPr lang="fr-CA" i="1" dirty="0">
              <a:solidFill>
                <a:srgbClr val="000090"/>
              </a:solidFill>
              <a:latin typeface="Palatino Linotype"/>
              <a:cs typeface="Palatino Linotype"/>
            </a:endParaRPr>
          </a:p>
        </p:txBody>
      </p:sp>
      <p:sp>
        <p:nvSpPr>
          <p:cNvPr id="3" name="Content Placeholder 2"/>
          <p:cNvSpPr>
            <a:spLocks noGrp="1"/>
          </p:cNvSpPr>
          <p:nvPr>
            <p:ph idx="1"/>
          </p:nvPr>
        </p:nvSpPr>
        <p:spPr>
          <a:xfrm>
            <a:off x="0" y="2209800"/>
            <a:ext cx="7620000" cy="4525963"/>
          </a:xfrm>
        </p:spPr>
        <p:txBody>
          <a:bodyPr>
            <a:normAutofit/>
          </a:bodyPr>
          <a:lstStyle/>
          <a:p>
            <a:pPr marL="0" indent="0" algn="ctr">
              <a:buNone/>
            </a:pPr>
            <a:r>
              <a:rPr lang="fr-CA" dirty="0" smtClean="0"/>
              <a:t>«  Comme nous, Christ notre Sauveur a été tenté en toutes choses, mais il n’a commis aucun péché. Ayant pris la nature humaine, ses besoins étaient ceux d’un homme. Il avait des besoins physiques à combler, de la réelle fatigue à soulager. C’est en priant son Père qu’il trouvait la force d’accomplir ses devoirs et d’affronter les épreuves. »</a:t>
            </a:r>
          </a:p>
          <a:p>
            <a:pPr marL="0" indent="0" algn="ctr">
              <a:buNone/>
            </a:pPr>
            <a:r>
              <a:rPr lang="fr-CA" sz="2800" dirty="0" smtClean="0"/>
              <a:t> </a:t>
            </a:r>
            <a:r>
              <a:rPr lang="fr-CA" sz="2800" i="1" dirty="0" err="1" smtClean="0"/>
              <a:t>Prayer</a:t>
            </a:r>
            <a:r>
              <a:rPr lang="fr-CA" sz="2800" dirty="0" smtClean="0"/>
              <a:t>, p. 171 </a:t>
            </a:r>
          </a:p>
          <a:p>
            <a:pPr algn="ct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56903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4" descr="PrayerInternationalDay_PP_2.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858000"/>
          </a:xfrm>
          <a:prstGeom prst="rect">
            <a:avLst/>
          </a:prstGeom>
        </p:spPr>
      </p:pic>
      <p:sp>
        <p:nvSpPr>
          <p:cNvPr id="3" name="Content Placeholder 2"/>
          <p:cNvSpPr>
            <a:spLocks noGrp="1"/>
          </p:cNvSpPr>
          <p:nvPr>
            <p:ph idx="1"/>
          </p:nvPr>
        </p:nvSpPr>
        <p:spPr>
          <a:xfrm>
            <a:off x="2971800" y="1600200"/>
            <a:ext cx="5715000" cy="3581399"/>
          </a:xfrm>
        </p:spPr>
        <p:txBody>
          <a:bodyPr>
            <a:noAutofit/>
          </a:bodyPr>
          <a:lstStyle/>
          <a:p>
            <a:pPr marL="0" indent="0" algn="ctr">
              <a:buNone/>
            </a:pPr>
            <a:r>
              <a:rPr lang="fr-CA" sz="7200" dirty="0" smtClean="0"/>
              <a:t>Pouvons-nous vivre sans </a:t>
            </a:r>
            <a:r>
              <a:rPr lang="fr-CA" sz="7200" b="1" i="1" dirty="0" smtClean="0"/>
              <a:t>fleurs?</a:t>
            </a:r>
            <a:endParaRPr lang="fr-CA" sz="7200" b="1" i="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948418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4.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858000"/>
          </a:xfrm>
          <a:prstGeom prst="rect">
            <a:avLst/>
          </a:prstGeom>
        </p:spPr>
      </p:pic>
      <p:sp>
        <p:nvSpPr>
          <p:cNvPr id="3" name="Content Placeholder 2"/>
          <p:cNvSpPr>
            <a:spLocks noGrp="1"/>
          </p:cNvSpPr>
          <p:nvPr>
            <p:ph idx="1"/>
          </p:nvPr>
        </p:nvSpPr>
        <p:spPr>
          <a:xfrm>
            <a:off x="304800" y="2255837"/>
            <a:ext cx="6400800" cy="4525963"/>
          </a:xfrm>
        </p:spPr>
        <p:txBody>
          <a:bodyPr>
            <a:normAutofit/>
          </a:bodyPr>
          <a:lstStyle/>
          <a:p>
            <a:pPr marL="0" indent="0" algn="ctr">
              <a:buNone/>
            </a:pPr>
            <a:r>
              <a:rPr lang="fr-CA" sz="3600" dirty="0" smtClean="0"/>
              <a:t>Nous devons reconnaître que nous sommes « malheureux, misérables, pauvres, aveugles et nus » (</a:t>
            </a:r>
            <a:r>
              <a:rPr lang="fr-CA" sz="3600" dirty="0" err="1" smtClean="0"/>
              <a:t>Ap</a:t>
            </a:r>
            <a:r>
              <a:rPr lang="fr-CA" sz="3600" dirty="0" smtClean="0"/>
              <a:t>. 3.17). </a:t>
            </a:r>
            <a:r>
              <a:rPr lang="fr-CA" sz="3600" b="1" i="1" dirty="0" smtClean="0">
                <a:solidFill>
                  <a:srgbClr val="000090"/>
                </a:solidFill>
                <a:latin typeface="Palatino Linotype"/>
                <a:cs typeface="Palatino Linotype"/>
              </a:rPr>
              <a:t>Nous devons chaque jour aller aux pieds de Dieu </a:t>
            </a:r>
            <a:r>
              <a:rPr lang="fr-CA" sz="3600" dirty="0" smtClean="0"/>
              <a:t>afin qu’il nous couvre de la justice de Jésus. </a:t>
            </a:r>
            <a:endParaRPr lang="fr-CA" sz="3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311739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4.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858000"/>
          </a:xfrm>
          <a:prstGeom prst="rect">
            <a:avLst/>
          </a:prstGeom>
        </p:spPr>
      </p:pic>
      <p:sp>
        <p:nvSpPr>
          <p:cNvPr id="3" name="Content Placeholder 2"/>
          <p:cNvSpPr>
            <a:spLocks noGrp="1"/>
          </p:cNvSpPr>
          <p:nvPr>
            <p:ph idx="1"/>
          </p:nvPr>
        </p:nvSpPr>
        <p:spPr>
          <a:xfrm>
            <a:off x="228600" y="1981200"/>
            <a:ext cx="6096000" cy="4525963"/>
          </a:xfrm>
        </p:spPr>
        <p:txBody>
          <a:bodyPr>
            <a:normAutofit fontScale="92500"/>
          </a:bodyPr>
          <a:lstStyle/>
          <a:p>
            <a:pPr marL="0" indent="0" algn="ctr">
              <a:buNone/>
            </a:pPr>
            <a:r>
              <a:rPr lang="fr-CA" sz="3600" b="1" i="1" dirty="0" smtClean="0">
                <a:solidFill>
                  <a:srgbClr val="000090"/>
                </a:solidFill>
                <a:latin typeface="Palatino Linotype"/>
                <a:cs typeface="Palatino Linotype"/>
              </a:rPr>
              <a:t>Pour être vainqueurs dans ce monde et accomplir notre mission, nous avons besoin de son Esprit. </a:t>
            </a:r>
            <a:r>
              <a:rPr lang="fr-CA" sz="3600" dirty="0" smtClean="0"/>
              <a:t>Si nous nous prosternons devant lui en toute humilité, reconnaissant nos faiblesses, nous serons forts en lui. </a:t>
            </a:r>
          </a:p>
          <a:p>
            <a:pPr marL="0" indent="0" algn="ctr">
              <a:buNone/>
            </a:pPr>
            <a:r>
              <a:rPr lang="fr-CA" i="1" dirty="0" smtClean="0"/>
              <a:t>2 Corinthiens 12.9</a:t>
            </a:r>
          </a:p>
          <a:p>
            <a:pPr marL="0" indent="0" algn="ctr">
              <a:buNone/>
            </a:pPr>
            <a:endParaRPr lang="en-US" sz="3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141450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4.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934200"/>
          </a:xfrm>
          <a:prstGeom prst="rect">
            <a:avLst/>
          </a:prstGeom>
        </p:spPr>
      </p:pic>
      <p:sp>
        <p:nvSpPr>
          <p:cNvPr id="2" name="Title 1"/>
          <p:cNvSpPr>
            <a:spLocks noGrp="1"/>
          </p:cNvSpPr>
          <p:nvPr>
            <p:ph type="title"/>
          </p:nvPr>
        </p:nvSpPr>
        <p:spPr>
          <a:xfrm>
            <a:off x="76200" y="762000"/>
            <a:ext cx="8229600" cy="1447800"/>
          </a:xfrm>
        </p:spPr>
        <p:txBody>
          <a:bodyPr>
            <a:noAutofit/>
          </a:bodyPr>
          <a:lstStyle/>
          <a:p>
            <a:pPr algn="l"/>
            <a:r>
              <a:rPr lang="fr-CA" b="1" dirty="0" smtClean="0">
                <a:solidFill>
                  <a:srgbClr val="000090"/>
                </a:solidFill>
                <a:latin typeface="Palatino Linotype"/>
                <a:cs typeface="Palatino Linotype"/>
              </a:rPr>
              <a:t>3. </a:t>
            </a:r>
            <a:r>
              <a:rPr lang="fr-CA" b="1" i="1" dirty="0" smtClean="0">
                <a:solidFill>
                  <a:srgbClr val="000090"/>
                </a:solidFill>
                <a:latin typeface="Palatino Linotype"/>
                <a:cs typeface="Palatino Linotype"/>
              </a:rPr>
              <a:t>Amour profond </a:t>
            </a:r>
            <a:r>
              <a:rPr lang="fr-CA" b="1" dirty="0" smtClean="0">
                <a:solidFill>
                  <a:srgbClr val="000090"/>
                </a:solidFill>
                <a:latin typeface="Palatino Linotype"/>
                <a:cs typeface="Palatino Linotype"/>
              </a:rPr>
              <a:t>pour l’humanité :</a:t>
            </a:r>
            <a:br>
              <a:rPr lang="fr-CA" b="1" dirty="0" smtClean="0">
                <a:solidFill>
                  <a:srgbClr val="000090"/>
                </a:solidFill>
                <a:latin typeface="Palatino Linotype"/>
                <a:cs typeface="Palatino Linotype"/>
              </a:rPr>
            </a:br>
            <a:endParaRPr lang="fr-CA" b="1" dirty="0">
              <a:solidFill>
                <a:srgbClr val="000090"/>
              </a:solidFill>
              <a:latin typeface="Palatino Linotype"/>
              <a:cs typeface="Palatino Linotype"/>
            </a:endParaRPr>
          </a:p>
        </p:txBody>
      </p:sp>
      <p:sp>
        <p:nvSpPr>
          <p:cNvPr id="5" name="Rectangle 4"/>
          <p:cNvSpPr/>
          <p:nvPr/>
        </p:nvSpPr>
        <p:spPr>
          <a:xfrm>
            <a:off x="76200" y="2133600"/>
            <a:ext cx="7162800" cy="4524315"/>
          </a:xfrm>
          <a:prstGeom prst="rect">
            <a:avLst/>
          </a:prstGeom>
        </p:spPr>
        <p:txBody>
          <a:bodyPr wrap="square">
            <a:spAutoFit/>
          </a:bodyPr>
          <a:lstStyle/>
          <a:p>
            <a:pPr algn="ctr"/>
            <a:r>
              <a:rPr lang="fr-CA" sz="3600" dirty="0" smtClean="0"/>
              <a:t>Jésus a prié pour ceux qui ne ressentaient aucun besoin de prier. Il a pleuré pour ceux qui ne ressentaient aucun besoin de pleurer. Il a prié pour ceux qui n’étaient pas encore nés. Ressembler à Jésus, c’est vivre en priant et en travaillant pour l’humanité.</a:t>
            </a:r>
            <a:endParaRPr lang="fr-CA" sz="3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672419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4.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858000"/>
          </a:xfrm>
          <a:prstGeom prst="rect">
            <a:avLst/>
          </a:prstGeom>
        </p:spPr>
      </p:pic>
      <p:sp>
        <p:nvSpPr>
          <p:cNvPr id="2" name="Title 1"/>
          <p:cNvSpPr>
            <a:spLocks noGrp="1"/>
          </p:cNvSpPr>
          <p:nvPr>
            <p:ph type="title"/>
          </p:nvPr>
        </p:nvSpPr>
        <p:spPr>
          <a:xfrm>
            <a:off x="152400" y="838200"/>
            <a:ext cx="8229600" cy="1143000"/>
          </a:xfrm>
        </p:spPr>
        <p:txBody>
          <a:bodyPr>
            <a:normAutofit/>
          </a:bodyPr>
          <a:lstStyle/>
          <a:p>
            <a:pPr algn="l"/>
            <a:r>
              <a:rPr lang="fr-CA" sz="4800" b="1" dirty="0" smtClean="0">
                <a:solidFill>
                  <a:srgbClr val="000090"/>
                </a:solidFill>
                <a:latin typeface="Palatino Linotype"/>
                <a:cs typeface="Palatino Linotype"/>
              </a:rPr>
              <a:t>4. Prière en </a:t>
            </a:r>
            <a:r>
              <a:rPr lang="fr-CA" sz="4800" b="1" i="1" dirty="0" smtClean="0">
                <a:solidFill>
                  <a:srgbClr val="000090"/>
                </a:solidFill>
                <a:latin typeface="Palatino Linotype"/>
                <a:cs typeface="Palatino Linotype"/>
              </a:rPr>
              <a:t>secret </a:t>
            </a:r>
            <a:r>
              <a:rPr lang="fr-CA" sz="4800" b="1" dirty="0" smtClean="0">
                <a:solidFill>
                  <a:srgbClr val="000090"/>
                </a:solidFill>
                <a:latin typeface="Palatino Linotype"/>
                <a:cs typeface="Palatino Linotype"/>
              </a:rPr>
              <a:t>: </a:t>
            </a:r>
            <a:endParaRPr lang="fr-CA" sz="4800" dirty="0">
              <a:solidFill>
                <a:srgbClr val="000090"/>
              </a:solidFill>
              <a:latin typeface="Palatino Linotype"/>
              <a:cs typeface="Palatino Linotype"/>
            </a:endParaRPr>
          </a:p>
        </p:txBody>
      </p:sp>
      <p:sp>
        <p:nvSpPr>
          <p:cNvPr id="3" name="Content Placeholder 2"/>
          <p:cNvSpPr>
            <a:spLocks noGrp="1"/>
          </p:cNvSpPr>
          <p:nvPr>
            <p:ph idx="1"/>
          </p:nvPr>
        </p:nvSpPr>
        <p:spPr>
          <a:xfrm>
            <a:off x="76200" y="2332037"/>
            <a:ext cx="5486400" cy="4525963"/>
          </a:xfrm>
        </p:spPr>
        <p:txBody>
          <a:bodyPr>
            <a:normAutofit/>
          </a:bodyPr>
          <a:lstStyle/>
          <a:p>
            <a:pPr marL="0" indent="0" algn="ctr">
              <a:buNone/>
            </a:pPr>
            <a:r>
              <a:rPr lang="fr-CA" sz="4000" dirty="0" smtClean="0"/>
              <a:t>« Il priait dans des lieux de choix. Il aimait communiquer avec son Père dans la solitude de la montagne. » </a:t>
            </a:r>
          </a:p>
          <a:p>
            <a:pPr marL="0" indent="0" algn="ctr">
              <a:buNone/>
            </a:pPr>
            <a:r>
              <a:rPr lang="en-US" sz="3600" i="1" dirty="0" smtClean="0"/>
              <a:t>Prayer</a:t>
            </a:r>
            <a:r>
              <a:rPr lang="en-US" sz="3600" dirty="0"/>
              <a:t>, p. </a:t>
            </a:r>
            <a:r>
              <a:rPr lang="en-US" sz="3600" dirty="0" smtClean="0"/>
              <a:t>173</a:t>
            </a:r>
            <a:endParaRPr lang="en-US" sz="3600" dirty="0"/>
          </a:p>
          <a:p>
            <a:pPr marL="0" indent="0" algn="ctr">
              <a:buNone/>
            </a:pP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079435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3.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457200" y="1951037"/>
            <a:ext cx="8305800" cy="4525963"/>
          </a:xfrm>
        </p:spPr>
        <p:txBody>
          <a:bodyPr>
            <a:normAutofit/>
          </a:bodyPr>
          <a:lstStyle/>
          <a:p>
            <a:pPr marL="0" indent="0" algn="ctr">
              <a:buNone/>
            </a:pPr>
            <a:r>
              <a:rPr lang="fr-CA" sz="3600" dirty="0" smtClean="0"/>
              <a:t>« </a:t>
            </a:r>
            <a:r>
              <a:rPr lang="fr-CA" sz="3600" b="1" i="1" dirty="0" smtClean="0">
                <a:solidFill>
                  <a:srgbClr val="000090"/>
                </a:solidFill>
                <a:latin typeface="Palatino Linotype"/>
                <a:cs typeface="Palatino Linotype"/>
              </a:rPr>
              <a:t>Consacrez-vous à Dieu dès le matin; que ce soit là votre premier soin. </a:t>
            </a:r>
            <a:r>
              <a:rPr lang="fr-FR" sz="3600" dirty="0"/>
              <a:t>Votre prière doit </a:t>
            </a:r>
            <a:r>
              <a:rPr lang="fr-FR" sz="3600" dirty="0" smtClean="0"/>
              <a:t>être : </a:t>
            </a:r>
            <a:r>
              <a:rPr lang="fr-FR" sz="3600" dirty="0"/>
              <a:t>“Prends-moi, ô Dieu, comme ta propriété exclusive. Je dépose tous mes plans à tes pieds. Emploie-moi aujourd’hui à ton service. Demeure en moi, et que tout ce que je ferai soit fait en toi.” C’est là une affaire quotidienne.</a:t>
            </a:r>
            <a:r>
              <a:rPr lang="fr-CA" sz="3600" dirty="0" smtClean="0"/>
              <a:t> </a:t>
            </a:r>
            <a:endParaRPr lang="fr-CA" sz="3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007166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3.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685800" y="1951037"/>
            <a:ext cx="7696200" cy="4525963"/>
          </a:xfrm>
        </p:spPr>
        <p:txBody>
          <a:bodyPr/>
          <a:lstStyle/>
          <a:p>
            <a:pPr marL="0" indent="0" algn="ctr">
              <a:buNone/>
            </a:pPr>
            <a:r>
              <a:rPr lang="fr-FR" dirty="0" smtClean="0"/>
              <a:t>« Soumettez-lui </a:t>
            </a:r>
            <a:r>
              <a:rPr lang="fr-FR" dirty="0"/>
              <a:t>tous vos plans, quitte à les délaisser ou à les exécuter selon qu’il vous l’indiquera. </a:t>
            </a:r>
            <a:r>
              <a:rPr lang="fr-CA" b="1" i="1" dirty="0" smtClean="0">
                <a:solidFill>
                  <a:srgbClr val="000090"/>
                </a:solidFill>
                <a:latin typeface="Palatino Linotype"/>
                <a:cs typeface="Palatino Linotype"/>
              </a:rPr>
              <a:t>En vous consacrant à Dieu chaque jour, votre vie sera de plus en plus façonnée sur celle de Jésus. </a:t>
            </a:r>
            <a:r>
              <a:rPr lang="fr-CA" dirty="0" smtClean="0">
                <a:cs typeface="Palatino Linotype"/>
              </a:rPr>
              <a:t>»</a:t>
            </a:r>
            <a:r>
              <a:rPr lang="fr-CA" b="1" i="1" dirty="0" smtClean="0">
                <a:solidFill>
                  <a:srgbClr val="000090"/>
                </a:solidFill>
                <a:latin typeface="Palatino Linotype"/>
                <a:cs typeface="Palatino Linotype"/>
              </a:rPr>
              <a:t> </a:t>
            </a:r>
          </a:p>
          <a:p>
            <a:pPr marL="0" indent="0" algn="ctr">
              <a:buNone/>
            </a:pPr>
            <a:r>
              <a:rPr lang="fr-CA" i="1" dirty="0" smtClean="0"/>
              <a:t>Vers Jésus</a:t>
            </a:r>
            <a:r>
              <a:rPr lang="fr-CA" dirty="0" smtClean="0"/>
              <a:t>, p. 108</a:t>
            </a:r>
          </a:p>
          <a:p>
            <a:pPr algn="ct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80960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3.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914400" y="2057400"/>
            <a:ext cx="7696200" cy="4525963"/>
          </a:xfrm>
        </p:spPr>
        <p:txBody>
          <a:bodyPr>
            <a:noAutofit/>
          </a:bodyPr>
          <a:lstStyle/>
          <a:p>
            <a:pPr marL="0" indent="0" algn="ctr">
              <a:buNone/>
            </a:pPr>
            <a:r>
              <a:rPr lang="fr-CA" sz="3600" dirty="0" smtClean="0"/>
              <a:t>« Quand cette expérience sera véritablement celle du chrétien, </a:t>
            </a:r>
            <a:r>
              <a:rPr lang="fr-CA" sz="3600" b="1" i="1" dirty="0" smtClean="0">
                <a:solidFill>
                  <a:srgbClr val="000090"/>
                </a:solidFill>
                <a:latin typeface="Palatino Linotype"/>
                <a:cs typeface="Palatino Linotype"/>
              </a:rPr>
              <a:t>il se dégagera de sa vie une simplicité, une humilité, un douceur, une tendresse</a:t>
            </a:r>
            <a:r>
              <a:rPr lang="fr-CA" sz="3600" dirty="0" smtClean="0"/>
              <a:t> qui montreront à tous ceux qui l’entourent qu’il a été avec Jésus et qu’il a reçu ses instructions. » </a:t>
            </a:r>
          </a:p>
          <a:p>
            <a:pPr marL="0" indent="0" algn="ctr">
              <a:buNone/>
            </a:pPr>
            <a:r>
              <a:rPr lang="fr-CA" sz="2800" i="1" dirty="0" smtClean="0"/>
              <a:t>Les paraboles de Jésus</a:t>
            </a:r>
            <a:r>
              <a:rPr lang="fr-CA" sz="2800" dirty="0" smtClean="0"/>
              <a:t>, p. 106</a:t>
            </a:r>
          </a:p>
          <a:p>
            <a:pPr algn="ctr"/>
            <a:endParaRPr lang="en-US" sz="3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248058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2.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858000"/>
          </a:xfrm>
          <a:prstGeom prst="rect">
            <a:avLst/>
          </a:prstGeom>
        </p:spPr>
      </p:pic>
      <p:sp>
        <p:nvSpPr>
          <p:cNvPr id="3" name="Content Placeholder 2"/>
          <p:cNvSpPr>
            <a:spLocks noGrp="1"/>
          </p:cNvSpPr>
          <p:nvPr>
            <p:ph idx="1"/>
          </p:nvPr>
        </p:nvSpPr>
        <p:spPr>
          <a:xfrm>
            <a:off x="3048000" y="2209800"/>
            <a:ext cx="5867400" cy="4648200"/>
          </a:xfrm>
        </p:spPr>
        <p:txBody>
          <a:bodyPr>
            <a:normAutofit/>
          </a:bodyPr>
          <a:lstStyle/>
          <a:p>
            <a:pPr marL="0" indent="0" algn="ctr">
              <a:buNone/>
            </a:pPr>
            <a:r>
              <a:rPr lang="fr-CA" sz="4000" dirty="0" smtClean="0"/>
              <a:t>Combattons donc à l’aide de la lumière que nous avons reçue. </a:t>
            </a:r>
            <a:r>
              <a:rPr lang="fr-CA" sz="4000" b="1" i="1" dirty="0" smtClean="0">
                <a:solidFill>
                  <a:srgbClr val="000090"/>
                </a:solidFill>
                <a:latin typeface="Palatino Linotype"/>
                <a:cs typeface="Palatino Linotype"/>
              </a:rPr>
              <a:t>N’oublions pas les trois vérités spirituelles que nous avons apprises aujourd’hui. </a:t>
            </a:r>
          </a:p>
          <a:p>
            <a:pPr marL="0" indent="0" algn="ctr">
              <a:buNone/>
            </a:pPr>
            <a:endParaRPr lang="en-US" sz="4000" b="1" i="1" dirty="0">
              <a:solidFill>
                <a:srgbClr val="000090"/>
              </a:solidFill>
              <a:latin typeface="Palatino Linotype"/>
              <a:cs typeface="Palatino Linotype"/>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200364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4" descr="PrayerInternationalDay_PP_3.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304800" y="2332037"/>
            <a:ext cx="8610600" cy="3535363"/>
          </a:xfrm>
        </p:spPr>
        <p:txBody>
          <a:bodyPr>
            <a:noAutofit/>
          </a:bodyPr>
          <a:lstStyle/>
          <a:p>
            <a:pPr marL="742950" indent="-742950">
              <a:buFont typeface="+mj-lt"/>
              <a:buAutoNum type="arabicPeriod"/>
            </a:pPr>
            <a:r>
              <a:rPr lang="fr-CA" sz="4800" dirty="0" smtClean="0">
                <a:solidFill>
                  <a:srgbClr val="000090"/>
                </a:solidFill>
              </a:rPr>
              <a:t>Le Seigneur relèvera notre tête</a:t>
            </a:r>
          </a:p>
          <a:p>
            <a:pPr marL="742950" indent="-742950">
              <a:buFont typeface="+mj-lt"/>
              <a:buAutoNum type="arabicPeriod"/>
            </a:pPr>
            <a:r>
              <a:rPr lang="fr-CA" sz="4800" dirty="0" smtClean="0"/>
              <a:t>Gardons les yeux fixés sur Jésus</a:t>
            </a:r>
          </a:p>
          <a:p>
            <a:pPr marL="742950" indent="-742950">
              <a:buFont typeface="+mj-lt"/>
              <a:buAutoNum type="arabicPeriod"/>
            </a:pPr>
            <a:r>
              <a:rPr lang="fr-CA" sz="4800" dirty="0" smtClean="0">
                <a:solidFill>
                  <a:srgbClr val="800000"/>
                </a:solidFill>
              </a:rPr>
              <a:t>Ressemblons à Jésus</a:t>
            </a:r>
            <a:endParaRPr lang="fr-CA" sz="4800" dirty="0">
              <a:solidFill>
                <a:srgbClr val="800000"/>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953739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2.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858000"/>
          </a:xfrm>
          <a:prstGeom prst="rect">
            <a:avLst/>
          </a:prstGeom>
        </p:spPr>
      </p:pic>
      <p:sp>
        <p:nvSpPr>
          <p:cNvPr id="3" name="Content Placeholder 2"/>
          <p:cNvSpPr>
            <a:spLocks noGrp="1"/>
          </p:cNvSpPr>
          <p:nvPr>
            <p:ph idx="1"/>
          </p:nvPr>
        </p:nvSpPr>
        <p:spPr>
          <a:xfrm>
            <a:off x="2971800" y="1874837"/>
            <a:ext cx="5867400" cy="4525963"/>
          </a:xfrm>
        </p:spPr>
        <p:txBody>
          <a:bodyPr>
            <a:normAutofit/>
          </a:bodyPr>
          <a:lstStyle/>
          <a:p>
            <a:pPr marL="0" indent="0" algn="ctr">
              <a:buNone/>
            </a:pPr>
            <a:r>
              <a:rPr lang="fr-CA" sz="5400" dirty="0" err="1" smtClean="0"/>
              <a:t>Rés</a:t>
            </a:r>
            <a:r>
              <a:rPr lang="fr-CA" sz="5400" dirty="0" smtClean="0"/>
              <a:t>-nous chaque jour à </a:t>
            </a:r>
            <a:r>
              <a:rPr lang="fr-CA" sz="5400" b="1" i="1" dirty="0" smtClean="0">
                <a:solidFill>
                  <a:srgbClr val="0000FF"/>
                </a:solidFill>
                <a:latin typeface="Palatino Linotype"/>
                <a:cs typeface="Palatino Linotype"/>
              </a:rPr>
              <a:t>vivre comme Jésus </a:t>
            </a:r>
            <a:r>
              <a:rPr lang="fr-CA" sz="5400" dirty="0" smtClean="0"/>
              <a:t>et à </a:t>
            </a:r>
            <a:r>
              <a:rPr lang="fr-CA" sz="5400" b="1" i="1" dirty="0" smtClean="0">
                <a:solidFill>
                  <a:srgbClr val="0000FF"/>
                </a:solidFill>
                <a:latin typeface="Palatino Linotype"/>
                <a:cs typeface="Palatino Linotype"/>
              </a:rPr>
              <a:t>prier comme lui</a:t>
            </a:r>
            <a:r>
              <a:rPr lang="fr-CA" sz="5400" dirty="0" smtClean="0"/>
              <a:t>.</a:t>
            </a:r>
          </a:p>
          <a:p>
            <a:pPr marL="0" indent="0" algn="ctr">
              <a:buNone/>
            </a:pPr>
            <a:endParaRPr lang="fr-CA" sz="5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97823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3.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914400" y="2438400"/>
            <a:ext cx="7467600" cy="3352800"/>
          </a:xfrm>
        </p:spPr>
        <p:txBody>
          <a:bodyPr>
            <a:noAutofit/>
          </a:bodyPr>
          <a:lstStyle/>
          <a:p>
            <a:pPr marL="0" indent="0" algn="ctr">
              <a:buNone/>
            </a:pPr>
            <a:r>
              <a:rPr lang="fr-CA" sz="4400" dirty="0" smtClean="0"/>
              <a:t>Le livre de la nature contient d’admirables messages sur Dieu et son amour. </a:t>
            </a:r>
            <a:endParaRPr lang="fr-CA" sz="4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53023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PrayerInternationalDay_PP_3.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1524000" y="2286000"/>
            <a:ext cx="6400800" cy="3352800"/>
          </a:xfrm>
        </p:spPr>
        <p:txBody>
          <a:bodyPr>
            <a:noAutofit/>
          </a:bodyPr>
          <a:lstStyle/>
          <a:p>
            <a:pPr marL="0" indent="0" algn="ctr">
              <a:buNone/>
            </a:pPr>
            <a:r>
              <a:rPr lang="fr-CA" sz="5400" dirty="0" smtClean="0"/>
              <a:t>Les tournesols sont de très jolies fleurs appréciées de tous. </a:t>
            </a:r>
            <a:endParaRPr lang="fr-CA" sz="5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8992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4.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858000"/>
          </a:xfrm>
          <a:prstGeom prst="rect">
            <a:avLst/>
          </a:prstGeom>
        </p:spPr>
      </p:pic>
      <p:sp>
        <p:nvSpPr>
          <p:cNvPr id="2" name="Title 1"/>
          <p:cNvSpPr>
            <a:spLocks noGrp="1"/>
          </p:cNvSpPr>
          <p:nvPr>
            <p:ph type="title"/>
          </p:nvPr>
        </p:nvSpPr>
        <p:spPr>
          <a:xfrm>
            <a:off x="152400" y="609600"/>
            <a:ext cx="6248400" cy="1371600"/>
          </a:xfrm>
        </p:spPr>
        <p:txBody>
          <a:bodyPr>
            <a:normAutofit fontScale="90000"/>
          </a:bodyPr>
          <a:lstStyle/>
          <a:p>
            <a:pPr algn="l"/>
            <a:r>
              <a:rPr lang="fr-CA" b="1" i="1" dirty="0" smtClean="0">
                <a:solidFill>
                  <a:schemeClr val="bg1"/>
                </a:solidFill>
                <a:latin typeface="Palatino Linotype"/>
                <a:cs typeface="Palatino Linotype"/>
              </a:rPr>
              <a:t>1re leçon</a:t>
            </a:r>
            <a:r>
              <a:rPr lang="en-US" b="1" i="1" dirty="0" smtClean="0">
                <a:solidFill>
                  <a:schemeClr val="bg1"/>
                </a:solidFill>
                <a:latin typeface="Palatino Linotype"/>
                <a:cs typeface="Palatino Linotype"/>
              </a:rPr>
              <a:t> </a:t>
            </a:r>
            <a:r>
              <a:rPr lang="en-US" b="1" dirty="0" smtClean="0">
                <a:solidFill>
                  <a:schemeClr val="bg1"/>
                </a:solidFill>
                <a:latin typeface="Palatino Linotype"/>
                <a:cs typeface="Palatino Linotype"/>
              </a:rPr>
              <a:t/>
            </a:r>
            <a:br>
              <a:rPr lang="en-US" b="1" dirty="0" smtClean="0">
                <a:solidFill>
                  <a:schemeClr val="bg1"/>
                </a:solidFill>
                <a:latin typeface="Palatino Linotype"/>
                <a:cs typeface="Palatino Linotype"/>
              </a:rPr>
            </a:br>
            <a:r>
              <a:rPr lang="fr-CA" sz="4000" b="1" i="1" dirty="0" smtClean="0">
                <a:solidFill>
                  <a:srgbClr val="800000"/>
                </a:solidFill>
                <a:latin typeface="Palatino Linotype"/>
                <a:cs typeface="Palatino Linotype"/>
              </a:rPr>
              <a:t>La corolle </a:t>
            </a:r>
            <a:r>
              <a:rPr lang="fr-CA" sz="4000" b="1" dirty="0" smtClean="0">
                <a:solidFill>
                  <a:srgbClr val="800000"/>
                </a:solidFill>
                <a:latin typeface="Palatino Linotype"/>
                <a:cs typeface="Palatino Linotype"/>
              </a:rPr>
              <a:t>du tournesol </a:t>
            </a:r>
            <a:r>
              <a:rPr lang="fr-CA" sz="4000" b="1" i="1" dirty="0" smtClean="0">
                <a:solidFill>
                  <a:srgbClr val="800000"/>
                </a:solidFill>
                <a:latin typeface="Palatino Linotype"/>
                <a:cs typeface="Palatino Linotype"/>
              </a:rPr>
              <a:t>est toujours orientée vers le haut. </a:t>
            </a:r>
            <a:r>
              <a:rPr lang="en-US" i="1" dirty="0">
                <a:solidFill>
                  <a:srgbClr val="800000"/>
                </a:solidFill>
                <a:latin typeface="Palatino Linotype"/>
                <a:cs typeface="Palatino Linotype"/>
              </a:rPr>
              <a:t/>
            </a:r>
            <a:br>
              <a:rPr lang="en-US" i="1" dirty="0">
                <a:solidFill>
                  <a:srgbClr val="800000"/>
                </a:solidFill>
                <a:latin typeface="Palatino Linotype"/>
                <a:cs typeface="Palatino Linotype"/>
              </a:rPr>
            </a:br>
            <a:endParaRPr lang="en-US" i="1" dirty="0">
              <a:solidFill>
                <a:srgbClr val="800000"/>
              </a:solidFill>
              <a:latin typeface="Palatino Linotype"/>
              <a:cs typeface="Palatino Linotype"/>
            </a:endParaRPr>
          </a:p>
        </p:txBody>
      </p:sp>
      <p:sp>
        <p:nvSpPr>
          <p:cNvPr id="3" name="Content Placeholder 2"/>
          <p:cNvSpPr>
            <a:spLocks noGrp="1"/>
          </p:cNvSpPr>
          <p:nvPr>
            <p:ph idx="1"/>
          </p:nvPr>
        </p:nvSpPr>
        <p:spPr>
          <a:xfrm>
            <a:off x="152400" y="2636837"/>
            <a:ext cx="6324600" cy="4525963"/>
          </a:xfrm>
        </p:spPr>
        <p:txBody>
          <a:bodyPr>
            <a:normAutofit/>
          </a:bodyPr>
          <a:lstStyle/>
          <a:p>
            <a:pPr marL="0" indent="0" algn="ctr">
              <a:buNone/>
            </a:pPr>
            <a:r>
              <a:rPr lang="fr-CA" sz="4000" dirty="0" smtClean="0"/>
              <a:t>« Mais toi, ô Éternel, tu es mon bouclier! Tu es ma gloire, et </a:t>
            </a:r>
            <a:r>
              <a:rPr lang="fr-CA" sz="4000" b="1" dirty="0" smtClean="0"/>
              <a:t>tu </a:t>
            </a:r>
            <a:r>
              <a:rPr lang="fr-CA" sz="4000" b="1" dirty="0" smtClean="0"/>
              <a:t>relèves </a:t>
            </a:r>
            <a:r>
              <a:rPr lang="fr-CA" sz="4000" b="1" dirty="0" smtClean="0"/>
              <a:t>ma tête</a:t>
            </a:r>
            <a:r>
              <a:rPr lang="fr-CA" sz="4000" dirty="0" smtClean="0"/>
              <a:t>. »</a:t>
            </a:r>
          </a:p>
          <a:p>
            <a:pPr marL="0" indent="0" algn="ctr">
              <a:buNone/>
            </a:pPr>
            <a:r>
              <a:rPr lang="fr-CA" i="1" dirty="0" smtClean="0"/>
              <a:t> Psaume 3.4</a:t>
            </a:r>
          </a:p>
          <a:p>
            <a:pPr marL="0" indent="0" algn="ctr">
              <a:buNone/>
            </a:pP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3273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2.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858000"/>
          </a:xfrm>
          <a:prstGeom prst="rect">
            <a:avLst/>
          </a:prstGeom>
        </p:spPr>
      </p:pic>
      <p:sp>
        <p:nvSpPr>
          <p:cNvPr id="3" name="Content Placeholder 2"/>
          <p:cNvSpPr>
            <a:spLocks noGrp="1"/>
          </p:cNvSpPr>
          <p:nvPr>
            <p:ph idx="1"/>
          </p:nvPr>
        </p:nvSpPr>
        <p:spPr>
          <a:xfrm>
            <a:off x="1600200" y="2133600"/>
            <a:ext cx="7620000" cy="4525963"/>
          </a:xfrm>
        </p:spPr>
        <p:txBody>
          <a:bodyPr>
            <a:normAutofit/>
          </a:bodyPr>
          <a:lstStyle/>
          <a:p>
            <a:pPr marL="0" indent="0" algn="ctr">
              <a:buNone/>
            </a:pPr>
            <a:r>
              <a:rPr lang="fr-CA" sz="4000" i="1" dirty="0" smtClean="0"/>
              <a:t>« Il m’a retiré de la fosse de destruction, du fond de la </a:t>
            </a:r>
            <a:r>
              <a:rPr lang="fr-CA" sz="4000" i="1" dirty="0" smtClean="0"/>
              <a:t>boue ; </a:t>
            </a:r>
            <a:r>
              <a:rPr lang="fr-CA" sz="4000" i="1" dirty="0" smtClean="0"/>
              <a:t>et il a dressé mes pieds sur le roc, il a affermi mes pas. Il a mis dans ma bouche un cantique nouveau, une louange à notre Dieu. »</a:t>
            </a:r>
            <a:endParaRPr lang="fr-CA" sz="4000" dirty="0" smtClean="0"/>
          </a:p>
          <a:p>
            <a:pPr marL="0" indent="0" algn="ctr">
              <a:buNone/>
            </a:pPr>
            <a:r>
              <a:rPr lang="fr-CA" sz="3600" i="1" dirty="0" smtClean="0"/>
              <a:t>Psaume 40.3, 4</a:t>
            </a:r>
          </a:p>
          <a:p>
            <a:pPr marL="0" indent="0" algn="ctr">
              <a:buNone/>
            </a:pPr>
            <a:endParaRPr lang="en-US" sz="4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41299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4.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0" y="-126205"/>
            <a:ext cx="9204607" cy="6984205"/>
          </a:xfrm>
          <a:prstGeom prst="rect">
            <a:avLst/>
          </a:prstGeom>
        </p:spPr>
      </p:pic>
      <p:sp>
        <p:nvSpPr>
          <p:cNvPr id="2" name="Title 1"/>
          <p:cNvSpPr>
            <a:spLocks noGrp="1"/>
          </p:cNvSpPr>
          <p:nvPr>
            <p:ph type="title"/>
          </p:nvPr>
        </p:nvSpPr>
        <p:spPr>
          <a:xfrm>
            <a:off x="381000" y="533400"/>
            <a:ext cx="8610600" cy="1143000"/>
          </a:xfrm>
        </p:spPr>
        <p:txBody>
          <a:bodyPr>
            <a:noAutofit/>
          </a:bodyPr>
          <a:lstStyle/>
          <a:p>
            <a:pPr lvl="2" algn="l" rtl="0">
              <a:spcBef>
                <a:spcPct val="0"/>
              </a:spcBef>
            </a:pPr>
            <a:r>
              <a:rPr lang="fr-CA" sz="3600" b="1" i="1" dirty="0" smtClean="0">
                <a:solidFill>
                  <a:schemeClr val="bg1"/>
                </a:solidFill>
                <a:latin typeface="Palatino Linotype"/>
                <a:cs typeface="Palatino Linotype"/>
              </a:rPr>
              <a:t>2e leçon</a:t>
            </a:r>
            <a:r>
              <a:rPr lang="fr-CA" sz="3600" b="1" dirty="0" smtClean="0">
                <a:solidFill>
                  <a:schemeClr val="bg1"/>
                </a:solidFill>
                <a:latin typeface="Palatino Linotype"/>
                <a:cs typeface="Palatino Linotype"/>
              </a:rPr>
              <a:t>  </a:t>
            </a:r>
            <a:r>
              <a:rPr lang="en-US" sz="3600" b="1" smtClean="0">
                <a:solidFill>
                  <a:schemeClr val="bg1"/>
                </a:solidFill>
                <a:latin typeface="Palatino Linotype"/>
                <a:cs typeface="Palatino Linotype"/>
              </a:rPr>
              <a:t/>
            </a:r>
            <a:br>
              <a:rPr lang="en-US" sz="3600" b="1" smtClean="0">
                <a:solidFill>
                  <a:schemeClr val="bg1"/>
                </a:solidFill>
                <a:latin typeface="Palatino Linotype"/>
                <a:cs typeface="Palatino Linotype"/>
              </a:rPr>
            </a:br>
            <a:r>
              <a:rPr lang="fr-CA" sz="3600" b="1" dirty="0" smtClean="0">
                <a:solidFill>
                  <a:srgbClr val="800000"/>
                </a:solidFill>
                <a:latin typeface="Palatino Linotype"/>
                <a:cs typeface="Palatino Linotype"/>
              </a:rPr>
              <a:t>Le tournesol suit la trajectoire </a:t>
            </a:r>
            <a:br>
              <a:rPr lang="fr-CA" sz="3600" b="1" dirty="0" smtClean="0">
                <a:solidFill>
                  <a:srgbClr val="800000"/>
                </a:solidFill>
                <a:latin typeface="Palatino Linotype"/>
                <a:cs typeface="Palatino Linotype"/>
              </a:rPr>
            </a:br>
            <a:r>
              <a:rPr lang="fr-CA" sz="3600" b="1" dirty="0" smtClean="0">
                <a:solidFill>
                  <a:srgbClr val="800000"/>
                </a:solidFill>
                <a:latin typeface="Palatino Linotype"/>
                <a:cs typeface="Palatino Linotype"/>
              </a:rPr>
              <a:t>du soleil</a:t>
            </a:r>
            <a:endParaRPr lang="fr-CA" sz="3600" b="1" dirty="0">
              <a:solidFill>
                <a:srgbClr val="800000"/>
              </a:solidFill>
              <a:latin typeface="Palatino Linotype"/>
              <a:cs typeface="Palatino Linotype"/>
            </a:endParaRPr>
          </a:p>
        </p:txBody>
      </p:sp>
      <p:sp>
        <p:nvSpPr>
          <p:cNvPr id="3" name="Content Placeholder 2"/>
          <p:cNvSpPr>
            <a:spLocks noGrp="1"/>
          </p:cNvSpPr>
          <p:nvPr>
            <p:ph idx="1"/>
          </p:nvPr>
        </p:nvSpPr>
        <p:spPr>
          <a:xfrm>
            <a:off x="152400" y="2438400"/>
            <a:ext cx="7010400" cy="3382963"/>
          </a:xfrm>
        </p:spPr>
        <p:txBody>
          <a:bodyPr>
            <a:normAutofit/>
          </a:bodyPr>
          <a:lstStyle/>
          <a:p>
            <a:pPr marL="0" indent="0" algn="ctr">
              <a:buNone/>
            </a:pPr>
            <a:r>
              <a:rPr lang="fr-CA" sz="4000" dirty="0" smtClean="0"/>
              <a:t>« Je suis la lumière du </a:t>
            </a:r>
            <a:r>
              <a:rPr lang="fr-CA" sz="4000" dirty="0" smtClean="0"/>
              <a:t>monde ; </a:t>
            </a:r>
            <a:r>
              <a:rPr lang="fr-CA" sz="4000" dirty="0" smtClean="0"/>
              <a:t>celui qui me suit ne marchera pas dans les ténèbres, mais il aura la lumière de la vie. »</a:t>
            </a:r>
          </a:p>
          <a:p>
            <a:pPr marL="0" indent="0" algn="ctr">
              <a:buNone/>
            </a:pPr>
            <a:r>
              <a:rPr lang="fr-CA" i="1" dirty="0" smtClean="0"/>
              <a:t>Jean 8.12</a:t>
            </a:r>
            <a:endParaRPr lang="fr-CA" i="1"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14385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2.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858000"/>
          </a:xfrm>
          <a:prstGeom prst="rect">
            <a:avLst/>
          </a:prstGeom>
        </p:spPr>
      </p:pic>
      <p:sp>
        <p:nvSpPr>
          <p:cNvPr id="3" name="Content Placeholder 2"/>
          <p:cNvSpPr>
            <a:spLocks noGrp="1"/>
          </p:cNvSpPr>
          <p:nvPr>
            <p:ph idx="1"/>
          </p:nvPr>
        </p:nvSpPr>
        <p:spPr>
          <a:xfrm>
            <a:off x="1981200" y="1828800"/>
            <a:ext cx="7315200" cy="5029199"/>
          </a:xfrm>
        </p:spPr>
        <p:txBody>
          <a:bodyPr>
            <a:noAutofit/>
          </a:bodyPr>
          <a:lstStyle/>
          <a:p>
            <a:pPr marL="0" indent="0" algn="ctr">
              <a:buNone/>
            </a:pPr>
            <a:r>
              <a:rPr lang="en-US" sz="3600" dirty="0"/>
              <a:t> </a:t>
            </a:r>
            <a:r>
              <a:rPr lang="fr-CA" sz="3600" dirty="0" smtClean="0"/>
              <a:t>« </a:t>
            </a:r>
            <a:r>
              <a:rPr lang="fr-FR" sz="3600" dirty="0"/>
              <a:t> Pierre s’avance avec assurance, les yeux sur </a:t>
            </a:r>
            <a:r>
              <a:rPr lang="fr-FR" sz="3600" dirty="0" smtClean="0"/>
              <a:t>Jésus ; </a:t>
            </a:r>
            <a:r>
              <a:rPr lang="fr-FR" sz="3600" dirty="0"/>
              <a:t>cependant dès qu’un sentiment de vanité lui fait tourner les regards vers les compagnons qu’il a laissés dans la barque, il cesse d’apercevoir le Sauveur. Le vent est impétueux. De hautes vagues se dressent entre lui et son </a:t>
            </a:r>
            <a:r>
              <a:rPr lang="fr-FR" sz="3600" dirty="0" smtClean="0"/>
              <a:t>Maître : </a:t>
            </a:r>
            <a:r>
              <a:rPr lang="fr-FR" sz="3600" dirty="0"/>
              <a:t>il a peur.</a:t>
            </a:r>
            <a:r>
              <a:rPr lang="en-US" sz="3600" dirty="0" smtClean="0"/>
              <a:t> </a:t>
            </a:r>
            <a:endParaRPr lang="en-US" sz="3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08681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PrayerInternationalDay_PP_2.jpg"/>
          <p:cNvPicPr>
            <a:picLocks noChangeAspect="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 y="0"/>
            <a:ext cx="9309096" cy="6858000"/>
          </a:xfrm>
          <a:prstGeom prst="rect">
            <a:avLst/>
          </a:prstGeom>
        </p:spPr>
      </p:pic>
      <p:sp>
        <p:nvSpPr>
          <p:cNvPr id="3" name="Content Placeholder 2"/>
          <p:cNvSpPr>
            <a:spLocks noGrp="1"/>
          </p:cNvSpPr>
          <p:nvPr>
            <p:ph idx="1"/>
          </p:nvPr>
        </p:nvSpPr>
        <p:spPr>
          <a:xfrm>
            <a:off x="2590799" y="1905000"/>
            <a:ext cx="6718297" cy="4267200"/>
          </a:xfrm>
        </p:spPr>
        <p:txBody>
          <a:bodyPr>
            <a:noAutofit/>
          </a:bodyPr>
          <a:lstStyle/>
          <a:p>
            <a:pPr marL="0" indent="0" algn="ctr">
              <a:buNone/>
            </a:pPr>
            <a:r>
              <a:rPr lang="fr-CA" sz="3600" dirty="0" smtClean="0"/>
              <a:t>« </a:t>
            </a:r>
            <a:r>
              <a:rPr lang="fr-FR" dirty="0"/>
              <a:t>Un instant le Christ reste caché à sa vue, et sa foi l’abandonne. Il commence à s’enfoncer. Mais tandis que les flots semblent le menacer de mort, Pierre lève les yeux au-dessus des eaux courroucées, et, les fixant sur Jésus, il </a:t>
            </a:r>
            <a:r>
              <a:rPr lang="fr-FR" dirty="0" smtClean="0"/>
              <a:t>s’écrie : </a:t>
            </a:r>
            <a:r>
              <a:rPr lang="fr-FR" dirty="0"/>
              <a:t>“Seigneur, sauve-moi</a:t>
            </a:r>
            <a:r>
              <a:rPr lang="fr-FR" dirty="0" smtClean="0"/>
              <a:t>!” »</a:t>
            </a:r>
            <a:endParaRPr lang="fr-CA" b="1" i="1" dirty="0" smtClean="0"/>
          </a:p>
          <a:p>
            <a:pPr marL="0" indent="0" algn="ctr">
              <a:buNone/>
            </a:pPr>
            <a:r>
              <a:rPr lang="fr-CA" i="1" dirty="0" smtClean="0"/>
              <a:t>Jésus-Christ,</a:t>
            </a:r>
            <a:r>
              <a:rPr lang="fr-CA" dirty="0" smtClean="0"/>
              <a:t> p. 370</a:t>
            </a:r>
          </a:p>
          <a:p>
            <a:pPr marL="0" indent="0" algn="ctr">
              <a:buNone/>
            </a:pPr>
            <a:endParaRPr lang="en-US" sz="3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07177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4025</TotalTime>
  <Words>1342</Words>
  <Application>Microsoft Macintosh PowerPoint</Application>
  <PresentationFormat>Présentation à l'écran (4:3)</PresentationFormat>
  <Paragraphs>60</Paragraphs>
  <Slides>29</Slides>
  <Notes>0</Notes>
  <HiddenSlides>0</HiddenSlides>
  <MMClips>0</MMClips>
  <ScaleCrop>false</ScaleCrop>
  <HeadingPairs>
    <vt:vector size="4" baseType="variant">
      <vt:variant>
        <vt:lpstr>Modèle de conception</vt:lpstr>
      </vt:variant>
      <vt:variant>
        <vt:i4>1</vt:i4>
      </vt:variant>
      <vt:variant>
        <vt:lpstr>Titres des diapositives</vt:lpstr>
      </vt:variant>
      <vt:variant>
        <vt:i4>29</vt:i4>
      </vt:variant>
    </vt:vector>
  </HeadingPairs>
  <TitlesOfParts>
    <vt:vector size="30" baseType="lpstr">
      <vt:lpstr>Office Theme</vt:lpstr>
      <vt:lpstr>Il relève ma tête</vt:lpstr>
      <vt:lpstr>Diapositive 2</vt:lpstr>
      <vt:lpstr>Diapositive 3</vt:lpstr>
      <vt:lpstr>Diapositive 4</vt:lpstr>
      <vt:lpstr>1re leçon  La corolle du tournesol est toujours orientée vers le haut.  </vt:lpstr>
      <vt:lpstr>Diapositive 6</vt:lpstr>
      <vt:lpstr>2e leçon   Le tournesol suit la trajectoire  du soleil</vt:lpstr>
      <vt:lpstr>Diapositive 8</vt:lpstr>
      <vt:lpstr>Diapositive 9</vt:lpstr>
      <vt:lpstr>En pleine affliction, garder les yeux fixés sur Jésus demande beaucoup de foi et la capacité de… </vt:lpstr>
      <vt:lpstr>Diapositive 11</vt:lpstr>
      <vt:lpstr>Diapositive 12</vt:lpstr>
      <vt:lpstr> 3e leçon   Le tournesol ressemble au soleil </vt:lpstr>
      <vt:lpstr>Diapositive 14</vt:lpstr>
      <vt:lpstr>Diapositive 15</vt:lpstr>
      <vt:lpstr>Diapositive 16</vt:lpstr>
      <vt:lpstr>Caractéristiques de la vie de prière de Jésus </vt:lpstr>
      <vt:lpstr>1. Dépendance totale : </vt:lpstr>
      <vt:lpstr>2. Conscience de son état :</vt:lpstr>
      <vt:lpstr>Diapositive 20</vt:lpstr>
      <vt:lpstr>Diapositive 21</vt:lpstr>
      <vt:lpstr>3. Amour profond pour l’humanité : </vt:lpstr>
      <vt:lpstr>4. Prière en secret : </vt:lpstr>
      <vt:lpstr>Diapositive 24</vt:lpstr>
      <vt:lpstr>Diapositive 25</vt:lpstr>
      <vt:lpstr>Diapositive 26</vt:lpstr>
      <vt:lpstr>Diapositive 27</vt:lpstr>
      <vt:lpstr>Diapositive 28</vt:lpstr>
      <vt:lpstr>Diapositive 29</vt:lpstr>
    </vt:vector>
  </TitlesOfParts>
  <Company>S.D.A. Church World Headquarters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Lifts up my Head</dc:title>
  <dc:creator>Mwansa, Judith</dc:creator>
  <cp:lastModifiedBy>Claudine Rivierez</cp:lastModifiedBy>
  <cp:revision>49</cp:revision>
  <dcterms:created xsi:type="dcterms:W3CDTF">2014-01-14T15:37:43Z</dcterms:created>
  <dcterms:modified xsi:type="dcterms:W3CDTF">2014-01-14T16:22:38Z</dcterms:modified>
</cp:coreProperties>
</file>