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77" r:id="rId11"/>
    <p:sldId id="267" r:id="rId12"/>
    <p:sldId id="268" r:id="rId13"/>
    <p:sldId id="280" r:id="rId14"/>
    <p:sldId id="279" r:id="rId15"/>
    <p:sldId id="269" r:id="rId16"/>
    <p:sldId id="270" r:id="rId17"/>
    <p:sldId id="271" r:id="rId18"/>
    <p:sldId id="272" r:id="rId19"/>
    <p:sldId id="273" r:id="rId20"/>
    <p:sldId id="274" r:id="rId21"/>
    <p:sldId id="282" r:id="rId22"/>
    <p:sldId id="283" r:id="rId23"/>
    <p:sldId id="278" r:id="rId24"/>
    <p:sldId id="281" r:id="rId25"/>
    <p:sldId id="284" r:id="rId26"/>
    <p:sldId id="287" r:id="rId27"/>
    <p:sldId id="288" r:id="rId28"/>
    <p:sldId id="286" r:id="rId29"/>
    <p:sldId id="285" r:id="rId30"/>
    <p:sldId id="289" r:id="rId31"/>
    <p:sldId id="294" r:id="rId32"/>
    <p:sldId id="290" r:id="rId33"/>
    <p:sldId id="295" r:id="rId34"/>
    <p:sldId id="291" r:id="rId35"/>
    <p:sldId id="292" r:id="rId36"/>
    <p:sldId id="293" r:id="rId37"/>
    <p:sldId id="296" r:id="rId38"/>
    <p:sldId id="297" r:id="rId39"/>
    <p:sldId id="298" r:id="rId40"/>
    <p:sldId id="260" r:id="rId4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1F270AF-8A99-4479-B08F-8F28A7671BCF}" type="datetimeFigureOut">
              <a:rPr lang="fr-FR" smtClean="0"/>
              <a:t>14/09/2013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D1EA312-DF37-4968-ABC9-8F82AB24A886}" type="slidenum">
              <a:rPr lang="fr-FR" smtClean="0"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0" y="2708476"/>
            <a:ext cx="3474720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FREQUENTATION, CAMARADERIE ET AMITIE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RESTER CHRETIEN A TOUT MOMENT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52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rgbClr val="050403"/>
              </a:solidFill>
            </a:endParaRPr>
          </a:p>
          <a:p>
            <a:r>
              <a:rPr lang="fr-FR" sz="3200" b="1" dirty="0" smtClean="0">
                <a:solidFill>
                  <a:srgbClr val="050403"/>
                </a:solidFill>
              </a:rPr>
              <a:t>C’est la première étape de prise de contact entre jeunes adolescents. Cela sous entend de la proximité relationnelle où des intérêts communs rapprochent les individus.</a:t>
            </a:r>
          </a:p>
          <a:p>
            <a:endParaRPr lang="fr-FR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3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2800" b="1" dirty="0" smtClean="0"/>
          </a:p>
          <a:p>
            <a:r>
              <a:rPr lang="fr-FR" sz="3200" b="1" dirty="0" smtClean="0">
                <a:solidFill>
                  <a:srgbClr val="0070C0"/>
                </a:solidFill>
              </a:rPr>
              <a:t>La sécurité en camaraderie</a:t>
            </a:r>
          </a:p>
          <a:p>
            <a:r>
              <a:rPr lang="fr-FR" sz="3200" b="1" dirty="0" smtClean="0">
                <a:solidFill>
                  <a:srgbClr val="050403"/>
                </a:solidFill>
              </a:rPr>
              <a:t>« Il nous faut choisir la société la plus favorable à notre avancement spirituel, et profiter de tous les secours qui sont à notre portée; car </a:t>
            </a:r>
            <a:r>
              <a:rPr lang="fr-FR" sz="3200" b="1" dirty="0" smtClean="0">
                <a:solidFill>
                  <a:srgbClr val="7030A0"/>
                </a:solidFill>
              </a:rPr>
              <a:t>Satan s’efforcera</a:t>
            </a:r>
            <a:r>
              <a:rPr lang="fr-FR" sz="3200" b="1" dirty="0" smtClean="0">
                <a:solidFill>
                  <a:srgbClr val="050403"/>
                </a:solidFill>
              </a:rPr>
              <a:t>, en multipliant les obstacles, </a:t>
            </a:r>
            <a:r>
              <a:rPr lang="fr-FR" sz="3200" b="1" dirty="0" smtClean="0">
                <a:solidFill>
                  <a:srgbClr val="FF0000"/>
                </a:solidFill>
              </a:rPr>
              <a:t>de retarder notre marche vers le ciel.</a:t>
            </a:r>
          </a:p>
          <a:p>
            <a:endParaRPr lang="fr-FR" sz="3200" b="1" dirty="0">
              <a:solidFill>
                <a:srgbClr val="0504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18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 lnSpcReduction="10000"/>
          </a:bodyPr>
          <a:lstStyle/>
          <a:p>
            <a:endParaRPr lang="fr-FR" sz="2800" b="1" dirty="0" smtClean="0"/>
          </a:p>
          <a:p>
            <a:r>
              <a:rPr lang="fr-FR" sz="3200" b="1" dirty="0" smtClean="0">
                <a:solidFill>
                  <a:srgbClr val="050403"/>
                </a:solidFill>
              </a:rPr>
              <a:t>Il se peut qu’on nous soyons placés dans des positions difficiles, car on ne peut pas toujours choisir son entourage; mais en tout cas, </a:t>
            </a:r>
            <a:r>
              <a:rPr lang="fr-FR" sz="3200" b="1" dirty="0" smtClean="0">
                <a:solidFill>
                  <a:srgbClr val="0070C0"/>
                </a:solidFill>
              </a:rPr>
              <a:t>nous ne devons pas nous exposer volontairement </a:t>
            </a:r>
            <a:r>
              <a:rPr lang="fr-FR" sz="3200" b="1" dirty="0" smtClean="0">
                <a:solidFill>
                  <a:srgbClr val="050403"/>
                </a:solidFill>
              </a:rPr>
              <a:t>à des influences qui ne favorisent pas le développement d’un caractère chrétien ».</a:t>
            </a:r>
          </a:p>
          <a:p>
            <a:r>
              <a:rPr lang="fr-FR" sz="3200" b="1" dirty="0" smtClean="0">
                <a:solidFill>
                  <a:srgbClr val="002060"/>
                </a:solidFill>
              </a:rPr>
              <a:t>MJ p. 417.</a:t>
            </a:r>
          </a:p>
          <a:p>
            <a:endParaRPr lang="fr-FR" sz="3200" b="1" dirty="0">
              <a:solidFill>
                <a:srgbClr val="0504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6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2800" b="1" dirty="0" smtClean="0"/>
          </a:p>
          <a:p>
            <a:r>
              <a:rPr lang="fr-FR" sz="3200" b="1" dirty="0" smtClean="0">
                <a:solidFill>
                  <a:srgbClr val="050403"/>
                </a:solidFill>
              </a:rPr>
              <a:t>Voici la règle d’or de la camaraderie: </a:t>
            </a:r>
            <a:r>
              <a:rPr lang="fr-FR" sz="3200" b="1" dirty="0" err="1" smtClean="0">
                <a:solidFill>
                  <a:srgbClr val="050403"/>
                </a:solidFill>
              </a:rPr>
              <a:t>Matth</a:t>
            </a:r>
            <a:r>
              <a:rPr lang="fr-FR" sz="3200" b="1" dirty="0" smtClean="0">
                <a:solidFill>
                  <a:srgbClr val="050403"/>
                </a:solidFill>
              </a:rPr>
              <a:t>. 22:39.</a:t>
            </a:r>
          </a:p>
          <a:p>
            <a:r>
              <a:rPr lang="fr-FR" sz="3200" b="1" dirty="0" smtClean="0">
                <a:solidFill>
                  <a:srgbClr val="050403"/>
                </a:solidFill>
              </a:rPr>
              <a:t>« Cette règle d’or est e fondement même de la véritable courtoisie et c’est dans la vie et dans le caractère de Jésus qu’elle a été le mieux illustrée ».</a:t>
            </a:r>
          </a:p>
          <a:p>
            <a:r>
              <a:rPr lang="fr-FR" sz="3200" b="1" dirty="0" smtClean="0">
                <a:solidFill>
                  <a:srgbClr val="002060"/>
                </a:solidFill>
              </a:rPr>
              <a:t>MJ p. 418.</a:t>
            </a:r>
          </a:p>
          <a:p>
            <a:endParaRPr lang="fr-FR" sz="3200" b="1" dirty="0">
              <a:solidFill>
                <a:srgbClr val="0504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0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2800" b="1" dirty="0" smtClean="0"/>
          </a:p>
          <a:p>
            <a:r>
              <a:rPr lang="fr-FR" sz="3200" b="1" dirty="0" smtClean="0">
                <a:solidFill>
                  <a:srgbClr val="0070C0"/>
                </a:solidFill>
              </a:rPr>
              <a:t>Fréquentation: Qu’est-ce que c’est?</a:t>
            </a:r>
          </a:p>
          <a:p>
            <a:endParaRPr lang="fr-FR" sz="3200" b="1" dirty="0">
              <a:solidFill>
                <a:srgbClr val="0070C0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C’est le fait de passer souvent du temps en compagnie de quelqu’un pour qui on a des sentiments amoureux.</a:t>
            </a:r>
            <a:endParaRPr lang="fr-F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12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</a:rPr>
              <a:t>Tout n’est pas permis en fréquentation</a:t>
            </a:r>
          </a:p>
          <a:p>
            <a:r>
              <a:rPr lang="fr-FR" sz="3200" b="1" dirty="0" smtClean="0">
                <a:solidFill>
                  <a:srgbClr val="050403"/>
                </a:solidFill>
              </a:rPr>
              <a:t>« Faire des folies pendant quelque temps, chers jeunes amis, et toute votre vie en sera empoisonnée; une heure d’oublie, une seule victoire laissée à la tentation, cela peut suffire pour imprimer une mauvaise direction à tout le cours de votre vie.</a:t>
            </a:r>
          </a:p>
          <a:p>
            <a:endParaRPr lang="fr-FR" sz="3200" b="1" dirty="0">
              <a:solidFill>
                <a:srgbClr val="0504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82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 lnSpcReduction="10000"/>
          </a:bodyPr>
          <a:lstStyle/>
          <a:p>
            <a:r>
              <a:rPr lang="fr-FR" sz="3200" b="1" dirty="0" smtClean="0">
                <a:solidFill>
                  <a:srgbClr val="050403"/>
                </a:solidFill>
              </a:rPr>
              <a:t>Vous n’avez qu’une jeunesse: profitez-en. On ne peut refaire le chemin parcouru pour corriger </a:t>
            </a:r>
            <a:r>
              <a:rPr lang="fr-FR" sz="3200" b="1" dirty="0">
                <a:solidFill>
                  <a:srgbClr val="050403"/>
                </a:solidFill>
              </a:rPr>
              <a:t>s</a:t>
            </a:r>
            <a:r>
              <a:rPr lang="fr-FR" sz="3200" b="1" dirty="0" smtClean="0">
                <a:solidFill>
                  <a:srgbClr val="050403"/>
                </a:solidFill>
              </a:rPr>
              <a:t>es erreurs. Celui-là ne manquera pas de tomber qui, en refusant de rester en contact avec Dieu, se place sur le chemin de la tentation.</a:t>
            </a:r>
          </a:p>
          <a:p>
            <a:r>
              <a:rPr lang="fr-FR" sz="3200" b="1" dirty="0" smtClean="0">
                <a:solidFill>
                  <a:srgbClr val="050403"/>
                </a:solidFill>
              </a:rPr>
              <a:t>Dieu met à l’épreuve chaque jeune homme ». </a:t>
            </a:r>
          </a:p>
          <a:p>
            <a:r>
              <a:rPr lang="fr-FR" sz="3200" b="1" dirty="0" smtClean="0">
                <a:solidFill>
                  <a:srgbClr val="002060"/>
                </a:solidFill>
              </a:rPr>
              <a:t>MJ, p. 427.</a:t>
            </a:r>
            <a:endParaRPr lang="fr-F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8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rgbClr val="050403"/>
              </a:solidFill>
            </a:endParaRPr>
          </a:p>
          <a:p>
            <a:r>
              <a:rPr lang="fr-FR" sz="3200" b="1" dirty="0" smtClean="0">
                <a:solidFill>
                  <a:srgbClr val="0070C0"/>
                </a:solidFill>
              </a:rPr>
              <a:t>Ne pas confondre sentiment et amour</a:t>
            </a:r>
          </a:p>
          <a:p>
            <a:r>
              <a:rPr lang="fr-FR" sz="3200" b="1" dirty="0" smtClean="0">
                <a:solidFill>
                  <a:srgbClr val="050403"/>
                </a:solidFill>
              </a:rPr>
              <a:t>« Les jeunes affections devraient être réfrénées jusqu’à un âge où l’expérience permettra de leur </a:t>
            </a:r>
            <a:r>
              <a:rPr lang="fr-FR" sz="3200" b="1" dirty="0" smtClean="0">
                <a:solidFill>
                  <a:srgbClr val="FF0000"/>
                </a:solidFill>
              </a:rPr>
              <a:t>donner libre cours </a:t>
            </a:r>
            <a:r>
              <a:rPr lang="fr-FR" sz="3200" b="1" dirty="0" smtClean="0">
                <a:solidFill>
                  <a:srgbClr val="7030A0"/>
                </a:solidFill>
              </a:rPr>
              <a:t>d’une manière honorable et exempte de danger</a:t>
            </a:r>
            <a:r>
              <a:rPr lang="fr-FR" sz="3200" b="1" dirty="0" smtClean="0">
                <a:solidFill>
                  <a:srgbClr val="050403"/>
                </a:solidFill>
              </a:rPr>
              <a:t>. </a:t>
            </a:r>
            <a:endParaRPr lang="fr-FR" sz="3200" b="1" dirty="0">
              <a:solidFill>
                <a:srgbClr val="050403"/>
              </a:solidFill>
            </a:endParaRPr>
          </a:p>
          <a:p>
            <a:endParaRPr lang="fr-F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41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50403"/>
                </a:solidFill>
              </a:rPr>
              <a:t>Ceux qui refusent de se contenir courent le danger de mener une existence malheureuse. Une personne n’ayant pas atteint l’âge de 20 ans n’est guère à même de choisir le compagnon de sa vie du même âge.</a:t>
            </a:r>
            <a:endParaRPr lang="fr-F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7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50403"/>
                </a:solidFill>
              </a:rPr>
              <a:t>Une fois que le jugement a mûri, on se voit liés l’un à l’autre pour la vie, impropres à se rendre mutuellement heureux. Et alors, au lieu d’accepter son sort, on se laisse aller à des récriminations, le gouffre s’élargit, on finit par devenir indifférents l’un à l’autre et à se négliger.</a:t>
            </a:r>
            <a:endParaRPr lang="fr-F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11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000" b="1" dirty="0" smtClean="0">
              <a:solidFill>
                <a:schemeClr val="tx1"/>
              </a:solidFill>
            </a:endParaRPr>
          </a:p>
          <a:p>
            <a:r>
              <a:rPr lang="fr-FR" sz="3000" b="1" dirty="0" smtClean="0">
                <a:solidFill>
                  <a:schemeClr val="tx1"/>
                </a:solidFill>
              </a:rPr>
              <a:t>Ces trois éléments ont pour but de permettre un développement social et affectif équilibré, tout en demeurant chrétien, prêt pour le ciel.</a:t>
            </a:r>
          </a:p>
        </p:txBody>
      </p:sp>
    </p:spTree>
    <p:extLst>
      <p:ext uri="{BB962C8B-B14F-4D97-AF65-F5344CB8AC3E}">
        <p14:creationId xmlns:p14="http://schemas.microsoft.com/office/powerpoint/2010/main" val="196880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50403"/>
                </a:solidFill>
              </a:rPr>
              <a:t>Le mot famille n’a plus rien de sacré. L’atmosphère est empoisonnée par des paroles dures </a:t>
            </a:r>
            <a:r>
              <a:rPr lang="fr-FR" sz="3200" b="1" dirty="0">
                <a:solidFill>
                  <a:srgbClr val="050403"/>
                </a:solidFill>
              </a:rPr>
              <a:t>et par des</a:t>
            </a:r>
            <a:r>
              <a:rPr lang="fr-FR" sz="3200" b="1" dirty="0" smtClean="0">
                <a:solidFill>
                  <a:srgbClr val="050403"/>
                </a:solidFill>
              </a:rPr>
              <a:t> reproches amers ». </a:t>
            </a:r>
          </a:p>
          <a:p>
            <a:endParaRPr lang="fr-FR" sz="3200" b="1" dirty="0" smtClean="0">
              <a:solidFill>
                <a:srgbClr val="050403"/>
              </a:solidFill>
            </a:endParaRPr>
          </a:p>
          <a:p>
            <a:r>
              <a:rPr lang="fr-FR" sz="3200" b="1" dirty="0" smtClean="0">
                <a:solidFill>
                  <a:srgbClr val="002060"/>
                </a:solidFill>
              </a:rPr>
              <a:t>MJ, p. 449.</a:t>
            </a:r>
            <a:endParaRPr lang="fr-F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9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50403"/>
                </a:solidFill>
              </a:rPr>
              <a:t>« L’amour est un don précieux que nous recevons du ciel. L’affection pure et simple n’est pas un sentiment; c’est un principe. Ceux qui sont dirigés par un véritable amour ne sont ni aveugles, ni déraisonnables. </a:t>
            </a:r>
            <a:endParaRPr lang="fr-F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67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rgbClr val="050403"/>
              </a:solidFill>
            </a:endParaRPr>
          </a:p>
          <a:p>
            <a:r>
              <a:rPr lang="fr-FR" sz="3200" b="1" dirty="0" smtClean="0">
                <a:solidFill>
                  <a:srgbClr val="050403"/>
                </a:solidFill>
              </a:rPr>
              <a:t>Influencés par le St-Esprit, ils aiment Dieu par-dessus tout et leur prochain comme eux-mêmes ».</a:t>
            </a:r>
          </a:p>
          <a:p>
            <a:r>
              <a:rPr lang="fr-FR" sz="3200" b="1" dirty="0" smtClean="0">
                <a:solidFill>
                  <a:srgbClr val="002060"/>
                </a:solidFill>
              </a:rPr>
              <a:t>MJ, p. 433.</a:t>
            </a:r>
            <a:endParaRPr lang="fr-F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86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</a:rPr>
              <a:t>Fréquentation à éliminer systématiquement</a:t>
            </a:r>
          </a:p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« Les jeunes gens qui vivent en bonne harmonie avec le Christ choisiront </a:t>
            </a:r>
            <a:r>
              <a:rPr lang="fr-FR" sz="3200" b="1" dirty="0" smtClean="0">
                <a:solidFill>
                  <a:srgbClr val="FF0000"/>
                </a:solidFill>
              </a:rPr>
              <a:t>des camarades capables de les aider à faire le bien</a:t>
            </a:r>
            <a:r>
              <a:rPr lang="fr-FR" sz="3200" b="1" dirty="0" smtClean="0">
                <a:solidFill>
                  <a:schemeClr val="tx1"/>
                </a:solidFill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88045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ils </a:t>
            </a:r>
            <a:r>
              <a:rPr lang="fr-FR" sz="3200" b="1" dirty="0">
                <a:solidFill>
                  <a:schemeClr val="tx1"/>
                </a:solidFill>
              </a:rPr>
              <a:t>éviteront les fréquentations qui ne pourraient contribuer à développer en eux de bon principes et de nobles desseins ».</a:t>
            </a:r>
          </a:p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MJ</a:t>
            </a:r>
            <a:r>
              <a:rPr lang="fr-FR" sz="3200" b="1" dirty="0">
                <a:solidFill>
                  <a:schemeClr val="tx1"/>
                </a:solidFill>
              </a:rPr>
              <a:t>, p. 420 §1.</a:t>
            </a:r>
          </a:p>
          <a:p>
            <a:endParaRPr lang="fr-FR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 lnSpcReduction="10000"/>
          </a:bodyPr>
          <a:lstStyle/>
          <a:p>
            <a:endParaRPr lang="fr-FR" sz="3200" b="1" dirty="0" smtClean="0">
              <a:solidFill>
                <a:srgbClr val="C00000"/>
              </a:solidFill>
            </a:endParaRPr>
          </a:p>
          <a:p>
            <a:r>
              <a:rPr lang="fr-FR" sz="3200" b="1" dirty="0" smtClean="0">
                <a:solidFill>
                  <a:srgbClr val="0070C0"/>
                </a:solidFill>
              </a:rPr>
              <a:t>De quoi est-on animé: de passion ou d’amour?</a:t>
            </a:r>
          </a:p>
          <a:p>
            <a:r>
              <a:rPr lang="fr-FR" sz="3200" b="1" dirty="0" smtClean="0">
                <a:solidFill>
                  <a:schemeClr val="tx1"/>
                </a:solidFill>
              </a:rPr>
              <a:t>« L’amour est une plante d’origine céleste…Il est pur et sain. Il n’a rien à voir avec la passion du cœur naturel. Tandis qu’un amour pur soumet tous ses plans à Dieu, et recherche une parfaite harmonie avec l’Esprit de Dieu,</a:t>
            </a:r>
          </a:p>
        </p:txBody>
      </p:sp>
    </p:spTree>
    <p:extLst>
      <p:ext uri="{BB962C8B-B14F-4D97-AF65-F5344CB8AC3E}">
        <p14:creationId xmlns:p14="http://schemas.microsoft.com/office/powerpoint/2010/main" val="129871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rgbClr val="C00000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La passion se montre entêtée, irréfléchie, déraisonnable, ne souffre d’aucune contrainte, idolâtrant l’objet de son choix ».</a:t>
            </a:r>
          </a:p>
          <a:p>
            <a:r>
              <a:rPr lang="fr-FR" sz="3200" b="1" dirty="0" smtClean="0">
                <a:solidFill>
                  <a:schemeClr val="tx1"/>
                </a:solidFill>
              </a:rPr>
              <a:t>MJ, p. 456.</a:t>
            </a:r>
          </a:p>
          <a:p>
            <a:r>
              <a:rPr lang="fr-FR" sz="3200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653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rgbClr val="C00000"/>
              </a:solidFill>
            </a:endParaRPr>
          </a:p>
          <a:p>
            <a:r>
              <a:rPr lang="fr-FR" sz="3200" b="1" dirty="0" smtClean="0">
                <a:solidFill>
                  <a:srgbClr val="0070C0"/>
                </a:solidFill>
              </a:rPr>
              <a:t>L’amitié</a:t>
            </a:r>
            <a:endParaRPr lang="fr-FR" sz="3200" b="1" dirty="0">
              <a:solidFill>
                <a:srgbClr val="0070C0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« L’adolescence est par excellence l’âge des amitiés. Il n’est pas rare de conserver toute sa vie une amitié contractée à cette période où l’être tout entier s’ouvre aux impressions nouvelles.</a:t>
            </a:r>
          </a:p>
        </p:txBody>
      </p:sp>
    </p:spTree>
    <p:extLst>
      <p:ext uri="{BB962C8B-B14F-4D97-AF65-F5344CB8AC3E}">
        <p14:creationId xmlns:p14="http://schemas.microsoft.com/office/powerpoint/2010/main" val="368829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rgbClr val="C00000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« L’amitié constitue un sentiment de transition entre l’amour réceptif des enfants et l’amour oblatif qui se donne et se dépense pour l’époux, l’épouse et les enfants.</a:t>
            </a:r>
          </a:p>
          <a:p>
            <a:r>
              <a:rPr lang="fr-FR" sz="3200" b="1" dirty="0" smtClean="0">
                <a:solidFill>
                  <a:schemeClr val="tx1"/>
                </a:solidFill>
              </a:rPr>
              <a:t>Elle offre des occasions uniques de parfaire l’apprentissage de la vie commencée au sein de la famille.</a:t>
            </a:r>
          </a:p>
        </p:txBody>
      </p:sp>
    </p:spTree>
    <p:extLst>
      <p:ext uri="{BB962C8B-B14F-4D97-AF65-F5344CB8AC3E}">
        <p14:creationId xmlns:p14="http://schemas.microsoft.com/office/powerpoint/2010/main" val="255870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rgbClr val="C00000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« A ce moment, l’amour n’a pas encore embrassé le cœur de ses feux les plus ardents, elle est une étape bienfaisante sur la route qui s’élève peu a peu des relations familiales aux relations sociales et humaines.</a:t>
            </a:r>
          </a:p>
        </p:txBody>
      </p:sp>
    </p:spTree>
    <p:extLst>
      <p:ext uri="{BB962C8B-B14F-4D97-AF65-F5344CB8AC3E}">
        <p14:creationId xmlns:p14="http://schemas.microsoft.com/office/powerpoint/2010/main" val="383817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  <a:r>
              <a:rPr lang="fr-FR" sz="2800" b="1" dirty="0" smtClean="0">
                <a:solidFill>
                  <a:srgbClr val="FF0000"/>
                </a:solidFill>
              </a:rPr>
              <a:t>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chemeClr val="tx1"/>
                </a:solidFill>
              </a:rPr>
              <a:t>Avec cette façon d’aborder les choses, on peut suivre cette recommandation de l’Esprit de Prophétie: « Tout vrai chrétien devra apprendre à réfréner ses passions et à agir seulement d’après de sûrs principes. Autrement on ne peut être digne du nom chrétien ». </a:t>
            </a:r>
          </a:p>
          <a:p>
            <a:endParaRPr lang="fr-FR" dirty="0"/>
          </a:p>
          <a:p>
            <a:r>
              <a:rPr lang="fr-FR" sz="2000" b="1" dirty="0" smtClean="0">
                <a:solidFill>
                  <a:srgbClr val="0070C0"/>
                </a:solidFill>
              </a:rPr>
              <a:t>FC, p. 316, §0</a:t>
            </a:r>
            <a:endParaRPr lang="fr-FR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6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« Le jeune homme ou a jeune fille éprouvent le besoin intense de communier des jeunes de leur âge, l’amitié prend parfois une allure exclusive et passionnée qu’elle perdra d’ailleurs</a:t>
            </a:r>
          </a:p>
        </p:txBody>
      </p:sp>
    </p:spTree>
    <p:extLst>
      <p:ext uri="{BB962C8B-B14F-4D97-AF65-F5344CB8AC3E}">
        <p14:creationId xmlns:p14="http://schemas.microsoft.com/office/powerpoint/2010/main" val="421860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quand les sentiments qu’elle accapare présentement trouveront leur véritable utilisation dans l’amour total et la fondation du foyer.</a:t>
            </a:r>
          </a:p>
        </p:txBody>
      </p:sp>
    </p:spTree>
    <p:extLst>
      <p:ext uri="{BB962C8B-B14F-4D97-AF65-F5344CB8AC3E}">
        <p14:creationId xmlns:p14="http://schemas.microsoft.com/office/powerpoint/2010/main" val="328559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« Les jeunes </a:t>
            </a:r>
            <a:r>
              <a:rPr lang="fr-FR" sz="3200" b="1" dirty="0">
                <a:solidFill>
                  <a:schemeClr val="tx1"/>
                </a:solidFill>
              </a:rPr>
              <a:t>q</a:t>
            </a:r>
            <a:r>
              <a:rPr lang="fr-FR" sz="3200" b="1" dirty="0" smtClean="0">
                <a:solidFill>
                  <a:schemeClr val="tx1"/>
                </a:solidFill>
              </a:rPr>
              <a:t>ui rencontrent ainsi dans l’amitié réciproque un certain épanouissement de leurs aspirations, un commencement de réalisation de leurs rêves, </a:t>
            </a:r>
          </a:p>
        </p:txBody>
      </p:sp>
    </p:spTree>
    <p:extLst>
      <p:ext uri="{BB962C8B-B14F-4D97-AF65-F5344CB8AC3E}">
        <p14:creationId xmlns:p14="http://schemas.microsoft.com/office/powerpoint/2010/main" val="68682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en arrivent à échanger des promesses de fidélité assez semblables à celles des amoureux, sans que cela offre quoi que ce soit de condamnable.</a:t>
            </a:r>
          </a:p>
        </p:txBody>
      </p:sp>
    </p:spTree>
    <p:extLst>
      <p:ext uri="{BB962C8B-B14F-4D97-AF65-F5344CB8AC3E}">
        <p14:creationId xmlns:p14="http://schemas.microsoft.com/office/powerpoint/2010/main" val="235949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« On comprend alors toute l’importance du choix des amis. Les parents doivent y veiller très attentivement, car un amitié douteuse peut être le point de départ d’une vie gâchée.</a:t>
            </a:r>
          </a:p>
        </p:txBody>
      </p:sp>
    </p:spTree>
    <p:extLst>
      <p:ext uri="{BB962C8B-B14F-4D97-AF65-F5344CB8AC3E}">
        <p14:creationId xmlns:p14="http://schemas.microsoft.com/office/powerpoint/2010/main" val="219665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« Les parents doivent encourager la formation de belles amitié car elles apportent de nombreuses occasions d’enrichissement pour ceux qui mettent en commun leur talents, leur savoir-faire, </a:t>
            </a:r>
          </a:p>
        </p:txBody>
      </p:sp>
    </p:spTree>
    <p:extLst>
      <p:ext uri="{BB962C8B-B14F-4D97-AF65-F5344CB8AC3E}">
        <p14:creationId xmlns:p14="http://schemas.microsoft.com/office/powerpoint/2010/main" val="6618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leurs connaissances, leur idéal et surtout les meilleures traits de leurs caractères, car ils ont à cœur de se montrer tels qu’ils sont, sans doute, sous un jour aussi favorable que possible ».</a:t>
            </a:r>
          </a:p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rgbClr val="FF0000"/>
                </a:solidFill>
              </a:rPr>
              <a:t>Guide d’Education Familiale, p. 413-415.</a:t>
            </a:r>
          </a:p>
        </p:txBody>
      </p:sp>
    </p:spTree>
    <p:extLst>
      <p:ext uri="{BB962C8B-B14F-4D97-AF65-F5344CB8AC3E}">
        <p14:creationId xmlns:p14="http://schemas.microsoft.com/office/powerpoint/2010/main" val="170672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L’amitié n’est pas faite pour la sexualité.</a:t>
            </a:r>
          </a:p>
          <a:p>
            <a:r>
              <a:rPr lang="fr-FR" sz="3200" b="1" dirty="0" smtClean="0">
                <a:solidFill>
                  <a:schemeClr val="tx1"/>
                </a:solidFill>
              </a:rPr>
              <a:t>Celui qui s’engage inconsidérément dans une expérience sexuelle qui ne sera pas définitive perd, dans une certaine mesure, la possibilité d’approfondir le sens de la vie.</a:t>
            </a:r>
          </a:p>
          <a:p>
            <a:pPr marL="68580" indent="0">
              <a:buNone/>
            </a:pPr>
            <a:endParaRPr lang="fr-FR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64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 fontScale="92500" lnSpcReduction="10000"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Il s’est laissé aller à ce qui est pour lui un espèce de jeu, ou à un entraînement, ou encore une curiosité et, de toute façon à une faiblesse; il a compromis en lui la possibilité de faire face à la vie d’une manière saine et virile. </a:t>
            </a:r>
          </a:p>
          <a:p>
            <a:r>
              <a:rPr lang="fr-FR" sz="3200" b="1" dirty="0" smtClean="0">
                <a:solidFill>
                  <a:schemeClr val="tx1"/>
                </a:solidFill>
              </a:rPr>
              <a:t>(Ocytocine)</a:t>
            </a:r>
          </a:p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rgbClr val="FF0000"/>
                </a:solidFill>
              </a:rPr>
              <a:t>Guide d’Education Familiale, p. 408.</a:t>
            </a:r>
          </a:p>
        </p:txBody>
      </p:sp>
    </p:spTree>
    <p:extLst>
      <p:ext uri="{BB962C8B-B14F-4D97-AF65-F5344CB8AC3E}">
        <p14:creationId xmlns:p14="http://schemas.microsoft.com/office/powerpoint/2010/main" val="42143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Camaraderie, fréquentation, et amitié.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 lnSpcReduction="10000"/>
          </a:bodyPr>
          <a:lstStyle/>
          <a:p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chemeClr val="tx1"/>
                </a:solidFill>
              </a:rPr>
              <a:t>CONCLUSION:</a:t>
            </a:r>
          </a:p>
          <a:p>
            <a:r>
              <a:rPr lang="fr-FR" sz="3200" b="1" dirty="0" smtClean="0">
                <a:solidFill>
                  <a:schemeClr val="tx1"/>
                </a:solidFill>
              </a:rPr>
              <a:t>« Quand la grâce de Dieu s’empare d’un cœur, il lui fait voir la nécessité de crucifier les mauvaise tendances, héritées et cultivées. Un vie nouvelle, soumise à une nouvelle direction, doit naître dans l’âme. Tout ce qui est fiat doit l’être à la gloire </a:t>
            </a:r>
            <a:r>
              <a:rPr lang="fr-FR" sz="3200" b="1" smtClean="0">
                <a:solidFill>
                  <a:schemeClr val="tx1"/>
                </a:solidFill>
              </a:rPr>
              <a:t>de Dieu ».                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rgbClr val="FF0000"/>
                </a:solidFill>
              </a:rPr>
              <a:t>MJ, p. 66 §3.</a:t>
            </a:r>
            <a:endParaRPr lang="fr-FR" sz="1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37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2800" b="1" dirty="0" smtClean="0">
              <a:solidFill>
                <a:srgbClr val="0070C0"/>
              </a:solidFill>
            </a:endParaRPr>
          </a:p>
          <a:p>
            <a:r>
              <a:rPr lang="fr-FR" sz="2800" b="1" dirty="0" smtClean="0">
                <a:solidFill>
                  <a:srgbClr val="0070C0"/>
                </a:solidFill>
              </a:rPr>
              <a:t>RECOMMANDATIONS BIBLIQUES</a:t>
            </a:r>
          </a:p>
          <a:p>
            <a:endParaRPr lang="fr-FR" sz="3200" b="1" dirty="0" smtClean="0">
              <a:solidFill>
                <a:srgbClr val="050403"/>
              </a:solidFill>
            </a:endParaRPr>
          </a:p>
          <a:p>
            <a:r>
              <a:rPr lang="fr-FR" sz="3200" b="1" dirty="0" smtClean="0">
                <a:solidFill>
                  <a:srgbClr val="050403"/>
                </a:solidFill>
              </a:rPr>
              <a:t>Psaumes </a:t>
            </a:r>
            <a:r>
              <a:rPr lang="fr-FR" sz="3200" b="1" dirty="0">
                <a:solidFill>
                  <a:srgbClr val="050403"/>
                </a:solidFill>
              </a:rPr>
              <a:t>119:9	</a:t>
            </a:r>
          </a:p>
          <a:p>
            <a:r>
              <a:rPr lang="fr-FR" sz="3200" b="1" dirty="0">
                <a:solidFill>
                  <a:srgbClr val="050403"/>
                </a:solidFill>
              </a:rPr>
              <a:t>Comment le jeune homme rendra-t-il pur son sentier?</a:t>
            </a:r>
            <a:br>
              <a:rPr lang="fr-FR" sz="3200" b="1" dirty="0">
                <a:solidFill>
                  <a:srgbClr val="050403"/>
                </a:solidFill>
              </a:rPr>
            </a:br>
            <a:r>
              <a:rPr lang="fr-FR" sz="3200" b="1" dirty="0">
                <a:solidFill>
                  <a:srgbClr val="050403"/>
                </a:solidFill>
              </a:rPr>
              <a:t>En </a:t>
            </a:r>
            <a:r>
              <a:rPr lang="fr-FR" sz="3200" b="1" dirty="0">
                <a:solidFill>
                  <a:srgbClr val="FF0000"/>
                </a:solidFill>
              </a:rPr>
              <a:t>se dirigeant d'après ta parole</a:t>
            </a:r>
            <a:r>
              <a:rPr lang="fr-FR" sz="3200" b="1" dirty="0" smtClean="0"/>
              <a:t>.</a:t>
            </a:r>
          </a:p>
          <a:p>
            <a:endParaRPr lang="fr-FR" sz="3200" b="1" dirty="0"/>
          </a:p>
          <a:p>
            <a:r>
              <a:rPr lang="fr-FR" sz="3200" b="1" dirty="0" smtClean="0">
                <a:solidFill>
                  <a:srgbClr val="050403"/>
                </a:solidFill>
              </a:rPr>
              <a:t>Ce sera le choix du jeune chrétien.</a:t>
            </a:r>
            <a:endParaRPr lang="fr-FR" sz="3200" b="1" dirty="0">
              <a:solidFill>
                <a:srgbClr val="050403"/>
              </a:solidFill>
            </a:endParaRPr>
          </a:p>
          <a:p>
            <a:endParaRPr lang="fr-FR" sz="2800" b="1" dirty="0">
              <a:solidFill>
                <a:srgbClr val="0504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5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UNITE DES EPOUX ET PARENTS</a:t>
            </a:r>
          </a:p>
          <a:p>
            <a:r>
              <a:rPr lang="fr-FR" dirty="0" smtClean="0"/>
              <a:t>FC, p. 170</a:t>
            </a:r>
          </a:p>
          <a:p>
            <a:r>
              <a:rPr lang="fr-FR" dirty="0" smtClean="0"/>
              <a:t>P. 388. Interdisez l’accès à l’ennemi</a:t>
            </a:r>
          </a:p>
          <a:p>
            <a:r>
              <a:rPr lang="fr-FR" dirty="0" smtClean="0"/>
              <a:t>MJ p. 66; 94</a:t>
            </a:r>
          </a:p>
          <a:p>
            <a:r>
              <a:rPr lang="fr-FR" dirty="0" smtClean="0"/>
              <a:t>MJ , P402  §3</a:t>
            </a:r>
          </a:p>
          <a:p>
            <a:r>
              <a:rPr lang="fr-FR" dirty="0" smtClean="0"/>
              <a:t>Guide d’éducation familiale, p. 408 §4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506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2800" b="1" dirty="0" smtClean="0"/>
          </a:p>
          <a:p>
            <a:r>
              <a:rPr lang="fr-FR" sz="3200" b="1" dirty="0" err="1" smtClean="0">
                <a:solidFill>
                  <a:srgbClr val="050403"/>
                </a:solidFill>
              </a:rPr>
              <a:t>Eccl</a:t>
            </a:r>
            <a:r>
              <a:rPr lang="fr-FR" sz="3200" b="1" dirty="0" smtClean="0">
                <a:solidFill>
                  <a:srgbClr val="050403"/>
                </a:solidFill>
              </a:rPr>
              <a:t>. 12:1-3</a:t>
            </a:r>
            <a:r>
              <a:rPr lang="fr-FR" sz="3200" b="1" dirty="0"/>
              <a:t>	</a:t>
            </a:r>
            <a:endParaRPr lang="fr-FR" sz="3200" b="1" dirty="0" smtClean="0"/>
          </a:p>
          <a:p>
            <a:r>
              <a:rPr lang="fr-FR" sz="3200" b="1" dirty="0" smtClean="0">
                <a:solidFill>
                  <a:srgbClr val="050403"/>
                </a:solidFill>
              </a:rPr>
              <a:t>Jeune </a:t>
            </a:r>
            <a:r>
              <a:rPr lang="fr-FR" sz="3200" b="1" dirty="0">
                <a:solidFill>
                  <a:srgbClr val="050403"/>
                </a:solidFill>
              </a:rPr>
              <a:t>homme, réjouis-toi dans ta jeunesse, livre ton </a:t>
            </a:r>
            <a:r>
              <a:rPr lang="fr-FR" sz="3200" b="1" dirty="0" smtClean="0">
                <a:solidFill>
                  <a:srgbClr val="050403"/>
                </a:solidFill>
              </a:rPr>
              <a:t>cœur à </a:t>
            </a:r>
            <a:r>
              <a:rPr lang="fr-FR" sz="3200" b="1" dirty="0">
                <a:solidFill>
                  <a:srgbClr val="050403"/>
                </a:solidFill>
              </a:rPr>
              <a:t>la joie pendant les jours de ta jeunesse, marche dans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les voies de ton </a:t>
            </a:r>
            <a:r>
              <a:rPr lang="fr-FR" sz="3200" b="1" dirty="0" smtClean="0">
                <a:solidFill>
                  <a:srgbClr val="FF0000"/>
                </a:solidFill>
              </a:rPr>
              <a:t>cœur et </a:t>
            </a:r>
            <a:r>
              <a:rPr lang="fr-FR" sz="3200" b="1" dirty="0">
                <a:solidFill>
                  <a:srgbClr val="FF0000"/>
                </a:solidFill>
              </a:rPr>
              <a:t>selon les regards de tes yeux</a:t>
            </a:r>
            <a:r>
              <a:rPr lang="fr-FR" sz="3200" b="1" dirty="0">
                <a:solidFill>
                  <a:srgbClr val="050403"/>
                </a:solidFill>
              </a:rPr>
              <a:t>; mais sache que pour tout cela Dieu t'appellera en jugement.</a:t>
            </a:r>
          </a:p>
          <a:p>
            <a:endParaRPr lang="fr-FR" sz="2800" b="1" dirty="0">
              <a:solidFill>
                <a:srgbClr val="050403"/>
              </a:solidFill>
            </a:endParaRPr>
          </a:p>
          <a:p>
            <a:pPr marL="68580" indent="0">
              <a:buNone/>
            </a:pPr>
            <a:endParaRPr lang="fr-FR" sz="2800" b="1" dirty="0">
              <a:solidFill>
                <a:srgbClr val="0504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33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2800" b="1" dirty="0" smtClean="0"/>
          </a:p>
          <a:p>
            <a:r>
              <a:rPr lang="fr-FR" sz="3200" b="1" dirty="0">
                <a:solidFill>
                  <a:srgbClr val="050403"/>
                </a:solidFill>
              </a:rPr>
              <a:t>Bannis de ton </a:t>
            </a:r>
            <a:r>
              <a:rPr lang="fr-FR" sz="3200" b="1" dirty="0" smtClean="0">
                <a:solidFill>
                  <a:srgbClr val="050403"/>
                </a:solidFill>
              </a:rPr>
              <a:t>cœur le </a:t>
            </a:r>
            <a:r>
              <a:rPr lang="fr-FR" sz="3200" b="1" dirty="0">
                <a:solidFill>
                  <a:srgbClr val="FF0000"/>
                </a:solidFill>
              </a:rPr>
              <a:t>chagrin</a:t>
            </a:r>
            <a:r>
              <a:rPr lang="fr-FR" sz="3200" b="1" dirty="0"/>
              <a:t>, </a:t>
            </a:r>
            <a:r>
              <a:rPr lang="fr-FR" sz="3200" b="1" dirty="0">
                <a:solidFill>
                  <a:srgbClr val="008000"/>
                </a:solidFill>
              </a:rPr>
              <a:t>et éloigne le mal de ton corps</a:t>
            </a:r>
            <a:r>
              <a:rPr lang="fr-FR" sz="3200" b="1" dirty="0">
                <a:solidFill>
                  <a:srgbClr val="050403"/>
                </a:solidFill>
              </a:rPr>
              <a:t>; car la jeunesse et l'aurore sont vanité.</a:t>
            </a:r>
          </a:p>
          <a:p>
            <a:endParaRPr lang="fr-FR" sz="3200" b="1" dirty="0">
              <a:solidFill>
                <a:srgbClr val="050403"/>
              </a:solidFill>
            </a:endParaRPr>
          </a:p>
          <a:p>
            <a:pPr marL="68580" indent="0">
              <a:buNone/>
            </a:pPr>
            <a:endParaRPr lang="fr-FR" sz="2800" b="1" dirty="0">
              <a:solidFill>
                <a:srgbClr val="0504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2800" b="1" dirty="0" smtClean="0"/>
          </a:p>
          <a:p>
            <a:r>
              <a:rPr lang="fr-FR" sz="3200" b="1" dirty="0">
                <a:solidFill>
                  <a:srgbClr val="050403"/>
                </a:solidFill>
              </a:rPr>
              <a:t>Mais</a:t>
            </a:r>
            <a:r>
              <a:rPr lang="fr-FR" sz="3200" b="1" dirty="0"/>
              <a:t> </a:t>
            </a:r>
            <a:r>
              <a:rPr lang="fr-FR" sz="3200" b="1" i="1" dirty="0">
                <a:solidFill>
                  <a:srgbClr val="0070C0"/>
                </a:solidFill>
              </a:rPr>
              <a:t>souviens-toi de ton créateur pendant les jours de ta jeunesse</a:t>
            </a:r>
            <a:r>
              <a:rPr lang="fr-FR" sz="3200" b="1" dirty="0">
                <a:solidFill>
                  <a:srgbClr val="050403"/>
                </a:solidFill>
              </a:rPr>
              <a:t>, avant que les jours mauvais arrivent et que les années s'approchent où tu diras:</a:t>
            </a:r>
            <a:r>
              <a:rPr lang="fr-FR" sz="3200" b="1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Je n'y prends point de plaisir;</a:t>
            </a:r>
          </a:p>
          <a:p>
            <a:pPr marL="68580" indent="0">
              <a:buNone/>
            </a:pPr>
            <a:endParaRPr lang="fr-FR" sz="2800" b="1" dirty="0">
              <a:solidFill>
                <a:srgbClr val="0504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37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2800" b="1" dirty="0" smtClean="0"/>
          </a:p>
          <a:p>
            <a:r>
              <a:rPr lang="fr-FR" sz="3200" b="1" dirty="0" smtClean="0">
                <a:solidFill>
                  <a:srgbClr val="050403"/>
                </a:solidFill>
              </a:rPr>
              <a:t>1.Cor 6:12.</a:t>
            </a:r>
            <a:r>
              <a:rPr lang="fr-FR" sz="3200" b="1" dirty="0">
                <a:solidFill>
                  <a:srgbClr val="050403"/>
                </a:solidFill>
              </a:rPr>
              <a:t>	</a:t>
            </a:r>
          </a:p>
          <a:p>
            <a:r>
              <a:rPr lang="fr-FR" sz="3200" b="1" dirty="0">
                <a:solidFill>
                  <a:srgbClr val="050403"/>
                </a:solidFill>
              </a:rPr>
              <a:t>Tout m'est permis, mais tout n'est pas utile; tout m'est permis, mais je ne me laisserai asservir par quoi que ce soit.</a:t>
            </a:r>
          </a:p>
        </p:txBody>
      </p:sp>
    </p:spTree>
    <p:extLst>
      <p:ext uri="{BB962C8B-B14F-4D97-AF65-F5344CB8AC3E}">
        <p14:creationId xmlns:p14="http://schemas.microsoft.com/office/powerpoint/2010/main" val="29524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Camaraderie, fréquentation, et amitié.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/>
          </a:bodyPr>
          <a:lstStyle/>
          <a:p>
            <a:endParaRPr lang="fr-FR" sz="2800" b="1" dirty="0" smtClean="0"/>
          </a:p>
          <a:p>
            <a:r>
              <a:rPr lang="fr-FR" sz="3200" b="1" dirty="0" smtClean="0">
                <a:solidFill>
                  <a:srgbClr val="0070C0"/>
                </a:solidFill>
              </a:rPr>
              <a:t>RECOMMANDATIONS DE L’ESPRIT DE PROPHETIE</a:t>
            </a:r>
          </a:p>
          <a:p>
            <a:endParaRPr lang="fr-FR" sz="3200" b="1" dirty="0">
              <a:solidFill>
                <a:srgbClr val="0070C0"/>
              </a:solidFill>
            </a:endParaRPr>
          </a:p>
          <a:p>
            <a:r>
              <a:rPr lang="fr-FR" sz="3200" b="1" dirty="0" smtClean="0">
                <a:solidFill>
                  <a:srgbClr val="C00000"/>
                </a:solidFill>
              </a:rPr>
              <a:t>La camaraderie</a:t>
            </a:r>
          </a:p>
          <a:p>
            <a:r>
              <a:rPr lang="fr-FR" sz="3200" b="1" dirty="0" smtClean="0">
                <a:solidFill>
                  <a:srgbClr val="050403"/>
                </a:solidFill>
              </a:rPr>
              <a:t>C’est </a:t>
            </a:r>
            <a:r>
              <a:rPr lang="fr-FR" sz="3200" b="1" dirty="0">
                <a:solidFill>
                  <a:srgbClr val="050403"/>
                </a:solidFill>
              </a:rPr>
              <a:t>l’aptitude à partager des loisirs, des études et d’autres activités en commun.</a:t>
            </a:r>
          </a:p>
          <a:p>
            <a:endParaRPr lang="fr-FR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5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1526</TotalTime>
  <Words>1012</Words>
  <Application>Microsoft Office PowerPoint</Application>
  <PresentationFormat>Affichage à l'écran (4:3)</PresentationFormat>
  <Paragraphs>156</Paragraphs>
  <Slides>40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1" baseType="lpstr">
      <vt:lpstr>Austin</vt:lpstr>
      <vt:lpstr>FREQUENTATION, CAMARADERIE ET AMITIE</vt:lpstr>
      <vt:lpstr>Camaraderie, fréquentation, et amitié.</vt:lpstr>
      <vt:lpstr>Camaraderie, fréquentation, et amitié..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Camaraderie, fréquentation, et amitié.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Toshiba</dc:creator>
  <cp:lastModifiedBy>Toshiba</cp:lastModifiedBy>
  <cp:revision>34</cp:revision>
  <dcterms:created xsi:type="dcterms:W3CDTF">2013-09-14T12:12:20Z</dcterms:created>
  <dcterms:modified xsi:type="dcterms:W3CDTF">2013-09-15T13:38:33Z</dcterms:modified>
</cp:coreProperties>
</file>