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1" r:id="rId6"/>
    <p:sldId id="260" r:id="rId7"/>
    <p:sldId id="262" r:id="rId8"/>
    <p:sldId id="263" r:id="rId9"/>
    <p:sldId id="274" r:id="rId10"/>
    <p:sldId id="275" r:id="rId11"/>
    <p:sldId id="276" r:id="rId12"/>
    <p:sldId id="264" r:id="rId13"/>
    <p:sldId id="265" r:id="rId14"/>
    <p:sldId id="266" r:id="rId15"/>
    <p:sldId id="267" r:id="rId16"/>
    <p:sldId id="268" r:id="rId17"/>
    <p:sldId id="269" r:id="rId18"/>
    <p:sldId id="272" r:id="rId19"/>
    <p:sldId id="270" r:id="rId20"/>
    <p:sldId id="271" r:id="rId21"/>
    <p:sldId id="273" r:id="rId22"/>
    <p:sldId id="277" r:id="rId23"/>
    <p:sldId id="278" r:id="rId24"/>
    <p:sldId id="279" r:id="rId25"/>
    <p:sldId id="280" r:id="rId26"/>
    <p:sldId id="285" r:id="rId27"/>
    <p:sldId id="281" r:id="rId28"/>
    <p:sldId id="282" r:id="rId29"/>
    <p:sldId id="283"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25" r:id="rId52"/>
    <p:sldId id="326"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3" r:id="rId69"/>
    <p:sldId id="324" r:id="rId7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0DDC8182-F174-4D76-AC38-95D4CE854781}" type="datetimeFigureOut">
              <a:rPr lang="fr-FR" smtClean="0"/>
              <a:pPr/>
              <a:t>09/09/2011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DB568C8-FBEA-46F3-B2B7-CD02C77D96B2}"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DDC8182-F174-4D76-AC38-95D4CE854781}" type="datetimeFigureOut">
              <a:rPr lang="fr-FR" smtClean="0"/>
              <a:pPr/>
              <a:t>09/09/2011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B568C8-FBEA-46F3-B2B7-CD02C77D96B2}"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3DB568C8-FBEA-46F3-B2B7-CD02C77D96B2}"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DDC8182-F174-4D76-AC38-95D4CE854781}" type="datetimeFigureOut">
              <a:rPr lang="fr-FR" smtClean="0"/>
              <a:pPr/>
              <a:t>09/09/2011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DDC8182-F174-4D76-AC38-95D4CE854781}" type="datetimeFigureOut">
              <a:rPr lang="fr-FR" smtClean="0"/>
              <a:pPr/>
              <a:t>09/09/2011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3DB568C8-FBEA-46F3-B2B7-CD02C77D96B2}"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0DDC8182-F174-4D76-AC38-95D4CE854781}" type="datetimeFigureOut">
              <a:rPr lang="fr-FR" smtClean="0"/>
              <a:pPr/>
              <a:t>09/09/2011</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DB568C8-FBEA-46F3-B2B7-CD02C77D96B2}"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0DDC8182-F174-4D76-AC38-95D4CE854781}" type="datetimeFigureOut">
              <a:rPr lang="fr-FR" smtClean="0"/>
              <a:pPr/>
              <a:t>09/09/2011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B568C8-FBEA-46F3-B2B7-CD02C77D96B2}"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0DDC8182-F174-4D76-AC38-95D4CE854781}" type="datetimeFigureOut">
              <a:rPr lang="fr-FR" smtClean="0"/>
              <a:pPr/>
              <a:t>09/09/2011</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3DB568C8-FBEA-46F3-B2B7-CD02C77D96B2}"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DDC8182-F174-4D76-AC38-95D4CE854781}" type="datetimeFigureOut">
              <a:rPr lang="fr-FR" smtClean="0"/>
              <a:pPr/>
              <a:t>09/09/2011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3DB568C8-FBEA-46F3-B2B7-CD02C77D96B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0DDC8182-F174-4D76-AC38-95D4CE854781}" type="datetimeFigureOut">
              <a:rPr lang="fr-FR" smtClean="0"/>
              <a:pPr/>
              <a:t>09/09/2011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DB568C8-FBEA-46F3-B2B7-CD02C77D96B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DB568C8-FBEA-46F3-B2B7-CD02C77D96B2}"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0DDC8182-F174-4D76-AC38-95D4CE854781}" type="datetimeFigureOut">
              <a:rPr lang="fr-FR" smtClean="0"/>
              <a:pPr/>
              <a:t>09/09/2011</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3DB568C8-FBEA-46F3-B2B7-CD02C77D96B2}"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0DDC8182-F174-4D76-AC38-95D4CE854781}" type="datetimeFigureOut">
              <a:rPr lang="fr-FR" smtClean="0"/>
              <a:pPr/>
              <a:t>09/09/2011</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DDC8182-F174-4D76-AC38-95D4CE854781}" type="datetimeFigureOut">
              <a:rPr lang="fr-FR" smtClean="0"/>
              <a:pPr/>
              <a:t>09/09/2011</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DB568C8-FBEA-46F3-B2B7-CD02C77D96B2}"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3400" y="4149080"/>
            <a:ext cx="7854696" cy="1224136"/>
          </a:xfrm>
        </p:spPr>
        <p:txBody>
          <a:bodyPr>
            <a:normAutofit/>
          </a:bodyPr>
          <a:lstStyle/>
          <a:p>
            <a:pPr algn="ctr"/>
            <a:r>
              <a:rPr lang="fr-FR" sz="4400" dirty="0" smtClean="0">
                <a:solidFill>
                  <a:srgbClr val="C00000"/>
                </a:solidFill>
              </a:rPr>
              <a:t>(POUR LES EPOUSES)</a:t>
            </a:r>
            <a:endParaRPr lang="fr-FR" sz="4400" dirty="0">
              <a:solidFill>
                <a:srgbClr val="C00000"/>
              </a:solidFill>
            </a:endParaRPr>
          </a:p>
        </p:txBody>
      </p:sp>
      <p:sp>
        <p:nvSpPr>
          <p:cNvPr id="2" name="Titre 1"/>
          <p:cNvSpPr>
            <a:spLocks noGrp="1"/>
          </p:cNvSpPr>
          <p:nvPr>
            <p:ph type="ctrTitle"/>
          </p:nvPr>
        </p:nvSpPr>
        <p:spPr>
          <a:xfrm>
            <a:off x="533400" y="260648"/>
            <a:ext cx="7851648" cy="1800200"/>
          </a:xfrm>
        </p:spPr>
        <p:txBody>
          <a:bodyPr>
            <a:normAutofit/>
          </a:bodyPr>
          <a:lstStyle/>
          <a:p>
            <a:pPr algn="ctr"/>
            <a:r>
              <a:rPr lang="fr-FR" b="1" dirty="0" smtClean="0">
                <a:solidFill>
                  <a:schemeClr val="tx1"/>
                </a:solidFill>
              </a:rPr>
              <a:t>CINQUANTE MANIERES DE DIRE:   « JE T’AIME »</a:t>
            </a:r>
            <a:endParaRPr lang="fr-FR"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rmAutofit/>
          </a:bodyPr>
          <a:lstStyle/>
          <a:p>
            <a:r>
              <a:rPr lang="fr-FR" sz="4400" b="1" dirty="0" smtClean="0"/>
              <a:t>Pour certaines personnes, le toucher physique est le langage de l’amour qu’elles comprennent le mieux. Sans ce contact, elles ne se sentent pas aimées.</a:t>
            </a:r>
            <a:endParaRPr lang="fr-FR" sz="4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rmAutofit/>
          </a:bodyPr>
          <a:lstStyle/>
          <a:p>
            <a:r>
              <a:rPr lang="fr-FR" sz="4400" b="1" dirty="0" smtClean="0"/>
              <a:t>Mais si elles jouissent de ce toucher, leur réservoir émotionnel est plein, et elles se sentent en sécurité dans l’amour de leur conjoint.</a:t>
            </a:r>
            <a:r>
              <a:rPr lang="fr-FR" sz="4400" b="1" dirty="0"/>
              <a:t> </a:t>
            </a:r>
            <a:endParaRPr lang="fr-FR" sz="4400" b="1" dirty="0" smtClean="0"/>
          </a:p>
          <a:p>
            <a:r>
              <a:rPr lang="fr-FR" sz="2000" b="1" dirty="0" smtClean="0">
                <a:solidFill>
                  <a:srgbClr val="FF0000"/>
                </a:solidFill>
              </a:rPr>
              <a:t>Les langages de l’amour. G. Chapman, p. 94</a:t>
            </a:r>
            <a:endParaRPr lang="fr-FR" sz="4400" b="1" dirty="0" smtClean="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manières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sz="4400" b="1" dirty="0" smtClean="0"/>
              <a:t>4. Faites-lui de bons petits plats de temps en temps. Si c’est régulièrement c’est encore mieux. </a:t>
            </a:r>
          </a:p>
          <a:p>
            <a:endParaRPr lang="fr-FR" sz="4400" b="1" dirty="0" smtClean="0"/>
          </a:p>
          <a:p>
            <a:r>
              <a:rPr lang="fr-FR" sz="4400" b="1" dirty="0" smtClean="0"/>
              <a:t>(Les hommes en général, sont près de leur estomac).</a:t>
            </a:r>
            <a:endParaRPr lang="fr-FR" sz="4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manières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lstStyle/>
          <a:p>
            <a:r>
              <a:rPr lang="fr-FR" sz="4400" b="1" dirty="0" smtClean="0"/>
              <a:t>5. Avoir de l’intérêt pour ce qui l’intéresse en général</a:t>
            </a:r>
            <a:r>
              <a:rPr lang="fr-FR" dirty="0" smtClean="0"/>
              <a:t>.</a:t>
            </a:r>
          </a:p>
          <a:p>
            <a:endParaRPr lang="fr-FR" dirty="0" smtClean="0"/>
          </a:p>
          <a:p>
            <a:r>
              <a:rPr lang="fr-FR" b="1" dirty="0" smtClean="0"/>
              <a:t>(L’écouter parler de politique, sport, passe-temps…)</a:t>
            </a:r>
          </a:p>
          <a:p>
            <a:endParaRPr lang="fr-F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manières de dire: « je t’aime’</a:t>
            </a:r>
            <a:endParaRPr lang="fr-FR" sz="4000" b="1" dirty="0">
              <a:solidFill>
                <a:srgbClr val="C00000"/>
              </a:solidFill>
            </a:endParaRPr>
          </a:p>
        </p:txBody>
      </p:sp>
      <p:sp>
        <p:nvSpPr>
          <p:cNvPr id="3" name="Espace réservé du contenu 2"/>
          <p:cNvSpPr>
            <a:spLocks noGrp="1"/>
          </p:cNvSpPr>
          <p:nvPr>
            <p:ph sz="quarter" idx="1"/>
          </p:nvPr>
        </p:nvSpPr>
        <p:spPr/>
        <p:txBody>
          <a:bodyPr>
            <a:normAutofit/>
          </a:bodyPr>
          <a:lstStyle/>
          <a:p>
            <a:r>
              <a:rPr lang="fr-FR" sz="4400" b="1" dirty="0" smtClean="0"/>
              <a:t>6. </a:t>
            </a:r>
            <a:r>
              <a:rPr lang="fr-FR" sz="4800" b="1" dirty="0" smtClean="0"/>
              <a:t>Ecrivez-lui un texto avec des mots d’amour.</a:t>
            </a:r>
          </a:p>
          <a:p>
            <a:endParaRPr lang="fr-FR" sz="4800" b="1" dirty="0" smtClean="0"/>
          </a:p>
          <a:p>
            <a:r>
              <a:rPr lang="fr-FR" sz="4800" b="1" dirty="0" smtClean="0"/>
              <a:t>(L’homme aime savoir qu’on pense à lui).</a:t>
            </a:r>
            <a:endParaRPr lang="fr-FR" sz="4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solidFill>
                  <a:srgbClr val="C00000"/>
                </a:solidFill>
              </a:rPr>
              <a:t>50 manières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Autofit/>
          </a:bodyPr>
          <a:lstStyle/>
          <a:p>
            <a:r>
              <a:rPr lang="fr-FR" sz="3600" b="1" dirty="0" smtClean="0"/>
              <a:t>7. Que son linge de travail soit toujours propre, (bien repassé selon le métier) et qu’il sente qu’il plaît quand il s’habille.</a:t>
            </a:r>
          </a:p>
          <a:p>
            <a:endParaRPr lang="fr-FR" sz="3600" b="1" dirty="0" smtClean="0"/>
          </a:p>
          <a:p>
            <a:pPr>
              <a:buNone/>
            </a:pPr>
            <a:r>
              <a:rPr lang="fr-FR" sz="3600" b="1" dirty="0" smtClean="0"/>
              <a:t>   (Les hommes en général tiennent à leur image de marque aux yeux de leurs pairs).</a:t>
            </a:r>
            <a:endParaRPr lang="fr-FR" sz="3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manières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Autofit/>
          </a:bodyPr>
          <a:lstStyle/>
          <a:p>
            <a:r>
              <a:rPr lang="fr-FR" sz="4000" b="1" dirty="0" smtClean="0"/>
              <a:t>8. </a:t>
            </a:r>
            <a:r>
              <a:rPr lang="fr-FR" sz="4400" b="1" dirty="0" smtClean="0"/>
              <a:t>Dites-lui que vous êtes contente d’être mariée à lui et agissez en ce sens en étant joyeuse le plus souvent possible et positive dans vos conversations.</a:t>
            </a:r>
            <a:endParaRPr lang="fr-FR"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manières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rmAutofit/>
          </a:bodyPr>
          <a:lstStyle/>
          <a:p>
            <a:r>
              <a:rPr lang="fr-FR" sz="4400" b="1" dirty="0" smtClean="0"/>
              <a:t>9. N’essayez pas de le dominer, mais coopérer plus en tant que son égale, conseillant, n’imposant pas, lui laissant le dernier mot selon le domaine.</a:t>
            </a:r>
            <a:endParaRPr lang="fr-FR" sz="4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manières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sz="4400" b="1" dirty="0" smtClean="0"/>
              <a:t>‘Donner à un homme un conseil qu’il n’a pas sollicité équivaut à présumer qu’il ne sait pas ce qu’il faut faire, ou qu’il est incapable de le faire par lui-même’. </a:t>
            </a:r>
          </a:p>
          <a:p>
            <a:r>
              <a:rPr lang="fr-FR" sz="2800" dirty="0" smtClean="0">
                <a:solidFill>
                  <a:srgbClr val="FF0000"/>
                </a:solidFill>
              </a:rPr>
              <a:t>Les hommes viennent de mars… p. 28</a:t>
            </a:r>
            <a:endParaRPr lang="fr-FR" sz="2800"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manières de dire: ‘je t’aime’</a:t>
            </a:r>
            <a:endParaRPr lang="fr-FR" sz="3600" dirty="0"/>
          </a:p>
        </p:txBody>
      </p:sp>
      <p:sp>
        <p:nvSpPr>
          <p:cNvPr id="3" name="Espace réservé du contenu 2"/>
          <p:cNvSpPr>
            <a:spLocks noGrp="1"/>
          </p:cNvSpPr>
          <p:nvPr>
            <p:ph sz="quarter" idx="1"/>
          </p:nvPr>
        </p:nvSpPr>
        <p:spPr/>
        <p:txBody>
          <a:bodyPr>
            <a:normAutofit/>
          </a:bodyPr>
          <a:lstStyle/>
          <a:p>
            <a:r>
              <a:rPr lang="fr-FR" sz="4400" b="1" dirty="0" smtClean="0"/>
              <a:t>10. N’essayez pas de changer le mari.</a:t>
            </a:r>
          </a:p>
          <a:p>
            <a:r>
              <a:rPr lang="fr-FR" sz="4400" b="1" dirty="0" smtClean="0"/>
              <a:t>‘Les hommes reprochent le plus souvent aux femmes de toujours essayer de les faire changer.</a:t>
            </a:r>
            <a:endParaRPr lang="fr-FR" sz="4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720080"/>
          </a:xfrm>
        </p:spPr>
        <p:txBody>
          <a:bodyPr>
            <a:normAutofit/>
          </a:bodyPr>
          <a:lstStyle/>
          <a:p>
            <a:r>
              <a:rPr lang="fr-FR" b="1" dirty="0" smtClean="0">
                <a:solidFill>
                  <a:srgbClr val="C00000"/>
                </a:solidFill>
              </a:rPr>
              <a:t>50 Manières de dire : ‘je t’aime’</a:t>
            </a:r>
            <a:endParaRPr lang="fr-FR" b="1" dirty="0">
              <a:solidFill>
                <a:srgbClr val="C00000"/>
              </a:solidFill>
            </a:endParaRPr>
          </a:p>
        </p:txBody>
      </p:sp>
      <p:sp>
        <p:nvSpPr>
          <p:cNvPr id="3" name="Espace réservé du contenu 2"/>
          <p:cNvSpPr>
            <a:spLocks noGrp="1"/>
          </p:cNvSpPr>
          <p:nvPr>
            <p:ph sz="quarter" idx="1"/>
          </p:nvPr>
        </p:nvSpPr>
        <p:spPr>
          <a:xfrm>
            <a:off x="457200" y="1268760"/>
            <a:ext cx="8229600" cy="5055840"/>
          </a:xfrm>
        </p:spPr>
        <p:txBody>
          <a:bodyPr>
            <a:normAutofit fontScale="92500" lnSpcReduction="10000"/>
          </a:bodyPr>
          <a:lstStyle/>
          <a:p>
            <a:r>
              <a:rPr lang="fr-FR" sz="3600" b="1" dirty="0" smtClean="0"/>
              <a:t>1. Etre gentille quand il entre à la maison.</a:t>
            </a:r>
            <a:r>
              <a:rPr lang="fr-FR" sz="3600" b="1" dirty="0" smtClean="0">
                <a:solidFill>
                  <a:srgbClr val="C00000"/>
                </a:solidFill>
              </a:rPr>
              <a:t>  (Savoir accueillir)</a:t>
            </a:r>
            <a:r>
              <a:rPr lang="fr-FR" sz="3600" b="1" dirty="0" smtClean="0"/>
              <a:t>. </a:t>
            </a:r>
          </a:p>
          <a:p>
            <a:r>
              <a:rPr lang="fr-FR" sz="3600" b="1" dirty="0" smtClean="0"/>
              <a:t>L’homme  a envie de trouver un havre de paix à la maison après les soucis du dehors. Quand son épouse l’attend et l’accueil, c’est un moment capital pour lui. Les hommes en en général rêve d’une femme accueillante en rentrant du travail.</a:t>
            </a:r>
            <a:endParaRPr lang="fr-FR" sz="3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manières de dire: ‘je t’aime’</a:t>
            </a:r>
            <a:endParaRPr lang="fr-FR" sz="3600" dirty="0"/>
          </a:p>
        </p:txBody>
      </p:sp>
      <p:sp>
        <p:nvSpPr>
          <p:cNvPr id="3" name="Espace réservé du contenu 2"/>
          <p:cNvSpPr>
            <a:spLocks noGrp="1"/>
          </p:cNvSpPr>
          <p:nvPr>
            <p:ph sz="quarter" idx="1"/>
          </p:nvPr>
        </p:nvSpPr>
        <p:spPr/>
        <p:txBody>
          <a:bodyPr>
            <a:normAutofit fontScale="85000" lnSpcReduction="10000"/>
          </a:bodyPr>
          <a:lstStyle/>
          <a:p>
            <a:r>
              <a:rPr lang="fr-FR" sz="4400" b="1" dirty="0" smtClean="0"/>
              <a:t>‘Quand une femme aime un homme, elle se croit obligée de l’aider à grandir et de le faire progresser… Alors qu’elle pense à l’entourer de sa tendresse, lui se </a:t>
            </a:r>
            <a:r>
              <a:rPr lang="fr-FR" sz="4400" b="1" smtClean="0"/>
              <a:t>sent contrôlé. </a:t>
            </a:r>
            <a:r>
              <a:rPr lang="fr-FR" sz="4400" b="1" dirty="0" smtClean="0"/>
              <a:t>Il préférerait nettement qu’elle l’accepte tel qu’il est’.  </a:t>
            </a:r>
            <a:r>
              <a:rPr lang="fr-FR" sz="2800" dirty="0" smtClean="0">
                <a:solidFill>
                  <a:srgbClr val="FF0000"/>
                </a:solidFill>
              </a:rPr>
              <a:t>Les hommes viennent de mars… p. 26</a:t>
            </a:r>
            <a:endParaRPr lang="fr-FR" sz="4400"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11. Ne pas conserver la liste des torts subis. </a:t>
            </a:r>
          </a:p>
          <a:p>
            <a:r>
              <a:rPr lang="fr-FR" sz="3600" b="1" dirty="0" smtClean="0"/>
              <a:t>« L’amour ne rappelle pas les manquements du passé.  Personne n’est  parfait. Dans le mariage, nous ne faisons pas toujours ce qui est bien ou juste. (Paroles ou actes à l’encontre du conjoint).</a:t>
            </a:r>
            <a:endParaRPr lang="fr-FR" sz="36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Impossible d’effacer le passé. Nous ne pouvons que l’assumer et reconnaître que nous avions mal agi. Nous pouvons demander pardon et nous efforcer de faire mieux à l’avenir ».</a:t>
            </a:r>
            <a:r>
              <a:rPr lang="fr-FR" sz="4000" b="1" dirty="0" smtClean="0">
                <a:solidFill>
                  <a:srgbClr val="FF0000"/>
                </a:solidFill>
              </a:rPr>
              <a:t> </a:t>
            </a:r>
            <a:r>
              <a:rPr lang="fr-FR" sz="1800" b="1" dirty="0" smtClean="0">
                <a:solidFill>
                  <a:srgbClr val="FF0000"/>
                </a:solidFill>
              </a:rPr>
              <a:t>Les langages de l’amour. G. Chapman, p. 38.</a:t>
            </a:r>
            <a:endParaRPr lang="fr-FR" sz="18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12. Offrez un cadeau que vous savez que votre mari appréciera.</a:t>
            </a:r>
          </a:p>
          <a:p>
            <a:r>
              <a:rPr lang="fr-FR" sz="4000" b="1" dirty="0" smtClean="0"/>
              <a:t>« Les cadeaux sont un symbole de l’amour. Ils peuvent être de toutes le tailles, toutes les couleurs, toutes les formes.</a:t>
            </a:r>
            <a:endParaRPr lang="fr-FR" sz="40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Les cadeaux peuvent s’acheter, se trouver ou être confectionné ».</a:t>
            </a:r>
          </a:p>
          <a:p>
            <a:endParaRPr lang="fr-FR" sz="4000" b="1" dirty="0" smtClean="0"/>
          </a:p>
          <a:p>
            <a:r>
              <a:rPr lang="fr-FR" sz="2000" b="1" dirty="0" smtClean="0">
                <a:solidFill>
                  <a:srgbClr val="FF0000"/>
                </a:solidFill>
              </a:rPr>
              <a:t>Les langages de l’amour. G. Chapman, p. 68</a:t>
            </a:r>
            <a:endParaRPr lang="fr-FR" sz="20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13. Lorsqu’il regarde une émission télévisée, ne profitez pas de ce moment pour lui parler des problèmes qui méritent une bonne discussion dans le calme et la concentration.</a:t>
            </a:r>
            <a:endParaRPr lang="fr-FR" sz="40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Attendez le moment propice où il sera disposé à vous donner toute son attention et échanger avec vous calmement.</a:t>
            </a:r>
            <a:endParaRPr lang="fr-FR" sz="40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14. </a:t>
            </a:r>
            <a:r>
              <a:rPr lang="fr-FR" sz="4000" b="1" dirty="0" smtClean="0"/>
              <a:t>Intégrez-le dans l’éducation des enfants. Donnez-lui sa place.</a:t>
            </a:r>
            <a:endParaRPr lang="fr-FR" sz="40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15. </a:t>
            </a:r>
            <a:r>
              <a:rPr lang="fr-FR" sz="4000" b="1" dirty="0" smtClean="0"/>
              <a:t>Soyez fidèle à votre mari. </a:t>
            </a:r>
          </a:p>
          <a:p>
            <a:endParaRPr lang="fr-FR" sz="4000" b="1" dirty="0" smtClean="0"/>
          </a:p>
          <a:p>
            <a:r>
              <a:rPr lang="fr-FR" sz="4000" b="1" dirty="0" smtClean="0"/>
              <a:t>Les hommes sont jaloux de leurs épouses et plus que les femmes, ne supportent pas de se savoir concurrencés.</a:t>
            </a:r>
            <a:endParaRPr lang="fr-FR" sz="40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16. </a:t>
            </a:r>
            <a:r>
              <a:rPr lang="fr-FR" sz="4000" b="1" dirty="0" smtClean="0"/>
              <a:t>Respecter votre mari. </a:t>
            </a:r>
          </a:p>
          <a:p>
            <a:r>
              <a:rPr lang="fr-FR" sz="4000" b="1" dirty="0" smtClean="0"/>
              <a:t>Bien que vous soyez égaux devant Dieu, Dieu a confié à l’homme la direction du foyer. Les hommes apprécient une femme capable, mais soumise.   </a:t>
            </a:r>
            <a:r>
              <a:rPr lang="fr-FR" sz="4000" b="1" dirty="0" err="1" smtClean="0"/>
              <a:t>Eph</a:t>
            </a:r>
            <a:r>
              <a:rPr lang="fr-FR" sz="4000" b="1" dirty="0" smtClean="0"/>
              <a:t>. 5: 22, 23, 33.</a:t>
            </a:r>
          </a:p>
          <a:p>
            <a:endParaRPr lang="fr-FR" sz="4000" b="1" dirty="0" smtClean="0"/>
          </a:p>
          <a:p>
            <a:r>
              <a:rPr lang="fr-FR" sz="4000" b="1" dirty="0" smtClean="0"/>
              <a:t> </a:t>
            </a:r>
            <a:endParaRPr lang="fr-FR" sz="4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solidFill>
                  <a:srgbClr val="C00000"/>
                </a:solidFill>
              </a:rPr>
              <a:t>50 manières de dire: ‘je t’aime’ </a:t>
            </a:r>
            <a:endParaRPr lang="fr-FR" sz="4000" b="1" dirty="0">
              <a:solidFill>
                <a:srgbClr val="C00000"/>
              </a:solidFill>
            </a:endParaRPr>
          </a:p>
        </p:txBody>
      </p:sp>
      <p:sp>
        <p:nvSpPr>
          <p:cNvPr id="3" name="Espace réservé du contenu 2"/>
          <p:cNvSpPr>
            <a:spLocks noGrp="1"/>
          </p:cNvSpPr>
          <p:nvPr>
            <p:ph sz="quarter" idx="1"/>
          </p:nvPr>
        </p:nvSpPr>
        <p:spPr/>
        <p:txBody>
          <a:bodyPr>
            <a:normAutofit fontScale="85000" lnSpcReduction="10000"/>
          </a:bodyPr>
          <a:lstStyle/>
          <a:p>
            <a:r>
              <a:rPr lang="fr-FR" sz="4800" b="1" dirty="0" smtClean="0"/>
              <a:t>2. Le mot le plus fort qu’un homme attend de sa femme:</a:t>
            </a:r>
          </a:p>
          <a:p>
            <a:endParaRPr lang="fr-FR" sz="4800" b="1" dirty="0" smtClean="0"/>
          </a:p>
          <a:p>
            <a:r>
              <a:rPr lang="fr-FR" sz="4800" b="1" dirty="0" smtClean="0"/>
              <a:t>Si pour la femme le mot le plus rempli de sens c’est: « Je t’aime »; pour l’homme, c’est: « </a:t>
            </a:r>
            <a:r>
              <a:rPr lang="fr-FR" sz="4800" b="1" dirty="0" smtClean="0">
                <a:solidFill>
                  <a:srgbClr val="C00000"/>
                </a:solidFill>
              </a:rPr>
              <a:t>Je t’apprécie </a:t>
            </a:r>
            <a:r>
              <a:rPr lang="fr-FR" sz="4800" b="1" dirty="0" smtClean="0"/>
              <a:t>».</a:t>
            </a:r>
            <a:endParaRPr lang="fr-FR" sz="4800" b="1" dirty="0" smtClean="0">
              <a:solidFill>
                <a:srgbClr val="C00000"/>
              </a:solidFill>
            </a:endParaRPr>
          </a:p>
          <a:p>
            <a:endParaRPr lang="fr-FR" sz="4800" b="1" dirty="0" smtClean="0">
              <a:solidFill>
                <a:srgbClr val="C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17. </a:t>
            </a:r>
            <a:r>
              <a:rPr lang="fr-FR" sz="4000" b="1" dirty="0" smtClean="0"/>
              <a:t>Savoir s’arrêter au bon moment lorsqu’on sent que l’époux est à la limite du supportable.</a:t>
            </a:r>
          </a:p>
          <a:p>
            <a:r>
              <a:rPr lang="fr-FR" sz="4000" b="1" dirty="0" smtClean="0"/>
              <a:t>(Quand une femme a raison, elle peut insister trop et cela peut irriter).</a:t>
            </a:r>
          </a:p>
          <a:p>
            <a:endParaRPr lang="fr-FR" sz="4000" b="1" dirty="0" smtClean="0"/>
          </a:p>
          <a:p>
            <a:r>
              <a:rPr lang="fr-FR" sz="4000" b="1" dirty="0" smtClean="0"/>
              <a:t> </a:t>
            </a:r>
            <a:endParaRPr lang="fr-FR" sz="40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18. </a:t>
            </a:r>
            <a:r>
              <a:rPr lang="fr-FR" sz="4000" b="1" dirty="0" smtClean="0"/>
              <a:t>Acceptez qu’il vous parle de ses projets d’avenir pour votre couple ou pour la famille.</a:t>
            </a:r>
          </a:p>
          <a:p>
            <a:r>
              <a:rPr lang="fr-FR" sz="4000" b="1" dirty="0" smtClean="0"/>
              <a:t>(Quand un homme fait des projets, c’est par amour qu’il le fait car les hommes sont plus pratique qu’émotionnels)</a:t>
            </a:r>
            <a:endParaRPr lang="fr-FR" sz="40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19. </a:t>
            </a:r>
            <a:r>
              <a:rPr lang="fr-FR" sz="4000" b="1" dirty="0" smtClean="0"/>
              <a:t>Quand il se sacrifie pour vous ou pour acquérir quelque chose pour la famille, ne soyez pas indifférente comme si c’est tout à fait normal qu’il le fasse. Votre soutient sera une force morale pour lui.</a:t>
            </a:r>
            <a:endParaRPr lang="fr-FR" sz="40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20</a:t>
            </a:r>
            <a:r>
              <a:rPr lang="fr-FR" sz="4000" b="1" dirty="0" smtClean="0"/>
              <a:t>. </a:t>
            </a:r>
            <a:r>
              <a:rPr lang="fr-FR" sz="4000" b="1" dirty="0" smtClean="0"/>
              <a:t>Créez une ambiance d’affection qui permettra à votre mari d’exprimer ses sentiments en toute liberté et d’oser partager son amour.</a:t>
            </a:r>
            <a:endParaRPr lang="fr-FR" sz="40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21. </a:t>
            </a:r>
            <a:r>
              <a:rPr lang="fr-FR" sz="4000" b="1" dirty="0" smtClean="0"/>
              <a:t>Que la maison soit propre et bien entretenue. </a:t>
            </a:r>
          </a:p>
          <a:p>
            <a:pPr>
              <a:buNone/>
            </a:pPr>
            <a:r>
              <a:rPr lang="fr-FR" sz="4000" b="1" dirty="0" smtClean="0"/>
              <a:t>  C’est votre ‘nid’. C’est là que vous le recevez après son travail ou sa journée au dehors. Il doit avoir envie d’entrer vite à la maison.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22. </a:t>
            </a:r>
            <a:r>
              <a:rPr lang="fr-FR" sz="4000" b="1" dirty="0" smtClean="0"/>
              <a:t>Permettez-lui d’avoir des amis et des centres d’intérêts divers en dehors du cercle du mariage. </a:t>
            </a:r>
          </a:p>
          <a:p>
            <a:r>
              <a:rPr lang="fr-FR" sz="4000" b="1" dirty="0" smtClean="0"/>
              <a:t>(Chacun a besoin d’un certain espace pour développer son identité et ses capacités).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23. </a:t>
            </a:r>
            <a:r>
              <a:rPr lang="fr-FR" sz="4000" b="1" dirty="0" smtClean="0"/>
              <a:t>Ne restez pas toujours trop tard le soir après les tâches domestiques. </a:t>
            </a:r>
          </a:p>
          <a:p>
            <a:r>
              <a:rPr lang="fr-FR" sz="4000" b="1" dirty="0" smtClean="0"/>
              <a:t>(Disposez-vous à passer du temps en tête à tête avec votre époux ou en famille si vous avez des enfants).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24. </a:t>
            </a:r>
            <a:r>
              <a:rPr lang="fr-FR" sz="4000" b="1" dirty="0" smtClean="0"/>
              <a:t>Prendre soin des enfants Tite 2: 4. </a:t>
            </a:r>
          </a:p>
          <a:p>
            <a:r>
              <a:rPr lang="fr-FR" sz="4000" b="1" dirty="0" smtClean="0"/>
              <a:t>Bien qu’elle soit toute périe d’amour et que c’est du naturel chez elle, AIMER le mari et les enfants est un apprentissage qui dure toute la vie.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25. </a:t>
            </a:r>
            <a:r>
              <a:rPr lang="fr-FR" sz="4000" b="1" dirty="0" smtClean="0"/>
              <a:t>Comprendre et accepter la manifestation du désir sexuel du mari et partager les moments intimes autant que faire se peut. Trouver le bon rythme pour les deux.</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4000" b="1" dirty="0" smtClean="0"/>
              <a:t>26. </a:t>
            </a:r>
            <a:r>
              <a:rPr lang="fr-FR" sz="4000" b="1" dirty="0" smtClean="0"/>
              <a:t>Critiquer ou reprocher moins le mari en ce qui concerne les choses non réalisées. Suggérer plus pour l’encourager à entreprendre.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solidFill>
                  <a:srgbClr val="C00000"/>
                </a:solidFill>
              </a:rPr>
              <a:t>50 manières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rmAutofit fontScale="92500" lnSpcReduction="20000"/>
          </a:bodyPr>
          <a:lstStyle/>
          <a:p>
            <a:r>
              <a:rPr lang="fr-FR" sz="4000" b="1" dirty="0" smtClean="0"/>
              <a:t>Si le mari se dévoue, démontrant qu’il est engagé dans ses entreprises pour faire du bien à son couple, être productif dans son activité, et fait des efforts remarquables pour tendre vers le meilleur, alors l’épouse encourage par cette déclaration: « je t’apprécie ».</a:t>
            </a:r>
            <a:endParaRPr lang="fr-FR" sz="40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a:bodyPr>
          <a:lstStyle/>
          <a:p>
            <a:r>
              <a:rPr lang="fr-FR" sz="4800" b="1" dirty="0" smtClean="0"/>
              <a:t>27</a:t>
            </a:r>
            <a:r>
              <a:rPr lang="fr-FR" sz="4800" dirty="0" smtClean="0"/>
              <a:t>. </a:t>
            </a:r>
            <a:r>
              <a:rPr lang="fr-FR" sz="4800" b="1" dirty="0"/>
              <a:t>Trouver un jeu que vous pouvez partager et passer du temps de cette manière en compagnie de votre mari.</a:t>
            </a:r>
            <a:endParaRPr lang="fr-FR" sz="4800" dirty="0"/>
          </a:p>
          <a:p>
            <a:endParaRPr lang="fr-FR" sz="4800" dirty="0"/>
          </a:p>
        </p:txBody>
      </p:sp>
    </p:spTree>
    <p:extLst>
      <p:ext uri="{BB962C8B-B14F-4D97-AF65-F5344CB8AC3E}">
        <p14:creationId xmlns:p14="http://schemas.microsoft.com/office/powerpoint/2010/main" val="11449555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a:bodyPr>
          <a:lstStyle/>
          <a:p>
            <a:r>
              <a:rPr lang="fr-FR" sz="3600" b="1" dirty="0" smtClean="0"/>
              <a:t>28</a:t>
            </a:r>
            <a:r>
              <a:rPr lang="fr-FR" sz="3600" dirty="0" smtClean="0"/>
              <a:t>. </a:t>
            </a:r>
            <a:r>
              <a:rPr lang="fr-FR" sz="3600" b="1" dirty="0"/>
              <a:t>Soyez une femme soumise. Ceci doit se faire non par suite d’une exigence du mari, mais dans un acte volontaire pour suivre une recommandation du Dieu qui ne se trompe pas en donnant des directives à ses enfants. </a:t>
            </a:r>
            <a:r>
              <a:rPr lang="fr-FR" sz="1800" b="1" dirty="0"/>
              <a:t>(</a:t>
            </a:r>
            <a:r>
              <a:rPr lang="fr-FR" sz="1800" i="1" u="sng" dirty="0"/>
              <a:t>Foyer Chrétien </a:t>
            </a:r>
            <a:r>
              <a:rPr lang="fr-FR" sz="1800" i="1" dirty="0"/>
              <a:t>p. 109-111</a:t>
            </a:r>
            <a:r>
              <a:rPr lang="fr-FR" sz="1800" b="1" dirty="0"/>
              <a:t>)</a:t>
            </a:r>
            <a:endParaRPr lang="fr-FR" sz="1800" dirty="0"/>
          </a:p>
          <a:p>
            <a:endParaRPr lang="fr-FR" sz="1800" dirty="0"/>
          </a:p>
        </p:txBody>
      </p:sp>
    </p:spTree>
    <p:extLst>
      <p:ext uri="{BB962C8B-B14F-4D97-AF65-F5344CB8AC3E}">
        <p14:creationId xmlns:p14="http://schemas.microsoft.com/office/powerpoint/2010/main" val="9700961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sz="3600" b="1" dirty="0" smtClean="0"/>
              <a:t>29</a:t>
            </a:r>
            <a:r>
              <a:rPr lang="fr-FR" sz="3600" dirty="0" smtClean="0"/>
              <a:t>. </a:t>
            </a:r>
            <a:r>
              <a:rPr lang="fr-FR" sz="3600" b="1" dirty="0"/>
              <a:t>Etre disposée à renoncer à sa façon de penser si cela risque de détruire le couple.</a:t>
            </a:r>
            <a:endParaRPr lang="fr-FR" sz="3600" dirty="0"/>
          </a:p>
          <a:p>
            <a:r>
              <a:rPr lang="fr-FR" sz="3600" b="1" dirty="0"/>
              <a:t>« Tous deux, mari et femme devraient être disposés à renoncer à leur façon de penser et d’agir. Le bonheur n’est pas possible lorsque chacun  ne veut faire qu’à sa tête ». </a:t>
            </a:r>
            <a:endParaRPr lang="fr-FR" sz="3600" b="1" dirty="0" smtClean="0"/>
          </a:p>
          <a:p>
            <a:r>
              <a:rPr lang="fr-FR" b="1" dirty="0" smtClean="0"/>
              <a:t>(</a:t>
            </a:r>
            <a:r>
              <a:rPr lang="fr-FR" i="1" u="sng" dirty="0"/>
              <a:t>Foyer Chrétien</a:t>
            </a:r>
            <a:r>
              <a:rPr lang="fr-FR" i="1" dirty="0"/>
              <a:t> p. 112 § 2).</a:t>
            </a:r>
            <a:r>
              <a:rPr lang="fr-FR" b="1" dirty="0"/>
              <a:t> </a:t>
            </a:r>
            <a:endParaRPr lang="fr-FR" dirty="0"/>
          </a:p>
          <a:p>
            <a:endParaRPr lang="fr-FR" dirty="0"/>
          </a:p>
        </p:txBody>
      </p:sp>
    </p:spTree>
    <p:extLst>
      <p:ext uri="{BB962C8B-B14F-4D97-AF65-F5344CB8AC3E}">
        <p14:creationId xmlns:p14="http://schemas.microsoft.com/office/powerpoint/2010/main" val="20950193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3600" b="1" dirty="0" smtClean="0"/>
              <a:t>30</a:t>
            </a:r>
            <a:r>
              <a:rPr lang="fr-FR" sz="3600" dirty="0" smtClean="0"/>
              <a:t>. </a:t>
            </a:r>
            <a:r>
              <a:rPr lang="fr-FR" sz="3600" b="1" dirty="0"/>
              <a:t>Refuser d’avilir son corps par les </a:t>
            </a:r>
            <a:r>
              <a:rPr lang="fr-FR" sz="3600" b="1" u="sng" dirty="0"/>
              <a:t>excès sexuels </a:t>
            </a:r>
            <a:r>
              <a:rPr lang="fr-FR" sz="3600" b="1" dirty="0"/>
              <a:t>de son mari.</a:t>
            </a:r>
            <a:endParaRPr lang="fr-FR" sz="3600" dirty="0"/>
          </a:p>
          <a:p>
            <a:r>
              <a:rPr lang="fr-FR" sz="3600" b="1" dirty="0"/>
              <a:t>« Quand une femme laisse le contrôle de son corps et de son esprit à son mari, restant passive en tout point, au mépris de sa conscience, de sa dignité et même de sa personnalité, </a:t>
            </a:r>
            <a:endParaRPr lang="fr-FR" sz="3600" dirty="0"/>
          </a:p>
        </p:txBody>
      </p:sp>
    </p:spTree>
    <p:extLst>
      <p:ext uri="{BB962C8B-B14F-4D97-AF65-F5344CB8AC3E}">
        <p14:creationId xmlns:p14="http://schemas.microsoft.com/office/powerpoint/2010/main" val="5853598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fontScale="92500"/>
          </a:bodyPr>
          <a:lstStyle/>
          <a:p>
            <a:r>
              <a:rPr lang="fr-FR" sz="4000" b="1" dirty="0"/>
              <a:t>elle perd toute occasion d’exercer cette puissante influence pour le bien qui devrait être la sienne et grâce à laquelle elle pourrait amener son mari à un niveau élevé </a:t>
            </a:r>
            <a:r>
              <a:rPr lang="fr-FR" sz="4000" b="1" dirty="0" smtClean="0"/>
              <a:t>».</a:t>
            </a:r>
          </a:p>
          <a:p>
            <a:r>
              <a:rPr lang="fr-FR" sz="4000" b="1" dirty="0" smtClean="0"/>
              <a:t> </a:t>
            </a:r>
            <a:r>
              <a:rPr lang="fr-FR" i="1" dirty="0"/>
              <a:t>Idem p. 119, 120.</a:t>
            </a:r>
            <a:endParaRPr lang="fr-FR" dirty="0"/>
          </a:p>
          <a:p>
            <a:endParaRPr lang="fr-FR" dirty="0"/>
          </a:p>
        </p:txBody>
      </p:sp>
    </p:spTree>
    <p:extLst>
      <p:ext uri="{BB962C8B-B14F-4D97-AF65-F5344CB8AC3E}">
        <p14:creationId xmlns:p14="http://schemas.microsoft.com/office/powerpoint/2010/main" val="7889122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lnSpcReduction="10000"/>
          </a:bodyPr>
          <a:lstStyle/>
          <a:p>
            <a:r>
              <a:rPr lang="fr-FR" sz="3600" b="1" dirty="0"/>
              <a:t>« L’acte sexuel n’est pas la seule forme d’échange qui existe entre époux. Mais il n’est guère possible qu’un couple constitue une entité dynamique, s’il n’existe pas d’échanges satisfaisantes à ce niveau ».  (devoir accompli et/ou plaisir partagé?) </a:t>
            </a:r>
            <a:endParaRPr lang="fr-FR" sz="3600" b="1" dirty="0" smtClean="0"/>
          </a:p>
          <a:p>
            <a:r>
              <a:rPr lang="fr-FR" i="1" u="sng" dirty="0" smtClean="0"/>
              <a:t>Pour </a:t>
            </a:r>
            <a:r>
              <a:rPr lang="fr-FR" i="1" u="sng" dirty="0"/>
              <a:t>l’amour de l’autre,</a:t>
            </a:r>
            <a:r>
              <a:rPr lang="fr-FR" i="1" dirty="0"/>
              <a:t> p. 129 § 1.</a:t>
            </a:r>
            <a:endParaRPr lang="fr-FR" dirty="0"/>
          </a:p>
          <a:p>
            <a:endParaRPr lang="fr-FR" dirty="0"/>
          </a:p>
        </p:txBody>
      </p:sp>
    </p:spTree>
    <p:extLst>
      <p:ext uri="{BB962C8B-B14F-4D97-AF65-F5344CB8AC3E}">
        <p14:creationId xmlns:p14="http://schemas.microsoft.com/office/powerpoint/2010/main" val="4180466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r>
              <a:rPr lang="fr-FR" sz="3600" b="1" dirty="0" smtClean="0">
                <a:solidFill>
                  <a:srgbClr val="C00000"/>
                </a:solidFill>
              </a:rPr>
              <a:t>’</a:t>
            </a:r>
            <a:endParaRPr lang="fr-FR" dirty="0"/>
          </a:p>
        </p:txBody>
      </p:sp>
      <p:sp>
        <p:nvSpPr>
          <p:cNvPr id="3" name="Espace réservé du contenu 2"/>
          <p:cNvSpPr>
            <a:spLocks noGrp="1"/>
          </p:cNvSpPr>
          <p:nvPr>
            <p:ph sz="quarter" idx="1"/>
          </p:nvPr>
        </p:nvSpPr>
        <p:spPr/>
        <p:txBody>
          <a:bodyPr/>
          <a:lstStyle/>
          <a:p>
            <a:r>
              <a:rPr lang="fr-FR" sz="3600" b="1" dirty="0" smtClean="0"/>
              <a:t>31. </a:t>
            </a:r>
            <a:r>
              <a:rPr lang="fr-FR" sz="3600" b="1" dirty="0"/>
              <a:t>Prendre patience avec son mari attendant que Dieu le transforme et prier pour lui pour que son cœur se tournant vers Dieu de plus en plus, s’attache à sa femme de plus en plus pour chercher à lui plaire.  1 Cor 13: 4 </a:t>
            </a:r>
            <a:endParaRPr lang="fr-FR" sz="3600" dirty="0"/>
          </a:p>
          <a:p>
            <a:endParaRPr lang="fr-FR" dirty="0"/>
          </a:p>
        </p:txBody>
      </p:sp>
    </p:spTree>
    <p:extLst>
      <p:ext uri="{BB962C8B-B14F-4D97-AF65-F5344CB8AC3E}">
        <p14:creationId xmlns:p14="http://schemas.microsoft.com/office/powerpoint/2010/main" val="27193722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lnSpcReduction="10000"/>
          </a:bodyPr>
          <a:lstStyle/>
          <a:p>
            <a:r>
              <a:rPr lang="fr-FR" b="1" dirty="0" smtClean="0"/>
              <a:t>32. </a:t>
            </a:r>
            <a:r>
              <a:rPr lang="fr-FR" sz="2800" b="1" dirty="0"/>
              <a:t>Veiller à atteindre votre maturité émotionnelle.</a:t>
            </a:r>
            <a:endParaRPr lang="fr-FR" sz="2800" dirty="0"/>
          </a:p>
          <a:p>
            <a:r>
              <a:rPr lang="fr-FR" sz="2800" b="1" dirty="0"/>
              <a:t> Il s’agit de la capacité à comprendre ses propres sentiments et à les maîtriser. « La maturité des sentiments survient assez tardivement: rarement avant vingt ans. C’est celle que l’on atteint le plus difficilement. D’aucuns n’y parviennent jamais ».</a:t>
            </a:r>
            <a:r>
              <a:rPr lang="fr-FR" sz="2800" dirty="0"/>
              <a:t> </a:t>
            </a:r>
            <a:endParaRPr lang="fr-FR" sz="2800" dirty="0" smtClean="0"/>
          </a:p>
          <a:p>
            <a:r>
              <a:rPr lang="fr-FR" i="1" u="sng" dirty="0" smtClean="0"/>
              <a:t>Raymond </a:t>
            </a:r>
            <a:r>
              <a:rPr lang="fr-FR" i="1" u="sng" dirty="0"/>
              <a:t>H; </a:t>
            </a:r>
            <a:r>
              <a:rPr lang="fr-FR" i="1" u="sng" dirty="0" err="1"/>
              <a:t>Woolsey</a:t>
            </a:r>
            <a:r>
              <a:rPr lang="fr-FR" i="1" u="sng" dirty="0"/>
              <a:t>. Pour une famille harmonieuse</a:t>
            </a:r>
            <a:r>
              <a:rPr lang="fr-FR" i="1" dirty="0"/>
              <a:t>, p. 28.</a:t>
            </a:r>
            <a:endParaRPr lang="fr-FR" dirty="0"/>
          </a:p>
          <a:p>
            <a:endParaRPr lang="fr-FR" dirty="0"/>
          </a:p>
        </p:txBody>
      </p:sp>
    </p:spTree>
    <p:extLst>
      <p:ext uri="{BB962C8B-B14F-4D97-AF65-F5344CB8AC3E}">
        <p14:creationId xmlns:p14="http://schemas.microsoft.com/office/powerpoint/2010/main" val="14564262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lnSpcReduction="10000"/>
          </a:bodyPr>
          <a:lstStyle/>
          <a:p>
            <a:r>
              <a:rPr lang="fr-FR" b="1" dirty="0" smtClean="0"/>
              <a:t>33. </a:t>
            </a:r>
            <a:r>
              <a:rPr lang="fr-FR" sz="3200" b="1" dirty="0"/>
              <a:t>Ne dépensez pas plus que votre mari ne gagne.</a:t>
            </a:r>
            <a:endParaRPr lang="fr-FR" sz="3200" dirty="0"/>
          </a:p>
          <a:p>
            <a:r>
              <a:rPr lang="fr-FR" sz="3200" b="1" dirty="0"/>
              <a:t> L’argent est l’un des éléments vitaux de l’existence. Il n’est donc pas surprenant que les problèmes d’argent constituent l’une des principales causes de mésententes dans le ménage.</a:t>
            </a:r>
            <a:r>
              <a:rPr lang="fr-FR" dirty="0"/>
              <a:t> </a:t>
            </a:r>
            <a:r>
              <a:rPr lang="fr-FR" b="1" dirty="0"/>
              <a:t> </a:t>
            </a:r>
            <a:endParaRPr lang="fr-FR" b="1" dirty="0" smtClean="0"/>
          </a:p>
          <a:p>
            <a:r>
              <a:rPr lang="fr-FR" i="1" dirty="0" smtClean="0"/>
              <a:t>Idem</a:t>
            </a:r>
            <a:r>
              <a:rPr lang="fr-FR" i="1" dirty="0"/>
              <a:t>, p. 42. </a:t>
            </a:r>
            <a:endParaRPr lang="fr-FR" dirty="0"/>
          </a:p>
          <a:p>
            <a:endParaRPr lang="fr-FR" b="1" dirty="0"/>
          </a:p>
        </p:txBody>
      </p:sp>
    </p:spTree>
    <p:extLst>
      <p:ext uri="{BB962C8B-B14F-4D97-AF65-F5344CB8AC3E}">
        <p14:creationId xmlns:p14="http://schemas.microsoft.com/office/powerpoint/2010/main" val="9550868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34. </a:t>
            </a:r>
            <a:r>
              <a:rPr lang="fr-FR" sz="3600" b="1" dirty="0"/>
              <a:t>Ne pas décider des choses derrière son dos et le mettre devant le fait accompli. </a:t>
            </a:r>
            <a:endParaRPr lang="fr-FR" sz="3600" b="1" dirty="0"/>
          </a:p>
        </p:txBody>
      </p:sp>
    </p:spTree>
    <p:extLst>
      <p:ext uri="{BB962C8B-B14F-4D97-AF65-F5344CB8AC3E}">
        <p14:creationId xmlns:p14="http://schemas.microsoft.com/office/powerpoint/2010/main" val="1939655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67544" y="1412776"/>
            <a:ext cx="8229600" cy="5199856"/>
          </a:xfrm>
        </p:spPr>
        <p:txBody>
          <a:bodyPr>
            <a:normAutofit fontScale="92500" lnSpcReduction="20000"/>
          </a:bodyPr>
          <a:lstStyle/>
          <a:p>
            <a:endParaRPr lang="fr-FR" sz="4400" b="1" dirty="0" smtClean="0"/>
          </a:p>
          <a:p>
            <a:r>
              <a:rPr lang="fr-FR" sz="4400" b="1" dirty="0" smtClean="0"/>
              <a:t>Un homme déclare:   </a:t>
            </a:r>
          </a:p>
          <a:p>
            <a:r>
              <a:rPr lang="fr-FR" sz="4400" b="1" dirty="0" smtClean="0"/>
              <a:t>«Quand elle me dit j’ai fière allure, que je suis débrouillard, que je suis un grand travailleur, lorsqu’elle exprime son  appréciation pour les taches que j’accomplis dans la maison, </a:t>
            </a:r>
          </a:p>
        </p:txBody>
      </p:sp>
      <p:sp>
        <p:nvSpPr>
          <p:cNvPr id="4" name="ZoneTexte 3"/>
          <p:cNvSpPr txBox="1"/>
          <p:nvPr/>
        </p:nvSpPr>
        <p:spPr>
          <a:xfrm>
            <a:off x="179512" y="548680"/>
            <a:ext cx="8784976" cy="707886"/>
          </a:xfrm>
          <a:prstGeom prst="rect">
            <a:avLst/>
          </a:prstGeom>
          <a:noFill/>
        </p:spPr>
        <p:txBody>
          <a:bodyPr wrap="square" rtlCol="0">
            <a:spAutoFit/>
          </a:bodyPr>
          <a:lstStyle/>
          <a:p>
            <a:pPr algn="ctr"/>
            <a:r>
              <a:rPr lang="fr-FR" sz="4000" b="1" dirty="0" smtClean="0">
                <a:solidFill>
                  <a:srgbClr val="C00000"/>
                </a:solidFill>
              </a:rPr>
              <a:t>50 manières de dire: ‘je t’aime’</a:t>
            </a:r>
            <a:endParaRPr lang="fr-FR" sz="4000" b="1" dirty="0">
              <a:solidFill>
                <a:srgbClr val="C0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35. </a:t>
            </a:r>
            <a:r>
              <a:rPr lang="fr-FR" sz="3600" b="1" dirty="0"/>
              <a:t>Cultiver la bonne humeur, le rire ensemble et de bon cœur est un atout appréciable pour la vie du foyer</a:t>
            </a:r>
            <a:r>
              <a:rPr lang="fr-FR" sz="3600" i="1" dirty="0"/>
              <a:t>.  </a:t>
            </a:r>
            <a:endParaRPr lang="fr-FR" sz="3600" i="1" dirty="0" smtClean="0"/>
          </a:p>
          <a:p>
            <a:r>
              <a:rPr lang="fr-FR" i="1" dirty="0" smtClean="0"/>
              <a:t>Idem</a:t>
            </a:r>
            <a:r>
              <a:rPr lang="fr-FR" i="1" dirty="0"/>
              <a:t>, p. 44</a:t>
            </a:r>
            <a:r>
              <a:rPr lang="fr-FR" b="1" dirty="0"/>
              <a:t> </a:t>
            </a:r>
            <a:endParaRPr lang="fr-FR" dirty="0"/>
          </a:p>
          <a:p>
            <a:endParaRPr lang="fr-FR" b="1" dirty="0"/>
          </a:p>
        </p:txBody>
      </p:sp>
    </p:spTree>
    <p:extLst>
      <p:ext uri="{BB962C8B-B14F-4D97-AF65-F5344CB8AC3E}">
        <p14:creationId xmlns:p14="http://schemas.microsoft.com/office/powerpoint/2010/main" val="158276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a:bodyPr>
          <a:lstStyle/>
          <a:p>
            <a:r>
              <a:rPr lang="fr-FR" sz="3200" b="1" dirty="0" smtClean="0"/>
              <a:t>36. </a:t>
            </a:r>
            <a:r>
              <a:rPr lang="fr-FR" sz="3200" b="1" dirty="0"/>
              <a:t>Manifestez-lui de la compréhension. </a:t>
            </a:r>
            <a:endParaRPr lang="fr-FR" sz="3200" dirty="0"/>
          </a:p>
          <a:p>
            <a:r>
              <a:rPr lang="fr-FR" sz="3200" b="1" dirty="0"/>
              <a:t>«Nous avons tous des hauts et des bas, nos élans d’enthousiasme et nos heures de découragement. Vivre avec un partenaire qui sait prendre part à nos différents états d’âme sera pour nous aune aide précieuse. </a:t>
            </a:r>
            <a:endParaRPr lang="fr-FR" sz="3200" b="1" dirty="0"/>
          </a:p>
        </p:txBody>
      </p:sp>
    </p:spTree>
    <p:extLst>
      <p:ext uri="{BB962C8B-B14F-4D97-AF65-F5344CB8AC3E}">
        <p14:creationId xmlns:p14="http://schemas.microsoft.com/office/powerpoint/2010/main" val="3333534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a:bodyPr>
          <a:lstStyle/>
          <a:p>
            <a:r>
              <a:rPr lang="fr-FR" sz="3200" b="1" dirty="0" smtClean="0"/>
              <a:t>Essayez </a:t>
            </a:r>
            <a:r>
              <a:rPr lang="fr-FR" sz="3200" b="1" dirty="0"/>
              <a:t>de vous maîtriser: lorsque votre conjoint est surmené physiquement ou déprimé moralement, ne prenez pas la chose à la légère et surtout ne vous moquez as de lui; encouragez-le de votre mieux ».     p. 44</a:t>
            </a:r>
            <a:endParaRPr lang="fr-FR" sz="3200" dirty="0"/>
          </a:p>
          <a:p>
            <a:endParaRPr lang="fr-FR" b="1" dirty="0"/>
          </a:p>
        </p:txBody>
      </p:sp>
    </p:spTree>
    <p:extLst>
      <p:ext uri="{BB962C8B-B14F-4D97-AF65-F5344CB8AC3E}">
        <p14:creationId xmlns:p14="http://schemas.microsoft.com/office/powerpoint/2010/main" val="9591655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Autofit/>
          </a:bodyPr>
          <a:lstStyle/>
          <a:p>
            <a:r>
              <a:rPr lang="fr-FR" sz="3200" b="1" dirty="0" smtClean="0"/>
              <a:t>37. </a:t>
            </a:r>
            <a:r>
              <a:rPr lang="fr-FR" sz="3200" b="1" dirty="0"/>
              <a:t>Manifestez-lui de la compréhension. </a:t>
            </a:r>
            <a:endParaRPr lang="fr-FR" sz="3200" dirty="0"/>
          </a:p>
          <a:p>
            <a:r>
              <a:rPr lang="fr-FR" sz="3200" b="1" dirty="0"/>
              <a:t>«Nous avons tous des hauts et des bas, nos élans d’enthousiasme et nos heures de découragement. Vivre avec un partenaire qui sait prendre part à nos différents états d’âme sera pour nous aune aide précieuse. </a:t>
            </a:r>
            <a:endParaRPr lang="fr-FR" sz="3200" b="1" dirty="0" smtClean="0"/>
          </a:p>
          <a:p>
            <a:endParaRPr lang="fr-FR" sz="3200" b="1" dirty="0"/>
          </a:p>
        </p:txBody>
      </p:sp>
    </p:spTree>
    <p:extLst>
      <p:ext uri="{BB962C8B-B14F-4D97-AF65-F5344CB8AC3E}">
        <p14:creationId xmlns:p14="http://schemas.microsoft.com/office/powerpoint/2010/main" val="31694882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sz="3600" b="1" dirty="0"/>
              <a:t>Essayez de vous maîtriser: lorsque votre conjoint est surmené physiquement ou déprimé moralement, ne prenez pas la chose à la légère et surtout ne vous moquez as de lui; encouragez-le de votre mieux ».     </a:t>
            </a:r>
            <a:r>
              <a:rPr lang="fr-FR" b="1" dirty="0"/>
              <a:t>p. 44</a:t>
            </a:r>
            <a:endParaRPr lang="fr-FR" dirty="0"/>
          </a:p>
          <a:p>
            <a:endParaRPr lang="fr-FR" dirty="0"/>
          </a:p>
        </p:txBody>
      </p:sp>
    </p:spTree>
    <p:extLst>
      <p:ext uri="{BB962C8B-B14F-4D97-AF65-F5344CB8AC3E}">
        <p14:creationId xmlns:p14="http://schemas.microsoft.com/office/powerpoint/2010/main" val="35761632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38. </a:t>
            </a:r>
            <a:r>
              <a:rPr lang="fr-FR" sz="4000" b="1" dirty="0"/>
              <a:t>Ne décidez jamais de rendre coup pour coup. </a:t>
            </a:r>
            <a:endParaRPr lang="fr-FR" sz="4000" dirty="0"/>
          </a:p>
          <a:p>
            <a:endParaRPr lang="fr-FR" b="1" dirty="0"/>
          </a:p>
        </p:txBody>
      </p:sp>
    </p:spTree>
    <p:extLst>
      <p:ext uri="{BB962C8B-B14F-4D97-AF65-F5344CB8AC3E}">
        <p14:creationId xmlns:p14="http://schemas.microsoft.com/office/powerpoint/2010/main" val="11873218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39. </a:t>
            </a:r>
            <a:r>
              <a:rPr lang="fr-FR" sz="3600" b="1" dirty="0"/>
              <a:t>Essayez de lui faire plaisir dans tout ce qu’il aime.</a:t>
            </a:r>
            <a:endParaRPr lang="fr-FR" sz="3600" dirty="0"/>
          </a:p>
          <a:p>
            <a:endParaRPr lang="fr-FR" sz="3600" b="1" dirty="0"/>
          </a:p>
        </p:txBody>
      </p:sp>
    </p:spTree>
    <p:extLst>
      <p:ext uri="{BB962C8B-B14F-4D97-AF65-F5344CB8AC3E}">
        <p14:creationId xmlns:p14="http://schemas.microsoft.com/office/powerpoint/2010/main" val="38434734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sz="3600" b="1" dirty="0" smtClean="0"/>
              <a:t>40. </a:t>
            </a:r>
            <a:r>
              <a:rPr lang="fr-FR" sz="3600" b="1" dirty="0"/>
              <a:t>Cessez de rendre votre conjoint responsable de vos contrariétés.  </a:t>
            </a:r>
            <a:endParaRPr lang="fr-FR" sz="3600" b="1" dirty="0" smtClean="0"/>
          </a:p>
          <a:p>
            <a:endParaRPr lang="fr-FR" sz="3600" b="1" dirty="0" smtClean="0"/>
          </a:p>
          <a:p>
            <a:r>
              <a:rPr lang="fr-FR" i="1" u="sng" dirty="0" err="1" smtClean="0"/>
              <a:t>Fernado</a:t>
            </a:r>
            <a:r>
              <a:rPr lang="fr-FR" i="1" u="sng" dirty="0" smtClean="0"/>
              <a:t> </a:t>
            </a:r>
            <a:r>
              <a:rPr lang="fr-FR" i="1" u="sng" dirty="0" err="1"/>
              <a:t>Zabala</a:t>
            </a:r>
            <a:r>
              <a:rPr lang="fr-FR" i="1" u="sng" dirty="0"/>
              <a:t>, Différents, certes, mais inséparables</a:t>
            </a:r>
            <a:r>
              <a:rPr lang="fr-FR" i="1" dirty="0"/>
              <a:t>. p. 90-92</a:t>
            </a:r>
            <a:endParaRPr lang="fr-FR" dirty="0"/>
          </a:p>
          <a:p>
            <a:endParaRPr lang="fr-FR" b="1" dirty="0"/>
          </a:p>
        </p:txBody>
      </p:sp>
    </p:spTree>
    <p:extLst>
      <p:ext uri="{BB962C8B-B14F-4D97-AF65-F5344CB8AC3E}">
        <p14:creationId xmlns:p14="http://schemas.microsoft.com/office/powerpoint/2010/main" val="31958744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41. </a:t>
            </a:r>
            <a:r>
              <a:rPr lang="fr-FR" sz="3600" b="1" dirty="0"/>
              <a:t>Cessez de justifier vos propres erreurs. </a:t>
            </a:r>
            <a:endParaRPr lang="fr-FR" sz="3600" b="1" dirty="0" smtClean="0"/>
          </a:p>
          <a:p>
            <a:endParaRPr lang="fr-FR" sz="3600" b="1" dirty="0"/>
          </a:p>
          <a:p>
            <a:r>
              <a:rPr lang="fr-FR" dirty="0" smtClean="0"/>
              <a:t>Idem </a:t>
            </a:r>
            <a:r>
              <a:rPr lang="fr-FR" dirty="0"/>
              <a:t>. p. 90-92</a:t>
            </a:r>
          </a:p>
          <a:p>
            <a:endParaRPr lang="fr-FR" b="1" dirty="0"/>
          </a:p>
        </p:txBody>
      </p:sp>
    </p:spTree>
    <p:extLst>
      <p:ext uri="{BB962C8B-B14F-4D97-AF65-F5344CB8AC3E}">
        <p14:creationId xmlns:p14="http://schemas.microsoft.com/office/powerpoint/2010/main" val="6916464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sz="3200" b="1" dirty="0" smtClean="0"/>
              <a:t>42. </a:t>
            </a:r>
            <a:r>
              <a:rPr lang="fr-FR" sz="3200" b="1" dirty="0"/>
              <a:t>L’amour authentique est inconditionnel.</a:t>
            </a:r>
            <a:endParaRPr lang="fr-FR" sz="3200" dirty="0"/>
          </a:p>
          <a:p>
            <a:r>
              <a:rPr lang="fr-FR" sz="3200" b="1" dirty="0"/>
              <a:t>« Il arrive qu’une femme ne consente à l’acte sexuel que si son mari accepte ses conditions; exemple: exécuter d’abord certains travaux ou avoir un comportement conforme à certaines normes ».  </a:t>
            </a:r>
            <a:endParaRPr lang="fr-FR" sz="3200" b="1" dirty="0" smtClean="0"/>
          </a:p>
          <a:p>
            <a:endParaRPr lang="fr-FR" sz="3200" b="1" dirty="0" smtClean="0"/>
          </a:p>
          <a:p>
            <a:r>
              <a:rPr lang="fr-FR" i="1" u="sng" dirty="0" smtClean="0"/>
              <a:t>Nancy </a:t>
            </a:r>
            <a:r>
              <a:rPr lang="fr-FR" i="1" u="sng" dirty="0"/>
              <a:t>Van </a:t>
            </a:r>
            <a:r>
              <a:rPr lang="fr-FR" i="1" u="sng" dirty="0" err="1"/>
              <a:t>Pelt</a:t>
            </a:r>
            <a:r>
              <a:rPr lang="fr-FR" i="1" u="sng" dirty="0"/>
              <a:t>, Pour le meilleur</a:t>
            </a:r>
            <a:r>
              <a:rPr lang="fr-FR" b="1" dirty="0"/>
              <a:t>… p. 36</a:t>
            </a:r>
            <a:endParaRPr lang="fr-FR" dirty="0"/>
          </a:p>
          <a:p>
            <a:endParaRPr lang="fr-FR" b="1" dirty="0"/>
          </a:p>
        </p:txBody>
      </p:sp>
    </p:spTree>
    <p:extLst>
      <p:ext uri="{BB962C8B-B14F-4D97-AF65-F5344CB8AC3E}">
        <p14:creationId xmlns:p14="http://schemas.microsoft.com/office/powerpoint/2010/main" val="223494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528" y="1268760"/>
            <a:ext cx="8496944" cy="5693866"/>
          </a:xfrm>
          <a:prstGeom prst="rect">
            <a:avLst/>
          </a:prstGeom>
        </p:spPr>
        <p:txBody>
          <a:bodyPr wrap="square">
            <a:spAutoFit/>
          </a:bodyPr>
          <a:lstStyle/>
          <a:p>
            <a:pPr>
              <a:buNone/>
            </a:pPr>
            <a:r>
              <a:rPr lang="fr-FR" sz="4400" b="1" dirty="0" smtClean="0"/>
              <a:t>quand elle me complimente pour le temps que je consacre aux enfants, quand elle déclare qu’elle m’aime, tout cela revêt une grande importance pour moi». </a:t>
            </a:r>
            <a:r>
              <a:rPr lang="fr-FR" b="1" dirty="0" smtClean="0"/>
              <a:t>(3 semaines)</a:t>
            </a:r>
            <a:endParaRPr lang="fr-FR" sz="4400" b="1" dirty="0" smtClean="0"/>
          </a:p>
          <a:p>
            <a:endParaRPr lang="fr-FR" sz="2800" dirty="0" smtClean="0">
              <a:solidFill>
                <a:srgbClr val="C00000"/>
              </a:solidFill>
            </a:endParaRPr>
          </a:p>
          <a:p>
            <a:r>
              <a:rPr lang="fr-FR" sz="2800" dirty="0" smtClean="0">
                <a:solidFill>
                  <a:srgbClr val="C00000"/>
                </a:solidFill>
              </a:rPr>
              <a:t>G. Chapman. Les langages de l’amour, p. 110.</a:t>
            </a:r>
          </a:p>
          <a:p>
            <a:endParaRPr lang="fr-FR" sz="4400" dirty="0">
              <a:solidFill>
                <a:srgbClr val="C00000"/>
              </a:solidFill>
            </a:endParaRPr>
          </a:p>
        </p:txBody>
      </p:sp>
      <p:sp>
        <p:nvSpPr>
          <p:cNvPr id="6" name="ZoneTexte 5"/>
          <p:cNvSpPr txBox="1"/>
          <p:nvPr/>
        </p:nvSpPr>
        <p:spPr>
          <a:xfrm>
            <a:off x="179512" y="404664"/>
            <a:ext cx="8712968" cy="707886"/>
          </a:xfrm>
          <a:prstGeom prst="rect">
            <a:avLst/>
          </a:prstGeom>
          <a:noFill/>
        </p:spPr>
        <p:txBody>
          <a:bodyPr wrap="square" rtlCol="0">
            <a:spAutoFit/>
          </a:bodyPr>
          <a:lstStyle/>
          <a:p>
            <a:pPr algn="ctr"/>
            <a:r>
              <a:rPr lang="fr-FR" sz="4000" b="1" dirty="0" smtClean="0">
                <a:solidFill>
                  <a:srgbClr val="C00000"/>
                </a:solidFill>
              </a:rPr>
              <a:t>50 manières de dire: ‘je t’aime'</a:t>
            </a:r>
            <a:endParaRPr lang="fr-FR" sz="4000" b="1" dirty="0">
              <a:solidFill>
                <a:srgbClr val="C00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43. </a:t>
            </a:r>
            <a:r>
              <a:rPr lang="fr-FR" sz="3600" b="1" dirty="0"/>
              <a:t>Soyez prévenante et courtoise.</a:t>
            </a:r>
            <a:endParaRPr lang="fr-FR" sz="3600" dirty="0"/>
          </a:p>
          <a:p>
            <a:r>
              <a:rPr lang="fr-FR" sz="3600" b="1" dirty="0"/>
              <a:t>« Les attitudes rudes et frustres doivent être atténuées par la grâce du Christ ». </a:t>
            </a:r>
            <a:endParaRPr lang="fr-FR" sz="3600" b="1" dirty="0" smtClean="0"/>
          </a:p>
          <a:p>
            <a:endParaRPr lang="fr-FR" sz="3600" b="1" dirty="0"/>
          </a:p>
          <a:p>
            <a:r>
              <a:rPr lang="fr-FR" sz="3600" dirty="0" smtClean="0"/>
              <a:t> </a:t>
            </a:r>
            <a:r>
              <a:rPr lang="fr-FR" i="1" u="sng" dirty="0"/>
              <a:t>E. White: Le Foyer Chrétien</a:t>
            </a:r>
            <a:r>
              <a:rPr lang="fr-FR" i="1" dirty="0"/>
              <a:t>, p. 37, 50.</a:t>
            </a:r>
            <a:endParaRPr lang="fr-FR" dirty="0"/>
          </a:p>
          <a:p>
            <a:endParaRPr lang="fr-FR" b="1" dirty="0"/>
          </a:p>
        </p:txBody>
      </p:sp>
    </p:spTree>
    <p:extLst>
      <p:ext uri="{BB962C8B-B14F-4D97-AF65-F5344CB8AC3E}">
        <p14:creationId xmlns:p14="http://schemas.microsoft.com/office/powerpoint/2010/main" val="482438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44. </a:t>
            </a:r>
            <a:r>
              <a:rPr lang="fr-FR" sz="3200" b="1" dirty="0"/>
              <a:t>Appliquez-vous à pardonner à votre époux. </a:t>
            </a:r>
            <a:endParaRPr lang="fr-FR" sz="3200" dirty="0"/>
          </a:p>
          <a:p>
            <a:r>
              <a:rPr lang="fr-FR" sz="3200" b="1" dirty="0"/>
              <a:t>  Dieu est miséricordieux et amour</a:t>
            </a:r>
            <a:r>
              <a:rPr lang="fr-FR" b="1" dirty="0"/>
              <a:t>.</a:t>
            </a:r>
            <a:r>
              <a:rPr lang="fr-FR" dirty="0"/>
              <a:t> </a:t>
            </a:r>
            <a:endParaRPr lang="fr-FR" dirty="0" smtClean="0"/>
          </a:p>
          <a:p>
            <a:endParaRPr lang="fr-FR" i="1" dirty="0"/>
          </a:p>
          <a:p>
            <a:r>
              <a:rPr lang="fr-FR" i="1" dirty="0" smtClean="0"/>
              <a:t> Idem</a:t>
            </a:r>
            <a:r>
              <a:rPr lang="fr-FR" b="1" i="1" dirty="0"/>
              <a:t>, </a:t>
            </a:r>
            <a:r>
              <a:rPr lang="fr-FR" i="1" dirty="0"/>
              <a:t>p</a:t>
            </a:r>
            <a:r>
              <a:rPr lang="fr-FR" dirty="0"/>
              <a:t>. 106.</a:t>
            </a:r>
          </a:p>
          <a:p>
            <a:endParaRPr lang="fr-FR" b="1" dirty="0"/>
          </a:p>
        </p:txBody>
      </p:sp>
    </p:spTree>
    <p:extLst>
      <p:ext uri="{BB962C8B-B14F-4D97-AF65-F5344CB8AC3E}">
        <p14:creationId xmlns:p14="http://schemas.microsoft.com/office/powerpoint/2010/main" val="13708185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sz="3600" b="1" dirty="0" smtClean="0"/>
              <a:t>45. </a:t>
            </a:r>
            <a:r>
              <a:rPr lang="fr-FR" sz="3600" b="1" dirty="0"/>
              <a:t>Même si vous n’êtes pas d’accord avec votre mari, prenez le temps de l’écouter quand même</a:t>
            </a:r>
            <a:r>
              <a:rPr lang="fr-FR" sz="3600" b="1" dirty="0" smtClean="0"/>
              <a:t>.</a:t>
            </a:r>
          </a:p>
          <a:p>
            <a:endParaRPr lang="fr-FR" sz="3600" dirty="0"/>
          </a:p>
          <a:p>
            <a:r>
              <a:rPr lang="fr-FR" i="1" u="sng" dirty="0" err="1"/>
              <a:t>Fernado</a:t>
            </a:r>
            <a:r>
              <a:rPr lang="fr-FR" i="1" u="sng" dirty="0"/>
              <a:t> </a:t>
            </a:r>
            <a:r>
              <a:rPr lang="fr-FR" i="1" u="sng" dirty="0" err="1"/>
              <a:t>Zabala</a:t>
            </a:r>
            <a:r>
              <a:rPr lang="fr-FR" i="1" u="sng" dirty="0"/>
              <a:t>, Différents, certes, mais inséparables</a:t>
            </a:r>
            <a:r>
              <a:rPr lang="fr-FR" b="1" dirty="0"/>
              <a:t>. </a:t>
            </a:r>
            <a:r>
              <a:rPr lang="fr-FR" i="1" dirty="0"/>
              <a:t>p. 146</a:t>
            </a:r>
            <a:endParaRPr lang="fr-FR" dirty="0"/>
          </a:p>
          <a:p>
            <a:endParaRPr lang="fr-FR" b="1" dirty="0"/>
          </a:p>
        </p:txBody>
      </p:sp>
    </p:spTree>
    <p:extLst>
      <p:ext uri="{BB962C8B-B14F-4D97-AF65-F5344CB8AC3E}">
        <p14:creationId xmlns:p14="http://schemas.microsoft.com/office/powerpoint/2010/main" val="14018492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46. </a:t>
            </a:r>
            <a:r>
              <a:rPr lang="fr-FR" sz="3600" b="1" dirty="0"/>
              <a:t>Aimer votre mari ce n’est pas ressentir quelque chose pour lui, mais c’est surtout penser à lui et agir en sa faveur. Cela doit être lié à votre volonté et à vos émotions changeantes.</a:t>
            </a:r>
            <a:r>
              <a:rPr lang="fr-FR" sz="3600" dirty="0"/>
              <a:t> </a:t>
            </a:r>
            <a:r>
              <a:rPr lang="fr-FR" i="1" dirty="0"/>
              <a:t> </a:t>
            </a:r>
            <a:endParaRPr lang="fr-FR" i="1" dirty="0" smtClean="0"/>
          </a:p>
          <a:p>
            <a:endParaRPr lang="fr-FR" i="1" dirty="0"/>
          </a:p>
          <a:p>
            <a:r>
              <a:rPr lang="fr-FR" i="1" dirty="0" smtClean="0"/>
              <a:t>Idem</a:t>
            </a:r>
            <a:r>
              <a:rPr lang="fr-FR" b="1" dirty="0"/>
              <a:t>. </a:t>
            </a:r>
            <a:r>
              <a:rPr lang="fr-FR" i="1" dirty="0"/>
              <a:t>p. 155</a:t>
            </a:r>
            <a:endParaRPr lang="fr-FR" dirty="0"/>
          </a:p>
          <a:p>
            <a:endParaRPr lang="fr-FR" b="1" dirty="0"/>
          </a:p>
        </p:txBody>
      </p:sp>
    </p:spTree>
    <p:extLst>
      <p:ext uri="{BB962C8B-B14F-4D97-AF65-F5344CB8AC3E}">
        <p14:creationId xmlns:p14="http://schemas.microsoft.com/office/powerpoint/2010/main" val="5649232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47. </a:t>
            </a:r>
            <a:r>
              <a:rPr lang="fr-FR" sz="3600" b="1" dirty="0"/>
              <a:t>Chaque jour essayer de faire quelque chose de nouveau ou de différent pour montrer que vous pensez à lui. (La routine tue parfois le couple).</a:t>
            </a:r>
            <a:endParaRPr lang="fr-FR" sz="3600" dirty="0"/>
          </a:p>
          <a:p>
            <a:endParaRPr lang="fr-FR" sz="3600" b="1" dirty="0"/>
          </a:p>
        </p:txBody>
      </p:sp>
    </p:spTree>
    <p:extLst>
      <p:ext uri="{BB962C8B-B14F-4D97-AF65-F5344CB8AC3E}">
        <p14:creationId xmlns:p14="http://schemas.microsoft.com/office/powerpoint/2010/main" val="37328819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48. </a:t>
            </a:r>
            <a:r>
              <a:rPr lang="fr-FR" sz="4000" b="1" dirty="0"/>
              <a:t>Prier avec votre mari et aussi pour votre mari.</a:t>
            </a:r>
            <a:endParaRPr lang="fr-FR" sz="4000" dirty="0"/>
          </a:p>
          <a:p>
            <a:endParaRPr lang="fr-FR" b="1" dirty="0"/>
          </a:p>
        </p:txBody>
      </p:sp>
    </p:spTree>
    <p:extLst>
      <p:ext uri="{BB962C8B-B14F-4D97-AF65-F5344CB8AC3E}">
        <p14:creationId xmlns:p14="http://schemas.microsoft.com/office/powerpoint/2010/main" val="23876934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49. </a:t>
            </a:r>
            <a:r>
              <a:rPr lang="fr-FR" sz="3600" b="1" dirty="0"/>
              <a:t>Si votre mari devient impotent, ne pas le critiquer, être en colère contre lui ou le rejeter, ni le décrier à vos amis intimes. S’il le faut aller voir un médecin pour savoir comment aide à régler le problème.</a:t>
            </a:r>
            <a:endParaRPr lang="fr-FR" sz="3600" dirty="0"/>
          </a:p>
          <a:p>
            <a:endParaRPr lang="fr-FR" sz="3600" b="1" dirty="0"/>
          </a:p>
        </p:txBody>
      </p:sp>
    </p:spTree>
    <p:extLst>
      <p:ext uri="{BB962C8B-B14F-4D97-AF65-F5344CB8AC3E}">
        <p14:creationId xmlns:p14="http://schemas.microsoft.com/office/powerpoint/2010/main" val="9986527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lstStyle/>
          <a:p>
            <a:r>
              <a:rPr lang="fr-FR" b="1" dirty="0" smtClean="0"/>
              <a:t>50. </a:t>
            </a:r>
            <a:r>
              <a:rPr lang="fr-FR" sz="3600" b="1" dirty="0"/>
              <a:t>Ne soyez pas avec votre conjoint par obligation mais par consécration. Votre mariage n’est pas un contrat qu’on peut abandonner mais un pacte établi avec la bénédiction de Dieu.  </a:t>
            </a:r>
            <a:r>
              <a:rPr lang="fr-FR" b="1" dirty="0"/>
              <a:t> </a:t>
            </a:r>
            <a:endParaRPr lang="fr-FR" b="1" dirty="0" smtClean="0"/>
          </a:p>
          <a:p>
            <a:endParaRPr lang="fr-FR" b="1" i="1" dirty="0"/>
          </a:p>
          <a:p>
            <a:r>
              <a:rPr lang="fr-FR" i="1" dirty="0" smtClean="0"/>
              <a:t>Idem</a:t>
            </a:r>
            <a:r>
              <a:rPr lang="fr-FR" i="1" dirty="0"/>
              <a:t>. p. 167.</a:t>
            </a:r>
            <a:endParaRPr lang="fr-FR" b="1" dirty="0"/>
          </a:p>
        </p:txBody>
      </p:sp>
    </p:spTree>
    <p:extLst>
      <p:ext uri="{BB962C8B-B14F-4D97-AF65-F5344CB8AC3E}">
        <p14:creationId xmlns:p14="http://schemas.microsoft.com/office/powerpoint/2010/main" val="41975231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sz="4000" b="1" dirty="0"/>
              <a:t>Conclusion: </a:t>
            </a:r>
            <a:endParaRPr lang="fr-FR" sz="4000" b="1" dirty="0" smtClean="0"/>
          </a:p>
          <a:p>
            <a:r>
              <a:rPr lang="fr-FR" sz="4000" b="1" dirty="0" smtClean="0"/>
              <a:t>«Aimer </a:t>
            </a:r>
            <a:r>
              <a:rPr lang="fr-FR" sz="4000" b="1" dirty="0"/>
              <a:t>signifie se compromettre sans garantie, se livrer sans réserve, en espérant que notre amour engendrera l’amour dans l’aimé. L’amour est un acte de foi, et qui a peu de foi a peu d’amour ». </a:t>
            </a:r>
            <a:endParaRPr lang="fr-FR" sz="4000" b="1" dirty="0" smtClean="0"/>
          </a:p>
          <a:p>
            <a:endParaRPr lang="fr-FR" sz="4000" b="1" dirty="0"/>
          </a:p>
        </p:txBody>
      </p:sp>
    </p:spTree>
    <p:extLst>
      <p:ext uri="{BB962C8B-B14F-4D97-AF65-F5344CB8AC3E}">
        <p14:creationId xmlns:p14="http://schemas.microsoft.com/office/powerpoint/2010/main" val="26723373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a:solidFill>
                  <a:srgbClr val="C00000"/>
                </a:solidFill>
              </a:rPr>
              <a:t>50 manières de dire: ‘je t’aime’</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sz="3600" b="1" dirty="0" smtClean="0"/>
              <a:t>C’est </a:t>
            </a:r>
            <a:r>
              <a:rPr lang="fr-FR" sz="3600" b="1" dirty="0"/>
              <a:t>amour est un art. « La pratique de tout art, qu’il s’agisse de la menuiserie, de la médecine ou de l’amour, a des exigences générales ». Erich Fromm les définit comme suit:  1. La discipline, 2. La concentration,  3. La patience, la persévérance  4. Le suprême souci de maîtriser son art</a:t>
            </a:r>
            <a:r>
              <a:rPr lang="fr-FR" sz="3600" b="1" dirty="0" smtClean="0"/>
              <a:t>.</a:t>
            </a:r>
          </a:p>
          <a:p>
            <a:r>
              <a:rPr lang="fr-FR" sz="3500" dirty="0" smtClean="0"/>
              <a:t>(</a:t>
            </a:r>
            <a:r>
              <a:rPr lang="fr-FR" sz="2600" dirty="0" smtClean="0">
                <a:solidFill>
                  <a:srgbClr val="FF0000"/>
                </a:solidFill>
              </a:rPr>
              <a:t>Fin</a:t>
            </a:r>
            <a:r>
              <a:rPr lang="fr-FR" sz="3500" dirty="0" smtClean="0"/>
              <a:t>)</a:t>
            </a:r>
            <a:endParaRPr lang="fr-FR" sz="3500" dirty="0"/>
          </a:p>
          <a:p>
            <a:endParaRPr lang="fr-FR" dirty="0"/>
          </a:p>
        </p:txBody>
      </p:sp>
    </p:spTree>
    <p:extLst>
      <p:ext uri="{BB962C8B-B14F-4D97-AF65-F5344CB8AC3E}">
        <p14:creationId xmlns:p14="http://schemas.microsoft.com/office/powerpoint/2010/main" val="2818550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solidFill>
                  <a:srgbClr val="C00000"/>
                </a:solidFill>
              </a:rPr>
              <a:t/>
            </a:r>
            <a:br>
              <a:rPr lang="fr-FR" sz="3600" b="1" dirty="0" smtClean="0">
                <a:solidFill>
                  <a:srgbClr val="C00000"/>
                </a:solidFill>
              </a:rPr>
            </a:br>
            <a:r>
              <a:rPr lang="fr-FR" sz="3600" b="1" dirty="0" smtClean="0">
                <a:solidFill>
                  <a:srgbClr val="C00000"/>
                </a:solidFill>
              </a:rPr>
              <a:t/>
            </a:r>
            <a:br>
              <a:rPr lang="fr-FR" sz="3600" b="1" dirty="0" smtClean="0">
                <a:solidFill>
                  <a:srgbClr val="C00000"/>
                </a:solidFill>
              </a:rPr>
            </a:br>
            <a:r>
              <a:rPr lang="fr-FR" sz="3600" b="1" dirty="0" smtClean="0">
                <a:solidFill>
                  <a:srgbClr val="C00000"/>
                </a:solidFill>
              </a:rPr>
              <a:t/>
            </a:r>
            <a:br>
              <a:rPr lang="fr-FR" sz="3600" b="1" dirty="0" smtClean="0">
                <a:solidFill>
                  <a:srgbClr val="C00000"/>
                </a:solidFill>
              </a:rPr>
            </a:br>
            <a:r>
              <a:rPr lang="fr-FR" sz="3600" b="1" dirty="0" smtClean="0">
                <a:solidFill>
                  <a:srgbClr val="C00000"/>
                </a:solidFill>
              </a:rPr>
              <a:t>50 manières de dire: ‘je t’aime’</a:t>
            </a:r>
            <a:endParaRPr lang="fr-FR" b="1" dirty="0"/>
          </a:p>
        </p:txBody>
      </p:sp>
      <p:sp>
        <p:nvSpPr>
          <p:cNvPr id="3" name="Espace réservé du contenu 2"/>
          <p:cNvSpPr>
            <a:spLocks noGrp="1"/>
          </p:cNvSpPr>
          <p:nvPr>
            <p:ph sz="quarter" idx="1"/>
          </p:nvPr>
        </p:nvSpPr>
        <p:spPr/>
        <p:txBody>
          <a:bodyPr>
            <a:noAutofit/>
          </a:bodyPr>
          <a:lstStyle/>
          <a:p>
            <a:r>
              <a:rPr lang="fr-FR" sz="4400" b="1" dirty="0" smtClean="0"/>
              <a:t>3. Toucher le mari (contact physique)</a:t>
            </a:r>
          </a:p>
          <a:p>
            <a:r>
              <a:rPr lang="fr-FR" sz="4400" b="1" dirty="0" smtClean="0"/>
              <a:t>L’homme aime quand sa femme vient lui faire un câlin ou qu’elle se laisse toucher et montre que cela ne la dérange pas. </a:t>
            </a:r>
            <a:endParaRPr lang="fr-FR" sz="4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sz="4400" b="1" dirty="0" smtClean="0"/>
              <a:t>Le fonctionnement de l’homme est plus physique qu’émotionnel. C’est pour cela qu’il regarde sa femme avec des yeux pétillant parfois, la dévorant des yeux même.</a:t>
            </a:r>
            <a:endParaRPr lang="fr-FR" sz="4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C00000"/>
                </a:solidFill>
              </a:rPr>
              <a:t>50 manière de dire: ‘je t’aime’</a:t>
            </a:r>
            <a:endParaRPr lang="fr-FR" sz="4000" b="1" dirty="0">
              <a:solidFill>
                <a:srgbClr val="C00000"/>
              </a:solidFill>
            </a:endParaRPr>
          </a:p>
        </p:txBody>
      </p:sp>
      <p:sp>
        <p:nvSpPr>
          <p:cNvPr id="3" name="Espace réservé du contenu 2"/>
          <p:cNvSpPr>
            <a:spLocks noGrp="1"/>
          </p:cNvSpPr>
          <p:nvPr>
            <p:ph sz="quarter" idx="1"/>
          </p:nvPr>
        </p:nvSpPr>
        <p:spPr/>
        <p:txBody>
          <a:bodyPr>
            <a:normAutofit fontScale="85000" lnSpcReduction="10000"/>
          </a:bodyPr>
          <a:lstStyle/>
          <a:p>
            <a:r>
              <a:rPr lang="fr-FR" sz="4400" b="1" dirty="0" smtClean="0"/>
              <a:t>Le toucher physique est un puissant moyen de communication de l’amour conjugal. L’étreinte des mains, les baisers, les enlacements, les relations sexuelles sont autant de façons de faire ressentir l’amour sentimental au conjoint.</a:t>
            </a:r>
            <a:endParaRPr lang="fr-FR" sz="4400"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6036</TotalTime>
  <Words>2592</Words>
  <Application>Microsoft Office PowerPoint</Application>
  <PresentationFormat>Affichage à l'écran (4:3)</PresentationFormat>
  <Paragraphs>207</Paragraphs>
  <Slides>69</Slides>
  <Notes>0</Notes>
  <HiddenSlides>0</HiddenSlides>
  <MMClips>0</MMClips>
  <ScaleCrop>false</ScaleCrop>
  <HeadingPairs>
    <vt:vector size="4" baseType="variant">
      <vt:variant>
        <vt:lpstr>Thème</vt:lpstr>
      </vt:variant>
      <vt:variant>
        <vt:i4>1</vt:i4>
      </vt:variant>
      <vt:variant>
        <vt:lpstr>Titres des diapositives</vt:lpstr>
      </vt:variant>
      <vt:variant>
        <vt:i4>69</vt:i4>
      </vt:variant>
    </vt:vector>
  </HeadingPairs>
  <TitlesOfParts>
    <vt:vector size="70" baseType="lpstr">
      <vt:lpstr>Civil</vt:lpstr>
      <vt:lpstr>CINQUANTE MANIERES DE DIRE:   « JE T’AIME »</vt:lpstr>
      <vt:lpstr>50 Manières de dire : ‘je t’aime’</vt:lpstr>
      <vt:lpstr>50 manières de dire: ‘je t’aime’ </vt:lpstr>
      <vt:lpstr>50 manières de dire: ‘je t’aime’</vt:lpstr>
      <vt:lpstr>Présentation PowerPoint</vt:lpstr>
      <vt:lpstr>Présentation PowerPoint</vt:lpstr>
      <vt:lpstr>   50 manières de dire: ‘je t’aime’</vt:lpstr>
      <vt:lpstr>50 manière de dire: ‘je t’aime’</vt:lpstr>
      <vt:lpstr>50 manière de dire: ‘je t’aime’</vt:lpstr>
      <vt:lpstr>50 manière de dire: ‘je t’aime’</vt:lpstr>
      <vt:lpstr>50 manière de dire: ‘je t’aime’</vt:lpstr>
      <vt:lpstr>50 manières de dire: ‘je t’aime’</vt:lpstr>
      <vt:lpstr>50 manières de dire: ‘je t’aime’</vt:lpstr>
      <vt:lpstr>50 manières de dire: «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lpstr>50 manières de dire: ‘je t’aime’</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CINQUANTE MANIERES DE DIRE JE T’AIME</dc:title>
  <dc:creator> </dc:creator>
  <cp:lastModifiedBy>ministereperso</cp:lastModifiedBy>
  <cp:revision>51</cp:revision>
  <dcterms:created xsi:type="dcterms:W3CDTF">2010-11-14T02:24:40Z</dcterms:created>
  <dcterms:modified xsi:type="dcterms:W3CDTF">2011-09-09T14:37:15Z</dcterms:modified>
</cp:coreProperties>
</file>