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74" r:id="rId13"/>
    <p:sldId id="275" r:id="rId14"/>
    <p:sldId id="276" r:id="rId15"/>
    <p:sldId id="277" r:id="rId16"/>
    <p:sldId id="266" r:id="rId17"/>
    <p:sldId id="267" r:id="rId18"/>
    <p:sldId id="278" r:id="rId19"/>
    <p:sldId id="279" r:id="rId20"/>
    <p:sldId id="268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F8079-7A21-4900-A82C-ECCCD5D8FD7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E6C1-761D-45A3-90B3-F8BE629D4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5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F68430-2F1C-4C25-AD10-07BAB2C39B0D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909B9-B861-4614-8145-5D69DBED3C92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909B9-B861-4614-8145-5D69DBED3C92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9F249F-B450-43F6-8926-C1D22EF4FAE6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C2F368-67D8-4657-B8DF-B0B33F5F1A80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2AE090-A595-489D-92C0-981AA67BC708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86ED4F-A7E6-4D3A-8F2B-DF02B7A55404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3BADA0-6C27-4126-B9D7-20B69282E544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721E30-D64A-45F3-9497-D7F9DA4889B6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BIEN SE CONNAÎTRE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POUR BIEN SE GERER ET SE PROJETER DANS L’AVENIR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55590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chemeClr val="bg1"/>
                </a:solidFill>
              </a:rPr>
              <a:t>1 - </a:t>
            </a:r>
            <a:r>
              <a:rPr lang="fr-FR" sz="4000" b="1" dirty="0" smtClean="0">
                <a:solidFill>
                  <a:schemeClr val="bg1"/>
                </a:solidFill>
              </a:rPr>
              <a:t>SANGUIN </a:t>
            </a:r>
            <a:r>
              <a:rPr lang="fr-FR" sz="4000" b="1" dirty="0">
                <a:solidFill>
                  <a:schemeClr val="bg1"/>
                </a:solidFill>
              </a:rPr>
              <a:t>– </a:t>
            </a:r>
            <a:r>
              <a:rPr lang="fr-FR" sz="4000" b="1" dirty="0" smtClean="0">
                <a:solidFill>
                  <a:schemeClr val="bg1"/>
                </a:solidFill>
              </a:rPr>
              <a:t>COLÉRIQUE</a:t>
            </a:r>
            <a:endParaRPr lang="fr-FR" sz="4000" dirty="0">
              <a:solidFill>
                <a:schemeClr val="bg1"/>
              </a:solidFill>
            </a:endParaRPr>
          </a:p>
          <a:p>
            <a:r>
              <a:rPr lang="fr-FR" sz="4400" b="1" dirty="0" smtClean="0">
                <a:solidFill>
                  <a:schemeClr val="bg1"/>
                </a:solidFill>
              </a:rPr>
              <a:t>Aspects </a:t>
            </a:r>
            <a:r>
              <a:rPr lang="fr-FR" sz="4400" b="1" dirty="0">
                <a:solidFill>
                  <a:schemeClr val="bg1"/>
                </a:solidFill>
              </a:rPr>
              <a:t>négatifs</a:t>
            </a:r>
            <a:r>
              <a:rPr lang="fr-FR" sz="4400" dirty="0">
                <a:solidFill>
                  <a:schemeClr val="bg1"/>
                </a:solidFill>
              </a:rPr>
              <a:t> : </a:t>
            </a:r>
            <a:r>
              <a:rPr lang="fr-FR" sz="4400" dirty="0" smtClean="0">
                <a:solidFill>
                  <a:schemeClr val="bg1"/>
                </a:solidFill>
              </a:rPr>
              <a:t>             </a:t>
            </a:r>
            <a:r>
              <a:rPr lang="fr-FR" sz="4400" b="1" dirty="0" smtClean="0">
                <a:solidFill>
                  <a:schemeClr val="bg1"/>
                </a:solidFill>
              </a:rPr>
              <a:t>Parle </a:t>
            </a:r>
            <a:r>
              <a:rPr lang="fr-FR" sz="4400" b="1" dirty="0">
                <a:solidFill>
                  <a:schemeClr val="bg1"/>
                </a:solidFill>
              </a:rPr>
              <a:t>trop, émet des opinions, irritable, prêt à l’action, despote, justifie ses actions. </a:t>
            </a:r>
          </a:p>
          <a:p>
            <a:endParaRPr lang="fr-F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92856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bg1"/>
                </a:solidFill>
              </a:rPr>
              <a:t>2 - SANGUIN – MÉLANCOLIQUE</a:t>
            </a:r>
            <a:endParaRPr lang="fr-FR" sz="3600" dirty="0">
              <a:solidFill>
                <a:schemeClr val="bg1"/>
              </a:solidFill>
            </a:endParaRPr>
          </a:p>
          <a:p>
            <a:r>
              <a:rPr lang="fr-FR" sz="4400" b="1" dirty="0">
                <a:solidFill>
                  <a:schemeClr val="bg1"/>
                </a:solidFill>
              </a:rPr>
              <a:t>Aspects positifs : </a:t>
            </a:r>
            <a:r>
              <a:rPr lang="fr-FR" sz="4400" dirty="0">
                <a:solidFill>
                  <a:schemeClr val="bg1"/>
                </a:solidFill>
              </a:rPr>
              <a:t>Très émotionnel, sent les peines étrangères, peuvent être des maîtres fantastiques, sont perfectionnistes, sont hospitaliers.</a:t>
            </a:r>
          </a:p>
          <a:p>
            <a:endParaRPr lang="fr-F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8955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bg1"/>
                </a:solidFill>
              </a:rPr>
              <a:t>2 - SANGUIN – MÉLANCOLIQUE</a:t>
            </a:r>
            <a:endParaRPr lang="fr-FR" sz="3600" dirty="0">
              <a:solidFill>
                <a:schemeClr val="bg1"/>
              </a:solidFill>
            </a:endParaRPr>
          </a:p>
          <a:p>
            <a:r>
              <a:rPr lang="fr-FR" sz="4400" b="1" dirty="0">
                <a:solidFill>
                  <a:schemeClr val="bg1"/>
                </a:solidFill>
              </a:rPr>
              <a:t>Aspects négatifs :</a:t>
            </a:r>
            <a:r>
              <a:rPr lang="fr-FR" sz="4400" dirty="0">
                <a:solidFill>
                  <a:schemeClr val="bg1"/>
                </a:solidFill>
              </a:rPr>
              <a:t> Fluctuants, très critiques, dépressifs, irritables, peureux.</a:t>
            </a:r>
          </a:p>
        </p:txBody>
      </p:sp>
    </p:spTree>
    <p:extLst>
      <p:ext uri="{BB962C8B-B14F-4D97-AF65-F5344CB8AC3E}">
        <p14:creationId xmlns:p14="http://schemas.microsoft.com/office/powerpoint/2010/main" val="25944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3 - MÉLANCOLIQUE – FLEGMATIQUE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sz="3600" b="1" dirty="0">
                <a:solidFill>
                  <a:schemeClr val="bg1"/>
                </a:solidFill>
              </a:rPr>
              <a:t>Aspect positif </a:t>
            </a:r>
            <a:r>
              <a:rPr lang="fr-FR" sz="3600" dirty="0">
                <a:solidFill>
                  <a:schemeClr val="bg1"/>
                </a:solidFill>
              </a:rPr>
              <a:t>: </a:t>
            </a:r>
            <a:endParaRPr lang="fr-FR" sz="3600" dirty="0" smtClean="0">
              <a:solidFill>
                <a:schemeClr val="bg1"/>
              </a:solidFill>
            </a:endParaRPr>
          </a:p>
          <a:p>
            <a:r>
              <a:rPr lang="fr-FR" sz="4000" dirty="0" smtClean="0">
                <a:solidFill>
                  <a:schemeClr val="bg1"/>
                </a:solidFill>
              </a:rPr>
              <a:t>Peu </a:t>
            </a:r>
            <a:r>
              <a:rPr lang="fr-FR" sz="4000" dirty="0">
                <a:solidFill>
                  <a:schemeClr val="bg1"/>
                </a:solidFill>
              </a:rPr>
              <a:t>hostile. Il va bien avec les gens talentueux. Est perfectionniste et efficient. Très capable</a:t>
            </a:r>
            <a:r>
              <a:rPr lang="fr-FR" sz="4000" dirty="0" smtClean="0">
                <a:solidFill>
                  <a:schemeClr val="bg1"/>
                </a:solidFill>
              </a:rPr>
              <a:t>.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Aspects </a:t>
            </a:r>
            <a:r>
              <a:rPr lang="fr-FR" sz="3600" b="1" dirty="0">
                <a:solidFill>
                  <a:schemeClr val="bg1"/>
                </a:solidFill>
              </a:rPr>
              <a:t>négatifs </a:t>
            </a:r>
            <a:r>
              <a:rPr lang="fr-FR" sz="3600" dirty="0">
                <a:solidFill>
                  <a:schemeClr val="bg1"/>
                </a:solidFill>
              </a:rPr>
              <a:t>: </a:t>
            </a:r>
            <a:endParaRPr lang="fr-FR" sz="3600" dirty="0" smtClean="0">
              <a:solidFill>
                <a:schemeClr val="bg1"/>
              </a:solidFill>
            </a:endParaRPr>
          </a:p>
          <a:p>
            <a:r>
              <a:rPr lang="fr-FR" sz="4000" dirty="0" smtClean="0">
                <a:solidFill>
                  <a:schemeClr val="bg1"/>
                </a:solidFill>
              </a:rPr>
              <a:t>Il </a:t>
            </a:r>
            <a:r>
              <a:rPr lang="fr-FR" sz="4000" dirty="0">
                <a:solidFill>
                  <a:schemeClr val="bg1"/>
                </a:solidFill>
              </a:rPr>
              <a:t>se décourage facilement et est très négatif  rancunier  et vindicatif Il est anxieux et peureux, entêté et rigide</a:t>
            </a:r>
            <a:r>
              <a:rPr lang="fr-FR" sz="36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86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</a:t>
            </a:r>
            <a:r>
              <a:rPr lang="fr-FR" sz="2800" dirty="0" smtClean="0">
                <a:solidFill>
                  <a:srgbClr val="FF0000"/>
                </a:solidFill>
              </a:rPr>
              <a:t>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bg1"/>
                </a:solidFill>
              </a:rPr>
              <a:t>4 - FLEGMATIQUE – SANGUIN</a:t>
            </a:r>
            <a:endParaRPr lang="fr-FR" sz="3600" dirty="0">
              <a:solidFill>
                <a:schemeClr val="bg1"/>
              </a:solidFill>
            </a:endParaRPr>
          </a:p>
          <a:p>
            <a:r>
              <a:rPr lang="fr-FR" sz="3600" b="1" dirty="0">
                <a:solidFill>
                  <a:schemeClr val="bg1"/>
                </a:solidFill>
              </a:rPr>
              <a:t>Aspect positif</a:t>
            </a:r>
            <a:r>
              <a:rPr lang="fr-FR" sz="3600" dirty="0">
                <a:solidFill>
                  <a:schemeClr val="bg1"/>
                </a:solidFill>
              </a:rPr>
              <a:t>: Est sympathique, diplomate, joyeux, et est un collaborateur de confiance</a:t>
            </a:r>
            <a:r>
              <a:rPr lang="fr-FR" sz="3600" b="1" dirty="0">
                <a:solidFill>
                  <a:schemeClr val="bg1"/>
                </a:solidFill>
              </a:rPr>
              <a:t>.</a:t>
            </a:r>
            <a:endParaRPr lang="fr-FR" sz="3600" dirty="0">
              <a:solidFill>
                <a:schemeClr val="bg1"/>
              </a:solidFill>
            </a:endParaRPr>
          </a:p>
          <a:p>
            <a:r>
              <a:rPr lang="fr-FR" sz="3600" b="1" dirty="0">
                <a:solidFill>
                  <a:schemeClr val="bg1"/>
                </a:solidFill>
              </a:rPr>
              <a:t>Aspects négatifs </a:t>
            </a:r>
            <a:r>
              <a:rPr lang="fr-FR" sz="3600" dirty="0">
                <a:solidFill>
                  <a:schemeClr val="bg1"/>
                </a:solidFill>
              </a:rPr>
              <a:t>: Il tend à perdre du temps; il manque de discipline. Il est peureux et </a:t>
            </a:r>
            <a:r>
              <a:rPr lang="fr-FR" sz="3600" dirty="0" err="1">
                <a:solidFill>
                  <a:schemeClr val="bg1"/>
                </a:solidFill>
              </a:rPr>
              <a:t>insécure</a:t>
            </a:r>
            <a:r>
              <a:rPr lang="fr-FR" sz="3600" dirty="0">
                <a:solidFill>
                  <a:schemeClr val="bg1"/>
                </a:solidFill>
              </a:rPr>
              <a:t>, solitaire.</a:t>
            </a:r>
          </a:p>
        </p:txBody>
      </p:sp>
    </p:spTree>
    <p:extLst>
      <p:ext uri="{BB962C8B-B14F-4D97-AF65-F5344CB8AC3E}">
        <p14:creationId xmlns:p14="http://schemas.microsoft.com/office/powerpoint/2010/main" val="13341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85428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bg1"/>
                </a:solidFill>
              </a:rPr>
              <a:t>5 - SANGUIN –FLEGMÁTIQUE </a:t>
            </a:r>
            <a:endParaRPr lang="fr-FR" sz="3600" dirty="0">
              <a:solidFill>
                <a:schemeClr val="bg1"/>
              </a:solidFill>
            </a:endParaRPr>
          </a:p>
          <a:p>
            <a:r>
              <a:rPr lang="fr-FR" sz="4400" b="1" dirty="0">
                <a:solidFill>
                  <a:schemeClr val="bg1"/>
                </a:solidFill>
              </a:rPr>
              <a:t>Aspect positif</a:t>
            </a:r>
            <a:r>
              <a:rPr lang="fr-FR" sz="4400" dirty="0">
                <a:solidFill>
                  <a:schemeClr val="bg1"/>
                </a:solidFill>
              </a:rPr>
              <a:t>: Très charismatique, joyeux et choyé par la famille.  Fait rire. </a:t>
            </a:r>
          </a:p>
          <a:p>
            <a:r>
              <a:rPr lang="fr-FR" sz="4400" b="1" dirty="0">
                <a:solidFill>
                  <a:schemeClr val="bg1"/>
                </a:solidFill>
              </a:rPr>
              <a:t>Aspects négatifs </a:t>
            </a:r>
            <a:r>
              <a:rPr lang="fr-FR" sz="4400" dirty="0">
                <a:solidFill>
                  <a:schemeClr val="bg1"/>
                </a:solidFill>
              </a:rPr>
              <a:t>: Manque de discipline, manque de motivation, peu sérieux.</a:t>
            </a:r>
            <a:r>
              <a:rPr lang="fr-FR" sz="4400" dirty="0"/>
              <a:t/>
            </a:r>
            <a:br>
              <a:rPr lang="fr-FR" sz="4400" dirty="0"/>
            </a:br>
            <a:endParaRPr lang="fr-F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6391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5142312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</a:schemeClr>
                </a:solidFill>
              </a:rPr>
              <a:t>6 - COLÉRIQUE – SANGUIN</a:t>
            </a:r>
            <a:endParaRPr lang="fr-FR" sz="36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fr-FR" sz="3600" b="1" u="sng" dirty="0">
                <a:solidFill>
                  <a:srgbClr val="FFFF00"/>
                </a:solidFill>
              </a:rPr>
              <a:t>Aspect positif </a:t>
            </a:r>
            <a:r>
              <a:rPr lang="fr-FR" sz="3600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fr-FR" sz="3600" dirty="0" smtClean="0">
                <a:solidFill>
                  <a:schemeClr val="bg1"/>
                </a:solidFill>
              </a:rPr>
              <a:t>                                     </a:t>
            </a:r>
            <a:r>
              <a:rPr lang="fr-FR" sz="3600" b="1" dirty="0" smtClean="0">
                <a:solidFill>
                  <a:schemeClr val="tx1">
                    <a:lumMod val="95000"/>
                  </a:schemeClr>
                </a:solidFill>
              </a:rPr>
              <a:t>Extroverti</a:t>
            </a:r>
            <a:r>
              <a:rPr lang="fr-FR" sz="3600" b="1" dirty="0">
                <a:solidFill>
                  <a:schemeClr val="tx1">
                    <a:lumMod val="95000"/>
                  </a:schemeClr>
                </a:solidFill>
              </a:rPr>
              <a:t>, très actif, promoteur et vendeur naturel, sait bien motiver, sûr de soi. </a:t>
            </a:r>
            <a:br>
              <a:rPr lang="fr-FR" sz="3600" b="1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fr-FR" sz="3600" b="1" u="sng" dirty="0">
                <a:solidFill>
                  <a:srgbClr val="FFFF00"/>
                </a:solidFill>
              </a:rPr>
              <a:t>Aspects négatifs</a:t>
            </a:r>
            <a:r>
              <a:rPr lang="fr-FR" sz="3600" b="1" dirty="0">
                <a:solidFill>
                  <a:schemeClr val="bg1"/>
                </a:solidFill>
              </a:rPr>
              <a:t> </a:t>
            </a:r>
            <a:r>
              <a:rPr lang="fr-FR" sz="3600" b="1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fr-FR" sz="36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</a:rPr>
              <a:t>                                 </a:t>
            </a:r>
            <a:r>
              <a:rPr lang="fr-FR" sz="3600" b="1" dirty="0" smtClean="0">
                <a:solidFill>
                  <a:schemeClr val="tx1">
                    <a:lumMod val="95000"/>
                  </a:schemeClr>
                </a:solidFill>
              </a:rPr>
              <a:t>Hostile</a:t>
            </a:r>
            <a:r>
              <a:rPr lang="fr-FR" sz="3600" b="1" dirty="0">
                <a:solidFill>
                  <a:schemeClr val="tx1">
                    <a:lumMod val="95000"/>
                  </a:schemeClr>
                </a:solidFill>
              </a:rPr>
              <a:t>, irascible et fâché, impatient, sarcastique, renverse les gens.</a:t>
            </a:r>
          </a:p>
        </p:txBody>
      </p:sp>
    </p:spTree>
    <p:extLst>
      <p:ext uri="{BB962C8B-B14F-4D97-AF65-F5344CB8AC3E}">
        <p14:creationId xmlns:p14="http://schemas.microsoft.com/office/powerpoint/2010/main" val="18845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5142312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600" b="1" dirty="0"/>
              <a:t>7 – COLÉRIQUE – MÉLANCOLIQUE</a:t>
            </a:r>
            <a:endParaRPr lang="fr-FR" sz="3600" dirty="0"/>
          </a:p>
          <a:p>
            <a:r>
              <a:rPr lang="fr-FR" sz="3600" b="1" u="sng" dirty="0">
                <a:solidFill>
                  <a:srgbClr val="FFFF00"/>
                </a:solidFill>
              </a:rPr>
              <a:t>Aspect positif </a:t>
            </a:r>
            <a:r>
              <a:rPr lang="fr-FR" sz="3600" dirty="0">
                <a:solidFill>
                  <a:srgbClr val="FFFF00"/>
                </a:solidFill>
              </a:rPr>
              <a:t>: </a:t>
            </a:r>
            <a:r>
              <a:rPr lang="fr-FR" sz="3600" dirty="0"/>
              <a:t>Très industrieux, capables, méticuleux, ont des objectifs définis, sont décidés.</a:t>
            </a:r>
          </a:p>
          <a:p>
            <a:r>
              <a:rPr lang="fr-FR" sz="3600" b="1" u="sng" dirty="0">
                <a:solidFill>
                  <a:srgbClr val="FFFF00"/>
                </a:solidFill>
              </a:rPr>
              <a:t>Aspects négatifs</a:t>
            </a:r>
            <a:r>
              <a:rPr lang="fr-FR" sz="3600" b="1" dirty="0"/>
              <a:t> </a:t>
            </a:r>
            <a:r>
              <a:rPr lang="fr-FR" sz="3600" dirty="0">
                <a:solidFill>
                  <a:srgbClr val="FFFF00"/>
                </a:solidFill>
              </a:rPr>
              <a:t>:</a:t>
            </a:r>
            <a:r>
              <a:rPr lang="fr-FR" sz="3600" dirty="0"/>
              <a:t> Autocratique et dictateur, sarcastique, hostile, rancunier.</a:t>
            </a:r>
          </a:p>
        </p:txBody>
      </p:sp>
    </p:spTree>
    <p:extLst>
      <p:ext uri="{BB962C8B-B14F-4D97-AF65-F5344CB8AC3E}">
        <p14:creationId xmlns:p14="http://schemas.microsoft.com/office/powerpoint/2010/main" val="19627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5142312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600" dirty="0"/>
              <a:t>8 – </a:t>
            </a:r>
            <a:r>
              <a:rPr lang="fr-FR" sz="3600" b="1" dirty="0"/>
              <a:t>COLÉRIQUE – FLEGMATIQUE</a:t>
            </a:r>
            <a:endParaRPr lang="fr-FR" sz="3600" dirty="0"/>
          </a:p>
          <a:p>
            <a:r>
              <a:rPr lang="fr-FR" sz="3600" b="1" dirty="0">
                <a:solidFill>
                  <a:srgbClr val="FFFF00"/>
                </a:solidFill>
              </a:rPr>
              <a:t>Aspect positif </a:t>
            </a:r>
            <a:r>
              <a:rPr lang="fr-FR" sz="3600" dirty="0">
                <a:solidFill>
                  <a:srgbClr val="FFFF00"/>
                </a:solidFill>
              </a:rPr>
              <a:t>: </a:t>
            </a:r>
            <a:r>
              <a:rPr lang="fr-FR" sz="3600" dirty="0"/>
              <a:t>Sont très capables, organisés, ont des objectifs clairs, traitent bien les autres, bons administrateurs.</a:t>
            </a:r>
          </a:p>
          <a:p>
            <a:r>
              <a:rPr lang="fr-FR" sz="3600" b="1" dirty="0">
                <a:solidFill>
                  <a:srgbClr val="FFFF00"/>
                </a:solidFill>
              </a:rPr>
              <a:t>Aspects négatifs </a:t>
            </a:r>
            <a:r>
              <a:rPr lang="fr-FR" sz="3600" dirty="0">
                <a:solidFill>
                  <a:srgbClr val="FFFF00"/>
                </a:solidFill>
              </a:rPr>
              <a:t>: </a:t>
            </a:r>
            <a:r>
              <a:rPr lang="fr-FR" sz="3600" dirty="0"/>
              <a:t>Têtus, ne reconnaissent pas leurs erreurs, peuvent garder de l’amertume.  </a:t>
            </a:r>
          </a:p>
        </p:txBody>
      </p:sp>
    </p:spTree>
    <p:extLst>
      <p:ext uri="{BB962C8B-B14F-4D97-AF65-F5344CB8AC3E}">
        <p14:creationId xmlns:p14="http://schemas.microsoft.com/office/powerpoint/2010/main" val="28860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7172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388" y="404813"/>
            <a:ext cx="896461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5400" b="1" dirty="0">
                <a:solidFill>
                  <a:srgbClr val="FFFF66"/>
                </a:solidFill>
              </a:rPr>
              <a:t>Les 12 combinaisons de tempéraments.</a:t>
            </a:r>
          </a:p>
          <a:p>
            <a:pPr eaLnBrk="1" hangingPunct="1">
              <a:spcBef>
                <a:spcPct val="50000"/>
              </a:spcBef>
            </a:pPr>
            <a:r>
              <a:rPr lang="es-MX" sz="4000" b="1" dirty="0"/>
              <a:t>Les </a:t>
            </a:r>
            <a:r>
              <a:rPr lang="es-MX" sz="4000" b="1" dirty="0" err="1"/>
              <a:t>Sanguins</a:t>
            </a:r>
            <a:r>
              <a:rPr lang="es-MX" sz="4000" b="1" dirty="0"/>
              <a:t> son </a:t>
            </a:r>
            <a:r>
              <a:rPr lang="es-MX" sz="4000" b="1" dirty="0" err="1"/>
              <a:t>meilleurs</a:t>
            </a:r>
            <a:r>
              <a:rPr lang="es-MX" sz="4000" b="1" dirty="0"/>
              <a:t>: </a:t>
            </a:r>
            <a:br>
              <a:rPr lang="es-MX" sz="4000" b="1" dirty="0"/>
            </a:br>
            <a:r>
              <a:rPr lang="es-MX" sz="4000" b="1" dirty="0"/>
              <a:t>a) </a:t>
            </a:r>
            <a:r>
              <a:rPr lang="es-MX" sz="4000" b="1" dirty="0" err="1"/>
              <a:t>Dans</a:t>
            </a:r>
            <a:r>
              <a:rPr lang="es-MX" sz="4000" b="1" dirty="0"/>
              <a:t> </a:t>
            </a:r>
            <a:r>
              <a:rPr lang="es-MX" sz="4000" b="1" dirty="0" err="1"/>
              <a:t>leur</a:t>
            </a:r>
            <a:r>
              <a:rPr lang="es-MX" sz="4000" b="1" dirty="0"/>
              <a:t> </a:t>
            </a:r>
            <a:r>
              <a:rPr lang="es-MX" sz="4000" b="1" dirty="0" err="1"/>
              <a:t>manière</a:t>
            </a:r>
            <a:r>
              <a:rPr lang="es-MX" sz="4000" b="1" dirty="0"/>
              <a:t> de </a:t>
            </a:r>
            <a:r>
              <a:rPr lang="es-MX" sz="4000" b="1" dirty="0" err="1"/>
              <a:t>traiter</a:t>
            </a:r>
            <a:r>
              <a:rPr lang="es-MX" sz="4000" b="1" dirty="0"/>
              <a:t> les </a:t>
            </a:r>
            <a:r>
              <a:rPr lang="es-MX" sz="4000" b="1" dirty="0" err="1"/>
              <a:t>autres</a:t>
            </a:r>
            <a:r>
              <a:rPr lang="es-MX" sz="4000" b="1" dirty="0"/>
              <a:t> </a:t>
            </a:r>
            <a:r>
              <a:rPr lang="es-MX" sz="4000" b="1" dirty="0" err="1"/>
              <a:t>avec</a:t>
            </a:r>
            <a:r>
              <a:rPr lang="es-MX" sz="4000" b="1" dirty="0"/>
              <a:t> </a:t>
            </a:r>
            <a:r>
              <a:rPr lang="es-MX" sz="4000" b="1" dirty="0" err="1"/>
              <a:t>enthousiasme</a:t>
            </a:r>
            <a:r>
              <a:rPr lang="es-MX" sz="4000" b="1" dirty="0"/>
              <a:t>.</a:t>
            </a:r>
            <a:br>
              <a:rPr lang="es-MX" sz="4000" b="1" dirty="0"/>
            </a:br>
            <a:r>
              <a:rPr lang="es-MX" sz="4000" b="1" dirty="0"/>
              <a:t>b) En </a:t>
            </a:r>
            <a:r>
              <a:rPr lang="es-MX" sz="4000" b="1" dirty="0" err="1"/>
              <a:t>exprimant</a:t>
            </a:r>
            <a:r>
              <a:rPr lang="es-MX" sz="4000" b="1" dirty="0"/>
              <a:t> </a:t>
            </a:r>
            <a:r>
              <a:rPr lang="es-MX" sz="4000" b="1" dirty="0" err="1"/>
              <a:t>leurs</a:t>
            </a:r>
            <a:r>
              <a:rPr lang="es-MX" sz="4000" b="1" dirty="0"/>
              <a:t> </a:t>
            </a:r>
            <a:r>
              <a:rPr lang="es-MX" sz="4000" b="1" dirty="0" err="1"/>
              <a:t>pensées</a:t>
            </a:r>
            <a:r>
              <a:rPr lang="es-MX" sz="4000" b="1" dirty="0"/>
              <a:t> </a:t>
            </a:r>
            <a:r>
              <a:rPr lang="es-MX" sz="4000" b="1" dirty="0" err="1"/>
              <a:t>avec</a:t>
            </a:r>
            <a:r>
              <a:rPr lang="es-MX" sz="4000" b="1" dirty="0"/>
              <a:t> </a:t>
            </a:r>
            <a:r>
              <a:rPr lang="es-MX" sz="4000" b="1" dirty="0" err="1"/>
              <a:t>enthousiasme</a:t>
            </a:r>
            <a:r>
              <a:rPr lang="es-MX" sz="4000" b="1" dirty="0"/>
              <a:t>.</a:t>
            </a:r>
            <a:br>
              <a:rPr lang="es-MX" sz="4000" b="1" dirty="0"/>
            </a:br>
            <a:r>
              <a:rPr lang="es-MX" sz="4000" b="1" dirty="0"/>
              <a:t>c) En </a:t>
            </a:r>
            <a:r>
              <a:rPr lang="es-MX" sz="4000" b="1" dirty="0" err="1"/>
              <a:t>prenant</a:t>
            </a:r>
            <a:r>
              <a:rPr lang="es-MX" sz="4000" b="1" dirty="0"/>
              <a:t> des positions </a:t>
            </a:r>
            <a:r>
              <a:rPr lang="es-MX" sz="4000" b="1" dirty="0" err="1"/>
              <a:t>qui</a:t>
            </a:r>
            <a:r>
              <a:rPr lang="es-MX" sz="4000" b="1" dirty="0"/>
              <a:t> </a:t>
            </a:r>
            <a:r>
              <a:rPr lang="es-MX" sz="4000" b="1" dirty="0" err="1"/>
              <a:t>attirent</a:t>
            </a:r>
            <a:r>
              <a:rPr lang="es-MX" sz="4000" b="1" dirty="0"/>
              <a:t> </a:t>
            </a:r>
            <a:r>
              <a:rPr lang="es-MX" sz="4000" b="1" dirty="0" err="1"/>
              <a:t>l’attention</a:t>
            </a:r>
            <a:r>
              <a:rPr lang="es-MX" sz="4000" b="1" dirty="0"/>
              <a:t> sur </a:t>
            </a:r>
            <a:r>
              <a:rPr lang="es-MX" sz="4000" b="1" dirty="0" err="1"/>
              <a:t>eux</a:t>
            </a:r>
            <a:r>
              <a:rPr lang="es-MX" sz="4000" b="1" dirty="0"/>
              <a:t>.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424983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9 - </a:t>
            </a:r>
            <a:r>
              <a:rPr lang="fr-FR" sz="3200" b="1" dirty="0">
                <a:solidFill>
                  <a:schemeClr val="bg1"/>
                </a:solidFill>
              </a:rPr>
              <a:t>MELANCOLIQUE – SANGUIN</a:t>
            </a:r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b="1" u="sng" dirty="0">
                <a:solidFill>
                  <a:srgbClr val="C00000"/>
                </a:solidFill>
              </a:rPr>
              <a:t>Aspect positif </a:t>
            </a:r>
            <a:r>
              <a:rPr lang="fr-FR" sz="3200" dirty="0"/>
              <a:t>: </a:t>
            </a:r>
            <a:r>
              <a:rPr lang="fr-FR" sz="3200" dirty="0" smtClean="0"/>
              <a:t>                                                        </a:t>
            </a:r>
            <a:r>
              <a:rPr lang="fr-FR" sz="3200" b="1" dirty="0" smtClean="0">
                <a:solidFill>
                  <a:schemeClr val="bg1"/>
                </a:solidFill>
              </a:rPr>
              <a:t>Introverti</a:t>
            </a:r>
            <a:r>
              <a:rPr lang="fr-FR" sz="3200" b="1" dirty="0">
                <a:solidFill>
                  <a:schemeClr val="bg1"/>
                </a:solidFill>
              </a:rPr>
              <a:t>, sensible à l’art, analyste, studieux, se comporte bien avec les gens.</a:t>
            </a:r>
          </a:p>
          <a:p>
            <a:r>
              <a:rPr lang="fr-FR" sz="3200" b="1" u="sng" dirty="0">
                <a:solidFill>
                  <a:srgbClr val="FF0000"/>
                </a:solidFill>
              </a:rPr>
              <a:t>Aspects négatifs </a:t>
            </a:r>
            <a:r>
              <a:rPr lang="fr-FR" sz="3200" dirty="0">
                <a:solidFill>
                  <a:srgbClr val="FF0000"/>
                </a:solidFill>
              </a:rPr>
              <a:t>: </a:t>
            </a:r>
            <a:endParaRPr lang="fr-FR" sz="3200" dirty="0" smtClean="0">
              <a:solidFill>
                <a:srgbClr val="FF0000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</a:rPr>
              <a:t>Humeur </a:t>
            </a:r>
            <a:r>
              <a:rPr lang="fr-FR" sz="3200" b="1" dirty="0">
                <a:solidFill>
                  <a:schemeClr val="bg1"/>
                </a:solidFill>
              </a:rPr>
              <a:t>variable, très critique, idéaliste, et peu pratique, </a:t>
            </a:r>
            <a:r>
              <a:rPr lang="fr-FR" sz="3200" b="1" dirty="0" err="1">
                <a:solidFill>
                  <a:schemeClr val="bg1"/>
                </a:solidFill>
              </a:rPr>
              <a:t>insécure</a:t>
            </a:r>
            <a:r>
              <a:rPr lang="fr-FR" sz="3200" b="1" dirty="0">
                <a:solidFill>
                  <a:schemeClr val="bg1"/>
                </a:solidFill>
              </a:rPr>
              <a:t>, peureux, image de soi pauvre</a:t>
            </a:r>
            <a:r>
              <a:rPr lang="fr-F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664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10 – </a:t>
            </a:r>
            <a:r>
              <a:rPr lang="fr-FR" sz="3200" b="1" dirty="0">
                <a:solidFill>
                  <a:schemeClr val="bg1"/>
                </a:solidFill>
              </a:rPr>
              <a:t>MELANCOLIQUE – COLERIQUE</a:t>
            </a:r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b="1" u="sng" dirty="0">
                <a:solidFill>
                  <a:srgbClr val="C00000"/>
                </a:solidFill>
              </a:rPr>
              <a:t>Aspect positif </a:t>
            </a:r>
            <a:r>
              <a:rPr lang="fr-FR" sz="3200" u="sng" dirty="0">
                <a:solidFill>
                  <a:srgbClr val="C00000"/>
                </a:solidFill>
              </a:rPr>
              <a:t>: </a:t>
            </a:r>
            <a:endParaRPr lang="fr-FR" sz="3200" u="sng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</a:rPr>
              <a:t>Grande </a:t>
            </a:r>
            <a:r>
              <a:rPr lang="fr-FR" sz="3200" b="1" dirty="0">
                <a:solidFill>
                  <a:schemeClr val="bg1"/>
                </a:solidFill>
              </a:rPr>
              <a:t>gamme vocationnelle, capable en direction, a de l’initiative, perfectionniste, analyste.</a:t>
            </a:r>
          </a:p>
          <a:p>
            <a:r>
              <a:rPr lang="fr-FR" sz="3200" b="1" u="sng" dirty="0">
                <a:solidFill>
                  <a:srgbClr val="C00000"/>
                </a:solidFill>
              </a:rPr>
              <a:t>Aspects négatifs </a:t>
            </a:r>
            <a:r>
              <a:rPr lang="fr-FR" sz="3200" u="sng" dirty="0">
                <a:solidFill>
                  <a:srgbClr val="C00000"/>
                </a:solidFill>
              </a:rPr>
              <a:t>: </a:t>
            </a:r>
            <a:endParaRPr lang="fr-FR" sz="3200" u="sng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</a:rPr>
              <a:t>Difficile </a:t>
            </a:r>
            <a:r>
              <a:rPr lang="fr-FR" sz="3200" b="1" dirty="0">
                <a:solidFill>
                  <a:schemeClr val="bg1"/>
                </a:solidFill>
              </a:rPr>
              <a:t>de se complaire, est négatif, se déprime avec facilité, est excessivement méticuleux, très critique. </a:t>
            </a:r>
          </a:p>
        </p:txBody>
      </p:sp>
    </p:spTree>
    <p:extLst>
      <p:ext uri="{BB962C8B-B14F-4D97-AF65-F5344CB8AC3E}">
        <p14:creationId xmlns:p14="http://schemas.microsoft.com/office/powerpoint/2010/main" val="35316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11 - </a:t>
            </a:r>
            <a:r>
              <a:rPr lang="fr-FR" sz="3200" b="1" dirty="0">
                <a:solidFill>
                  <a:schemeClr val="bg1"/>
                </a:solidFill>
              </a:rPr>
              <a:t>FLEMATIQUE – COLÉRIQUE</a:t>
            </a:r>
            <a:endParaRPr lang="fr-FR" sz="3200" dirty="0">
              <a:solidFill>
                <a:schemeClr val="bg1"/>
              </a:solidFill>
            </a:endParaRPr>
          </a:p>
          <a:p>
            <a:r>
              <a:rPr lang="fr-FR" sz="3200" b="1" u="sng" dirty="0">
                <a:solidFill>
                  <a:srgbClr val="0070C0"/>
                </a:solidFill>
              </a:rPr>
              <a:t>Aspect positif </a:t>
            </a:r>
            <a:r>
              <a:rPr lang="fr-FR" sz="3200" u="sng" dirty="0" smtClean="0">
                <a:solidFill>
                  <a:srgbClr val="0070C0"/>
                </a:solidFill>
              </a:rPr>
              <a:t>:                                                                      </a:t>
            </a:r>
            <a:r>
              <a:rPr lang="fr-FR" sz="3200" b="1" dirty="0" smtClean="0">
                <a:solidFill>
                  <a:schemeClr val="bg1"/>
                </a:solidFill>
              </a:rPr>
              <a:t>Bon </a:t>
            </a:r>
            <a:r>
              <a:rPr lang="fr-FR" sz="3200" b="1" dirty="0">
                <a:solidFill>
                  <a:schemeClr val="bg1"/>
                </a:solidFill>
              </a:rPr>
              <a:t>écouteur, traite bien les gens, est patient, fait confiance</a:t>
            </a:r>
            <a:r>
              <a:rPr lang="fr-FR" sz="3200" b="1" dirty="0" smtClean="0">
                <a:solidFill>
                  <a:schemeClr val="bg1"/>
                </a:solidFill>
              </a:rPr>
              <a:t>.</a:t>
            </a:r>
          </a:p>
          <a:p>
            <a:endParaRPr lang="fr-FR" sz="3200" b="1" dirty="0"/>
          </a:p>
          <a:p>
            <a:r>
              <a:rPr lang="fr-FR" sz="3200" b="1" u="sng" dirty="0">
                <a:solidFill>
                  <a:srgbClr val="0070C0"/>
                </a:solidFill>
              </a:rPr>
              <a:t>Aspects négatifs : </a:t>
            </a:r>
            <a:endParaRPr lang="fr-FR" sz="3200" b="1" u="sng" dirty="0" smtClean="0">
              <a:solidFill>
                <a:srgbClr val="0070C0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</a:rPr>
              <a:t>Manque </a:t>
            </a:r>
            <a:r>
              <a:rPr lang="fr-FR" sz="3200" b="1" dirty="0">
                <a:solidFill>
                  <a:schemeClr val="bg1"/>
                </a:solidFill>
              </a:rPr>
              <a:t>de motivation, peureux, obstiné et inflexible, passif.</a:t>
            </a:r>
          </a:p>
          <a:p>
            <a:r>
              <a:rPr lang="fr-FR" sz="32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62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12 – </a:t>
            </a:r>
            <a:r>
              <a:rPr lang="fr-FR" sz="3200" b="1" dirty="0" smtClean="0">
                <a:solidFill>
                  <a:schemeClr val="bg1"/>
                </a:solidFill>
              </a:rPr>
              <a:t>FLEGMATIQUE </a:t>
            </a:r>
            <a:r>
              <a:rPr lang="fr-FR" sz="3200" b="1" dirty="0">
                <a:solidFill>
                  <a:schemeClr val="bg1"/>
                </a:solidFill>
              </a:rPr>
              <a:t>– MELANCOLIQUE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</a:p>
          <a:p>
            <a:r>
              <a:rPr lang="fr-FR" sz="3200" dirty="0"/>
              <a:t> </a:t>
            </a:r>
          </a:p>
          <a:p>
            <a:r>
              <a:rPr lang="fr-FR" sz="3200" b="1" u="sng" dirty="0">
                <a:solidFill>
                  <a:srgbClr val="0070C0"/>
                </a:solidFill>
              </a:rPr>
              <a:t>Aspect positif </a:t>
            </a:r>
            <a:r>
              <a:rPr lang="fr-FR" sz="3200" u="sng" dirty="0">
                <a:solidFill>
                  <a:srgbClr val="0070C0"/>
                </a:solidFill>
              </a:rPr>
              <a:t>: </a:t>
            </a:r>
            <a:r>
              <a:rPr lang="fr-FR" sz="3200" dirty="0" smtClean="0"/>
              <a:t>                                                                </a:t>
            </a:r>
            <a:r>
              <a:rPr lang="fr-FR" sz="3200" b="1" dirty="0" smtClean="0">
                <a:solidFill>
                  <a:schemeClr val="bg1"/>
                </a:solidFill>
              </a:rPr>
              <a:t>Reposé</a:t>
            </a:r>
            <a:r>
              <a:rPr lang="fr-FR" sz="3200" b="1" dirty="0">
                <a:solidFill>
                  <a:schemeClr val="bg1"/>
                </a:solidFill>
              </a:rPr>
              <a:t>, agréable, doux, confiant, sensible, patient et minutieux.</a:t>
            </a:r>
          </a:p>
          <a:p>
            <a:r>
              <a:rPr lang="fr-FR" sz="3200" b="1" u="sng" dirty="0">
                <a:solidFill>
                  <a:srgbClr val="0070C0"/>
                </a:solidFill>
              </a:rPr>
              <a:t>Aspects négatifs : </a:t>
            </a:r>
            <a:r>
              <a:rPr lang="fr-FR" sz="3200" b="1" u="sng" dirty="0" smtClean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fr-FR" sz="3200" b="1" dirty="0" smtClean="0">
                <a:solidFill>
                  <a:schemeClr val="bg1"/>
                </a:solidFill>
              </a:rPr>
              <a:t>Est </a:t>
            </a:r>
            <a:r>
              <a:rPr lang="fr-FR" sz="3200" b="1" dirty="0">
                <a:solidFill>
                  <a:schemeClr val="bg1"/>
                </a:solidFill>
              </a:rPr>
              <a:t>craintif, égoïste, négativiste, et critique.</a:t>
            </a:r>
          </a:p>
        </p:txBody>
      </p:sp>
    </p:spTree>
    <p:extLst>
      <p:ext uri="{BB962C8B-B14F-4D97-AF65-F5344CB8AC3E}">
        <p14:creationId xmlns:p14="http://schemas.microsoft.com/office/powerpoint/2010/main" val="42636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8196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4800" b="1" dirty="0">
                <a:solidFill>
                  <a:srgbClr val="FFFF66"/>
                </a:solidFill>
              </a:rPr>
              <a:t>Les 12 combinaisons de tempéraments.</a:t>
            </a:r>
          </a:p>
          <a:p>
            <a:pPr eaLnBrk="1" hangingPunct="1">
              <a:spcBef>
                <a:spcPct val="50000"/>
              </a:spcBef>
            </a:pPr>
            <a:r>
              <a:rPr lang="es-MX" sz="3600" b="1" u="sng" dirty="0" err="1"/>
              <a:t>Combinaisons</a:t>
            </a:r>
            <a:r>
              <a:rPr lang="es-MX" sz="3600" b="1" u="sng" dirty="0"/>
              <a:t> </a:t>
            </a:r>
            <a:r>
              <a:rPr lang="es-MX" sz="3600" b="1" u="sng" dirty="0" err="1"/>
              <a:t>Naturelles</a:t>
            </a:r>
            <a:r>
              <a:rPr lang="es-MX" sz="3600" b="1" u="sng" dirty="0"/>
              <a:t> – </a:t>
            </a:r>
            <a:r>
              <a:rPr lang="es-MX" sz="3600" b="1" u="sng" dirty="0" err="1"/>
              <a:t>Frères</a:t>
            </a:r>
            <a:r>
              <a:rPr lang="es-MX" sz="3600" b="1" u="sng" dirty="0"/>
              <a:t> </a:t>
            </a:r>
            <a:endParaRPr lang="es-MX" sz="3600" b="1" u="sng" dirty="0" smtClean="0"/>
          </a:p>
          <a:p>
            <a:pPr eaLnBrk="1" hangingPunct="1">
              <a:spcBef>
                <a:spcPct val="50000"/>
              </a:spcBef>
            </a:pPr>
            <a:r>
              <a:rPr lang="es-MX" sz="4000" b="1" dirty="0" smtClean="0"/>
              <a:t>SANGUIN </a:t>
            </a:r>
            <a:r>
              <a:rPr lang="es-MX" sz="4000" b="1" dirty="0"/>
              <a:t>– COLÉRIQUE - Si </a:t>
            </a:r>
            <a:r>
              <a:rPr lang="es-MX" sz="4000" b="1" dirty="0" err="1"/>
              <a:t>vous</a:t>
            </a:r>
            <a:r>
              <a:rPr lang="es-MX" sz="4000" b="1" dirty="0"/>
              <a:t> </a:t>
            </a:r>
            <a:r>
              <a:rPr lang="es-MX" sz="4000" b="1" dirty="0" err="1"/>
              <a:t>avez</a:t>
            </a:r>
            <a:r>
              <a:rPr lang="es-MX" sz="4000" b="1" dirty="0"/>
              <a:t> </a:t>
            </a:r>
            <a:r>
              <a:rPr lang="es-MX" sz="4000" b="1" dirty="0" err="1"/>
              <a:t>cette</a:t>
            </a:r>
            <a:r>
              <a:rPr lang="es-MX" sz="4000" b="1" dirty="0"/>
              <a:t> </a:t>
            </a:r>
            <a:r>
              <a:rPr lang="es-MX" sz="4000" b="1" dirty="0" err="1"/>
              <a:t>combinaison</a:t>
            </a:r>
            <a:r>
              <a:rPr lang="es-MX" sz="4000" b="1" dirty="0"/>
              <a:t>, </a:t>
            </a:r>
            <a:r>
              <a:rPr lang="es-MX" sz="4000" b="1" dirty="0" err="1"/>
              <a:t>vous</a:t>
            </a:r>
            <a:r>
              <a:rPr lang="es-MX" sz="4000" b="1" dirty="0"/>
              <a:t> </a:t>
            </a:r>
            <a:r>
              <a:rPr lang="es-MX" sz="4000" b="1" dirty="0" err="1"/>
              <a:t>avez</a:t>
            </a:r>
            <a:r>
              <a:rPr lang="es-MX" sz="4000" b="1" dirty="0"/>
              <a:t> de </a:t>
            </a:r>
            <a:r>
              <a:rPr lang="es-MX" sz="4000" b="1" dirty="0" err="1"/>
              <a:t>grands</a:t>
            </a:r>
            <a:r>
              <a:rPr lang="es-MX" sz="4000" b="1" dirty="0"/>
              <a:t> </a:t>
            </a:r>
            <a:r>
              <a:rPr lang="es-MX" sz="4000" b="1" dirty="0" err="1"/>
              <a:t>potentiels</a:t>
            </a:r>
            <a:r>
              <a:rPr lang="es-MX" sz="4000" b="1" dirty="0"/>
              <a:t> </a:t>
            </a:r>
            <a:r>
              <a:rPr lang="es-MX" sz="4000" b="1" dirty="0" err="1"/>
              <a:t>pour</a:t>
            </a:r>
            <a:r>
              <a:rPr lang="es-MX" sz="4000" b="1" dirty="0"/>
              <a:t> la </a:t>
            </a:r>
            <a:r>
              <a:rPr lang="es-MX" sz="4000" b="1" dirty="0" err="1"/>
              <a:t>direction</a:t>
            </a:r>
            <a:r>
              <a:rPr lang="es-MX" sz="4000" b="1" dirty="0"/>
              <a:t>. </a:t>
            </a:r>
            <a:endParaRPr lang="fr-FR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4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8196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720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4800" b="1" dirty="0">
                <a:solidFill>
                  <a:srgbClr val="FFFF66"/>
                </a:solidFill>
              </a:rPr>
              <a:t>Les 12 combinaisons de tempéraments.</a:t>
            </a:r>
          </a:p>
          <a:p>
            <a:pPr eaLnBrk="1" hangingPunct="1">
              <a:spcBef>
                <a:spcPct val="50000"/>
              </a:spcBef>
            </a:pPr>
            <a:r>
              <a:rPr lang="es-MX" sz="4000" b="1" dirty="0" err="1" smtClean="0"/>
              <a:t>Avec</a:t>
            </a:r>
            <a:r>
              <a:rPr lang="es-MX" sz="4000" b="1" dirty="0" smtClean="0"/>
              <a:t> </a:t>
            </a:r>
            <a:r>
              <a:rPr lang="es-MX" sz="4000" b="1" dirty="0"/>
              <a:t>ces </a:t>
            </a:r>
            <a:r>
              <a:rPr lang="es-MX" sz="4000" b="1" dirty="0" err="1"/>
              <a:t>deux</a:t>
            </a:r>
            <a:r>
              <a:rPr lang="es-MX" sz="4000" b="1" dirty="0"/>
              <a:t> </a:t>
            </a:r>
            <a:r>
              <a:rPr lang="es-MX" sz="4000" b="1" dirty="0" err="1"/>
              <a:t>forces</a:t>
            </a:r>
            <a:r>
              <a:rPr lang="es-MX" sz="4000" b="1" dirty="0"/>
              <a:t> </a:t>
            </a:r>
            <a:r>
              <a:rPr lang="es-MX" sz="4000" b="1" dirty="0" err="1"/>
              <a:t>combinées</a:t>
            </a:r>
            <a:r>
              <a:rPr lang="es-MX" sz="4000" b="1" dirty="0"/>
              <a:t> </a:t>
            </a:r>
            <a:r>
              <a:rPr lang="es-MX" sz="4000" b="1" dirty="0" err="1"/>
              <a:t>vous</a:t>
            </a:r>
            <a:r>
              <a:rPr lang="es-MX" sz="4000" b="1" dirty="0"/>
              <a:t> </a:t>
            </a:r>
            <a:r>
              <a:rPr lang="es-MX" sz="4000" b="1" dirty="0" err="1"/>
              <a:t>pouvez</a:t>
            </a:r>
            <a:r>
              <a:rPr lang="es-MX" sz="4000" b="1" dirty="0"/>
              <a:t> </a:t>
            </a:r>
            <a:r>
              <a:rPr lang="es-MX" sz="4000" b="1" dirty="0" err="1"/>
              <a:t>diriger</a:t>
            </a:r>
            <a:r>
              <a:rPr lang="es-MX" sz="4000" b="1" dirty="0"/>
              <a:t> les </a:t>
            </a:r>
            <a:r>
              <a:rPr lang="es-MX" sz="4000" b="1" dirty="0" err="1"/>
              <a:t>autres</a:t>
            </a:r>
            <a:r>
              <a:rPr lang="es-MX" sz="4000" b="1" dirty="0"/>
              <a:t> et faire </a:t>
            </a:r>
            <a:r>
              <a:rPr lang="es-MX" sz="4000" b="1" dirty="0" err="1"/>
              <a:t>qu’ils</a:t>
            </a:r>
            <a:r>
              <a:rPr lang="es-MX" sz="4000" b="1" dirty="0"/>
              <a:t> </a:t>
            </a:r>
            <a:r>
              <a:rPr lang="es-MX" sz="4000" b="1" dirty="0" err="1"/>
              <a:t>prennent</a:t>
            </a:r>
            <a:r>
              <a:rPr lang="es-MX" sz="4000" b="1" dirty="0"/>
              <a:t> </a:t>
            </a:r>
            <a:r>
              <a:rPr lang="es-MX" sz="4000" b="1" dirty="0" err="1"/>
              <a:t>plaisir</a:t>
            </a:r>
            <a:r>
              <a:rPr lang="es-MX" sz="4000" b="1" dirty="0"/>
              <a:t> à </a:t>
            </a:r>
            <a:r>
              <a:rPr lang="es-MX" sz="4000" b="1" dirty="0" err="1"/>
              <a:t>leur</a:t>
            </a:r>
            <a:r>
              <a:rPr lang="es-MX" sz="4000" b="1" dirty="0"/>
              <a:t> </a:t>
            </a:r>
            <a:r>
              <a:rPr lang="es-MX" sz="4000" b="1" dirty="0" err="1"/>
              <a:t>travail</a:t>
            </a:r>
            <a:r>
              <a:rPr lang="es-MX" sz="4000" b="1" dirty="0"/>
              <a:t>. </a:t>
            </a:r>
            <a:r>
              <a:rPr lang="es-MX" sz="4000" b="1" dirty="0" err="1"/>
              <a:t>Négativement</a:t>
            </a:r>
            <a:r>
              <a:rPr lang="es-MX" sz="4000" b="1" dirty="0"/>
              <a:t> </a:t>
            </a:r>
            <a:r>
              <a:rPr lang="es-MX" sz="4000" b="1" dirty="0" err="1"/>
              <a:t>vous</a:t>
            </a:r>
            <a:r>
              <a:rPr lang="es-MX" sz="4000" b="1" dirty="0"/>
              <a:t> </a:t>
            </a:r>
            <a:r>
              <a:rPr lang="es-MX" sz="4000" b="1" dirty="0" err="1"/>
              <a:t>pouvez</a:t>
            </a:r>
            <a:r>
              <a:rPr lang="es-MX" sz="4000" b="1" dirty="0"/>
              <a:t> </a:t>
            </a:r>
            <a:r>
              <a:rPr lang="es-MX" sz="4000" b="1" dirty="0" err="1"/>
              <a:t>être</a:t>
            </a:r>
            <a:r>
              <a:rPr lang="es-MX" sz="4000" b="1" dirty="0"/>
              <a:t> une </a:t>
            </a:r>
            <a:r>
              <a:rPr lang="es-MX" sz="4000" b="1" dirty="0" err="1"/>
              <a:t>personne</a:t>
            </a:r>
            <a:r>
              <a:rPr lang="es-MX" sz="4000" b="1" dirty="0"/>
              <a:t>  </a:t>
            </a:r>
            <a:r>
              <a:rPr lang="es-MX" sz="4000" b="1" dirty="0" err="1"/>
              <a:t>toute-puissante</a:t>
            </a:r>
            <a:r>
              <a:rPr lang="es-MX" sz="4000" b="1" dirty="0"/>
              <a:t>, </a:t>
            </a:r>
            <a:r>
              <a:rPr lang="es-MX" sz="4000" b="1" dirty="0" err="1"/>
              <a:t>impulsive</a:t>
            </a:r>
            <a:r>
              <a:rPr lang="es-MX" sz="4000" b="1" dirty="0"/>
              <a:t> et </a:t>
            </a:r>
            <a:r>
              <a:rPr lang="es-MX" sz="4000" b="1" dirty="0" err="1"/>
              <a:t>impatiente</a:t>
            </a:r>
            <a:r>
              <a:rPr lang="es-MX" sz="4000" b="1" dirty="0"/>
              <a:t> </a:t>
            </a:r>
            <a:r>
              <a:rPr lang="es-MX" sz="4000" b="1" dirty="0" err="1"/>
              <a:t>qui</a:t>
            </a:r>
            <a:r>
              <a:rPr lang="es-MX" sz="4000" b="1" dirty="0"/>
              <a:t> </a:t>
            </a:r>
            <a:r>
              <a:rPr lang="es-MX" sz="4000" b="1" dirty="0" err="1"/>
              <a:t>monopolise</a:t>
            </a:r>
            <a:r>
              <a:rPr lang="es-MX" sz="4000" b="1" dirty="0"/>
              <a:t> la </a:t>
            </a:r>
            <a:r>
              <a:rPr lang="es-MX" sz="4000" b="1" dirty="0" err="1"/>
              <a:t>conversation</a:t>
            </a:r>
            <a:r>
              <a:rPr lang="es-MX" sz="4000" b="1" dirty="0">
                <a:solidFill>
                  <a:schemeClr val="bg1"/>
                </a:solidFill>
              </a:rPr>
              <a:t>.</a:t>
            </a:r>
            <a:r>
              <a:rPr lang="es-MX" sz="6600" b="1" dirty="0">
                <a:solidFill>
                  <a:schemeClr val="bg1"/>
                </a:solidFill>
              </a:rPr>
              <a:t/>
            </a:r>
            <a:br>
              <a:rPr lang="es-MX" sz="6600" b="1" dirty="0">
                <a:solidFill>
                  <a:schemeClr val="bg1"/>
                </a:solidFill>
              </a:rPr>
            </a:br>
            <a:endParaRPr lang="fr-FR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9220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563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4000" b="1" dirty="0"/>
              <a:t>FLEGMATIQUE – MELANCOLIQUE “</a:t>
            </a:r>
            <a:r>
              <a:rPr lang="es-MX" sz="4000" b="1" dirty="0" err="1"/>
              <a:t>Il</a:t>
            </a:r>
            <a:r>
              <a:rPr lang="es-MX" sz="4000" b="1" dirty="0"/>
              <a:t> parle </a:t>
            </a:r>
            <a:r>
              <a:rPr lang="es-MX" sz="4000" b="1" dirty="0" err="1"/>
              <a:t>avec</a:t>
            </a:r>
            <a:r>
              <a:rPr lang="es-MX" sz="4000" b="1" dirty="0"/>
              <a:t> des </a:t>
            </a:r>
            <a:r>
              <a:rPr lang="es-MX" sz="4000" b="1" dirty="0" err="1"/>
              <a:t>mots</a:t>
            </a:r>
            <a:r>
              <a:rPr lang="es-MX" sz="4000" b="1" dirty="0"/>
              <a:t> suaves et porte un </a:t>
            </a:r>
            <a:r>
              <a:rPr lang="es-MX" sz="4000" b="1" dirty="0" err="1"/>
              <a:t>gourdin</a:t>
            </a:r>
            <a:r>
              <a:rPr lang="es-MX" sz="4000" b="1" dirty="0"/>
              <a:t>” </a:t>
            </a:r>
            <a:r>
              <a:rPr lang="es-MX" sz="4000" b="1" dirty="0" err="1"/>
              <a:t>Cette</a:t>
            </a:r>
            <a:r>
              <a:rPr lang="es-MX" sz="4000" b="1" dirty="0"/>
              <a:t> </a:t>
            </a:r>
            <a:r>
              <a:rPr lang="es-MX" sz="4000" b="1" dirty="0" err="1"/>
              <a:t>combinaison</a:t>
            </a:r>
            <a:r>
              <a:rPr lang="es-MX" sz="4000" b="1" dirty="0"/>
              <a:t> </a:t>
            </a:r>
            <a:r>
              <a:rPr lang="es-MX" sz="4000" b="1" dirty="0" err="1"/>
              <a:t>produit</a:t>
            </a:r>
            <a:r>
              <a:rPr lang="es-MX" sz="4000" b="1" dirty="0"/>
              <a:t> de  </a:t>
            </a:r>
            <a:r>
              <a:rPr lang="es-MX" sz="4000" b="1" dirty="0" err="1"/>
              <a:t>grands</a:t>
            </a:r>
            <a:r>
              <a:rPr lang="es-MX" sz="4000" b="1" dirty="0"/>
              <a:t> </a:t>
            </a:r>
            <a:r>
              <a:rPr lang="es-MX" sz="4000" b="1" dirty="0" err="1"/>
              <a:t>éducateurs</a:t>
            </a:r>
            <a:r>
              <a:rPr lang="es-MX" sz="4000" b="1" dirty="0"/>
              <a:t> à cause de </a:t>
            </a:r>
            <a:r>
              <a:rPr lang="es-MX" sz="4000" b="1" dirty="0" err="1"/>
              <a:t>l’amour</a:t>
            </a:r>
            <a:r>
              <a:rPr lang="es-MX" sz="4000" b="1" dirty="0"/>
              <a:t> du </a:t>
            </a:r>
            <a:r>
              <a:rPr lang="es-MX" sz="4000" b="1" dirty="0" err="1"/>
              <a:t>mélancolique</a:t>
            </a:r>
            <a:r>
              <a:rPr lang="es-MX" sz="4000" b="1" dirty="0"/>
              <a:t> </a:t>
            </a:r>
            <a:r>
              <a:rPr lang="es-MX" sz="4000" b="1" dirty="0" err="1"/>
              <a:t>pour</a:t>
            </a:r>
            <a:r>
              <a:rPr lang="es-MX" sz="4000" b="1" dirty="0"/>
              <a:t> </a:t>
            </a:r>
            <a:r>
              <a:rPr lang="es-MX" sz="4000" b="1" dirty="0" err="1"/>
              <a:t>l’étude</a:t>
            </a:r>
            <a:r>
              <a:rPr lang="es-MX" sz="4000" b="1" dirty="0"/>
              <a:t> et la </a:t>
            </a:r>
            <a:r>
              <a:rPr lang="es-MX" sz="4000" b="1" dirty="0" err="1"/>
              <a:t>recherche</a:t>
            </a:r>
            <a:r>
              <a:rPr lang="es-MX" sz="4000" b="1" dirty="0"/>
              <a:t>. </a:t>
            </a:r>
            <a:r>
              <a:rPr lang="es-MX" sz="4000" b="1" dirty="0" err="1"/>
              <a:t>Il</a:t>
            </a:r>
            <a:r>
              <a:rPr lang="es-MX" sz="4000" b="1" dirty="0"/>
              <a:t> </a:t>
            </a:r>
            <a:r>
              <a:rPr lang="es-MX" sz="4000" b="1" dirty="0" err="1"/>
              <a:t>est</a:t>
            </a:r>
            <a:r>
              <a:rPr lang="es-MX" sz="4000" b="1" dirty="0"/>
              <a:t> </a:t>
            </a:r>
            <a:r>
              <a:rPr lang="es-MX" sz="4000" b="1" dirty="0" err="1"/>
              <a:t>humanisé</a:t>
            </a:r>
            <a:r>
              <a:rPr lang="es-MX" sz="4000" b="1" dirty="0"/>
              <a:t> par </a:t>
            </a:r>
            <a:r>
              <a:rPr lang="es-MX" sz="4000" b="1" dirty="0" err="1"/>
              <a:t>l’habileté</a:t>
            </a:r>
            <a:r>
              <a:rPr lang="es-MX" sz="4000" b="1" dirty="0"/>
              <a:t> du </a:t>
            </a:r>
            <a:r>
              <a:rPr lang="es-MX" sz="4000" b="1" dirty="0" err="1"/>
              <a:t>flegmatique</a:t>
            </a:r>
            <a:r>
              <a:rPr lang="es-MX" sz="4000" b="1" dirty="0"/>
              <a:t> à bien se </a:t>
            </a:r>
            <a:r>
              <a:rPr lang="es-MX" sz="4000" b="1" dirty="0" err="1"/>
              <a:t>comporter</a:t>
            </a:r>
            <a:r>
              <a:rPr lang="es-MX" sz="4000" b="1" dirty="0"/>
              <a:t> </a:t>
            </a:r>
            <a:r>
              <a:rPr lang="es-MX" sz="4000" b="1" dirty="0" err="1"/>
              <a:t>avec</a:t>
            </a:r>
            <a:r>
              <a:rPr lang="es-MX" sz="4000" b="1" dirty="0"/>
              <a:t> les gens.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0193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10244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4400" b="1" dirty="0" err="1" smtClean="0"/>
              <a:t>Négativement</a:t>
            </a:r>
            <a:r>
              <a:rPr lang="es-MX" sz="4400" b="1" dirty="0" smtClean="0"/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es-MX" sz="4400" b="1" dirty="0" err="1" smtClean="0"/>
              <a:t>il</a:t>
            </a:r>
            <a:r>
              <a:rPr lang="es-MX" sz="4400" b="1" dirty="0" smtClean="0"/>
              <a:t>  </a:t>
            </a:r>
            <a:r>
              <a:rPr lang="es-MX" sz="4400" b="1" dirty="0"/>
              <a:t>se </a:t>
            </a:r>
            <a:r>
              <a:rPr lang="es-MX" sz="4400" b="1" dirty="0" err="1"/>
              <a:t>peut</a:t>
            </a:r>
            <a:r>
              <a:rPr lang="es-MX" sz="4400" b="1" dirty="0"/>
              <a:t> </a:t>
            </a:r>
            <a:r>
              <a:rPr lang="es-MX" sz="4400" b="1" dirty="0" err="1"/>
              <a:t>qu’en</a:t>
            </a:r>
            <a:r>
              <a:rPr lang="es-MX" sz="4400" b="1" dirty="0"/>
              <a:t> </a:t>
            </a:r>
            <a:r>
              <a:rPr lang="es-MX" sz="4400" b="1" dirty="0" err="1"/>
              <a:t>prenant</a:t>
            </a:r>
            <a:r>
              <a:rPr lang="es-MX" sz="4400" b="1" dirty="0"/>
              <a:t> des </a:t>
            </a:r>
            <a:r>
              <a:rPr lang="es-MX" sz="4400" b="1" dirty="0" err="1"/>
              <a:t>décisions</a:t>
            </a:r>
            <a:r>
              <a:rPr lang="es-MX" sz="4400" b="1" dirty="0"/>
              <a:t>  </a:t>
            </a:r>
            <a:r>
              <a:rPr lang="es-MX" sz="4400" b="1" dirty="0" err="1"/>
              <a:t>il</a:t>
            </a:r>
            <a:r>
              <a:rPr lang="es-MX" sz="4400" b="1" dirty="0"/>
              <a:t> </a:t>
            </a:r>
            <a:r>
              <a:rPr lang="es-MX" sz="4400" b="1" dirty="0" err="1"/>
              <a:t>ait</a:t>
            </a:r>
            <a:r>
              <a:rPr lang="es-MX" sz="4400" b="1" dirty="0"/>
              <a:t> des </a:t>
            </a:r>
            <a:r>
              <a:rPr lang="es-MX" sz="4400" b="1" dirty="0" err="1"/>
              <a:t>problèmes</a:t>
            </a:r>
            <a:r>
              <a:rPr lang="es-MX" sz="4400" b="1" dirty="0"/>
              <a:t>, </a:t>
            </a:r>
            <a:r>
              <a:rPr lang="es-MX" sz="4400" b="1" dirty="0" err="1"/>
              <a:t>mais</a:t>
            </a:r>
            <a:r>
              <a:rPr lang="es-MX" sz="4400" b="1" dirty="0"/>
              <a:t> le </a:t>
            </a:r>
            <a:r>
              <a:rPr lang="es-MX" sz="4400" b="1" dirty="0" err="1"/>
              <a:t>flegmatique</a:t>
            </a:r>
            <a:r>
              <a:rPr lang="es-MX" sz="4400" b="1" dirty="0"/>
              <a:t> </a:t>
            </a:r>
            <a:r>
              <a:rPr lang="es-MX" sz="4400" b="1" dirty="0" err="1"/>
              <a:t>évite</a:t>
            </a:r>
            <a:r>
              <a:rPr lang="es-MX" sz="4400" b="1" dirty="0"/>
              <a:t> que le </a:t>
            </a:r>
            <a:r>
              <a:rPr lang="es-MX" sz="4400" b="1" dirty="0" err="1"/>
              <a:t>mélancolique</a:t>
            </a:r>
            <a:r>
              <a:rPr lang="es-MX" sz="4400" b="1" dirty="0"/>
              <a:t> </a:t>
            </a:r>
            <a:r>
              <a:rPr lang="es-MX" sz="4400" b="1" dirty="0" err="1"/>
              <a:t>tombe</a:t>
            </a:r>
            <a:r>
              <a:rPr lang="es-MX" sz="4400" b="1" dirty="0"/>
              <a:t> en </a:t>
            </a:r>
            <a:r>
              <a:rPr lang="es-MX" sz="4400" b="1" dirty="0" err="1"/>
              <a:t>dépression</a:t>
            </a:r>
            <a:r>
              <a:rPr lang="es-MX" sz="4400" b="1" dirty="0"/>
              <a:t> par le faire et le </a:t>
            </a:r>
            <a:r>
              <a:rPr lang="es-MX" sz="4400" b="1" dirty="0" err="1"/>
              <a:t>désir</a:t>
            </a:r>
            <a:r>
              <a:rPr lang="es-MX" sz="4400" b="1" dirty="0"/>
              <a:t> de </a:t>
            </a:r>
            <a:r>
              <a:rPr lang="es-MX" sz="4400" b="1" dirty="0" err="1"/>
              <a:t>perfection</a:t>
            </a:r>
            <a:r>
              <a:rPr lang="es-MX" sz="4400" b="1" dirty="0"/>
              <a:t> </a:t>
            </a:r>
            <a:r>
              <a:rPr lang="es-MX" sz="4400" b="1" dirty="0" err="1"/>
              <a:t>mettant</a:t>
            </a:r>
            <a:r>
              <a:rPr lang="es-MX" sz="4400" b="1" dirty="0"/>
              <a:t> en </a:t>
            </a:r>
            <a:r>
              <a:rPr lang="es-MX" sz="4400" b="1" dirty="0" err="1"/>
              <a:t>action</a:t>
            </a:r>
            <a:r>
              <a:rPr lang="es-MX" sz="4400" b="1" dirty="0"/>
              <a:t> le </a:t>
            </a:r>
            <a:r>
              <a:rPr lang="es-MX" sz="4400" b="1" dirty="0" err="1"/>
              <a:t>flegmatique</a:t>
            </a:r>
            <a:r>
              <a:rPr lang="es-MX" sz="4400" b="1" dirty="0"/>
              <a:t>.</a:t>
            </a:r>
            <a:br>
              <a:rPr lang="es-MX" sz="4400" b="1" dirty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4599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11268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4000" b="1" dirty="0" err="1"/>
              <a:t>Combinaisons</a:t>
            </a:r>
            <a:r>
              <a:rPr lang="es-MX" sz="4000" b="1" dirty="0"/>
              <a:t> </a:t>
            </a:r>
            <a:r>
              <a:rPr lang="es-MX" sz="4000" b="1" dirty="0" err="1"/>
              <a:t>Complémentaires</a:t>
            </a:r>
            <a:r>
              <a:rPr lang="es-MX" sz="4000" b="1" dirty="0"/>
              <a:t> - </a:t>
            </a:r>
            <a:r>
              <a:rPr lang="es-MX" sz="4000" b="1" dirty="0" err="1"/>
              <a:t>Cousins</a:t>
            </a:r>
            <a:r>
              <a:rPr lang="es-MX" sz="4000" b="1" dirty="0"/>
              <a:t> </a:t>
            </a: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/>
              <a:t>SANGUIN – FLEGMATIQUE </a:t>
            </a:r>
          </a:p>
          <a:p>
            <a:pPr eaLnBrk="1" hangingPunct="1">
              <a:spcBef>
                <a:spcPct val="50000"/>
              </a:spcBef>
            </a:pPr>
            <a:r>
              <a:rPr lang="es-MX" sz="4000" b="1" dirty="0"/>
              <a:t>Le </a:t>
            </a:r>
            <a:r>
              <a:rPr lang="es-MX" sz="4000" b="1" dirty="0" err="1"/>
              <a:t>flegmatique</a:t>
            </a:r>
            <a:r>
              <a:rPr lang="es-MX" sz="4000" b="1" dirty="0"/>
              <a:t> calme les </a:t>
            </a:r>
            <a:r>
              <a:rPr lang="es-MX" sz="4000" b="1" dirty="0" err="1"/>
              <a:t>hauts</a:t>
            </a:r>
            <a:r>
              <a:rPr lang="es-MX" sz="4000" b="1" dirty="0"/>
              <a:t> et </a:t>
            </a:r>
            <a:r>
              <a:rPr lang="es-MX" sz="4000" b="1" dirty="0" err="1"/>
              <a:t>bas</a:t>
            </a:r>
            <a:r>
              <a:rPr lang="es-MX" sz="4000" b="1" dirty="0"/>
              <a:t> du </a:t>
            </a:r>
            <a:r>
              <a:rPr lang="es-MX" sz="4000" b="1" dirty="0" err="1"/>
              <a:t>sanguin</a:t>
            </a:r>
            <a:r>
              <a:rPr lang="es-MX" sz="4000" b="1" dirty="0"/>
              <a:t>. Le </a:t>
            </a:r>
            <a:r>
              <a:rPr lang="es-MX" sz="4000" b="1" dirty="0" err="1"/>
              <a:t>sanguin</a:t>
            </a:r>
            <a:r>
              <a:rPr lang="es-MX" sz="4000" b="1" dirty="0"/>
              <a:t> </a:t>
            </a:r>
            <a:r>
              <a:rPr lang="es-MX" sz="4000" b="1" dirty="0" err="1"/>
              <a:t>donne</a:t>
            </a:r>
            <a:r>
              <a:rPr lang="es-MX" sz="4000" b="1" dirty="0"/>
              <a:t> de  la </a:t>
            </a:r>
            <a:r>
              <a:rPr lang="es-MX" sz="4000" b="1" dirty="0" err="1"/>
              <a:t>couleur</a:t>
            </a:r>
            <a:r>
              <a:rPr lang="es-MX" sz="4000" b="1" dirty="0"/>
              <a:t> </a:t>
            </a:r>
            <a:r>
              <a:rPr lang="es-MX" sz="4000" b="1" dirty="0" err="1"/>
              <a:t>au</a:t>
            </a:r>
            <a:r>
              <a:rPr lang="es-MX" sz="4000" b="1" dirty="0"/>
              <a:t> </a:t>
            </a:r>
            <a:r>
              <a:rPr lang="es-MX" sz="4000" b="1" dirty="0" err="1"/>
              <a:t>flegmatique</a:t>
            </a:r>
            <a:r>
              <a:rPr lang="es-MX" sz="4000" b="1" dirty="0"/>
              <a:t>. </a:t>
            </a:r>
            <a:r>
              <a:rPr lang="es-MX" sz="4000" b="1" dirty="0" err="1"/>
              <a:t>Il</a:t>
            </a:r>
            <a:r>
              <a:rPr lang="es-MX" sz="4000" b="1" dirty="0"/>
              <a:t> se </a:t>
            </a:r>
            <a:r>
              <a:rPr lang="es-MX" sz="4000" b="1" dirty="0" err="1"/>
              <a:t>penche</a:t>
            </a:r>
            <a:r>
              <a:rPr lang="es-MX" sz="4000" b="1" dirty="0"/>
              <a:t> </a:t>
            </a:r>
            <a:r>
              <a:rPr lang="es-MX" sz="4000" b="1" dirty="0" err="1"/>
              <a:t>vers</a:t>
            </a:r>
            <a:r>
              <a:rPr lang="es-MX" sz="4000" b="1" dirty="0"/>
              <a:t> les </a:t>
            </a:r>
            <a:r>
              <a:rPr lang="es-MX" sz="4000" b="1" dirty="0" err="1"/>
              <a:t>choses</a:t>
            </a:r>
            <a:r>
              <a:rPr lang="es-MX" sz="4000" b="1" dirty="0"/>
              <a:t> </a:t>
            </a:r>
            <a:r>
              <a:rPr lang="es-MX" sz="4000" b="1" dirty="0" err="1"/>
              <a:t>faciles</a:t>
            </a:r>
            <a:r>
              <a:rPr lang="es-MX" sz="4000" b="1" dirty="0"/>
              <a:t> et </a:t>
            </a:r>
            <a:r>
              <a:rPr lang="es-MX" sz="4000" b="1" dirty="0" err="1"/>
              <a:t>vers</a:t>
            </a:r>
            <a:r>
              <a:rPr lang="es-MX" sz="4000" b="1" dirty="0"/>
              <a:t> les </a:t>
            </a:r>
            <a:r>
              <a:rPr lang="es-MX" sz="4000" b="1" dirty="0" err="1"/>
              <a:t>plaisirs</a:t>
            </a:r>
            <a:r>
              <a:rPr lang="es-MX" sz="4000" b="1" dirty="0"/>
              <a:t>, ce </a:t>
            </a:r>
            <a:r>
              <a:rPr lang="es-MX" sz="4000" b="1" dirty="0" err="1"/>
              <a:t>sont</a:t>
            </a:r>
            <a:r>
              <a:rPr lang="es-MX" sz="4000" b="1" dirty="0"/>
              <a:t> les </a:t>
            </a:r>
            <a:r>
              <a:rPr lang="es-MX" sz="4000" b="1" dirty="0" err="1"/>
              <a:t>meilleurs</a:t>
            </a:r>
            <a:r>
              <a:rPr lang="es-MX" sz="4000" b="1" dirty="0"/>
              <a:t> </a:t>
            </a:r>
            <a:r>
              <a:rPr lang="es-MX" sz="4000" b="1" dirty="0" err="1"/>
              <a:t>amis</a:t>
            </a:r>
            <a:r>
              <a:rPr lang="es-MX" sz="4000" b="1" dirty="0"/>
              <a:t> </a:t>
            </a:r>
            <a:r>
              <a:rPr lang="es-MX" sz="4000" b="1" dirty="0" err="1"/>
              <a:t>possibles</a:t>
            </a:r>
            <a:r>
              <a:rPr lang="es-MX" sz="4000" b="1" dirty="0"/>
              <a:t>, ce </a:t>
            </a:r>
            <a:r>
              <a:rPr lang="es-MX" sz="4000" b="1" dirty="0" err="1"/>
              <a:t>sont</a:t>
            </a:r>
            <a:r>
              <a:rPr lang="es-MX" sz="4000" b="1" dirty="0"/>
              <a:t> de </a:t>
            </a:r>
            <a:r>
              <a:rPr lang="es-MX" sz="4000" b="1" dirty="0" err="1"/>
              <a:t>bons</a:t>
            </a:r>
            <a:r>
              <a:rPr lang="es-MX" sz="4000" b="1" dirty="0"/>
              <a:t> </a:t>
            </a:r>
            <a:r>
              <a:rPr lang="es-MX" sz="4000" b="1" dirty="0" err="1"/>
              <a:t>dirigeants</a:t>
            </a:r>
            <a:r>
              <a:rPr lang="es-MX" sz="4000" b="1" dirty="0"/>
              <a:t> </a:t>
            </a:r>
            <a:r>
              <a:rPr lang="es-MX" sz="4000" b="1" dirty="0" err="1"/>
              <a:t>civiques</a:t>
            </a:r>
            <a:r>
              <a:rPr lang="es-MX" sz="4000" b="1" dirty="0"/>
              <a:t>.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10187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12292" name="Picture 4" descr="G-R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964612" cy="751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4800" b="1" dirty="0" err="1"/>
              <a:t>Négativement</a:t>
            </a:r>
            <a:r>
              <a:rPr lang="es-MX" sz="4800" b="1" dirty="0"/>
              <a:t> se </a:t>
            </a:r>
            <a:r>
              <a:rPr lang="es-MX" sz="4800" b="1" dirty="0" err="1"/>
              <a:t>sont</a:t>
            </a:r>
            <a:r>
              <a:rPr lang="es-MX" sz="4800" b="1" dirty="0"/>
              <a:t> des </a:t>
            </a:r>
            <a:r>
              <a:rPr lang="es-MX" sz="4800" b="1" dirty="0" err="1"/>
              <a:t>paresseux</a:t>
            </a:r>
            <a:r>
              <a:rPr lang="es-MX" sz="4800" b="1" dirty="0"/>
              <a:t>, </a:t>
            </a:r>
            <a:r>
              <a:rPr lang="es-MX" sz="4800" b="1" dirty="0" err="1"/>
              <a:t>sans</a:t>
            </a:r>
            <a:r>
              <a:rPr lang="es-MX" sz="4800" b="1" dirty="0"/>
              <a:t> </a:t>
            </a:r>
            <a:r>
              <a:rPr lang="es-MX" sz="4800" b="1" dirty="0" err="1"/>
              <a:t>intention</a:t>
            </a:r>
            <a:r>
              <a:rPr lang="es-MX" sz="4800" b="1" dirty="0"/>
              <a:t> de faire </a:t>
            </a:r>
            <a:r>
              <a:rPr lang="es-MX" sz="4800" b="1" dirty="0" err="1"/>
              <a:t>quelque</a:t>
            </a:r>
            <a:r>
              <a:rPr lang="es-MX" sz="4800" b="1" dirty="0"/>
              <a:t> </a:t>
            </a:r>
            <a:r>
              <a:rPr lang="es-MX" sz="4800" b="1" dirty="0" err="1"/>
              <a:t>chose</a:t>
            </a:r>
            <a:r>
              <a:rPr lang="es-MX" sz="4800" b="1" dirty="0"/>
              <a:t> </a:t>
            </a:r>
            <a:r>
              <a:rPr lang="es-MX" sz="4800" b="1" dirty="0" err="1"/>
              <a:t>qu’ils</a:t>
            </a:r>
            <a:r>
              <a:rPr lang="es-MX" sz="4800" b="1" dirty="0"/>
              <a:t> </a:t>
            </a:r>
            <a:r>
              <a:rPr lang="es-MX" sz="4800" b="1" dirty="0" err="1"/>
              <a:t>peuvent</a:t>
            </a:r>
            <a:r>
              <a:rPr lang="es-MX" sz="4800" b="1" dirty="0"/>
              <a:t> </a:t>
            </a:r>
            <a:r>
              <a:rPr lang="es-MX" sz="4800" b="1" dirty="0" err="1"/>
              <a:t>éviter</a:t>
            </a:r>
            <a:r>
              <a:rPr lang="es-MX" sz="4800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MX" sz="4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s-MX" sz="4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s-MX" sz="4000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s-MX" sz="4400" dirty="0"/>
              <a:t/>
            </a:r>
            <a:br>
              <a:rPr lang="es-MX" sz="4400" dirty="0"/>
            </a:br>
            <a:endParaRPr lang="fr-F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BIEN SE CONNAÎTRE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4400" b="1" dirty="0">
                <a:solidFill>
                  <a:schemeClr val="bg1"/>
                </a:solidFill>
              </a:rPr>
              <a:t>1 - </a:t>
            </a:r>
            <a:r>
              <a:rPr lang="fr-FR" sz="4400" b="1" dirty="0" smtClean="0">
                <a:solidFill>
                  <a:schemeClr val="bg1"/>
                </a:solidFill>
              </a:rPr>
              <a:t>SANGUIN –COLÉRIQUE</a:t>
            </a:r>
            <a:endParaRPr lang="fr-FR" sz="4400" dirty="0">
              <a:solidFill>
                <a:schemeClr val="bg1"/>
              </a:solidFill>
            </a:endParaRPr>
          </a:p>
          <a:p>
            <a:r>
              <a:rPr lang="fr-FR" sz="4000" b="1" dirty="0">
                <a:solidFill>
                  <a:schemeClr val="bg1"/>
                </a:solidFill>
              </a:rPr>
              <a:t>Aspects positifs :</a:t>
            </a:r>
            <a:r>
              <a:rPr lang="fr-FR" sz="4000" dirty="0">
                <a:solidFill>
                  <a:schemeClr val="bg1"/>
                </a:solidFill>
              </a:rPr>
              <a:t> </a:t>
            </a:r>
            <a:r>
              <a:rPr lang="fr-FR" sz="4000" b="1" dirty="0">
                <a:solidFill>
                  <a:schemeClr val="bg1"/>
                </a:solidFill>
              </a:rPr>
              <a:t>Très</a:t>
            </a:r>
            <a:r>
              <a:rPr lang="fr-FR" sz="4000" dirty="0">
                <a:solidFill>
                  <a:schemeClr val="bg1"/>
                </a:solidFill>
              </a:rPr>
              <a:t> </a:t>
            </a:r>
            <a:r>
              <a:rPr lang="fr-FR" sz="4000" b="1" dirty="0">
                <a:solidFill>
                  <a:schemeClr val="bg1"/>
                </a:solidFill>
              </a:rPr>
              <a:t>extraverti, charismatique, inspire de l’enthousiasme, orienté vers les autres, don de vendeur, est résolu, productif, à moitié organisé, sportif.</a:t>
            </a:r>
          </a:p>
          <a:p>
            <a:endParaRPr lang="fr-F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4174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895</TotalTime>
  <Words>499</Words>
  <Application>Microsoft Office PowerPoint</Application>
  <PresentationFormat>Affichage à l'écran (4:3)</PresentationFormat>
  <Paragraphs>87</Paragraphs>
  <Slides>23</Slides>
  <Notes>7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Apex</vt:lpstr>
      <vt:lpstr>BIEN SE CONNAÎTRE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  <vt:lpstr>BIEN SE CONNAÎTRE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 SE CONNAÎTRE</dc:title>
  <dc:creator>Toshiba</dc:creator>
  <cp:lastModifiedBy>Toshiba</cp:lastModifiedBy>
  <cp:revision>9</cp:revision>
  <dcterms:created xsi:type="dcterms:W3CDTF">2012-05-11T21:20:48Z</dcterms:created>
  <dcterms:modified xsi:type="dcterms:W3CDTF">2012-12-04T09:58:51Z</dcterms:modified>
</cp:coreProperties>
</file>