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6" r:id="rId3"/>
    <p:sldId id="317" r:id="rId4"/>
    <p:sldId id="318" r:id="rId5"/>
    <p:sldId id="319" r:id="rId6"/>
    <p:sldId id="320" r:id="rId7"/>
    <p:sldId id="321" r:id="rId8"/>
    <p:sldId id="322" r:id="rId9"/>
    <p:sldId id="323" r:id="rId10"/>
    <p:sldId id="324" r:id="rId11"/>
    <p:sldId id="325" r:id="rId12"/>
    <p:sldId id="315" r:id="rId13"/>
    <p:sldId id="261" r:id="rId14"/>
    <p:sldId id="262" r:id="rId15"/>
    <p:sldId id="260" r:id="rId16"/>
    <p:sldId id="25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259" r:id="rId31"/>
    <p:sldId id="303" r:id="rId32"/>
    <p:sldId id="304" r:id="rId33"/>
    <p:sldId id="305" r:id="rId34"/>
    <p:sldId id="306" r:id="rId35"/>
    <p:sldId id="307" r:id="rId36"/>
    <p:sldId id="308" r:id="rId37"/>
    <p:sldId id="309" r:id="rId38"/>
    <p:sldId id="310" r:id="rId39"/>
    <p:sldId id="311" r:id="rId40"/>
    <p:sldId id="312" r:id="rId41"/>
    <p:sldId id="313" r:id="rId42"/>
    <p:sldId id="302" r:id="rId43"/>
    <p:sldId id="314" r:id="rId44"/>
    <p:sldId id="263" r:id="rId45"/>
    <p:sldId id="264" r:id="rId46"/>
    <p:sldId id="265" r:id="rId47"/>
    <p:sldId id="266" r:id="rId48"/>
    <p:sldId id="267" r:id="rId49"/>
    <p:sldId id="268" r:id="rId50"/>
    <p:sldId id="269" r:id="rId51"/>
    <p:sldId id="270" r:id="rId52"/>
    <p:sldId id="271" r:id="rId53"/>
    <p:sldId id="272" r:id="rId54"/>
    <p:sldId id="273" r:id="rId55"/>
    <p:sldId id="274" r:id="rId56"/>
    <p:sldId id="275" r:id="rId57"/>
    <p:sldId id="276" r:id="rId58"/>
    <p:sldId id="277" r:id="rId59"/>
    <p:sldId id="278" r:id="rId60"/>
    <p:sldId id="279" r:id="rId61"/>
    <p:sldId id="280" r:id="rId62"/>
    <p:sldId id="281" r:id="rId63"/>
    <p:sldId id="282" r:id="rId64"/>
    <p:sldId id="283" r:id="rId65"/>
    <p:sldId id="284" r:id="rId66"/>
    <p:sldId id="285" r:id="rId67"/>
    <p:sldId id="286" r:id="rId68"/>
    <p:sldId id="287" r:id="rId69"/>
    <p:sldId id="288" r:id="rId7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8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1EDC8CE3-3456-443F-BF3C-F0DF29C250A3}" type="datetimeFigureOut">
              <a:rPr lang="fr-FR" smtClean="0"/>
              <a:t>31/10/2013</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6AC12E-DFDB-4D37-BE30-2CE4BB08E654}"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EDC8CE3-3456-443F-BF3C-F0DF29C250A3}" type="datetimeFigureOut">
              <a:rPr lang="fr-FR" smtClean="0"/>
              <a:t>31/10/2013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6AC12E-DFDB-4D37-BE30-2CE4BB08E654}"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A56AC12E-DFDB-4D37-BE30-2CE4BB08E654}"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EDC8CE3-3456-443F-BF3C-F0DF29C250A3}" type="datetimeFigureOut">
              <a:rPr lang="fr-FR" smtClean="0"/>
              <a:t>31/10/2013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1EDC8CE3-3456-443F-BF3C-F0DF29C250A3}" type="datetimeFigureOut">
              <a:rPr lang="fr-FR" smtClean="0"/>
              <a:t>31/10/2013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A56AC12E-DFDB-4D37-BE30-2CE4BB08E654}"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1EDC8CE3-3456-443F-BF3C-F0DF29C250A3}" type="datetimeFigureOut">
              <a:rPr lang="fr-FR" smtClean="0"/>
              <a:t>31/10/2013</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6AC12E-DFDB-4D37-BE30-2CE4BB08E654}"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1EDC8CE3-3456-443F-BF3C-F0DF29C250A3}" type="datetimeFigureOut">
              <a:rPr lang="fr-FR" smtClean="0"/>
              <a:t>31/10/2013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6AC12E-DFDB-4D37-BE30-2CE4BB08E654}"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1EDC8CE3-3456-443F-BF3C-F0DF29C250A3}" type="datetimeFigureOut">
              <a:rPr lang="fr-FR" smtClean="0"/>
              <a:t>31/10/2013</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A56AC12E-DFDB-4D37-BE30-2CE4BB08E654}" type="slidenum">
              <a:rPr lang="fr-FR" smtClean="0"/>
              <a:t>‹N°›</a:t>
            </a:fld>
            <a:endParaRPr lang="fr-FR"/>
          </a:p>
        </p:txBody>
      </p:sp>
      <p:sp>
        <p:nvSpPr>
          <p:cNvPr id="23" name="Titre 22"/>
          <p:cNvSpPr>
            <a:spLocks noGrp="1"/>
          </p:cNvSpPr>
          <p:nvPr>
            <p:ph type="title"/>
          </p:nvPr>
        </p:nvSpPr>
        <p:spPr/>
        <p:txBody>
          <a:bodyPr rtlCol="0" anchor="b" anchorCtr="0"/>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1EDC8CE3-3456-443F-BF3C-F0DF29C250A3}" type="datetimeFigureOut">
              <a:rPr lang="fr-FR" smtClean="0"/>
              <a:t>31/10/2013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A56AC12E-DFDB-4D37-BE30-2CE4BB08E65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1EDC8CE3-3456-443F-BF3C-F0DF29C250A3}" type="datetimeFigureOut">
              <a:rPr lang="fr-FR" smtClean="0"/>
              <a:t>31/10/2013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56AC12E-DFDB-4D37-BE30-2CE4BB08E65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56AC12E-DFDB-4D37-BE30-2CE4BB08E654}"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1EDC8CE3-3456-443F-BF3C-F0DF29C250A3}" type="datetimeFigureOut">
              <a:rPr lang="fr-FR" smtClean="0"/>
              <a:t>31/10/2013</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A56AC12E-DFDB-4D37-BE30-2CE4BB08E654}"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1EDC8CE3-3456-443F-BF3C-F0DF29C250A3}" type="datetimeFigureOut">
              <a:rPr lang="fr-FR" smtClean="0"/>
              <a:t>31/10/2013</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EDC8CE3-3456-443F-BF3C-F0DF29C250A3}" type="datetimeFigureOut">
              <a:rPr lang="fr-FR" smtClean="0"/>
              <a:t>31/10/2013</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56AC12E-DFDB-4D37-BE30-2CE4BB08E654}"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Autofit/>
          </a:bodyPr>
          <a:lstStyle/>
          <a:p>
            <a:r>
              <a:rPr lang="fr-FR" sz="6000" dirty="0" smtClean="0">
                <a:solidFill>
                  <a:schemeClr val="tx1"/>
                </a:solidFill>
              </a:rPr>
              <a:t>LES CONFLITS</a:t>
            </a:r>
            <a:endParaRPr lang="fr-FR" sz="6000" dirty="0">
              <a:solidFill>
                <a:schemeClr val="tx1"/>
              </a:solidFill>
            </a:endParaRPr>
          </a:p>
        </p:txBody>
      </p:sp>
      <p:sp>
        <p:nvSpPr>
          <p:cNvPr id="2" name="Titre 1"/>
          <p:cNvSpPr>
            <a:spLocks noGrp="1"/>
          </p:cNvSpPr>
          <p:nvPr>
            <p:ph type="ctrTitle"/>
          </p:nvPr>
        </p:nvSpPr>
        <p:spPr/>
        <p:txBody>
          <a:bodyPr>
            <a:normAutofit/>
          </a:bodyPr>
          <a:lstStyle/>
          <a:p>
            <a:r>
              <a:rPr lang="fr-FR" sz="5400" b="1" dirty="0" smtClean="0">
                <a:solidFill>
                  <a:srgbClr val="FF0000"/>
                </a:solidFill>
              </a:rPr>
              <a:t>APPRENDRE A RESOUDRE</a:t>
            </a:r>
            <a:endParaRPr lang="fr-FR" sz="5400" b="1" dirty="0">
              <a:solidFill>
                <a:srgbClr val="FF0000"/>
              </a:solidFill>
            </a:endParaRPr>
          </a:p>
        </p:txBody>
      </p:sp>
    </p:spTree>
    <p:extLst>
      <p:ext uri="{BB962C8B-B14F-4D97-AF65-F5344CB8AC3E}">
        <p14:creationId xmlns:p14="http://schemas.microsoft.com/office/powerpoint/2010/main" val="3319951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179512" y="1527048"/>
            <a:ext cx="8856984" cy="5142312"/>
          </a:xfrm>
          <a:solidFill>
            <a:srgbClr val="FFC000"/>
          </a:solidFill>
        </p:spPr>
        <p:txBody>
          <a:bodyPr>
            <a:noAutofit/>
          </a:bodyPr>
          <a:lstStyle/>
          <a:p>
            <a:r>
              <a:rPr lang="fr-FR" sz="3200" dirty="0"/>
              <a:t>12 – </a:t>
            </a:r>
            <a:r>
              <a:rPr lang="fr-FR" sz="3200" b="1" dirty="0" smtClean="0"/>
              <a:t>FLEGMATIQUE </a:t>
            </a:r>
            <a:r>
              <a:rPr lang="fr-FR" sz="3200" b="1" dirty="0"/>
              <a:t>– MELANCOLIQUE</a:t>
            </a:r>
            <a:r>
              <a:rPr lang="fr-FR" sz="3200" dirty="0"/>
              <a:t> </a:t>
            </a:r>
          </a:p>
          <a:p>
            <a:r>
              <a:rPr lang="fr-FR" sz="3200" dirty="0"/>
              <a:t> </a:t>
            </a:r>
          </a:p>
          <a:p>
            <a:r>
              <a:rPr lang="fr-FR" sz="3200" b="1" u="sng" dirty="0">
                <a:solidFill>
                  <a:srgbClr val="0070C0"/>
                </a:solidFill>
              </a:rPr>
              <a:t>Aspect positif </a:t>
            </a:r>
            <a:r>
              <a:rPr lang="fr-FR" sz="3200" u="sng" dirty="0">
                <a:solidFill>
                  <a:srgbClr val="0070C0"/>
                </a:solidFill>
              </a:rPr>
              <a:t>: </a:t>
            </a:r>
            <a:r>
              <a:rPr lang="fr-FR" sz="3200" dirty="0" smtClean="0"/>
              <a:t>                                                                </a:t>
            </a:r>
            <a:r>
              <a:rPr lang="fr-FR" sz="3200" b="1" dirty="0" smtClean="0"/>
              <a:t>Reposé</a:t>
            </a:r>
            <a:r>
              <a:rPr lang="fr-FR" sz="3200" b="1" dirty="0"/>
              <a:t>, agréable, doux, confiant, sensible, patient et minutieux.</a:t>
            </a:r>
          </a:p>
          <a:p>
            <a:r>
              <a:rPr lang="fr-FR" sz="3200" b="1" u="sng" dirty="0">
                <a:solidFill>
                  <a:srgbClr val="0070C0"/>
                </a:solidFill>
              </a:rPr>
              <a:t>Aspects négatifs : </a:t>
            </a:r>
            <a:r>
              <a:rPr lang="fr-FR" sz="3200" b="1" u="sng" dirty="0" smtClean="0">
                <a:solidFill>
                  <a:srgbClr val="0070C0"/>
                </a:solidFill>
              </a:rPr>
              <a:t>                                                        </a:t>
            </a:r>
            <a:r>
              <a:rPr lang="fr-FR" sz="3200" b="1" dirty="0" smtClean="0"/>
              <a:t>Est </a:t>
            </a:r>
            <a:r>
              <a:rPr lang="fr-FR" sz="3200" b="1" dirty="0"/>
              <a:t>craintif, égoïste, négativiste, et critique.</a:t>
            </a:r>
          </a:p>
        </p:txBody>
      </p:sp>
    </p:spTree>
    <p:extLst>
      <p:ext uri="{BB962C8B-B14F-4D97-AF65-F5344CB8AC3E}">
        <p14:creationId xmlns:p14="http://schemas.microsoft.com/office/powerpoint/2010/main" val="1634063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Autofit/>
          </a:bodyPr>
          <a:lstStyle/>
          <a:p>
            <a:r>
              <a:rPr lang="fr-FR" sz="6000" dirty="0" smtClean="0">
                <a:solidFill>
                  <a:schemeClr val="tx1"/>
                </a:solidFill>
              </a:rPr>
              <a:t>LES CONFLITS</a:t>
            </a:r>
            <a:endParaRPr lang="fr-FR" sz="6000" dirty="0">
              <a:solidFill>
                <a:schemeClr val="tx1"/>
              </a:solidFill>
            </a:endParaRPr>
          </a:p>
        </p:txBody>
      </p:sp>
      <p:sp>
        <p:nvSpPr>
          <p:cNvPr id="2" name="Titre 1"/>
          <p:cNvSpPr>
            <a:spLocks noGrp="1"/>
          </p:cNvSpPr>
          <p:nvPr>
            <p:ph type="ctrTitle"/>
          </p:nvPr>
        </p:nvSpPr>
        <p:spPr/>
        <p:txBody>
          <a:bodyPr>
            <a:normAutofit/>
          </a:bodyPr>
          <a:lstStyle/>
          <a:p>
            <a:r>
              <a:rPr lang="fr-FR" sz="5400" b="1" dirty="0" smtClean="0">
                <a:solidFill>
                  <a:srgbClr val="FF0000"/>
                </a:solidFill>
              </a:rPr>
              <a:t>APPRENDRE A RESOUDRE</a:t>
            </a:r>
            <a:endParaRPr lang="fr-FR" sz="5400" b="1" dirty="0">
              <a:solidFill>
                <a:srgbClr val="FF0000"/>
              </a:solidFill>
            </a:endParaRPr>
          </a:p>
        </p:txBody>
      </p:sp>
    </p:spTree>
    <p:extLst>
      <p:ext uri="{BB962C8B-B14F-4D97-AF65-F5344CB8AC3E}">
        <p14:creationId xmlns:p14="http://schemas.microsoft.com/office/powerpoint/2010/main" val="1383397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p:txBody>
          <a:bodyPr>
            <a:noAutofit/>
          </a:bodyPr>
          <a:lstStyle/>
          <a:p>
            <a:r>
              <a:rPr lang="fr-FR" sz="4400" b="1" dirty="0" smtClean="0"/>
              <a:t>Il faut deux personnes pour qu’il y ait problèmes ou des conflits. Mais aussi, il faut deux personnes pour les résoudre.</a:t>
            </a:r>
          </a:p>
        </p:txBody>
      </p:sp>
    </p:spTree>
    <p:extLst>
      <p:ext uri="{BB962C8B-B14F-4D97-AF65-F5344CB8AC3E}">
        <p14:creationId xmlns:p14="http://schemas.microsoft.com/office/powerpoint/2010/main" val="3047764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p:txBody>
          <a:bodyPr>
            <a:noAutofit/>
          </a:bodyPr>
          <a:lstStyle/>
          <a:p>
            <a:r>
              <a:rPr lang="fr-FR" sz="4400" b="1" dirty="0" smtClean="0"/>
              <a:t>Dans le mariage, les conflits sont inévitables. Les maris et les femmes voient les choses différemment, et le mariage serait bien morne s’il n’en était pas ainsi</a:t>
            </a:r>
            <a:r>
              <a:rPr lang="fr-FR" sz="4400" b="1" dirty="0"/>
              <a:t>.</a:t>
            </a:r>
            <a:endParaRPr lang="fr-FR" sz="4400" b="1" dirty="0" smtClean="0"/>
          </a:p>
        </p:txBody>
      </p:sp>
    </p:spTree>
    <p:extLst>
      <p:ext uri="{BB962C8B-B14F-4D97-AF65-F5344CB8AC3E}">
        <p14:creationId xmlns:p14="http://schemas.microsoft.com/office/powerpoint/2010/main" val="2918515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503920" cy="4572000"/>
          </a:xfrm>
        </p:spPr>
        <p:txBody>
          <a:bodyPr>
            <a:noAutofit/>
          </a:bodyPr>
          <a:lstStyle/>
          <a:p>
            <a:r>
              <a:rPr lang="fr-FR" sz="4400" b="1" dirty="0" smtClean="0"/>
              <a:t>De toutes ces différences peuvent surgir des désaccords et ces désaccords faire naître des conflits qui éveilleront des émotions intenses, de la frustration ou de la colère.</a:t>
            </a:r>
          </a:p>
        </p:txBody>
      </p:sp>
    </p:spTree>
    <p:extLst>
      <p:ext uri="{BB962C8B-B14F-4D97-AF65-F5344CB8AC3E}">
        <p14:creationId xmlns:p14="http://schemas.microsoft.com/office/powerpoint/2010/main" val="894372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p:txBody>
          <a:bodyPr>
            <a:noAutofit/>
          </a:bodyPr>
          <a:lstStyle/>
          <a:p>
            <a:r>
              <a:rPr lang="fr-FR" sz="4400" b="1" dirty="0" smtClean="0"/>
              <a:t>Souvent les couples </a:t>
            </a:r>
            <a:r>
              <a:rPr lang="fr-FR" sz="4400" b="1" dirty="0"/>
              <a:t>ont les conflits en </a:t>
            </a:r>
            <a:r>
              <a:rPr lang="fr-FR" sz="4400" b="1" dirty="0" smtClean="0"/>
              <a:t>horreur parce qu’ils croient que leur relation est menacée.  Cette conception erronée fait que certains évitent le conflit</a:t>
            </a:r>
          </a:p>
        </p:txBody>
      </p:sp>
    </p:spTree>
    <p:extLst>
      <p:ext uri="{BB962C8B-B14F-4D97-AF65-F5344CB8AC3E}">
        <p14:creationId xmlns:p14="http://schemas.microsoft.com/office/powerpoint/2010/main" val="3502963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p:txBody>
          <a:bodyPr>
            <a:noAutofit/>
          </a:bodyPr>
          <a:lstStyle/>
          <a:p>
            <a:r>
              <a:rPr lang="fr-FR" sz="4400" b="1" dirty="0" smtClean="0"/>
              <a:t>en refusant de reconnaître leur existence, en le repoussant et en refoulant leurs sentiments. Mais ignorer les conflits ne les résout pas.</a:t>
            </a:r>
          </a:p>
        </p:txBody>
      </p:sp>
    </p:spTree>
    <p:extLst>
      <p:ext uri="{BB962C8B-B14F-4D97-AF65-F5344CB8AC3E}">
        <p14:creationId xmlns:p14="http://schemas.microsoft.com/office/powerpoint/2010/main" val="2366349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590728" cy="4854280"/>
          </a:xfrm>
          <a:solidFill>
            <a:schemeClr val="accent1">
              <a:lumMod val="40000"/>
              <a:lumOff val="60000"/>
            </a:schemeClr>
          </a:solidFill>
        </p:spPr>
        <p:txBody>
          <a:bodyPr>
            <a:noAutofit/>
          </a:bodyPr>
          <a:lstStyle/>
          <a:p>
            <a:r>
              <a:rPr lang="fr-FR" sz="4400" b="1" dirty="0" smtClean="0"/>
              <a:t>Un conflit en soi n’est ni bon ni mauvais! C’est simplement la manière dont le couple le gère; il représentera alors soit un danger pour le bien-être conjugal</a:t>
            </a:r>
          </a:p>
          <a:p>
            <a:endParaRPr lang="fr-FR" sz="4400" b="1" dirty="0" smtClean="0"/>
          </a:p>
        </p:txBody>
      </p:sp>
    </p:spTree>
    <p:extLst>
      <p:ext uri="{BB962C8B-B14F-4D97-AF65-F5344CB8AC3E}">
        <p14:creationId xmlns:p14="http://schemas.microsoft.com/office/powerpoint/2010/main" val="801304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590728" cy="4854280"/>
          </a:xfrm>
          <a:solidFill>
            <a:schemeClr val="accent1">
              <a:lumMod val="40000"/>
              <a:lumOff val="60000"/>
            </a:schemeClr>
          </a:solidFill>
        </p:spPr>
        <p:txBody>
          <a:bodyPr>
            <a:noAutofit/>
          </a:bodyPr>
          <a:lstStyle/>
          <a:p>
            <a:r>
              <a:rPr lang="fr-FR" sz="4400" b="1" dirty="0"/>
              <a:t>o</a:t>
            </a:r>
            <a:r>
              <a:rPr lang="fr-FR" sz="4400" b="1" dirty="0" smtClean="0"/>
              <a:t>u une opportunité pour résoudre les problèmes et consolider les liens matrimoniaux.</a:t>
            </a:r>
          </a:p>
        </p:txBody>
      </p:sp>
    </p:spTree>
    <p:extLst>
      <p:ext uri="{BB962C8B-B14F-4D97-AF65-F5344CB8AC3E}">
        <p14:creationId xmlns:p14="http://schemas.microsoft.com/office/powerpoint/2010/main" val="408078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662736" cy="4926288"/>
          </a:xfrm>
          <a:solidFill>
            <a:schemeClr val="accent1">
              <a:lumMod val="40000"/>
              <a:lumOff val="60000"/>
            </a:schemeClr>
          </a:solidFill>
        </p:spPr>
        <p:txBody>
          <a:bodyPr>
            <a:noAutofit/>
          </a:bodyPr>
          <a:lstStyle/>
          <a:p>
            <a:r>
              <a:rPr lang="fr-FR" sz="4000" b="1" dirty="0" smtClean="0"/>
              <a:t>Un des résultats les plus communs de plusieurs investigations sur la vie conjugale est que les couples heureux sont plus habiles que les autres dans la résolution de leurs différends, leurs désaccords et leurs conflits.</a:t>
            </a:r>
          </a:p>
        </p:txBody>
      </p:sp>
    </p:spTree>
    <p:extLst>
      <p:ext uri="{BB962C8B-B14F-4D97-AF65-F5344CB8AC3E}">
        <p14:creationId xmlns:p14="http://schemas.microsoft.com/office/powerpoint/2010/main" val="2211589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solidFill>
            <a:schemeClr val="accent1">
              <a:lumMod val="40000"/>
              <a:lumOff val="60000"/>
            </a:schemeClr>
          </a:solidFill>
        </p:spPr>
        <p:txBody>
          <a:bodyPr>
            <a:noAutofit/>
          </a:bodyPr>
          <a:lstStyle/>
          <a:p>
            <a:r>
              <a:rPr lang="fr-FR" sz="4400" b="1" dirty="0"/>
              <a:t>1 - </a:t>
            </a:r>
            <a:r>
              <a:rPr lang="fr-FR" sz="4400" b="1" dirty="0" smtClean="0"/>
              <a:t>SANGUIN </a:t>
            </a:r>
            <a:r>
              <a:rPr lang="fr-FR" sz="4400" b="1" dirty="0"/>
              <a:t>– COLÉRIQUE</a:t>
            </a:r>
            <a:endParaRPr lang="fr-FR" sz="4400" dirty="0"/>
          </a:p>
          <a:p>
            <a:r>
              <a:rPr lang="fr-FR" sz="4000" b="1" dirty="0"/>
              <a:t>Aspects positifs :</a:t>
            </a:r>
            <a:r>
              <a:rPr lang="fr-FR" sz="4000" dirty="0"/>
              <a:t> </a:t>
            </a:r>
            <a:r>
              <a:rPr lang="fr-FR" sz="4000" b="1" dirty="0"/>
              <a:t>Très</a:t>
            </a:r>
            <a:r>
              <a:rPr lang="fr-FR" sz="4000" dirty="0"/>
              <a:t> </a:t>
            </a:r>
            <a:r>
              <a:rPr lang="fr-FR" sz="4000" b="1" dirty="0"/>
              <a:t>extraverti, charismatique, inspire de l’enthousiasme, orienté vers les autres, don de vendeur, est résolu, productif, à moitié organisé, sportif.</a:t>
            </a:r>
          </a:p>
          <a:p>
            <a:endParaRPr lang="fr-FR" sz="4400" b="1" dirty="0" smtClean="0"/>
          </a:p>
        </p:txBody>
      </p:sp>
    </p:spTree>
    <p:extLst>
      <p:ext uri="{BB962C8B-B14F-4D97-AF65-F5344CB8AC3E}">
        <p14:creationId xmlns:p14="http://schemas.microsoft.com/office/powerpoint/2010/main" val="1931078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662736" cy="4926288"/>
          </a:xfrm>
          <a:solidFill>
            <a:schemeClr val="accent1">
              <a:lumMod val="40000"/>
              <a:lumOff val="60000"/>
            </a:schemeClr>
          </a:solidFill>
        </p:spPr>
        <p:txBody>
          <a:bodyPr>
            <a:noAutofit/>
          </a:bodyPr>
          <a:lstStyle/>
          <a:p>
            <a:r>
              <a:rPr lang="fr-FR" sz="4000" b="1" dirty="0" smtClean="0"/>
              <a:t>Un système de tension: tel est le mariage. Pourquoi?</a:t>
            </a:r>
          </a:p>
          <a:p>
            <a:endParaRPr lang="fr-FR" sz="4000" b="1" dirty="0" smtClean="0"/>
          </a:p>
        </p:txBody>
      </p:sp>
    </p:spTree>
    <p:extLst>
      <p:ext uri="{BB962C8B-B14F-4D97-AF65-F5344CB8AC3E}">
        <p14:creationId xmlns:p14="http://schemas.microsoft.com/office/powerpoint/2010/main" val="37199588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dirty="0" smtClean="0"/>
              <a:t>Quand un homme et une femme se marient, chacun d’eux vient au mariage avec leur bagage respectif (culture, principes, besoins, attitudes, expectatives, goûts, etc... ). C’est en voulant les unir qu’on crée </a:t>
            </a:r>
            <a:r>
              <a:rPr lang="fr-FR" sz="4000" b="1" dirty="0" smtClean="0">
                <a:solidFill>
                  <a:srgbClr val="FF0000"/>
                </a:solidFill>
              </a:rPr>
              <a:t>trois valises</a:t>
            </a:r>
            <a:r>
              <a:rPr lang="fr-FR" sz="4000" b="1" dirty="0" smtClean="0"/>
              <a:t>. </a:t>
            </a:r>
          </a:p>
          <a:p>
            <a:endParaRPr lang="fr-FR" sz="4000" b="1" dirty="0" smtClean="0"/>
          </a:p>
        </p:txBody>
      </p:sp>
    </p:spTree>
    <p:extLst>
      <p:ext uri="{BB962C8B-B14F-4D97-AF65-F5344CB8AC3E}">
        <p14:creationId xmlns:p14="http://schemas.microsoft.com/office/powerpoint/2010/main" val="2638646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u="sng" dirty="0" smtClean="0">
                <a:solidFill>
                  <a:srgbClr val="0070C0"/>
                </a:solidFill>
              </a:rPr>
              <a:t>La première valise </a:t>
            </a:r>
            <a:r>
              <a:rPr lang="fr-FR" sz="4000" b="1" dirty="0" smtClean="0"/>
              <a:t>contient ce que l’époux et l’épouse peuvent partager sans difficulté: les deux aiment la lecture, la musique populaire, les parcs, la plage, les repas aux restaurants et les voyages en bateau. </a:t>
            </a:r>
          </a:p>
        </p:txBody>
      </p:sp>
    </p:spTree>
    <p:extLst>
      <p:ext uri="{BB962C8B-B14F-4D97-AF65-F5344CB8AC3E}">
        <p14:creationId xmlns:p14="http://schemas.microsoft.com/office/powerpoint/2010/main" val="30627114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dirty="0" smtClean="0"/>
              <a:t>Ce </a:t>
            </a:r>
            <a:r>
              <a:rPr lang="fr-FR" sz="4000" b="1" dirty="0" smtClean="0"/>
              <a:t>sont </a:t>
            </a:r>
            <a:r>
              <a:rPr lang="fr-FR" sz="4000" b="1" dirty="0" smtClean="0"/>
              <a:t>les facteurs congruents de leur vie. </a:t>
            </a:r>
          </a:p>
          <a:p>
            <a:r>
              <a:rPr lang="fr-FR" sz="4000" b="1" u="sng" dirty="0" smtClean="0">
                <a:solidFill>
                  <a:srgbClr val="0070C0"/>
                </a:solidFill>
              </a:rPr>
              <a:t>La deuxième valise </a:t>
            </a:r>
            <a:r>
              <a:rPr lang="fr-FR" sz="4000" b="1" dirty="0" smtClean="0"/>
              <a:t>contient les différences: traits de caractère, habitudes et goûts qui, bien qu’ils ne coïncident pas, les aident à croître.</a:t>
            </a:r>
          </a:p>
        </p:txBody>
      </p:sp>
    </p:spTree>
    <p:extLst>
      <p:ext uri="{BB962C8B-B14F-4D97-AF65-F5344CB8AC3E}">
        <p14:creationId xmlns:p14="http://schemas.microsoft.com/office/powerpoint/2010/main" val="1706694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dirty="0" smtClean="0"/>
              <a:t>Ex: Jean est un passionné de sport, Marie, aime les jeux de table. Jean aime parler de politique et Marie de la mode et de ses artistes préférés. Jean aime rester seul; Marie préfère être entourée de beaucoup de personnes.</a:t>
            </a:r>
          </a:p>
        </p:txBody>
      </p:sp>
    </p:spTree>
    <p:extLst>
      <p:ext uri="{BB962C8B-B14F-4D97-AF65-F5344CB8AC3E}">
        <p14:creationId xmlns:p14="http://schemas.microsoft.com/office/powerpoint/2010/main" val="3922092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dirty="0" smtClean="0"/>
              <a:t>Ce sont les modèles complémentaires de la vie. Bien qu’il s’agisse de différences, elles sont telles que, bien gérées, elles peuvent les aider à croître en tant qu’individu et couple. </a:t>
            </a:r>
          </a:p>
        </p:txBody>
      </p:sp>
    </p:spTree>
    <p:extLst>
      <p:ext uri="{BB962C8B-B14F-4D97-AF65-F5344CB8AC3E}">
        <p14:creationId xmlns:p14="http://schemas.microsoft.com/office/powerpoint/2010/main" val="2358402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4926288"/>
          </a:xfrm>
          <a:solidFill>
            <a:schemeClr val="accent1">
              <a:lumMod val="40000"/>
              <a:lumOff val="60000"/>
            </a:schemeClr>
          </a:solidFill>
        </p:spPr>
        <p:txBody>
          <a:bodyPr>
            <a:noAutofit/>
          </a:bodyPr>
          <a:lstStyle/>
          <a:p>
            <a:r>
              <a:rPr lang="fr-FR" sz="4000" b="1" dirty="0"/>
              <a:t>En d’autres termes, elles peuvent les enrichir.</a:t>
            </a:r>
          </a:p>
          <a:p>
            <a:r>
              <a:rPr lang="fr-FR" sz="4000" b="1" dirty="0" smtClean="0"/>
              <a:t>LA TROISIEME VALISE!</a:t>
            </a:r>
          </a:p>
        </p:txBody>
      </p:sp>
    </p:spTree>
    <p:extLst>
      <p:ext uri="{BB962C8B-B14F-4D97-AF65-F5344CB8AC3E}">
        <p14:creationId xmlns:p14="http://schemas.microsoft.com/office/powerpoint/2010/main" val="11650314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5184576"/>
          </a:xfrm>
          <a:solidFill>
            <a:schemeClr val="accent1">
              <a:lumMod val="40000"/>
              <a:lumOff val="60000"/>
            </a:schemeClr>
          </a:solidFill>
        </p:spPr>
        <p:txBody>
          <a:bodyPr>
            <a:noAutofit/>
          </a:bodyPr>
          <a:lstStyle/>
          <a:p>
            <a:r>
              <a:rPr lang="fr-FR" sz="4000" b="1" u="sng" dirty="0" smtClean="0">
                <a:solidFill>
                  <a:srgbClr val="0070C0"/>
                </a:solidFill>
              </a:rPr>
              <a:t>La troisième valise </a:t>
            </a:r>
            <a:r>
              <a:rPr lang="fr-FR" sz="4000" b="1" dirty="0" smtClean="0"/>
              <a:t>contient également des différences, mais du type qui engendre des tensions.</a:t>
            </a:r>
          </a:p>
          <a:p>
            <a:r>
              <a:rPr lang="fr-FR" sz="4000" b="1" dirty="0" smtClean="0"/>
              <a:t>Ex: Jean est un peu désordonné et Marie excessivement ordonné dans l’organisation de la maison.</a:t>
            </a:r>
          </a:p>
        </p:txBody>
      </p:sp>
    </p:spTree>
    <p:extLst>
      <p:ext uri="{BB962C8B-B14F-4D97-AF65-F5344CB8AC3E}">
        <p14:creationId xmlns:p14="http://schemas.microsoft.com/office/powerpoint/2010/main" val="18297926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5184576"/>
          </a:xfrm>
          <a:solidFill>
            <a:schemeClr val="accent1">
              <a:lumMod val="40000"/>
              <a:lumOff val="60000"/>
            </a:schemeClr>
          </a:solidFill>
        </p:spPr>
        <p:txBody>
          <a:bodyPr>
            <a:noAutofit/>
          </a:bodyPr>
          <a:lstStyle/>
          <a:p>
            <a:r>
              <a:rPr lang="fr-FR" sz="4000" b="1" dirty="0" smtClean="0"/>
              <a:t>Jean est très peu expressif, Marie est </a:t>
            </a:r>
            <a:r>
              <a:rPr lang="fr-FR" sz="4000" b="1" u="sng" dirty="0" smtClean="0"/>
              <a:t>très câline</a:t>
            </a:r>
            <a:r>
              <a:rPr lang="fr-FR" sz="4000" b="1" dirty="0" smtClean="0"/>
              <a:t>. Jean est très frugal, Marie est une grande dépensière. Ce sont là les modèles conflictuels de vie.</a:t>
            </a:r>
          </a:p>
          <a:p>
            <a:r>
              <a:rPr lang="fr-FR" sz="4000" b="1" dirty="0" smtClean="0"/>
              <a:t>Il est certain que ces différences les confronteront, </a:t>
            </a:r>
          </a:p>
        </p:txBody>
      </p:sp>
    </p:spTree>
    <p:extLst>
      <p:ext uri="{BB962C8B-B14F-4D97-AF65-F5344CB8AC3E}">
        <p14:creationId xmlns:p14="http://schemas.microsoft.com/office/powerpoint/2010/main" val="9527215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23528" y="1412776"/>
            <a:ext cx="8662736" cy="5184576"/>
          </a:xfrm>
          <a:solidFill>
            <a:schemeClr val="accent1">
              <a:lumMod val="40000"/>
              <a:lumOff val="60000"/>
            </a:schemeClr>
          </a:solidFill>
        </p:spPr>
        <p:txBody>
          <a:bodyPr>
            <a:noAutofit/>
          </a:bodyPr>
          <a:lstStyle/>
          <a:p>
            <a:r>
              <a:rPr lang="fr-FR" sz="4000" b="1" dirty="0"/>
              <a:t>et à moins d’opérer </a:t>
            </a:r>
            <a:r>
              <a:rPr lang="fr-FR" sz="4000" b="1" dirty="0" smtClean="0"/>
              <a:t>chacun des ajustements drastiques dans leur nature respective, ils auront de terribles chocs de volonté et beaucoup de frustration.</a:t>
            </a:r>
          </a:p>
          <a:p>
            <a:endParaRPr lang="fr-FR" sz="4000" b="1" dirty="0" smtClean="0"/>
          </a:p>
          <a:p>
            <a:pPr marL="0" indent="0">
              <a:buNone/>
            </a:pPr>
            <a:r>
              <a:rPr lang="fr-FR" sz="2000" b="1" dirty="0" smtClean="0">
                <a:solidFill>
                  <a:srgbClr val="FF0000"/>
                </a:solidFill>
              </a:rPr>
              <a:t>Fernando ZABALA. Différents certes, mais… Inséparables. p. 30-32.</a:t>
            </a:r>
            <a:endParaRPr lang="fr-FR" sz="2000" b="1" dirty="0">
              <a:solidFill>
                <a:srgbClr val="FF0000"/>
              </a:solidFill>
            </a:endParaRPr>
          </a:p>
          <a:p>
            <a:endParaRPr lang="fr-FR" sz="4000" b="1" dirty="0" smtClean="0"/>
          </a:p>
        </p:txBody>
      </p:sp>
    </p:spTree>
    <p:extLst>
      <p:ext uri="{BB962C8B-B14F-4D97-AF65-F5344CB8AC3E}">
        <p14:creationId xmlns:p14="http://schemas.microsoft.com/office/powerpoint/2010/main" val="4240056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solidFill>
            <a:schemeClr val="accent1">
              <a:lumMod val="40000"/>
              <a:lumOff val="60000"/>
            </a:schemeClr>
          </a:solidFill>
        </p:spPr>
        <p:txBody>
          <a:bodyPr>
            <a:noAutofit/>
          </a:bodyPr>
          <a:lstStyle/>
          <a:p>
            <a:r>
              <a:rPr lang="fr-FR" sz="4400" b="1" dirty="0"/>
              <a:t>1 - </a:t>
            </a:r>
            <a:r>
              <a:rPr lang="fr-FR" sz="4400" b="1" dirty="0" smtClean="0"/>
              <a:t>SANGUIN </a:t>
            </a:r>
            <a:r>
              <a:rPr lang="fr-FR" sz="4400" b="1" dirty="0"/>
              <a:t>– COLÉRIQUE</a:t>
            </a:r>
            <a:endParaRPr lang="fr-FR" sz="4400" dirty="0"/>
          </a:p>
          <a:p>
            <a:r>
              <a:rPr lang="fr-FR" sz="4400" b="1" dirty="0" smtClean="0"/>
              <a:t>Aspects </a:t>
            </a:r>
            <a:r>
              <a:rPr lang="fr-FR" sz="4400" b="1" dirty="0"/>
              <a:t>négatifs</a:t>
            </a:r>
            <a:r>
              <a:rPr lang="fr-FR" sz="4400" dirty="0"/>
              <a:t> : </a:t>
            </a:r>
            <a:r>
              <a:rPr lang="fr-FR" sz="4400" dirty="0" smtClean="0"/>
              <a:t>             </a:t>
            </a:r>
            <a:r>
              <a:rPr lang="fr-FR" sz="4400" b="1" dirty="0" smtClean="0"/>
              <a:t>Parle </a:t>
            </a:r>
            <a:r>
              <a:rPr lang="fr-FR" sz="4400" b="1" dirty="0"/>
              <a:t>trop, émet des opinions, irritable, prêt à l’action, despote, justifie ses actions. </a:t>
            </a:r>
          </a:p>
          <a:p>
            <a:endParaRPr lang="fr-FR" sz="4400" b="1" dirty="0" smtClean="0"/>
          </a:p>
        </p:txBody>
      </p:sp>
    </p:spTree>
    <p:extLst>
      <p:ext uri="{BB962C8B-B14F-4D97-AF65-F5344CB8AC3E}">
        <p14:creationId xmlns:p14="http://schemas.microsoft.com/office/powerpoint/2010/main" val="14272232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a:solidFill>
            <a:srgbClr val="FFFF00"/>
          </a:solidFill>
        </p:spPr>
        <p:txBody>
          <a:bodyPr>
            <a:noAutofit/>
          </a:bodyPr>
          <a:lstStyle/>
          <a:p>
            <a:r>
              <a:rPr lang="fr-FR" sz="4800" b="1" dirty="0" smtClean="0"/>
              <a:t>Avantages possibles des conflits dans le mariage.</a:t>
            </a:r>
          </a:p>
          <a:p>
            <a:pPr marL="0" indent="0">
              <a:buNone/>
            </a:pPr>
            <a:r>
              <a:rPr lang="fr-FR" sz="4400" b="1" dirty="0" smtClean="0"/>
              <a:t>1. Les conflits démontrent que les deux époux se préoccupent se leur union.</a:t>
            </a:r>
          </a:p>
        </p:txBody>
      </p:sp>
    </p:spTree>
    <p:extLst>
      <p:ext uri="{BB962C8B-B14F-4D97-AF65-F5344CB8AC3E}">
        <p14:creationId xmlns:p14="http://schemas.microsoft.com/office/powerpoint/2010/main" val="6582138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r>
              <a:rPr lang="fr-FR" sz="4400" b="1" dirty="0" smtClean="0"/>
              <a:t>Bien que cela puisse paraître absurde, les désaccords et les conflits indiquent d’une certaine manière que le mariage est encore vivant</a:t>
            </a:r>
          </a:p>
        </p:txBody>
      </p:sp>
    </p:spTree>
    <p:extLst>
      <p:ext uri="{BB962C8B-B14F-4D97-AF65-F5344CB8AC3E}">
        <p14:creationId xmlns:p14="http://schemas.microsoft.com/office/powerpoint/2010/main" val="32725433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r>
              <a:rPr lang="fr-FR" sz="4400" b="1" dirty="0"/>
              <a:t>et que le couple se </a:t>
            </a:r>
            <a:r>
              <a:rPr lang="fr-FR" sz="4400" b="1" dirty="0" smtClean="0"/>
              <a:t>réoccupe </a:t>
            </a:r>
            <a:r>
              <a:rPr lang="fr-FR" sz="4400" b="1" dirty="0"/>
              <a:t>de leur </a:t>
            </a:r>
            <a:r>
              <a:rPr lang="fr-FR" sz="4400" b="1" dirty="0" smtClean="0"/>
              <a:t>relation au point de se battre parfois pour ne pas mourir. </a:t>
            </a:r>
          </a:p>
        </p:txBody>
      </p:sp>
    </p:spTree>
    <p:extLst>
      <p:ext uri="{BB962C8B-B14F-4D97-AF65-F5344CB8AC3E}">
        <p14:creationId xmlns:p14="http://schemas.microsoft.com/office/powerpoint/2010/main" val="11062618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a:t>2</a:t>
            </a:r>
            <a:r>
              <a:rPr lang="fr-FR" sz="4400" b="1" dirty="0" smtClean="0"/>
              <a:t>. Les conflits avertissent de la proximité du </a:t>
            </a:r>
            <a:r>
              <a:rPr lang="fr-FR" sz="4400" b="1" dirty="0" smtClean="0">
                <a:solidFill>
                  <a:srgbClr val="FF0000"/>
                </a:solidFill>
              </a:rPr>
              <a:t>danger.</a:t>
            </a:r>
            <a:r>
              <a:rPr lang="fr-FR" sz="4400" b="1" dirty="0" smtClean="0"/>
              <a:t> </a:t>
            </a:r>
          </a:p>
          <a:p>
            <a:pPr marL="0" indent="0">
              <a:buNone/>
            </a:pPr>
            <a:endParaRPr lang="fr-FR" sz="4400" b="1" dirty="0" smtClean="0"/>
          </a:p>
          <a:p>
            <a:pPr marL="0" indent="0">
              <a:buNone/>
            </a:pPr>
            <a:r>
              <a:rPr lang="fr-FR" sz="4400" b="1" dirty="0" smtClean="0"/>
              <a:t>Tout comme les panneaux de signalisation, ou les </a:t>
            </a:r>
            <a:r>
              <a:rPr lang="fr-FR" sz="4400" b="1" dirty="0" smtClean="0"/>
              <a:t>symptômes </a:t>
            </a:r>
            <a:r>
              <a:rPr lang="fr-FR" sz="4400" b="1" dirty="0" smtClean="0"/>
              <a:t>d’une maladie, </a:t>
            </a:r>
          </a:p>
        </p:txBody>
      </p:sp>
    </p:spTree>
    <p:extLst>
      <p:ext uri="{BB962C8B-B14F-4D97-AF65-F5344CB8AC3E}">
        <p14:creationId xmlns:p14="http://schemas.microsoft.com/office/powerpoint/2010/main" val="38411430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les conflits conjugaux indiquent la présence de zones problématiques, zones importantes du territoire matrimonial, qui requièrent de l’attention. </a:t>
            </a:r>
          </a:p>
        </p:txBody>
      </p:sp>
    </p:spTree>
    <p:extLst>
      <p:ext uri="{BB962C8B-B14F-4D97-AF65-F5344CB8AC3E}">
        <p14:creationId xmlns:p14="http://schemas.microsoft.com/office/powerpoint/2010/main" val="1275080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3. Les conflits permettent de mieux connaître son conjoint. </a:t>
            </a:r>
          </a:p>
          <a:p>
            <a:pPr marL="0" indent="0">
              <a:buNone/>
            </a:pPr>
            <a:r>
              <a:rPr lang="fr-FR" sz="4400" b="1" dirty="0" smtClean="0"/>
              <a:t>C’est l’une des </a:t>
            </a:r>
            <a:r>
              <a:rPr lang="fr-FR" sz="4400" b="1" dirty="0"/>
              <a:t>plus importantes </a:t>
            </a:r>
            <a:r>
              <a:rPr lang="fr-FR" sz="4400" b="1" dirty="0" smtClean="0"/>
              <a:t>fonctions des conflits. </a:t>
            </a:r>
          </a:p>
        </p:txBody>
      </p:sp>
    </p:spTree>
    <p:extLst>
      <p:ext uri="{BB962C8B-B14F-4D97-AF65-F5344CB8AC3E}">
        <p14:creationId xmlns:p14="http://schemas.microsoft.com/office/powerpoint/2010/main" val="1038713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C’est à ce moment que le meilleur ou le pire de chacun d’eux se fait voir: la capacité de garder son </a:t>
            </a:r>
            <a:r>
              <a:rPr lang="fr-FR" sz="4400" b="1" dirty="0" smtClean="0">
                <a:solidFill>
                  <a:srgbClr val="0070C0"/>
                </a:solidFill>
              </a:rPr>
              <a:t>calme</a:t>
            </a:r>
            <a:r>
              <a:rPr lang="fr-FR" sz="4400" b="1" dirty="0" smtClean="0"/>
              <a:t> sous la provocation, de </a:t>
            </a:r>
            <a:r>
              <a:rPr lang="fr-FR" sz="4400" b="1" dirty="0" smtClean="0">
                <a:solidFill>
                  <a:srgbClr val="0070C0"/>
                </a:solidFill>
              </a:rPr>
              <a:t>respecter</a:t>
            </a:r>
            <a:r>
              <a:rPr lang="fr-FR" sz="4400" b="1" dirty="0" smtClean="0"/>
              <a:t> le point de vue de l’autre, de </a:t>
            </a:r>
            <a:r>
              <a:rPr lang="fr-FR" sz="4400" b="1" dirty="0" smtClean="0">
                <a:solidFill>
                  <a:srgbClr val="0070C0"/>
                </a:solidFill>
              </a:rPr>
              <a:t>différer</a:t>
            </a:r>
            <a:r>
              <a:rPr lang="fr-FR" sz="4400" b="1" dirty="0" smtClean="0"/>
              <a:t> sans offenser,</a:t>
            </a:r>
          </a:p>
        </p:txBody>
      </p:sp>
    </p:spTree>
    <p:extLst>
      <p:ext uri="{BB962C8B-B14F-4D97-AF65-F5344CB8AC3E}">
        <p14:creationId xmlns:p14="http://schemas.microsoft.com/office/powerpoint/2010/main" val="36089729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de transmettre </a:t>
            </a:r>
            <a:r>
              <a:rPr lang="fr-FR" sz="4400" b="1" dirty="0" smtClean="0">
                <a:solidFill>
                  <a:srgbClr val="0070C0"/>
                </a:solidFill>
              </a:rPr>
              <a:t>l’acceptation</a:t>
            </a:r>
            <a:r>
              <a:rPr lang="fr-FR" sz="4400" b="1" dirty="0" smtClean="0"/>
              <a:t> au milieu des désaccords.</a:t>
            </a:r>
          </a:p>
        </p:txBody>
      </p:sp>
    </p:spTree>
    <p:extLst>
      <p:ext uri="{BB962C8B-B14F-4D97-AF65-F5344CB8AC3E}">
        <p14:creationId xmlns:p14="http://schemas.microsoft.com/office/powerpoint/2010/main" val="30880834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4. Les conflits sont la porte donnant accès à l’intimité.</a:t>
            </a:r>
          </a:p>
          <a:p>
            <a:pPr marL="0" indent="0">
              <a:buNone/>
            </a:pPr>
            <a:r>
              <a:rPr lang="fr-FR" sz="4400" b="1" dirty="0" smtClean="0"/>
              <a:t>Chaque conflit bien géré donne accès à une relation de plus en plus profonde. C’est  comme une porte qui s’ouvre sur l’intimité.</a:t>
            </a:r>
          </a:p>
        </p:txBody>
      </p:sp>
    </p:spTree>
    <p:extLst>
      <p:ext uri="{BB962C8B-B14F-4D97-AF65-F5344CB8AC3E}">
        <p14:creationId xmlns:p14="http://schemas.microsoft.com/office/powerpoint/2010/main" val="1917377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Le contraire est tout aussi certain: chaque conflit mal géré, non seulement ferme la « porte » qui donne accès à l’intimité, mais aussi peut causer que nous nous heurtions contre le mur.</a:t>
            </a:r>
          </a:p>
        </p:txBody>
      </p:sp>
    </p:spTree>
    <p:extLst>
      <p:ext uri="{BB962C8B-B14F-4D97-AF65-F5344CB8AC3E}">
        <p14:creationId xmlns:p14="http://schemas.microsoft.com/office/powerpoint/2010/main" val="3356728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662736" cy="4854280"/>
          </a:xfrm>
          <a:solidFill>
            <a:schemeClr val="accent1">
              <a:lumMod val="40000"/>
              <a:lumOff val="60000"/>
            </a:schemeClr>
          </a:solidFill>
        </p:spPr>
        <p:txBody>
          <a:bodyPr>
            <a:noAutofit/>
          </a:bodyPr>
          <a:lstStyle/>
          <a:p>
            <a:r>
              <a:rPr lang="fr-FR" sz="3600" b="1" dirty="0"/>
              <a:t>5 - SANGUIN –FLEGMÁTIQUE </a:t>
            </a:r>
            <a:endParaRPr lang="fr-FR" sz="3600" dirty="0"/>
          </a:p>
          <a:p>
            <a:r>
              <a:rPr lang="fr-FR" sz="4400" b="1" dirty="0"/>
              <a:t>Aspect positif</a:t>
            </a:r>
            <a:r>
              <a:rPr lang="fr-FR" sz="4400" dirty="0"/>
              <a:t>: Très charismatique, joyeux et choyé par la famille.  Fait rire. </a:t>
            </a:r>
          </a:p>
          <a:p>
            <a:r>
              <a:rPr lang="fr-FR" sz="4400" b="1" dirty="0"/>
              <a:t>Aspects négatifs </a:t>
            </a:r>
            <a:r>
              <a:rPr lang="fr-FR" sz="4400" dirty="0"/>
              <a:t>: Manque de discipline, manque de motivation, peu sérieux.</a:t>
            </a:r>
            <a:br>
              <a:rPr lang="fr-FR" sz="4400" dirty="0"/>
            </a:br>
            <a:endParaRPr lang="fr-FR" sz="4400" b="1" dirty="0" smtClean="0"/>
          </a:p>
        </p:txBody>
      </p:sp>
    </p:spTree>
    <p:extLst>
      <p:ext uri="{BB962C8B-B14F-4D97-AF65-F5344CB8AC3E}">
        <p14:creationId xmlns:p14="http://schemas.microsoft.com/office/powerpoint/2010/main" val="30980143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5. Les conflits peuvent favoriser les changements nécessaires. </a:t>
            </a:r>
          </a:p>
          <a:p>
            <a:pPr marL="0" indent="0">
              <a:buNone/>
            </a:pPr>
            <a:r>
              <a:rPr lang="fr-FR" sz="4400" b="1" dirty="0" smtClean="0"/>
              <a:t>Bien qu’il soit certain que plusieurs confrontations conjugales laissent comme séquelles de l’amertume</a:t>
            </a:r>
          </a:p>
        </p:txBody>
      </p:sp>
    </p:spTree>
    <p:extLst>
      <p:ext uri="{BB962C8B-B14F-4D97-AF65-F5344CB8AC3E}">
        <p14:creationId xmlns:p14="http://schemas.microsoft.com/office/powerpoint/2010/main" val="2021404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5328592"/>
          </a:xfrm>
          <a:solidFill>
            <a:srgbClr val="FFFF00"/>
          </a:solidFill>
        </p:spPr>
        <p:txBody>
          <a:bodyPr>
            <a:noAutofit/>
          </a:bodyPr>
          <a:lstStyle/>
          <a:p>
            <a:pPr marL="0" indent="0">
              <a:buNone/>
            </a:pPr>
            <a:r>
              <a:rPr lang="fr-FR" sz="4400" b="1" dirty="0" smtClean="0"/>
              <a:t>et du ressentiment, il se peut aussi que grâce à elles, beaucoup de couples atteignent plus de maturité dans leurs relations.</a:t>
            </a:r>
          </a:p>
          <a:p>
            <a:pPr marL="0" indent="0">
              <a:buNone/>
            </a:pPr>
            <a:endParaRPr lang="fr-FR" sz="4400" b="1" dirty="0" smtClean="0"/>
          </a:p>
          <a:p>
            <a:pPr marL="0" indent="0">
              <a:buNone/>
            </a:pPr>
            <a:r>
              <a:rPr lang="fr-FR" sz="2400" b="1" dirty="0" smtClean="0">
                <a:solidFill>
                  <a:srgbClr val="FF0000"/>
                </a:solidFill>
              </a:rPr>
              <a:t>Idem, p. </a:t>
            </a:r>
            <a:r>
              <a:rPr lang="fr-FR" sz="2400" b="1" dirty="0">
                <a:solidFill>
                  <a:srgbClr val="FF0000"/>
                </a:solidFill>
              </a:rPr>
              <a:t>3</a:t>
            </a:r>
            <a:r>
              <a:rPr lang="fr-FR" sz="2400" b="1" dirty="0" smtClean="0">
                <a:solidFill>
                  <a:srgbClr val="FF0000"/>
                </a:solidFill>
              </a:rPr>
              <a:t>5-37. </a:t>
            </a:r>
          </a:p>
        </p:txBody>
      </p:sp>
    </p:spTree>
    <p:extLst>
      <p:ext uri="{BB962C8B-B14F-4D97-AF65-F5344CB8AC3E}">
        <p14:creationId xmlns:p14="http://schemas.microsoft.com/office/powerpoint/2010/main" val="41857278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r>
              <a:rPr lang="fr-FR" sz="4400" b="1" dirty="0" smtClean="0"/>
              <a:t>En fait, des problèmes sérieux apparaissent quelquefois quand ils ne sont pas extériorisés. </a:t>
            </a:r>
          </a:p>
        </p:txBody>
      </p:sp>
    </p:spTree>
    <p:extLst>
      <p:ext uri="{BB962C8B-B14F-4D97-AF65-F5344CB8AC3E}">
        <p14:creationId xmlns:p14="http://schemas.microsoft.com/office/powerpoint/2010/main" val="34019838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r>
              <a:rPr lang="fr-FR" sz="4400" b="1" dirty="0" smtClean="0"/>
              <a:t>Quelques règles simples peuvent permettre de résoudre les problèmes.</a:t>
            </a:r>
          </a:p>
        </p:txBody>
      </p:sp>
    </p:spTree>
    <p:extLst>
      <p:ext uri="{BB962C8B-B14F-4D97-AF65-F5344CB8AC3E}">
        <p14:creationId xmlns:p14="http://schemas.microsoft.com/office/powerpoint/2010/main" val="30620658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r>
              <a:rPr lang="fr-FR" sz="4400" b="1" dirty="0" smtClean="0"/>
              <a:t>REGLE N° 1</a:t>
            </a:r>
          </a:p>
          <a:p>
            <a:r>
              <a:rPr lang="fr-FR" sz="4400" b="1" dirty="0" smtClean="0"/>
              <a:t>Choisissez le meilleur moment et le meilleur endroit. Il vaut mieux continuer à dialoguer quand vous avez un conflit, </a:t>
            </a:r>
          </a:p>
        </p:txBody>
      </p:sp>
    </p:spTree>
    <p:extLst>
      <p:ext uri="{BB962C8B-B14F-4D97-AF65-F5344CB8AC3E}">
        <p14:creationId xmlns:p14="http://schemas.microsoft.com/office/powerpoint/2010/main" val="41571635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r>
              <a:rPr lang="fr-FR" sz="4400" b="1" dirty="0" smtClean="0"/>
              <a:t>mais si l’un d’entre vous est en colère ou n’est pas raisonnable, remettez la discussion. Ne la remettez pas trop longtemps cependant.</a:t>
            </a:r>
          </a:p>
        </p:txBody>
      </p:sp>
    </p:spTree>
    <p:extLst>
      <p:ext uri="{BB962C8B-B14F-4D97-AF65-F5344CB8AC3E}">
        <p14:creationId xmlns:p14="http://schemas.microsoft.com/office/powerpoint/2010/main" val="2091154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r>
              <a:rPr lang="fr-FR" sz="4400" b="1" dirty="0" smtClean="0"/>
              <a:t>Et si votre partenaire ne revient pas sur le sujet, prenez alors l’initiative d’en reparler. Faites attention à ne pas être dérangés quand vous discuter de problèmes importants </a:t>
            </a:r>
            <a:r>
              <a:rPr lang="fr-FR" sz="3600" b="1" dirty="0" smtClean="0">
                <a:solidFill>
                  <a:srgbClr val="FF0000"/>
                </a:solidFill>
              </a:rPr>
              <a:t>(décrochez le tél.)</a:t>
            </a:r>
          </a:p>
        </p:txBody>
      </p:sp>
    </p:spTree>
    <p:extLst>
      <p:ext uri="{BB962C8B-B14F-4D97-AF65-F5344CB8AC3E}">
        <p14:creationId xmlns:p14="http://schemas.microsoft.com/office/powerpoint/2010/main" val="914276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49288"/>
            <a:ext cx="8662736" cy="4572000"/>
          </a:xfrm>
        </p:spPr>
        <p:txBody>
          <a:bodyPr>
            <a:noAutofit/>
          </a:bodyPr>
          <a:lstStyle/>
          <a:p>
            <a:pPr marL="0" indent="0">
              <a:buNone/>
            </a:pPr>
            <a:r>
              <a:rPr lang="fr-FR" sz="4400" b="1" dirty="0" smtClean="0"/>
              <a:t>N’essayez pas de discuter des problèmes graves tard le soir. Les décisions qui sont prises en fin de soirées, quand le corps est épuisé mentalement, physiquement et spirituellement,</a:t>
            </a:r>
          </a:p>
        </p:txBody>
      </p:sp>
    </p:spTree>
    <p:extLst>
      <p:ext uri="{BB962C8B-B14F-4D97-AF65-F5344CB8AC3E}">
        <p14:creationId xmlns:p14="http://schemas.microsoft.com/office/powerpoint/2010/main" val="32294644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665312"/>
            <a:ext cx="8662736" cy="4572000"/>
          </a:xfrm>
        </p:spPr>
        <p:txBody>
          <a:bodyPr>
            <a:noAutofit/>
          </a:bodyPr>
          <a:lstStyle/>
          <a:p>
            <a:pPr marL="0" indent="0">
              <a:buNone/>
            </a:pPr>
            <a:r>
              <a:rPr lang="fr-FR" sz="4400" b="1" dirty="0" smtClean="0"/>
              <a:t>seront très probablement émotionnelles. Il vaut mieux laisser passer une nuit et se lever une heure plus tôt.</a:t>
            </a:r>
          </a:p>
        </p:txBody>
      </p:sp>
    </p:spTree>
    <p:extLst>
      <p:ext uri="{BB962C8B-B14F-4D97-AF65-F5344CB8AC3E}">
        <p14:creationId xmlns:p14="http://schemas.microsoft.com/office/powerpoint/2010/main" val="12373505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12776"/>
            <a:ext cx="8662736" cy="4572000"/>
          </a:xfrm>
        </p:spPr>
        <p:txBody>
          <a:bodyPr>
            <a:noAutofit/>
          </a:bodyPr>
          <a:lstStyle/>
          <a:p>
            <a:pPr marL="0" indent="0">
              <a:buNone/>
            </a:pPr>
            <a:r>
              <a:rPr lang="fr-FR" sz="4400" b="1" dirty="0" smtClean="0"/>
              <a:t>REGLE N° 2.</a:t>
            </a:r>
          </a:p>
          <a:p>
            <a:pPr marL="0" indent="0">
              <a:buNone/>
            </a:pPr>
            <a:r>
              <a:rPr lang="fr-FR" sz="4400" b="1" dirty="0" smtClean="0"/>
              <a:t>Dites ce que vous </a:t>
            </a:r>
            <a:r>
              <a:rPr lang="fr-FR" sz="4400" b="1" dirty="0" smtClean="0"/>
              <a:t>pensez </a:t>
            </a:r>
            <a:r>
              <a:rPr lang="fr-FR" sz="4400" b="1" dirty="0" smtClean="0"/>
              <a:t>ouvertement et respectueusement, en vous servant </a:t>
            </a:r>
            <a:r>
              <a:rPr lang="fr-FR" sz="4400" b="1" smtClean="0"/>
              <a:t>des </a:t>
            </a:r>
            <a:r>
              <a:rPr lang="fr-FR" sz="4400" b="1" smtClean="0"/>
              <a:t>messages </a:t>
            </a:r>
            <a:r>
              <a:rPr lang="fr-FR" sz="4400" b="1" dirty="0" smtClean="0"/>
              <a:t>en « je ». </a:t>
            </a:r>
          </a:p>
        </p:txBody>
      </p:sp>
    </p:spTree>
    <p:extLst>
      <p:ext uri="{BB962C8B-B14F-4D97-AF65-F5344CB8AC3E}">
        <p14:creationId xmlns:p14="http://schemas.microsoft.com/office/powerpoint/2010/main" val="1327932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734744" cy="5142312"/>
          </a:xfrm>
          <a:solidFill>
            <a:srgbClr val="002060"/>
          </a:solidFill>
        </p:spPr>
        <p:txBody>
          <a:bodyPr>
            <a:noAutofit/>
          </a:bodyPr>
          <a:lstStyle/>
          <a:p>
            <a:r>
              <a:rPr lang="fr-FR" sz="3600" b="1" dirty="0">
                <a:solidFill>
                  <a:schemeClr val="bg1"/>
                </a:solidFill>
              </a:rPr>
              <a:t>6 - COLÉRIQUE – SANGUIN</a:t>
            </a:r>
            <a:endParaRPr lang="fr-FR" sz="3600" dirty="0">
              <a:solidFill>
                <a:schemeClr val="bg1"/>
              </a:solidFill>
            </a:endParaRPr>
          </a:p>
          <a:p>
            <a:r>
              <a:rPr lang="fr-FR" sz="3600" b="1" u="sng" dirty="0">
                <a:solidFill>
                  <a:srgbClr val="FFFF00"/>
                </a:solidFill>
              </a:rPr>
              <a:t>Aspect positif </a:t>
            </a:r>
            <a:r>
              <a:rPr lang="fr-FR" sz="3600" dirty="0">
                <a:solidFill>
                  <a:schemeClr val="bg1"/>
                </a:solidFill>
              </a:rPr>
              <a:t>: </a:t>
            </a:r>
            <a:r>
              <a:rPr lang="fr-FR" sz="3600" dirty="0" smtClean="0">
                <a:solidFill>
                  <a:schemeClr val="bg1"/>
                </a:solidFill>
              </a:rPr>
              <a:t>                                     </a:t>
            </a:r>
            <a:r>
              <a:rPr lang="fr-FR" sz="3600" b="1" dirty="0" smtClean="0">
                <a:solidFill>
                  <a:schemeClr val="bg1"/>
                </a:solidFill>
              </a:rPr>
              <a:t>Extroverti</a:t>
            </a:r>
            <a:r>
              <a:rPr lang="fr-FR" sz="3600" b="1" dirty="0">
                <a:solidFill>
                  <a:schemeClr val="bg1"/>
                </a:solidFill>
              </a:rPr>
              <a:t>, très actif, promoteur et vendeur naturel, sait bien motiver, sûr de soi. </a:t>
            </a:r>
            <a:br>
              <a:rPr lang="fr-FR" sz="3600" b="1" dirty="0">
                <a:solidFill>
                  <a:schemeClr val="bg1"/>
                </a:solidFill>
              </a:rPr>
            </a:br>
            <a:r>
              <a:rPr lang="fr-FR" sz="3600" b="1" u="sng" dirty="0">
                <a:solidFill>
                  <a:srgbClr val="FFFF00"/>
                </a:solidFill>
              </a:rPr>
              <a:t>Aspects négatifs</a:t>
            </a:r>
            <a:r>
              <a:rPr lang="fr-FR" sz="3600" b="1" dirty="0">
                <a:solidFill>
                  <a:schemeClr val="bg1"/>
                </a:solidFill>
              </a:rPr>
              <a:t> : </a:t>
            </a:r>
            <a:r>
              <a:rPr lang="fr-FR" sz="3600" b="1" dirty="0" smtClean="0">
                <a:solidFill>
                  <a:schemeClr val="bg1"/>
                </a:solidFill>
              </a:rPr>
              <a:t>                                  Hostile</a:t>
            </a:r>
            <a:r>
              <a:rPr lang="fr-FR" sz="3600" b="1" dirty="0">
                <a:solidFill>
                  <a:schemeClr val="bg1"/>
                </a:solidFill>
              </a:rPr>
              <a:t>, irascible et fâché, impatient, sarcastique, renverse les gens.</a:t>
            </a:r>
          </a:p>
        </p:txBody>
      </p:sp>
    </p:spTree>
    <p:extLst>
      <p:ext uri="{BB962C8B-B14F-4D97-AF65-F5344CB8AC3E}">
        <p14:creationId xmlns:p14="http://schemas.microsoft.com/office/powerpoint/2010/main" val="14055801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40768"/>
            <a:ext cx="8662736" cy="4572000"/>
          </a:xfrm>
        </p:spPr>
        <p:txBody>
          <a:bodyPr>
            <a:noAutofit/>
          </a:bodyPr>
          <a:lstStyle/>
          <a:p>
            <a:pPr marL="0" indent="0">
              <a:buNone/>
            </a:pPr>
            <a:r>
              <a:rPr lang="fr-FR" sz="4400" b="1" dirty="0" smtClean="0"/>
              <a:t>Parlez directement, clairement et brièvement, sans colère. Donnez les raisons qui ont motivé votre opinion. Expliquez comment vous pensez que le problème peut être résolu et ce qui est en cause.</a:t>
            </a:r>
          </a:p>
        </p:txBody>
      </p:sp>
    </p:spTree>
    <p:extLst>
      <p:ext uri="{BB962C8B-B14F-4D97-AF65-F5344CB8AC3E}">
        <p14:creationId xmlns:p14="http://schemas.microsoft.com/office/powerpoint/2010/main" val="9637291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29744" y="1737320"/>
            <a:ext cx="8662736" cy="4572000"/>
          </a:xfrm>
        </p:spPr>
        <p:txBody>
          <a:bodyPr>
            <a:noAutofit/>
          </a:bodyPr>
          <a:lstStyle/>
          <a:p>
            <a:pPr marL="0" indent="0">
              <a:buNone/>
            </a:pPr>
            <a:r>
              <a:rPr lang="fr-FR" sz="4400" b="1" dirty="0" smtClean="0"/>
              <a:t>Parlez de façon aussi calme et contrôlée que possible; plutôt que d’élever le volume de votre voix, diminuez-le.</a:t>
            </a:r>
          </a:p>
        </p:txBody>
      </p:sp>
    </p:spTree>
    <p:extLst>
      <p:ext uri="{BB962C8B-B14F-4D97-AF65-F5344CB8AC3E}">
        <p14:creationId xmlns:p14="http://schemas.microsoft.com/office/powerpoint/2010/main" val="23590391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40768"/>
            <a:ext cx="8662736" cy="4572000"/>
          </a:xfrm>
        </p:spPr>
        <p:txBody>
          <a:bodyPr>
            <a:noAutofit/>
          </a:bodyPr>
          <a:lstStyle/>
          <a:p>
            <a:pPr marL="0" indent="0">
              <a:buNone/>
            </a:pPr>
            <a:r>
              <a:rPr lang="fr-FR" sz="4400" b="1" dirty="0" smtClean="0"/>
              <a:t>REGLE N° 3. </a:t>
            </a:r>
          </a:p>
          <a:p>
            <a:pPr marL="0" indent="0">
              <a:buNone/>
            </a:pPr>
            <a:r>
              <a:rPr lang="fr-FR" sz="4400" b="1" dirty="0" smtClean="0"/>
              <a:t>Ne vous éloignez pas du sujet. Restez sur le même problème jusqu’à ce que vous l’ayez résolu. Plus vous essaierez de résoudre de problème en même temps,</a:t>
            </a:r>
          </a:p>
        </p:txBody>
      </p:sp>
    </p:spTree>
    <p:extLst>
      <p:ext uri="{BB962C8B-B14F-4D97-AF65-F5344CB8AC3E}">
        <p14:creationId xmlns:p14="http://schemas.microsoft.com/office/powerpoint/2010/main" val="4808191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737320"/>
            <a:ext cx="8662736" cy="4572000"/>
          </a:xfrm>
        </p:spPr>
        <p:txBody>
          <a:bodyPr>
            <a:noAutofit/>
          </a:bodyPr>
          <a:lstStyle/>
          <a:p>
            <a:pPr marL="0" indent="0">
              <a:buNone/>
            </a:pPr>
            <a:r>
              <a:rPr lang="fr-FR" sz="4400" b="1" dirty="0" smtClean="0"/>
              <a:t>moins vous aurez de chance que l’un d’eux soit résolu. Posez comme règle qu’un nouveau problème ne peut être abordé tant que le premier n’est pas résolu.</a:t>
            </a:r>
          </a:p>
        </p:txBody>
      </p:sp>
    </p:spTree>
    <p:extLst>
      <p:ext uri="{BB962C8B-B14F-4D97-AF65-F5344CB8AC3E}">
        <p14:creationId xmlns:p14="http://schemas.microsoft.com/office/powerpoint/2010/main" val="7289715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737320"/>
            <a:ext cx="8662736" cy="4572000"/>
          </a:xfrm>
        </p:spPr>
        <p:txBody>
          <a:bodyPr>
            <a:noAutofit/>
          </a:bodyPr>
          <a:lstStyle/>
          <a:p>
            <a:pPr marL="0" indent="0">
              <a:buNone/>
            </a:pPr>
            <a:r>
              <a:rPr lang="fr-FR" sz="4400" b="1" dirty="0" smtClean="0"/>
              <a:t>Evitez de revenir sur les anciennes décisions. </a:t>
            </a:r>
          </a:p>
          <a:p>
            <a:pPr marL="0" indent="0">
              <a:buNone/>
            </a:pPr>
            <a:r>
              <a:rPr lang="fr-FR" sz="4400" b="1" dirty="0" smtClean="0"/>
              <a:t>(plus de six mois)</a:t>
            </a:r>
          </a:p>
        </p:txBody>
      </p:sp>
    </p:spTree>
    <p:extLst>
      <p:ext uri="{BB962C8B-B14F-4D97-AF65-F5344CB8AC3E}">
        <p14:creationId xmlns:p14="http://schemas.microsoft.com/office/powerpoint/2010/main" val="24139683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40768"/>
            <a:ext cx="8662736" cy="4572000"/>
          </a:xfrm>
        </p:spPr>
        <p:txBody>
          <a:bodyPr>
            <a:noAutofit/>
          </a:bodyPr>
          <a:lstStyle/>
          <a:p>
            <a:pPr marL="0" indent="0">
              <a:buNone/>
            </a:pPr>
            <a:r>
              <a:rPr lang="fr-FR" sz="4400" b="1" dirty="0" smtClean="0"/>
              <a:t>REGLE N° 4.</a:t>
            </a:r>
          </a:p>
          <a:p>
            <a:pPr marL="0" indent="0">
              <a:buNone/>
            </a:pPr>
            <a:r>
              <a:rPr lang="fr-FR" sz="4400" b="1" dirty="0" smtClean="0"/>
              <a:t>Soyez respectueux. Vous pouvez ne pas être d’accord avec le point de vue de votre conjoint. Vous pouvez y être violemment opposé; </a:t>
            </a:r>
          </a:p>
        </p:txBody>
      </p:sp>
    </p:spTree>
    <p:extLst>
      <p:ext uri="{BB962C8B-B14F-4D97-AF65-F5344CB8AC3E}">
        <p14:creationId xmlns:p14="http://schemas.microsoft.com/office/powerpoint/2010/main" val="9903240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40768"/>
            <a:ext cx="8662736" cy="4572000"/>
          </a:xfrm>
        </p:spPr>
        <p:txBody>
          <a:bodyPr>
            <a:noAutofit/>
          </a:bodyPr>
          <a:lstStyle/>
          <a:p>
            <a:pPr marL="0" indent="0">
              <a:buNone/>
            </a:pPr>
            <a:r>
              <a:rPr lang="fr-FR" sz="4400" b="1" dirty="0" smtClean="0"/>
              <a:t>mais vous pouvez quand même respecter son droit d’avoir une opinion.</a:t>
            </a:r>
          </a:p>
          <a:p>
            <a:pPr marL="0" indent="0">
              <a:buNone/>
            </a:pPr>
            <a:r>
              <a:rPr lang="fr-FR" sz="3200" b="1" dirty="0" smtClean="0"/>
              <a:t>(pas d’insultes, ni de menaces de divorce, pas de remarques sur les parents, pas de remarques désobligeantes sur l’intelligence, pas de vocifération, pas de violence).</a:t>
            </a:r>
          </a:p>
        </p:txBody>
      </p:sp>
    </p:spTree>
    <p:extLst>
      <p:ext uri="{BB962C8B-B14F-4D97-AF65-F5344CB8AC3E}">
        <p14:creationId xmlns:p14="http://schemas.microsoft.com/office/powerpoint/2010/main" val="19364609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40768"/>
            <a:ext cx="8662736" cy="4572000"/>
          </a:xfrm>
        </p:spPr>
        <p:txBody>
          <a:bodyPr>
            <a:noAutofit/>
          </a:bodyPr>
          <a:lstStyle/>
          <a:p>
            <a:pPr marL="0" indent="0">
              <a:buNone/>
            </a:pPr>
            <a:r>
              <a:rPr lang="fr-FR" sz="3200" b="1" dirty="0" smtClean="0"/>
              <a:t>REGLE N° 5. </a:t>
            </a:r>
          </a:p>
          <a:p>
            <a:pPr marL="0" indent="0">
              <a:buNone/>
            </a:pPr>
            <a:r>
              <a:rPr lang="fr-FR" sz="4400" b="1" dirty="0" smtClean="0"/>
              <a:t>Faites la liste des solutions. </a:t>
            </a:r>
          </a:p>
          <a:p>
            <a:pPr marL="0" indent="0">
              <a:buNone/>
            </a:pPr>
            <a:r>
              <a:rPr lang="fr-FR" sz="4400" b="1" dirty="0" smtClean="0"/>
              <a:t>Expliquez chaque solution possible.</a:t>
            </a:r>
          </a:p>
        </p:txBody>
      </p:sp>
    </p:spTree>
    <p:extLst>
      <p:ext uri="{BB962C8B-B14F-4D97-AF65-F5344CB8AC3E}">
        <p14:creationId xmlns:p14="http://schemas.microsoft.com/office/powerpoint/2010/main" val="19454138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196752"/>
            <a:ext cx="8662736" cy="4572000"/>
          </a:xfrm>
        </p:spPr>
        <p:txBody>
          <a:bodyPr>
            <a:noAutofit/>
          </a:bodyPr>
          <a:lstStyle/>
          <a:p>
            <a:pPr marL="0" indent="0">
              <a:buNone/>
            </a:pPr>
            <a:r>
              <a:rPr lang="fr-FR" sz="4400" b="1" dirty="0" smtClean="0"/>
              <a:t>REGLE N° 6.</a:t>
            </a:r>
          </a:p>
          <a:p>
            <a:pPr marL="0" indent="0">
              <a:buNone/>
            </a:pPr>
            <a:r>
              <a:rPr lang="fr-FR" sz="4400" b="1" dirty="0" smtClean="0"/>
              <a:t>Evaluez les solutions. Lorsque vous avez exposé les informations dont vous disposez, vous pouvez tous les deux faire un choix raisonné de la marche à suivre</a:t>
            </a:r>
          </a:p>
        </p:txBody>
      </p:sp>
    </p:spTree>
    <p:extLst>
      <p:ext uri="{BB962C8B-B14F-4D97-AF65-F5344CB8AC3E}">
        <p14:creationId xmlns:p14="http://schemas.microsoft.com/office/powerpoint/2010/main" val="32213982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737320"/>
            <a:ext cx="8662736" cy="4572000"/>
          </a:xfrm>
        </p:spPr>
        <p:txBody>
          <a:bodyPr>
            <a:noAutofit/>
          </a:bodyPr>
          <a:lstStyle/>
          <a:p>
            <a:pPr marL="0" indent="0">
              <a:buNone/>
            </a:pPr>
            <a:r>
              <a:rPr lang="fr-FR" sz="4400" b="1" dirty="0"/>
              <a:t>q</a:t>
            </a:r>
            <a:r>
              <a:rPr lang="fr-FR" sz="4400" b="1" dirty="0" smtClean="0"/>
              <a:t>ui a le plus de chance de réussir. </a:t>
            </a:r>
          </a:p>
          <a:p>
            <a:pPr marL="0" indent="0">
              <a:buNone/>
            </a:pPr>
            <a:r>
              <a:rPr lang="fr-FR" sz="4400" b="1" dirty="0" smtClean="0"/>
              <a:t>Pensez aux conséquences pour chaque solution</a:t>
            </a:r>
          </a:p>
        </p:txBody>
      </p:sp>
    </p:spTree>
    <p:extLst>
      <p:ext uri="{BB962C8B-B14F-4D97-AF65-F5344CB8AC3E}">
        <p14:creationId xmlns:p14="http://schemas.microsoft.com/office/powerpoint/2010/main" val="3046816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301752" y="1527048"/>
            <a:ext cx="8734744" cy="5142312"/>
          </a:xfrm>
          <a:solidFill>
            <a:srgbClr val="002060"/>
          </a:solidFill>
        </p:spPr>
        <p:txBody>
          <a:bodyPr>
            <a:noAutofit/>
          </a:bodyPr>
          <a:lstStyle/>
          <a:p>
            <a:r>
              <a:rPr lang="fr-FR" sz="3200" b="1" dirty="0">
                <a:solidFill>
                  <a:schemeClr val="bg1"/>
                </a:solidFill>
              </a:rPr>
              <a:t>7 – COLÉRIQUE </a:t>
            </a:r>
            <a:r>
              <a:rPr lang="fr-FR" sz="3200" b="1" dirty="0" smtClean="0">
                <a:solidFill>
                  <a:schemeClr val="bg1"/>
                </a:solidFill>
              </a:rPr>
              <a:t>–MELANCOLIQUE</a:t>
            </a:r>
            <a:endParaRPr lang="fr-FR" sz="3200" dirty="0">
              <a:solidFill>
                <a:schemeClr val="bg1"/>
              </a:solidFill>
            </a:endParaRPr>
          </a:p>
          <a:p>
            <a:r>
              <a:rPr lang="fr-FR" sz="3600" b="1" u="sng" dirty="0">
                <a:solidFill>
                  <a:srgbClr val="FFFF00"/>
                </a:solidFill>
              </a:rPr>
              <a:t>Aspect positif </a:t>
            </a:r>
            <a:r>
              <a:rPr lang="fr-FR" sz="3600" dirty="0">
                <a:solidFill>
                  <a:schemeClr val="bg1"/>
                </a:solidFill>
              </a:rPr>
              <a:t>: </a:t>
            </a:r>
            <a:endParaRPr lang="fr-FR" sz="3600" dirty="0" smtClean="0">
              <a:solidFill>
                <a:schemeClr val="bg1"/>
              </a:solidFill>
            </a:endParaRPr>
          </a:p>
          <a:p>
            <a:r>
              <a:rPr lang="fr-FR" sz="3600" b="1" dirty="0" smtClean="0">
                <a:solidFill>
                  <a:schemeClr val="bg1"/>
                </a:solidFill>
              </a:rPr>
              <a:t>Très </a:t>
            </a:r>
            <a:r>
              <a:rPr lang="fr-FR" sz="3600" b="1" dirty="0">
                <a:solidFill>
                  <a:schemeClr val="bg1"/>
                </a:solidFill>
              </a:rPr>
              <a:t>industrieux, capables, méticuleux, ont des objectifs définis, sont décidés</a:t>
            </a:r>
            <a:r>
              <a:rPr lang="fr-FR" sz="3600" dirty="0">
                <a:solidFill>
                  <a:schemeClr val="bg1"/>
                </a:solidFill>
              </a:rPr>
              <a:t>.</a:t>
            </a:r>
          </a:p>
          <a:p>
            <a:r>
              <a:rPr lang="fr-FR" sz="3600" b="1" u="sng" dirty="0">
                <a:solidFill>
                  <a:srgbClr val="FFFF00"/>
                </a:solidFill>
              </a:rPr>
              <a:t>Aspects négatifs </a:t>
            </a:r>
            <a:r>
              <a:rPr lang="fr-FR" sz="3600" u="sng" dirty="0">
                <a:solidFill>
                  <a:srgbClr val="FFFF00"/>
                </a:solidFill>
              </a:rPr>
              <a:t>: </a:t>
            </a:r>
            <a:endParaRPr lang="fr-FR" sz="3600" u="sng" dirty="0" smtClean="0">
              <a:solidFill>
                <a:srgbClr val="FFFF00"/>
              </a:solidFill>
            </a:endParaRPr>
          </a:p>
          <a:p>
            <a:r>
              <a:rPr lang="fr-FR" sz="3600" b="1" dirty="0" smtClean="0">
                <a:solidFill>
                  <a:schemeClr val="bg1"/>
                </a:solidFill>
              </a:rPr>
              <a:t>Autocratique </a:t>
            </a:r>
            <a:r>
              <a:rPr lang="fr-FR" sz="3600" b="1" dirty="0">
                <a:solidFill>
                  <a:schemeClr val="bg1"/>
                </a:solidFill>
              </a:rPr>
              <a:t>et dictateur, sarcastique, hostile, rancunier.</a:t>
            </a:r>
          </a:p>
        </p:txBody>
      </p:sp>
    </p:spTree>
    <p:extLst>
      <p:ext uri="{BB962C8B-B14F-4D97-AF65-F5344CB8AC3E}">
        <p14:creationId xmlns:p14="http://schemas.microsoft.com/office/powerpoint/2010/main" val="330884277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05272"/>
            <a:ext cx="8662736" cy="4572000"/>
          </a:xfrm>
        </p:spPr>
        <p:txBody>
          <a:bodyPr>
            <a:noAutofit/>
          </a:bodyPr>
          <a:lstStyle/>
          <a:p>
            <a:pPr marL="0" indent="0">
              <a:buNone/>
            </a:pPr>
            <a:r>
              <a:rPr lang="fr-FR" sz="4400" b="1" dirty="0" smtClean="0"/>
              <a:t>REGLE N° 7.</a:t>
            </a:r>
          </a:p>
          <a:p>
            <a:pPr marL="0" indent="0">
              <a:buNone/>
            </a:pPr>
            <a:r>
              <a:rPr lang="fr-FR" sz="4000" b="1" dirty="0" smtClean="0"/>
              <a:t>Choisissez la solution la plus acceptable. Faites tous vos efforts pour trouver la solution susceptible de satisfaire les besoins de chacun d’entre vous, ou les besoins de celui qui souffre le plus.</a:t>
            </a:r>
          </a:p>
        </p:txBody>
      </p:sp>
    </p:spTree>
    <p:extLst>
      <p:ext uri="{BB962C8B-B14F-4D97-AF65-F5344CB8AC3E}">
        <p14:creationId xmlns:p14="http://schemas.microsoft.com/office/powerpoint/2010/main" val="37138723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593304"/>
            <a:ext cx="8662736" cy="4572000"/>
          </a:xfrm>
        </p:spPr>
        <p:txBody>
          <a:bodyPr>
            <a:noAutofit/>
          </a:bodyPr>
          <a:lstStyle/>
          <a:p>
            <a:pPr marL="0" indent="0">
              <a:buNone/>
            </a:pPr>
            <a:r>
              <a:rPr lang="fr-FR" sz="4000" b="1" dirty="0" smtClean="0"/>
              <a:t>Ce choix peut demander beaucoup de négociations et de concessions. Le but ce n’est pas d’être vainqueur, parce qu’un gagnant  suppose aussi un perdant et personne n’aime être le perdant.</a:t>
            </a:r>
          </a:p>
        </p:txBody>
      </p:sp>
    </p:spTree>
    <p:extLst>
      <p:ext uri="{BB962C8B-B14F-4D97-AF65-F5344CB8AC3E}">
        <p14:creationId xmlns:p14="http://schemas.microsoft.com/office/powerpoint/2010/main" val="43107001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593304"/>
            <a:ext cx="8662736" cy="4572000"/>
          </a:xfrm>
        </p:spPr>
        <p:txBody>
          <a:bodyPr>
            <a:noAutofit/>
          </a:bodyPr>
          <a:lstStyle/>
          <a:p>
            <a:pPr marL="0" indent="0">
              <a:buNone/>
            </a:pPr>
            <a:r>
              <a:rPr lang="fr-FR" sz="4000" b="1" dirty="0" smtClean="0"/>
              <a:t>Faites attention pour que ce ne soit pas toujours le même qui cède.</a:t>
            </a:r>
          </a:p>
          <a:p>
            <a:pPr marL="0" indent="0">
              <a:buNone/>
            </a:pPr>
            <a:r>
              <a:rPr lang="fr-FR" sz="4000" b="1" dirty="0" smtClean="0"/>
              <a:t>Rappelez-vous qu’il faut être deux pour un conflit, et deux pour le résoudre.</a:t>
            </a:r>
          </a:p>
        </p:txBody>
      </p:sp>
    </p:spTree>
    <p:extLst>
      <p:ext uri="{BB962C8B-B14F-4D97-AF65-F5344CB8AC3E}">
        <p14:creationId xmlns:p14="http://schemas.microsoft.com/office/powerpoint/2010/main" val="16174296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737320"/>
            <a:ext cx="8662736" cy="4572000"/>
          </a:xfrm>
        </p:spPr>
        <p:txBody>
          <a:bodyPr>
            <a:noAutofit/>
          </a:bodyPr>
          <a:lstStyle/>
          <a:p>
            <a:pPr marL="0" indent="0">
              <a:buNone/>
            </a:pPr>
            <a:r>
              <a:rPr lang="fr-FR" sz="4000" b="1" dirty="0" smtClean="0"/>
              <a:t>Céder à un autre dans un conflit demande beaucoup de maturité, parce qu’en fait, vous admettez que votre analyse de la situation était fausse et que vous êtes </a:t>
            </a:r>
            <a:r>
              <a:rPr lang="fr-FR" sz="4000" b="1" dirty="0"/>
              <a:t>prêt</a:t>
            </a:r>
          </a:p>
          <a:p>
            <a:pPr marL="0" indent="0">
              <a:buNone/>
            </a:pPr>
            <a:r>
              <a:rPr lang="fr-FR" sz="4000" b="1" dirty="0"/>
              <a:t>m</a:t>
            </a:r>
            <a:r>
              <a:rPr lang="fr-FR" sz="4000" b="1" dirty="0" smtClean="0"/>
              <a:t>aintenant à changer d’avis.</a:t>
            </a:r>
          </a:p>
        </p:txBody>
      </p:sp>
    </p:spTree>
    <p:extLst>
      <p:ext uri="{BB962C8B-B14F-4D97-AF65-F5344CB8AC3E}">
        <p14:creationId xmlns:p14="http://schemas.microsoft.com/office/powerpoint/2010/main" val="95705305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305272"/>
            <a:ext cx="8662736" cy="4572000"/>
          </a:xfrm>
        </p:spPr>
        <p:txBody>
          <a:bodyPr>
            <a:noAutofit/>
          </a:bodyPr>
          <a:lstStyle/>
          <a:p>
            <a:pPr marL="0" indent="0">
              <a:buNone/>
            </a:pPr>
            <a:r>
              <a:rPr lang="fr-FR" sz="4000" b="1" dirty="0" smtClean="0"/>
              <a:t>REGLE N° 8. </a:t>
            </a:r>
          </a:p>
          <a:p>
            <a:pPr marL="0" indent="0">
              <a:buNone/>
            </a:pPr>
            <a:r>
              <a:rPr lang="fr-FR" sz="4000" b="1" dirty="0" smtClean="0"/>
              <a:t>Appliquez la décision. Décidez ce que chacun doit faire, où et quand. Lorsque vous êtes parvenus à une décision, rappelez-vous que deux personnes interprètent souvent un accord de façon différente;</a:t>
            </a:r>
          </a:p>
        </p:txBody>
      </p:sp>
    </p:spTree>
    <p:extLst>
      <p:ext uri="{BB962C8B-B14F-4D97-AF65-F5344CB8AC3E}">
        <p14:creationId xmlns:p14="http://schemas.microsoft.com/office/powerpoint/2010/main" val="7201874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737320"/>
            <a:ext cx="8662736" cy="4572000"/>
          </a:xfrm>
        </p:spPr>
        <p:txBody>
          <a:bodyPr>
            <a:noAutofit/>
          </a:bodyPr>
          <a:lstStyle/>
          <a:p>
            <a:pPr marL="0" indent="0">
              <a:buNone/>
            </a:pPr>
            <a:r>
              <a:rPr lang="fr-FR" sz="4000" b="1" dirty="0" smtClean="0"/>
              <a:t>Dans ce cas, consignez les clauses dans un livre, signé par chacun d’entre vous.</a:t>
            </a:r>
          </a:p>
        </p:txBody>
      </p:sp>
    </p:spTree>
    <p:extLst>
      <p:ext uri="{BB962C8B-B14F-4D97-AF65-F5344CB8AC3E}">
        <p14:creationId xmlns:p14="http://schemas.microsoft.com/office/powerpoint/2010/main" val="8744775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49288"/>
            <a:ext cx="8662736" cy="4572000"/>
          </a:xfrm>
        </p:spPr>
        <p:txBody>
          <a:bodyPr>
            <a:noAutofit/>
          </a:bodyPr>
          <a:lstStyle/>
          <a:p>
            <a:pPr marL="0" indent="0">
              <a:buNone/>
            </a:pPr>
            <a:r>
              <a:rPr lang="fr-FR" sz="4000" b="1" dirty="0" smtClean="0"/>
              <a:t>Seule une négociation amicale peut résoudre certains conflits. Souvent, si l’un des deux cède, l’autre a du ressentiment et il peut être de mauvaise humeur pour le reste de la soirée; refusant de parler, dormant peu,</a:t>
            </a:r>
          </a:p>
        </p:txBody>
      </p:sp>
    </p:spTree>
    <p:extLst>
      <p:ext uri="{BB962C8B-B14F-4D97-AF65-F5344CB8AC3E}">
        <p14:creationId xmlns:p14="http://schemas.microsoft.com/office/powerpoint/2010/main" val="190843464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484784"/>
            <a:ext cx="8662736" cy="4572000"/>
          </a:xfrm>
        </p:spPr>
        <p:txBody>
          <a:bodyPr>
            <a:noAutofit/>
          </a:bodyPr>
          <a:lstStyle/>
          <a:p>
            <a:pPr marL="0" indent="0">
              <a:buNone/>
            </a:pPr>
            <a:r>
              <a:rPr lang="fr-FR" sz="4000" b="1" dirty="0" smtClean="0"/>
              <a:t>Et continuant la discussion le jour suivant. L’autre conjoint peut être aussi têtu.</a:t>
            </a:r>
          </a:p>
          <a:p>
            <a:pPr marL="0" indent="0">
              <a:buNone/>
            </a:pPr>
            <a:r>
              <a:rPr lang="fr-FR" sz="4000" b="1" dirty="0" smtClean="0"/>
              <a:t>Chacun pense qu’il a raison de soutenir sa propre décision. Mais est-ce important de savoir qui a raison?</a:t>
            </a:r>
          </a:p>
        </p:txBody>
      </p:sp>
    </p:spTree>
    <p:extLst>
      <p:ext uri="{BB962C8B-B14F-4D97-AF65-F5344CB8AC3E}">
        <p14:creationId xmlns:p14="http://schemas.microsoft.com/office/powerpoint/2010/main" val="8473210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251520" y="1665312"/>
            <a:ext cx="8662736" cy="4572000"/>
          </a:xfrm>
        </p:spPr>
        <p:txBody>
          <a:bodyPr>
            <a:noAutofit/>
          </a:bodyPr>
          <a:lstStyle/>
          <a:p>
            <a:pPr marL="0" indent="0">
              <a:buNone/>
            </a:pPr>
            <a:r>
              <a:rPr lang="fr-FR" sz="4000" b="1" dirty="0" smtClean="0"/>
              <a:t>Un couple qui s’aime doit pouvoir arriver à une solution qui tient compte des besoins de chacun à un moment donné.</a:t>
            </a:r>
          </a:p>
          <a:p>
            <a:pPr marL="0" indent="0">
              <a:buNone/>
            </a:pPr>
            <a:endParaRPr lang="fr-FR" sz="4000" b="1" dirty="0" smtClean="0"/>
          </a:p>
          <a:p>
            <a:pPr marL="0" indent="0">
              <a:buNone/>
            </a:pPr>
            <a:r>
              <a:rPr lang="fr-FR" sz="2000" b="1" dirty="0" smtClean="0">
                <a:solidFill>
                  <a:srgbClr val="FF0000"/>
                </a:solidFill>
              </a:rPr>
              <a:t>Nancy VAN PELT, Pour le </a:t>
            </a:r>
            <a:r>
              <a:rPr lang="fr-FR" sz="2000" b="1" dirty="0">
                <a:solidFill>
                  <a:srgbClr val="FF0000"/>
                </a:solidFill>
              </a:rPr>
              <a:t>m</a:t>
            </a:r>
            <a:r>
              <a:rPr lang="fr-FR" sz="2000" b="1" dirty="0" smtClean="0">
                <a:solidFill>
                  <a:srgbClr val="FF0000"/>
                </a:solidFill>
              </a:rPr>
              <a:t>eilleur et pour la vie, p. 91-93.</a:t>
            </a:r>
          </a:p>
          <a:p>
            <a:pPr marL="0" indent="0">
              <a:buNone/>
            </a:pPr>
            <a:endParaRPr lang="fr-FR" sz="2000" b="1" dirty="0">
              <a:solidFill>
                <a:srgbClr val="FF0000"/>
              </a:solidFill>
            </a:endParaRPr>
          </a:p>
          <a:p>
            <a:pPr marL="0" indent="0" algn="ctr">
              <a:buNone/>
            </a:pPr>
            <a:r>
              <a:rPr lang="fr-FR" sz="2800" b="1" dirty="0" smtClean="0">
                <a:solidFill>
                  <a:srgbClr val="FF0000"/>
                </a:solidFill>
              </a:rPr>
              <a:t>fin</a:t>
            </a:r>
          </a:p>
        </p:txBody>
      </p:sp>
    </p:spTree>
    <p:extLst>
      <p:ext uri="{BB962C8B-B14F-4D97-AF65-F5344CB8AC3E}">
        <p14:creationId xmlns:p14="http://schemas.microsoft.com/office/powerpoint/2010/main" val="42614758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BIBLIOGRAPHIE</a:t>
            </a:r>
            <a:endParaRPr lang="fr-FR" dirty="0">
              <a:solidFill>
                <a:srgbClr val="FF0000"/>
              </a:solidFill>
            </a:endParaRPr>
          </a:p>
        </p:txBody>
      </p:sp>
      <p:sp>
        <p:nvSpPr>
          <p:cNvPr id="3" name="Espace réservé du contenu 2"/>
          <p:cNvSpPr>
            <a:spLocks noGrp="1"/>
          </p:cNvSpPr>
          <p:nvPr>
            <p:ph sz="quarter" idx="1"/>
          </p:nvPr>
        </p:nvSpPr>
        <p:spPr>
          <a:xfrm>
            <a:off x="179512" y="1484784"/>
            <a:ext cx="8503920" cy="4572000"/>
          </a:xfrm>
        </p:spPr>
        <p:txBody>
          <a:bodyPr/>
          <a:lstStyle/>
          <a:p>
            <a:r>
              <a:rPr lang="fr-FR" dirty="0" smtClean="0"/>
              <a:t>Nancy VAN PELT: Pour le meilleur et pour la vie. </a:t>
            </a:r>
            <a:r>
              <a:rPr lang="fr-FR" dirty="0"/>
              <a:t>Colombie: </a:t>
            </a:r>
            <a:r>
              <a:rPr lang="fr-FR" dirty="0" smtClean="0"/>
              <a:t>Editorial Printer </a:t>
            </a:r>
            <a:r>
              <a:rPr lang="fr-FR" dirty="0" err="1" smtClean="0"/>
              <a:t>Colombiana</a:t>
            </a:r>
            <a:r>
              <a:rPr lang="fr-FR" dirty="0" smtClean="0"/>
              <a:t> </a:t>
            </a:r>
            <a:r>
              <a:rPr lang="fr-FR" dirty="0" err="1" smtClean="0"/>
              <a:t>Ltda</a:t>
            </a:r>
            <a:r>
              <a:rPr lang="fr-FR" dirty="0" smtClean="0"/>
              <a:t>, 1987.</a:t>
            </a:r>
          </a:p>
          <a:p>
            <a:r>
              <a:rPr lang="fr-FR" sz="2800" dirty="0"/>
              <a:t>Fernando ZABALA. Différents certes, mais… Inséparables. </a:t>
            </a:r>
            <a:r>
              <a:rPr lang="fr-FR" sz="2800" dirty="0" smtClean="0"/>
              <a:t>Espagne: </a:t>
            </a:r>
            <a:r>
              <a:rPr lang="fr-FR" sz="2800" dirty="0" err="1" smtClean="0"/>
              <a:t>Marpa</a:t>
            </a:r>
            <a:r>
              <a:rPr lang="fr-FR" sz="2800" dirty="0" smtClean="0"/>
              <a:t> </a:t>
            </a:r>
            <a:r>
              <a:rPr lang="fr-FR" sz="2800" dirty="0" err="1" smtClean="0"/>
              <a:t>Artes</a:t>
            </a:r>
            <a:r>
              <a:rPr lang="fr-FR" sz="2800" dirty="0" smtClean="0"/>
              <a:t> </a:t>
            </a:r>
            <a:r>
              <a:rPr lang="fr-FR" sz="2800" dirty="0" err="1" smtClean="0"/>
              <a:t>Graficas</a:t>
            </a:r>
            <a:r>
              <a:rPr lang="fr-FR" sz="2800" dirty="0" smtClean="0"/>
              <a:t>, 2009.</a:t>
            </a:r>
            <a:endParaRPr lang="fr-FR" sz="2800" dirty="0"/>
          </a:p>
          <a:p>
            <a:r>
              <a:rPr lang="fr-FR" dirty="0" smtClean="0"/>
              <a:t> </a:t>
            </a:r>
            <a:endParaRPr lang="fr-FR" dirty="0"/>
          </a:p>
        </p:txBody>
      </p:sp>
    </p:spTree>
    <p:extLst>
      <p:ext uri="{BB962C8B-B14F-4D97-AF65-F5344CB8AC3E}">
        <p14:creationId xmlns:p14="http://schemas.microsoft.com/office/powerpoint/2010/main" val="19040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179512" y="1527048"/>
            <a:ext cx="8856984" cy="5142312"/>
          </a:xfrm>
          <a:solidFill>
            <a:schemeClr val="tx2">
              <a:lumMod val="60000"/>
              <a:lumOff val="40000"/>
            </a:schemeClr>
          </a:solidFill>
        </p:spPr>
        <p:txBody>
          <a:bodyPr>
            <a:noAutofit/>
          </a:bodyPr>
          <a:lstStyle/>
          <a:p>
            <a:r>
              <a:rPr lang="fr-FR" sz="3200" dirty="0"/>
              <a:t>9 - </a:t>
            </a:r>
            <a:r>
              <a:rPr lang="fr-FR" sz="3200" b="1" dirty="0"/>
              <a:t>MELANCOLIQUE – SANGUIN</a:t>
            </a:r>
            <a:endParaRPr lang="fr-FR" sz="3200" dirty="0"/>
          </a:p>
          <a:p>
            <a:r>
              <a:rPr lang="fr-FR" sz="3200" b="1" u="sng" dirty="0">
                <a:solidFill>
                  <a:srgbClr val="C00000"/>
                </a:solidFill>
              </a:rPr>
              <a:t>Aspect positif </a:t>
            </a:r>
            <a:r>
              <a:rPr lang="fr-FR" sz="3200" dirty="0"/>
              <a:t>: </a:t>
            </a:r>
            <a:r>
              <a:rPr lang="fr-FR" sz="3200" dirty="0" smtClean="0"/>
              <a:t>                                                        </a:t>
            </a:r>
            <a:r>
              <a:rPr lang="fr-FR" sz="3200" b="1" dirty="0" smtClean="0"/>
              <a:t>Introverti</a:t>
            </a:r>
            <a:r>
              <a:rPr lang="fr-FR" sz="3200" b="1" dirty="0"/>
              <a:t>, sensible à l’art, analyste, studieux, se comporte bien avec les gens.</a:t>
            </a:r>
          </a:p>
          <a:p>
            <a:r>
              <a:rPr lang="fr-FR" sz="3200" b="1" u="sng" dirty="0">
                <a:solidFill>
                  <a:srgbClr val="C00000"/>
                </a:solidFill>
              </a:rPr>
              <a:t>Aspects négatifs </a:t>
            </a:r>
            <a:r>
              <a:rPr lang="fr-FR" sz="3200" dirty="0">
                <a:solidFill>
                  <a:srgbClr val="C00000"/>
                </a:solidFill>
              </a:rPr>
              <a:t>: </a:t>
            </a:r>
            <a:endParaRPr lang="fr-FR" sz="3200" dirty="0" smtClean="0">
              <a:solidFill>
                <a:srgbClr val="C00000"/>
              </a:solidFill>
            </a:endParaRPr>
          </a:p>
          <a:p>
            <a:r>
              <a:rPr lang="fr-FR" sz="3200" b="1" dirty="0" smtClean="0"/>
              <a:t>Humeur </a:t>
            </a:r>
            <a:r>
              <a:rPr lang="fr-FR" sz="3200" b="1" dirty="0"/>
              <a:t>variable, très critique, idéaliste, et peu pratique, </a:t>
            </a:r>
            <a:r>
              <a:rPr lang="fr-FR" sz="3200" b="1" dirty="0" err="1"/>
              <a:t>insécure</a:t>
            </a:r>
            <a:r>
              <a:rPr lang="fr-FR" sz="3200" b="1" dirty="0"/>
              <a:t>, peureux, image de soi pauvre</a:t>
            </a:r>
            <a:r>
              <a:rPr lang="fr-FR" sz="3200" dirty="0"/>
              <a:t>.</a:t>
            </a:r>
          </a:p>
        </p:txBody>
      </p:sp>
    </p:spTree>
    <p:extLst>
      <p:ext uri="{BB962C8B-B14F-4D97-AF65-F5344CB8AC3E}">
        <p14:creationId xmlns:p14="http://schemas.microsoft.com/office/powerpoint/2010/main" val="873098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179512" y="1527048"/>
            <a:ext cx="8856984" cy="5142312"/>
          </a:xfrm>
          <a:solidFill>
            <a:schemeClr val="tx2">
              <a:lumMod val="60000"/>
              <a:lumOff val="40000"/>
            </a:schemeClr>
          </a:solidFill>
        </p:spPr>
        <p:txBody>
          <a:bodyPr>
            <a:noAutofit/>
          </a:bodyPr>
          <a:lstStyle/>
          <a:p>
            <a:r>
              <a:rPr lang="fr-FR" sz="3200" dirty="0"/>
              <a:t>10 – </a:t>
            </a:r>
            <a:r>
              <a:rPr lang="fr-FR" sz="3200" b="1" dirty="0"/>
              <a:t>MELANCOLIQUE – COLERIQUE</a:t>
            </a:r>
            <a:endParaRPr lang="fr-FR" sz="3200" dirty="0"/>
          </a:p>
          <a:p>
            <a:r>
              <a:rPr lang="fr-FR" sz="3200" b="1" u="sng" dirty="0">
                <a:solidFill>
                  <a:srgbClr val="C00000"/>
                </a:solidFill>
              </a:rPr>
              <a:t>Aspect positif </a:t>
            </a:r>
            <a:r>
              <a:rPr lang="fr-FR" sz="3200" u="sng" dirty="0">
                <a:solidFill>
                  <a:srgbClr val="C00000"/>
                </a:solidFill>
              </a:rPr>
              <a:t>: </a:t>
            </a:r>
            <a:endParaRPr lang="fr-FR" sz="3200" u="sng" dirty="0" smtClean="0">
              <a:solidFill>
                <a:srgbClr val="C00000"/>
              </a:solidFill>
            </a:endParaRPr>
          </a:p>
          <a:p>
            <a:r>
              <a:rPr lang="fr-FR" sz="3200" b="1" dirty="0" smtClean="0"/>
              <a:t>Grande </a:t>
            </a:r>
            <a:r>
              <a:rPr lang="fr-FR" sz="3200" b="1" dirty="0"/>
              <a:t>gamme vocationnelle, capable en direction, a de l’initiative, perfectionniste, analyste.</a:t>
            </a:r>
          </a:p>
          <a:p>
            <a:r>
              <a:rPr lang="fr-FR" sz="3200" b="1" u="sng" dirty="0">
                <a:solidFill>
                  <a:srgbClr val="C00000"/>
                </a:solidFill>
              </a:rPr>
              <a:t>Aspects négatifs </a:t>
            </a:r>
            <a:r>
              <a:rPr lang="fr-FR" sz="3200" u="sng" dirty="0">
                <a:solidFill>
                  <a:srgbClr val="C00000"/>
                </a:solidFill>
              </a:rPr>
              <a:t>: </a:t>
            </a:r>
            <a:endParaRPr lang="fr-FR" sz="3200" u="sng" dirty="0" smtClean="0">
              <a:solidFill>
                <a:srgbClr val="C00000"/>
              </a:solidFill>
            </a:endParaRPr>
          </a:p>
          <a:p>
            <a:r>
              <a:rPr lang="fr-FR" sz="3200" b="1" dirty="0" smtClean="0"/>
              <a:t>Difficile </a:t>
            </a:r>
            <a:r>
              <a:rPr lang="fr-FR" sz="3200" b="1" dirty="0"/>
              <a:t>de se complaire, est négatif, se déprime avec facilité, est excessivement méticuleux, très critique. </a:t>
            </a:r>
          </a:p>
        </p:txBody>
      </p:sp>
    </p:spTree>
    <p:extLst>
      <p:ext uri="{BB962C8B-B14F-4D97-AF65-F5344CB8AC3E}">
        <p14:creationId xmlns:p14="http://schemas.microsoft.com/office/powerpoint/2010/main" val="572897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rPr>
              <a:t>APRRENDRE A RESOUDRE LES CONFLITS</a:t>
            </a:r>
            <a:endParaRPr lang="fr-FR" sz="2800" b="1" dirty="0">
              <a:solidFill>
                <a:srgbClr val="FF0000"/>
              </a:solidFill>
            </a:endParaRPr>
          </a:p>
        </p:txBody>
      </p:sp>
      <p:sp>
        <p:nvSpPr>
          <p:cNvPr id="3" name="Espace réservé du contenu 2"/>
          <p:cNvSpPr>
            <a:spLocks noGrp="1"/>
          </p:cNvSpPr>
          <p:nvPr>
            <p:ph sz="quarter" idx="1"/>
          </p:nvPr>
        </p:nvSpPr>
        <p:spPr>
          <a:xfrm>
            <a:off x="179512" y="1527048"/>
            <a:ext cx="8856984" cy="5142312"/>
          </a:xfrm>
          <a:solidFill>
            <a:srgbClr val="FFC000"/>
          </a:solidFill>
        </p:spPr>
        <p:txBody>
          <a:bodyPr>
            <a:noAutofit/>
          </a:bodyPr>
          <a:lstStyle/>
          <a:p>
            <a:r>
              <a:rPr lang="fr-FR" sz="3200" dirty="0"/>
              <a:t>11 - </a:t>
            </a:r>
            <a:r>
              <a:rPr lang="fr-FR" sz="3200" b="1" dirty="0"/>
              <a:t>FLEMATIQUE – COLÉRIQUE</a:t>
            </a:r>
            <a:endParaRPr lang="fr-FR" sz="3200" dirty="0"/>
          </a:p>
          <a:p>
            <a:r>
              <a:rPr lang="fr-FR" sz="3200" b="1" u="sng" dirty="0">
                <a:solidFill>
                  <a:srgbClr val="0070C0"/>
                </a:solidFill>
              </a:rPr>
              <a:t>Aspect positif </a:t>
            </a:r>
            <a:r>
              <a:rPr lang="fr-FR" sz="3200" u="sng" dirty="0" smtClean="0">
                <a:solidFill>
                  <a:srgbClr val="0070C0"/>
                </a:solidFill>
              </a:rPr>
              <a:t>:                                                                      </a:t>
            </a:r>
            <a:r>
              <a:rPr lang="fr-FR" sz="3200" b="1" dirty="0" smtClean="0"/>
              <a:t>Bon </a:t>
            </a:r>
            <a:r>
              <a:rPr lang="fr-FR" sz="3200" b="1" dirty="0"/>
              <a:t>écouteur, traite bien les gens, est patient, fait confiance</a:t>
            </a:r>
            <a:r>
              <a:rPr lang="fr-FR" sz="3200" b="1" dirty="0" smtClean="0"/>
              <a:t>.</a:t>
            </a:r>
          </a:p>
          <a:p>
            <a:endParaRPr lang="fr-FR" sz="3200" b="1" dirty="0"/>
          </a:p>
          <a:p>
            <a:r>
              <a:rPr lang="fr-FR" sz="3200" b="1" u="sng" dirty="0">
                <a:solidFill>
                  <a:srgbClr val="0070C0"/>
                </a:solidFill>
              </a:rPr>
              <a:t>Aspects négatifs : </a:t>
            </a:r>
            <a:endParaRPr lang="fr-FR" sz="3200" b="1" u="sng" dirty="0" smtClean="0">
              <a:solidFill>
                <a:srgbClr val="0070C0"/>
              </a:solidFill>
            </a:endParaRPr>
          </a:p>
          <a:p>
            <a:r>
              <a:rPr lang="fr-FR" sz="3200" b="1" dirty="0" smtClean="0"/>
              <a:t>Manque </a:t>
            </a:r>
            <a:r>
              <a:rPr lang="fr-FR" sz="3200" b="1" dirty="0"/>
              <a:t>de motivation, peureux, obstiné et inflexible, passif.</a:t>
            </a:r>
          </a:p>
          <a:p>
            <a:r>
              <a:rPr lang="fr-FR" sz="3200" b="1" dirty="0"/>
              <a:t> </a:t>
            </a:r>
          </a:p>
        </p:txBody>
      </p:sp>
    </p:spTree>
    <p:extLst>
      <p:ext uri="{BB962C8B-B14F-4D97-AF65-F5344CB8AC3E}">
        <p14:creationId xmlns:p14="http://schemas.microsoft.com/office/powerpoint/2010/main" val="15529468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6812</TotalTime>
  <Words>2139</Words>
  <Application>Microsoft Office PowerPoint</Application>
  <PresentationFormat>Affichage à l'écran (4:3)</PresentationFormat>
  <Paragraphs>197</Paragraphs>
  <Slides>69</Slides>
  <Notes>0</Notes>
  <HiddenSlides>2</HiddenSlides>
  <MMClips>0</MMClips>
  <ScaleCrop>false</ScaleCrop>
  <HeadingPairs>
    <vt:vector size="4" baseType="variant">
      <vt:variant>
        <vt:lpstr>Thème</vt:lpstr>
      </vt:variant>
      <vt:variant>
        <vt:i4>1</vt:i4>
      </vt:variant>
      <vt:variant>
        <vt:lpstr>Titres des diapositives</vt:lpstr>
      </vt:variant>
      <vt:variant>
        <vt:i4>69</vt:i4>
      </vt:variant>
    </vt:vector>
  </HeadingPairs>
  <TitlesOfParts>
    <vt:vector size="70" baseType="lpstr">
      <vt:lpstr>Civil</vt:lpstr>
      <vt:lpstr>APPRENDRE A RESOUDRE</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APPRENDRE A RESOUDRE</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APRRENDRE A RESOUDRE LES CONFLITS</vt:lpstr>
      <vt:lpstr>BIBLIOGRAPHIE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APPRENDRE A RESOUDRE</dc:title>
  <dc:creator>Toshiba</dc:creator>
  <cp:lastModifiedBy>Toshiba</cp:lastModifiedBy>
  <cp:revision>46</cp:revision>
  <dcterms:created xsi:type="dcterms:W3CDTF">2012-04-06T17:24:42Z</dcterms:created>
  <dcterms:modified xsi:type="dcterms:W3CDTF">2013-11-01T08:44:15Z</dcterms:modified>
</cp:coreProperties>
</file>