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70" r:id="rId8"/>
    <p:sldId id="271" r:id="rId9"/>
    <p:sldId id="272" r:id="rId10"/>
    <p:sldId id="262" r:id="rId11"/>
    <p:sldId id="263" r:id="rId12"/>
    <p:sldId id="264" r:id="rId13"/>
    <p:sldId id="273" r:id="rId14"/>
    <p:sldId id="265" r:id="rId15"/>
    <p:sldId id="266" r:id="rId16"/>
    <p:sldId id="267" r:id="rId17"/>
    <p:sldId id="292" r:id="rId18"/>
    <p:sldId id="268" r:id="rId19"/>
    <p:sldId id="269" r:id="rId20"/>
    <p:sldId id="274"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05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494"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smtClean="0"/>
              <a:t>Modifiez le style du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95F1BD50-4C16-444B-81B5-12547CA35515}" type="datetimeFigureOut">
              <a:rPr lang="fr-FR" smtClean="0"/>
              <a:t>15/05/2013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E949D88-A458-4449-9F1A-95BFC15AF771}" type="slidenum">
              <a:rPr lang="fr-FR" smtClean="0"/>
              <a:t>‹N°›</a:t>
            </a:fld>
            <a:endParaRPr lang="fr-F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95F1BD50-4C16-444B-81B5-12547CA35515}" type="datetimeFigureOut">
              <a:rPr lang="fr-FR" smtClean="0"/>
              <a:t>15/05/2013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E949D88-A458-4449-9F1A-95BFC15AF771}"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5F1BD50-4C16-444B-81B5-12547CA35515}" type="datetimeFigureOut">
              <a:rPr lang="fr-FR" smtClean="0"/>
              <a:t>15/05/2013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E949D88-A458-4449-9F1A-95BFC15AF771}"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95F1BD50-4C16-444B-81B5-12547CA35515}" type="datetimeFigureOut">
              <a:rPr lang="fr-FR" smtClean="0"/>
              <a:t>15/05/2013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E949D88-A458-4449-9F1A-95BFC15AF771}"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fr-FR" smtClean="0"/>
              <a:t>Modifiez le style du titre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5F1BD50-4C16-444B-81B5-12547CA35515}" type="datetimeFigureOut">
              <a:rPr lang="fr-FR" smtClean="0"/>
              <a:t>15/05/2013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E949D88-A458-4449-9F1A-95BFC15AF771}" type="slidenum">
              <a:rPr lang="fr-FR" smtClean="0"/>
              <a:t>‹N°›</a:t>
            </a:fld>
            <a:endParaRPr lang="fr-F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5F1BD50-4C16-444B-81B5-12547CA35515}" type="datetimeFigureOut">
              <a:rPr lang="fr-FR" smtClean="0"/>
              <a:t>15/05/2013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E949D88-A458-4449-9F1A-95BFC15AF771}"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5F1BD50-4C16-444B-81B5-12547CA35515}" type="datetimeFigureOut">
              <a:rPr lang="fr-FR" smtClean="0"/>
              <a:t>15/05/2013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E949D88-A458-4449-9F1A-95BFC15AF771}" type="slidenum">
              <a:rPr lang="fr-FR" smtClean="0"/>
              <a:t>‹N°›</a:t>
            </a:fld>
            <a:endParaRPr lang="fr-F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95F1BD50-4C16-444B-81B5-12547CA35515}" type="datetimeFigureOut">
              <a:rPr lang="fr-FR" smtClean="0"/>
              <a:t>15/05/2013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E949D88-A458-4449-9F1A-95BFC15AF771}"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F1BD50-4C16-444B-81B5-12547CA35515}" type="datetimeFigureOut">
              <a:rPr lang="fr-FR" smtClean="0"/>
              <a:t>15/05/2013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E949D88-A458-4449-9F1A-95BFC15AF771}"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5F1BD50-4C16-444B-81B5-12547CA35515}" type="datetimeFigureOut">
              <a:rPr lang="fr-FR" smtClean="0"/>
              <a:t>15/05/2013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E949D88-A458-4449-9F1A-95BFC15AF771}" type="slidenum">
              <a:rPr lang="fr-FR" smtClean="0"/>
              <a:t>‹N°›</a:t>
            </a:fld>
            <a:endParaRPr lang="fr-F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5F1BD50-4C16-444B-81B5-12547CA35515}" type="datetimeFigureOut">
              <a:rPr lang="fr-FR" smtClean="0"/>
              <a:t>15/05/2013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E949D88-A458-4449-9F1A-95BFC15AF771}"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5F1BD50-4C16-444B-81B5-12547CA35515}" type="datetimeFigureOut">
              <a:rPr lang="fr-FR" smtClean="0"/>
              <a:t>15/05/2013</a:t>
            </a:fld>
            <a:endParaRPr lang="fr-F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fr-F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E949D88-A458-4449-9F1A-95BFC15AF771}"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gp/imgres?imgurl=http://domainecloslassay.free.fr/Images_site/IllustCep.jpg&amp;imgrefurl=http://domainecloslassay.free.fr/pages/cep.htm&amp;h=238&amp;w=329&amp;sz=22&amp;tbnid=kR43oC5ANIy9cM:&amp;tbnh=90&amp;tbnw=124&amp;prev=/search?q=un+cep+de+vigne&amp;tbm=isch&amp;tbo=u&amp;zoom=1&amp;q=un+cep+de+vigne&amp;usg=__4gmX0IdPW3mKpy_G5xsT8d2r6TY=&amp;docid=M8qVbBo3yp93DM&amp;hl=fr&amp;sa=X&amp;ei=z2KSUYHzFtPE4APr2IDIDg&amp;ved=0CDgQ9QEwAg&amp;dur=426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gp/imgres?imgurl=http://upload.wikimedia.org/wikipedia/commons/thumb/2/2a/Vineyard_in_Montone.jpg/250px-Vineyard_in_Montone.jpg&amp;imgrefurl=http://fr.wikipedia.org/wiki/Vigne&amp;h=188&amp;w=250&amp;sz=22&amp;tbnid=42Py6bGzdafUnM:&amp;tbnh=90&amp;tbnw=120&amp;prev=/search?q=un+cep+de+vigne&amp;tbm=isch&amp;tbo=u&amp;zoom=1&amp;q=un+cep+de+vigne&amp;usg=__UNPoX2rcu-c17CEDMt406QYKD1M=&amp;docid=zAkkjDuzb1O9ZM&amp;hl=fr&amp;sa=X&amp;ei=z2KSUYHzFtPE4APr2IDIDg&amp;ved=0CDsQ9QEwAw&amp;dur=125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b="1" dirty="0" smtClean="0">
                <a:solidFill>
                  <a:srgbClr val="C00000"/>
                </a:solidFill>
              </a:rPr>
              <a:t>JESUS AU CŒUR DE LA FAMILLE</a:t>
            </a:r>
            <a:endParaRPr lang="fr-FR" b="1" dirty="0">
              <a:solidFill>
                <a:srgbClr val="C00000"/>
              </a:solidFill>
            </a:endParaRPr>
          </a:p>
        </p:txBody>
      </p:sp>
      <p:sp>
        <p:nvSpPr>
          <p:cNvPr id="3" name="Sous-titre 2"/>
          <p:cNvSpPr>
            <a:spLocks noGrp="1"/>
          </p:cNvSpPr>
          <p:nvPr>
            <p:ph type="subTitle" idx="1"/>
          </p:nvPr>
        </p:nvSpPr>
        <p:spPr>
          <a:solidFill>
            <a:schemeClr val="bg2">
              <a:lumMod val="50000"/>
            </a:schemeClr>
          </a:solidFill>
        </p:spPr>
        <p:txBody>
          <a:bodyPr>
            <a:normAutofit/>
          </a:bodyPr>
          <a:lstStyle/>
          <a:p>
            <a:pPr algn="ctr"/>
            <a:r>
              <a:rPr lang="fr-FR" sz="3200" b="1" dirty="0" smtClean="0">
                <a:solidFill>
                  <a:schemeClr val="tx1"/>
                </a:solidFill>
              </a:rPr>
              <a:t>Moi et ma maison, nous voulons vivre avec lui chaque jour.</a:t>
            </a:r>
            <a:endParaRPr lang="fr-FR" sz="3200" b="1" dirty="0">
              <a:solidFill>
                <a:schemeClr val="tx1"/>
              </a:solidFill>
            </a:endParaRPr>
          </a:p>
        </p:txBody>
      </p:sp>
    </p:spTree>
    <p:extLst>
      <p:ext uri="{BB962C8B-B14F-4D97-AF65-F5344CB8AC3E}">
        <p14:creationId xmlns:p14="http://schemas.microsoft.com/office/powerpoint/2010/main" val="3850774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Jésus au cœur de la famille.</a:t>
            </a:r>
            <a:endParaRPr lang="fr-FR" b="1" dirty="0">
              <a:solidFill>
                <a:srgbClr val="C00000"/>
              </a:solidFill>
            </a:endParaRPr>
          </a:p>
        </p:txBody>
      </p:sp>
      <p:sp>
        <p:nvSpPr>
          <p:cNvPr id="3" name="Espace réservé du contenu 2"/>
          <p:cNvSpPr>
            <a:spLocks noGrp="1"/>
          </p:cNvSpPr>
          <p:nvPr>
            <p:ph idx="1"/>
          </p:nvPr>
        </p:nvSpPr>
        <p:spPr/>
        <p:txBody>
          <a:bodyPr>
            <a:normAutofit/>
          </a:bodyPr>
          <a:lstStyle/>
          <a:p>
            <a:r>
              <a:rPr lang="fr-FR" sz="4000" b="1" dirty="0" smtClean="0">
                <a:solidFill>
                  <a:srgbClr val="050507"/>
                </a:solidFill>
              </a:rPr>
              <a:t>Pour nous sur la terre, Jésus souhaite que nous le mettions au centre de notre vie en vue de nous préparer à intégrer la famille céleste. Il dit ceci: </a:t>
            </a:r>
            <a:endParaRPr lang="fr-FR" sz="4000" b="1" dirty="0">
              <a:solidFill>
                <a:srgbClr val="050507"/>
              </a:solidFill>
            </a:endParaRPr>
          </a:p>
          <a:p>
            <a:endParaRPr lang="fr-FR" sz="4000" dirty="0"/>
          </a:p>
          <a:p>
            <a:endParaRPr lang="fr-FR" sz="4000" b="1" dirty="0">
              <a:solidFill>
                <a:srgbClr val="050507"/>
              </a:solidFill>
            </a:endParaRPr>
          </a:p>
          <a:p>
            <a:endParaRPr lang="fr-FR" sz="3200" b="1" dirty="0">
              <a:solidFill>
                <a:srgbClr val="050507"/>
              </a:solidFill>
            </a:endParaRPr>
          </a:p>
        </p:txBody>
      </p:sp>
    </p:spTree>
    <p:extLst>
      <p:ext uri="{BB962C8B-B14F-4D97-AF65-F5344CB8AC3E}">
        <p14:creationId xmlns:p14="http://schemas.microsoft.com/office/powerpoint/2010/main" val="4155053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Jésus au cœur de la famille.</a:t>
            </a:r>
            <a:endParaRPr lang="fr-FR" b="1" dirty="0">
              <a:solidFill>
                <a:srgbClr val="C00000"/>
              </a:solidFill>
            </a:endParaRPr>
          </a:p>
        </p:txBody>
      </p:sp>
      <p:sp>
        <p:nvSpPr>
          <p:cNvPr id="3" name="Espace réservé du contenu 2"/>
          <p:cNvSpPr>
            <a:spLocks noGrp="1"/>
          </p:cNvSpPr>
          <p:nvPr>
            <p:ph idx="1"/>
          </p:nvPr>
        </p:nvSpPr>
        <p:spPr/>
        <p:txBody>
          <a:bodyPr>
            <a:normAutofit/>
          </a:bodyPr>
          <a:lstStyle/>
          <a:p>
            <a:r>
              <a:rPr lang="fr-FR" sz="4000" b="1" dirty="0" err="1" smtClean="0">
                <a:solidFill>
                  <a:srgbClr val="050507"/>
                </a:solidFill>
              </a:rPr>
              <a:t>Apoc</a:t>
            </a:r>
            <a:r>
              <a:rPr lang="fr-FR" sz="4000" b="1" dirty="0" smtClean="0">
                <a:solidFill>
                  <a:srgbClr val="050507"/>
                </a:solidFill>
              </a:rPr>
              <a:t>. 3:20.</a:t>
            </a:r>
            <a:r>
              <a:rPr lang="fr-FR" sz="4000" b="1" dirty="0">
                <a:solidFill>
                  <a:srgbClr val="050507"/>
                </a:solidFill>
              </a:rPr>
              <a:t> </a:t>
            </a:r>
            <a:r>
              <a:rPr lang="fr-FR" sz="4000" b="1" dirty="0" smtClean="0">
                <a:solidFill>
                  <a:srgbClr val="050507"/>
                </a:solidFill>
              </a:rPr>
              <a:t>Voici</a:t>
            </a:r>
            <a:r>
              <a:rPr lang="fr-FR" sz="4000" b="1" dirty="0">
                <a:solidFill>
                  <a:srgbClr val="050507"/>
                </a:solidFill>
              </a:rPr>
              <a:t>, je me tiens à la porte, et je frappe. Si quelqu'un entend ma voix et ouvre la porte, </a:t>
            </a:r>
            <a:r>
              <a:rPr lang="fr-FR" sz="4000" b="1" dirty="0">
                <a:solidFill>
                  <a:srgbClr val="FF0000"/>
                </a:solidFill>
              </a:rPr>
              <a:t>j'entrerai chez lui</a:t>
            </a:r>
            <a:r>
              <a:rPr lang="fr-FR" sz="4000" b="1" dirty="0">
                <a:solidFill>
                  <a:srgbClr val="050507"/>
                </a:solidFill>
              </a:rPr>
              <a:t>, je souperai </a:t>
            </a:r>
            <a:endParaRPr lang="fr-FR" sz="4000" b="1" dirty="0" smtClean="0">
              <a:solidFill>
                <a:srgbClr val="050507"/>
              </a:solidFill>
            </a:endParaRPr>
          </a:p>
          <a:p>
            <a:r>
              <a:rPr lang="fr-FR" sz="4000" b="1" dirty="0" smtClean="0">
                <a:solidFill>
                  <a:srgbClr val="050507"/>
                </a:solidFill>
              </a:rPr>
              <a:t>avec </a:t>
            </a:r>
            <a:r>
              <a:rPr lang="fr-FR" sz="4000" b="1" dirty="0">
                <a:solidFill>
                  <a:srgbClr val="050507"/>
                </a:solidFill>
              </a:rPr>
              <a:t>lui, et lui </a:t>
            </a:r>
            <a:endParaRPr lang="fr-FR" sz="4000" b="1" dirty="0" smtClean="0">
              <a:solidFill>
                <a:srgbClr val="050507"/>
              </a:solidFill>
            </a:endParaRPr>
          </a:p>
          <a:p>
            <a:r>
              <a:rPr lang="fr-FR" sz="4000" b="1" dirty="0" smtClean="0">
                <a:solidFill>
                  <a:srgbClr val="050507"/>
                </a:solidFill>
              </a:rPr>
              <a:t>avec </a:t>
            </a:r>
            <a:r>
              <a:rPr lang="fr-FR" sz="4000" b="1" dirty="0">
                <a:solidFill>
                  <a:srgbClr val="050507"/>
                </a:solidFill>
              </a:rPr>
              <a:t>moi.</a:t>
            </a:r>
          </a:p>
          <a:p>
            <a:endParaRPr lang="fr-FR" sz="4000" dirty="0"/>
          </a:p>
          <a:p>
            <a:endParaRPr lang="fr-FR" sz="4000" b="1" dirty="0">
              <a:solidFill>
                <a:srgbClr val="050507"/>
              </a:solidFill>
            </a:endParaRPr>
          </a:p>
          <a:p>
            <a:endParaRPr lang="fr-FR" sz="3200" b="1" dirty="0">
              <a:solidFill>
                <a:srgbClr val="050507"/>
              </a:solidFill>
            </a:endParaRPr>
          </a:p>
        </p:txBody>
      </p:sp>
      <p:pic>
        <p:nvPicPr>
          <p:cNvPr id="1026" name="Picture 2" descr="C:\Users\Toshiba\Documents\Images Mark Finley\F_CHRIST\F0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9302" y="4314056"/>
            <a:ext cx="3391925" cy="2543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894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Jésus au cœur de la famille.</a:t>
            </a:r>
            <a:endParaRPr lang="fr-FR" b="1" dirty="0">
              <a:solidFill>
                <a:srgbClr val="C00000"/>
              </a:solidFill>
            </a:endParaRPr>
          </a:p>
        </p:txBody>
      </p:sp>
      <p:sp>
        <p:nvSpPr>
          <p:cNvPr id="3" name="Espace réservé du contenu 2"/>
          <p:cNvSpPr>
            <a:spLocks noGrp="1"/>
          </p:cNvSpPr>
          <p:nvPr>
            <p:ph idx="1"/>
          </p:nvPr>
        </p:nvSpPr>
        <p:spPr/>
        <p:txBody>
          <a:bodyPr>
            <a:normAutofit/>
          </a:bodyPr>
          <a:lstStyle/>
          <a:p>
            <a:r>
              <a:rPr lang="fr-FR" sz="4000" b="1" dirty="0" smtClean="0">
                <a:solidFill>
                  <a:srgbClr val="002060"/>
                </a:solidFill>
              </a:rPr>
              <a:t>« </a:t>
            </a:r>
            <a:r>
              <a:rPr lang="fr-FR" sz="4000" b="1" u="sng" dirty="0" smtClean="0">
                <a:solidFill>
                  <a:srgbClr val="00B050"/>
                </a:solidFill>
              </a:rPr>
              <a:t>J'entrerai </a:t>
            </a:r>
            <a:r>
              <a:rPr lang="fr-FR" sz="4000" b="1" u="sng" dirty="0">
                <a:solidFill>
                  <a:srgbClr val="00B050"/>
                </a:solidFill>
              </a:rPr>
              <a:t>chez </a:t>
            </a:r>
            <a:r>
              <a:rPr lang="fr-FR" sz="4000" b="1" u="sng" dirty="0" smtClean="0">
                <a:solidFill>
                  <a:srgbClr val="00B050"/>
                </a:solidFill>
              </a:rPr>
              <a:t>lui</a:t>
            </a:r>
            <a:r>
              <a:rPr lang="fr-FR" sz="4000" b="1" dirty="0" smtClean="0">
                <a:solidFill>
                  <a:srgbClr val="002060"/>
                </a:solidFill>
              </a:rPr>
              <a:t> »: cela se passe à deux niveaux pour que ce soit une réalité efficace.</a:t>
            </a:r>
          </a:p>
          <a:p>
            <a:r>
              <a:rPr lang="fr-FR" sz="4000" b="1" dirty="0" smtClean="0">
                <a:solidFill>
                  <a:srgbClr val="002060"/>
                </a:solidFill>
              </a:rPr>
              <a:t>Niveau 1: personnel (dans ma vie, dans la vie de chacun) </a:t>
            </a:r>
          </a:p>
          <a:p>
            <a:r>
              <a:rPr lang="fr-FR" sz="4000" b="1" dirty="0" smtClean="0">
                <a:solidFill>
                  <a:srgbClr val="002060"/>
                </a:solidFill>
              </a:rPr>
              <a:t>Niveau 2: familial (au milieu de nous).</a:t>
            </a:r>
            <a:endParaRPr lang="fr-FR" sz="3200" b="1" dirty="0">
              <a:solidFill>
                <a:srgbClr val="002060"/>
              </a:solidFill>
            </a:endParaRPr>
          </a:p>
        </p:txBody>
      </p:sp>
    </p:spTree>
    <p:extLst>
      <p:ext uri="{BB962C8B-B14F-4D97-AF65-F5344CB8AC3E}">
        <p14:creationId xmlns:p14="http://schemas.microsoft.com/office/powerpoint/2010/main" val="141493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Jésus au cœur de la famille.</a:t>
            </a:r>
            <a:endParaRPr lang="fr-FR" b="1" dirty="0">
              <a:solidFill>
                <a:srgbClr val="C00000"/>
              </a:solidFill>
            </a:endParaRPr>
          </a:p>
        </p:txBody>
      </p:sp>
      <p:sp>
        <p:nvSpPr>
          <p:cNvPr id="3" name="Espace réservé du contenu 2"/>
          <p:cNvSpPr>
            <a:spLocks noGrp="1"/>
          </p:cNvSpPr>
          <p:nvPr>
            <p:ph idx="1"/>
          </p:nvPr>
        </p:nvSpPr>
        <p:spPr/>
        <p:txBody>
          <a:bodyPr>
            <a:normAutofit/>
          </a:bodyPr>
          <a:lstStyle/>
          <a:p>
            <a:r>
              <a:rPr lang="fr-FR" sz="4000" b="1" dirty="0" smtClean="0">
                <a:solidFill>
                  <a:srgbClr val="002060"/>
                </a:solidFill>
              </a:rPr>
              <a:t>Promesse de Jésus:</a:t>
            </a:r>
          </a:p>
          <a:p>
            <a:r>
              <a:rPr lang="fr-FR" sz="4000" b="1" dirty="0" err="1" smtClean="0">
                <a:solidFill>
                  <a:srgbClr val="050507"/>
                </a:solidFill>
              </a:rPr>
              <a:t>Matth</a:t>
            </a:r>
            <a:r>
              <a:rPr lang="fr-FR" sz="4000" b="1" dirty="0" smtClean="0">
                <a:solidFill>
                  <a:srgbClr val="050507"/>
                </a:solidFill>
              </a:rPr>
              <a:t>. </a:t>
            </a:r>
            <a:r>
              <a:rPr lang="fr-FR" sz="4000" b="1" dirty="0">
                <a:solidFill>
                  <a:srgbClr val="050507"/>
                </a:solidFill>
              </a:rPr>
              <a:t>18:20	Car là où deux ou trois sont assemblés en mon nom, je suis au milieu d'eux.</a:t>
            </a:r>
          </a:p>
          <a:p>
            <a:endParaRPr lang="fr-FR" sz="3200" dirty="0">
              <a:solidFill>
                <a:srgbClr val="050507"/>
              </a:solidFill>
            </a:endParaRPr>
          </a:p>
          <a:p>
            <a:endParaRPr lang="fr-FR" sz="3200" b="1" dirty="0">
              <a:solidFill>
                <a:srgbClr val="002060"/>
              </a:solidFill>
            </a:endParaRPr>
          </a:p>
        </p:txBody>
      </p:sp>
    </p:spTree>
    <p:extLst>
      <p:ext uri="{BB962C8B-B14F-4D97-AF65-F5344CB8AC3E}">
        <p14:creationId xmlns:p14="http://schemas.microsoft.com/office/powerpoint/2010/main" val="1584574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Jésus au cœur de la famille.</a:t>
            </a:r>
            <a:endParaRPr lang="fr-FR" b="1" dirty="0">
              <a:solidFill>
                <a:srgbClr val="C00000"/>
              </a:solidFill>
            </a:endParaRPr>
          </a:p>
        </p:txBody>
      </p:sp>
      <p:sp>
        <p:nvSpPr>
          <p:cNvPr id="3" name="Espace réservé du contenu 2"/>
          <p:cNvSpPr>
            <a:spLocks noGrp="1"/>
          </p:cNvSpPr>
          <p:nvPr>
            <p:ph idx="1"/>
          </p:nvPr>
        </p:nvSpPr>
        <p:spPr/>
        <p:txBody>
          <a:bodyPr>
            <a:normAutofit/>
          </a:bodyPr>
          <a:lstStyle/>
          <a:p>
            <a:r>
              <a:rPr lang="fr-FR" sz="4000" b="1" dirty="0" smtClean="0">
                <a:solidFill>
                  <a:srgbClr val="050507"/>
                </a:solidFill>
              </a:rPr>
              <a:t>Comment introduire Jésus dans son cœur et dans sa famille? </a:t>
            </a:r>
          </a:p>
          <a:p>
            <a:r>
              <a:rPr lang="fr-FR" sz="4000" b="1" dirty="0" smtClean="0">
                <a:solidFill>
                  <a:srgbClr val="050507"/>
                </a:solidFill>
              </a:rPr>
              <a:t>1. La foi: </a:t>
            </a:r>
            <a:r>
              <a:rPr lang="fr-FR" sz="3600" b="1" dirty="0" smtClean="0">
                <a:solidFill>
                  <a:srgbClr val="050507"/>
                </a:solidFill>
              </a:rPr>
              <a:t>Jean </a:t>
            </a:r>
            <a:r>
              <a:rPr lang="fr-FR" sz="3600" b="1" dirty="0">
                <a:solidFill>
                  <a:srgbClr val="050507"/>
                </a:solidFill>
              </a:rPr>
              <a:t>1:12	</a:t>
            </a:r>
            <a:r>
              <a:rPr lang="fr-FR" sz="3600" b="1" dirty="0" smtClean="0">
                <a:solidFill>
                  <a:srgbClr val="050507"/>
                </a:solidFill>
              </a:rPr>
              <a:t> </a:t>
            </a:r>
          </a:p>
          <a:p>
            <a:r>
              <a:rPr lang="fr-FR" sz="3600" b="1" dirty="0" smtClean="0">
                <a:solidFill>
                  <a:srgbClr val="050507"/>
                </a:solidFill>
              </a:rPr>
              <a:t>Mais </a:t>
            </a:r>
            <a:r>
              <a:rPr lang="fr-FR" sz="3600" b="1" dirty="0">
                <a:solidFill>
                  <a:srgbClr val="050507"/>
                </a:solidFill>
              </a:rPr>
              <a:t>à tous ceux qui l'ont reçue, </a:t>
            </a:r>
            <a:r>
              <a:rPr lang="fr-FR" sz="3600" b="1" u="sng" dirty="0">
                <a:solidFill>
                  <a:srgbClr val="050507"/>
                </a:solidFill>
              </a:rPr>
              <a:t>à ceux qui croient</a:t>
            </a:r>
            <a:r>
              <a:rPr lang="fr-FR" sz="3600" b="1" dirty="0">
                <a:solidFill>
                  <a:srgbClr val="050507"/>
                </a:solidFill>
              </a:rPr>
              <a:t> en son nom, elle a donné le pouvoir de devenir enfants de Dieu, lesquels sont nés,</a:t>
            </a:r>
          </a:p>
          <a:p>
            <a:endParaRPr lang="fr-FR" sz="3600" b="1" dirty="0">
              <a:solidFill>
                <a:srgbClr val="050507"/>
              </a:solidFill>
            </a:endParaRPr>
          </a:p>
          <a:p>
            <a:endParaRPr lang="fr-FR" sz="3200" b="1" dirty="0">
              <a:solidFill>
                <a:srgbClr val="050507"/>
              </a:solidFill>
            </a:endParaRPr>
          </a:p>
        </p:txBody>
      </p:sp>
    </p:spTree>
    <p:extLst>
      <p:ext uri="{BB962C8B-B14F-4D97-AF65-F5344CB8AC3E}">
        <p14:creationId xmlns:p14="http://schemas.microsoft.com/office/powerpoint/2010/main" val="1632205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Jésus au cœur de la famille.</a:t>
            </a:r>
            <a:endParaRPr lang="fr-FR" b="1" dirty="0">
              <a:solidFill>
                <a:srgbClr val="C00000"/>
              </a:solidFill>
            </a:endParaRPr>
          </a:p>
        </p:txBody>
      </p:sp>
      <p:sp>
        <p:nvSpPr>
          <p:cNvPr id="3" name="Espace réservé du contenu 2"/>
          <p:cNvSpPr>
            <a:spLocks noGrp="1"/>
          </p:cNvSpPr>
          <p:nvPr>
            <p:ph idx="1"/>
          </p:nvPr>
        </p:nvSpPr>
        <p:spPr/>
        <p:txBody>
          <a:bodyPr>
            <a:normAutofit/>
          </a:bodyPr>
          <a:lstStyle/>
          <a:p>
            <a:r>
              <a:rPr lang="fr-FR" sz="4000" b="1" dirty="0" smtClean="0">
                <a:solidFill>
                  <a:srgbClr val="050507"/>
                </a:solidFill>
              </a:rPr>
              <a:t>Jean </a:t>
            </a:r>
            <a:r>
              <a:rPr lang="fr-FR" sz="4000" b="1" dirty="0">
                <a:solidFill>
                  <a:srgbClr val="050507"/>
                </a:solidFill>
              </a:rPr>
              <a:t>1:13	</a:t>
            </a:r>
            <a:endParaRPr lang="fr-FR" sz="4000" b="1" dirty="0" smtClean="0">
              <a:solidFill>
                <a:srgbClr val="050507"/>
              </a:solidFill>
            </a:endParaRPr>
          </a:p>
          <a:p>
            <a:r>
              <a:rPr lang="fr-FR" sz="4000" b="1" dirty="0" smtClean="0">
                <a:solidFill>
                  <a:srgbClr val="050507"/>
                </a:solidFill>
              </a:rPr>
              <a:t>non </a:t>
            </a:r>
            <a:r>
              <a:rPr lang="fr-FR" sz="4000" b="1" dirty="0">
                <a:solidFill>
                  <a:srgbClr val="050507"/>
                </a:solidFill>
              </a:rPr>
              <a:t>du sang, ni de la volonté de la chair, ni de la volonté de l'homme, mais de Dieu.</a:t>
            </a:r>
          </a:p>
          <a:p>
            <a:endParaRPr lang="fr-FR" sz="4000" b="1" dirty="0">
              <a:solidFill>
                <a:srgbClr val="050507"/>
              </a:solidFill>
            </a:endParaRPr>
          </a:p>
          <a:p>
            <a:endParaRPr lang="fr-FR" sz="3200" b="1" dirty="0">
              <a:solidFill>
                <a:srgbClr val="050507"/>
              </a:solidFill>
            </a:endParaRPr>
          </a:p>
        </p:txBody>
      </p:sp>
    </p:spTree>
    <p:extLst>
      <p:ext uri="{BB962C8B-B14F-4D97-AF65-F5344CB8AC3E}">
        <p14:creationId xmlns:p14="http://schemas.microsoft.com/office/powerpoint/2010/main" val="1935195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Jésus au cœur de la famille.</a:t>
            </a:r>
            <a:endParaRPr lang="fr-FR" b="1" dirty="0">
              <a:solidFill>
                <a:srgbClr val="C00000"/>
              </a:solidFill>
            </a:endParaRPr>
          </a:p>
        </p:txBody>
      </p:sp>
      <p:sp>
        <p:nvSpPr>
          <p:cNvPr id="3" name="Espace réservé du contenu 2"/>
          <p:cNvSpPr>
            <a:spLocks noGrp="1"/>
          </p:cNvSpPr>
          <p:nvPr>
            <p:ph idx="1"/>
          </p:nvPr>
        </p:nvSpPr>
        <p:spPr/>
        <p:txBody>
          <a:bodyPr>
            <a:normAutofit/>
          </a:bodyPr>
          <a:lstStyle/>
          <a:p>
            <a:r>
              <a:rPr lang="fr-FR" sz="4000" b="1" dirty="0" smtClean="0">
                <a:solidFill>
                  <a:srgbClr val="050507"/>
                </a:solidFill>
              </a:rPr>
              <a:t>2. Par la Parole, il prend de l’ampleur dans notre vie.</a:t>
            </a:r>
          </a:p>
          <a:p>
            <a:r>
              <a:rPr lang="fr-FR" sz="4000" b="1" dirty="0" smtClean="0">
                <a:solidFill>
                  <a:srgbClr val="FF0000"/>
                </a:solidFill>
              </a:rPr>
              <a:t>Jean </a:t>
            </a:r>
            <a:r>
              <a:rPr lang="fr-FR" sz="4000" b="1" dirty="0">
                <a:solidFill>
                  <a:srgbClr val="FF0000"/>
                </a:solidFill>
              </a:rPr>
              <a:t>15:5</a:t>
            </a:r>
            <a:r>
              <a:rPr lang="fr-FR" sz="4000" b="1" dirty="0">
                <a:solidFill>
                  <a:srgbClr val="050507"/>
                </a:solidFill>
              </a:rPr>
              <a:t>	</a:t>
            </a:r>
            <a:r>
              <a:rPr lang="fr-FR" sz="4000" b="1" dirty="0" smtClean="0">
                <a:solidFill>
                  <a:srgbClr val="050507"/>
                </a:solidFill>
              </a:rPr>
              <a:t>Je </a:t>
            </a:r>
            <a:r>
              <a:rPr lang="fr-FR" sz="4000" b="1" dirty="0">
                <a:solidFill>
                  <a:srgbClr val="050507"/>
                </a:solidFill>
              </a:rPr>
              <a:t>suis le cep, vous êtes les </a:t>
            </a:r>
            <a:r>
              <a:rPr lang="fr-FR" sz="4000" b="1" dirty="0" smtClean="0">
                <a:solidFill>
                  <a:srgbClr val="050507"/>
                </a:solidFill>
              </a:rPr>
              <a:t>sarments</a:t>
            </a:r>
            <a:endParaRPr lang="fr-FR" sz="4000" b="1" dirty="0">
              <a:solidFill>
                <a:srgbClr val="050507"/>
              </a:solidFill>
            </a:endParaRPr>
          </a:p>
          <a:p>
            <a:endParaRPr lang="fr-FR" sz="3200" b="1" dirty="0">
              <a:solidFill>
                <a:srgbClr val="050507"/>
              </a:solidFill>
            </a:endParaRPr>
          </a:p>
        </p:txBody>
      </p:sp>
      <p:pic>
        <p:nvPicPr>
          <p:cNvPr id="4" name="Image 3" descr="http://t3.gstatic.com/images?q=tbn:ANd9GcRGA9JZUTjj9MVBFcbLJXFJgv1OT1LeqfkPU8TeKbAjZzdLYWs4">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645024"/>
            <a:ext cx="3903779" cy="3212976"/>
          </a:xfrm>
          <a:prstGeom prst="rect">
            <a:avLst/>
          </a:prstGeom>
          <a:noFill/>
          <a:ln>
            <a:noFill/>
          </a:ln>
        </p:spPr>
      </p:pic>
    </p:spTree>
    <p:extLst>
      <p:ext uri="{BB962C8B-B14F-4D97-AF65-F5344CB8AC3E}">
        <p14:creationId xmlns:p14="http://schemas.microsoft.com/office/powerpoint/2010/main" val="702017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Jésus au cœur de la famille.</a:t>
            </a:r>
            <a:endParaRPr lang="fr-FR" b="1" dirty="0">
              <a:solidFill>
                <a:srgbClr val="C00000"/>
              </a:solidFill>
            </a:endParaRPr>
          </a:p>
        </p:txBody>
      </p:sp>
      <p:sp>
        <p:nvSpPr>
          <p:cNvPr id="3" name="Espace réservé du contenu 2"/>
          <p:cNvSpPr>
            <a:spLocks noGrp="1"/>
          </p:cNvSpPr>
          <p:nvPr>
            <p:ph idx="1"/>
          </p:nvPr>
        </p:nvSpPr>
        <p:spPr/>
        <p:txBody>
          <a:bodyPr>
            <a:normAutofit/>
          </a:bodyPr>
          <a:lstStyle/>
          <a:p>
            <a:r>
              <a:rPr lang="fr-FR" sz="4000" b="1" dirty="0" smtClean="0">
                <a:solidFill>
                  <a:srgbClr val="050507"/>
                </a:solidFill>
              </a:rPr>
              <a:t>Celui </a:t>
            </a:r>
            <a:r>
              <a:rPr lang="fr-FR" sz="4000" b="1" dirty="0">
                <a:solidFill>
                  <a:srgbClr val="050507"/>
                </a:solidFill>
              </a:rPr>
              <a:t>qui demeure en moi et en qui je demeure porte beaucoup de fruit, car </a:t>
            </a:r>
            <a:r>
              <a:rPr lang="fr-FR" sz="4000" b="1" u="sng" dirty="0">
                <a:solidFill>
                  <a:srgbClr val="050507"/>
                </a:solidFill>
              </a:rPr>
              <a:t>sans moi vous ne pouvez rien faire</a:t>
            </a:r>
            <a:r>
              <a:rPr lang="fr-FR" sz="4000" b="1" dirty="0">
                <a:solidFill>
                  <a:srgbClr val="050507"/>
                </a:solidFill>
              </a:rPr>
              <a:t>.</a:t>
            </a:r>
          </a:p>
          <a:p>
            <a:endParaRPr lang="fr-FR" sz="4000" dirty="0"/>
          </a:p>
          <a:p>
            <a:endParaRPr lang="fr-FR" sz="4000" b="1" dirty="0">
              <a:solidFill>
                <a:srgbClr val="050507"/>
              </a:solidFill>
            </a:endParaRPr>
          </a:p>
          <a:p>
            <a:endParaRPr lang="fr-FR" sz="3200" b="1" dirty="0">
              <a:solidFill>
                <a:srgbClr val="050507"/>
              </a:solidFill>
            </a:endParaRPr>
          </a:p>
        </p:txBody>
      </p:sp>
      <p:pic>
        <p:nvPicPr>
          <p:cNvPr id="4" name="Image 3" descr="http://t2.gstatic.com/images?q=tbn:ANd9GcQ1sXPc8N5ii0ik7zJegIe1h1UNUC6yhjTJXKNdaaLx18yi6MOq">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220073" y="3573016"/>
            <a:ext cx="3923928" cy="3284984"/>
          </a:xfrm>
          <a:prstGeom prst="rect">
            <a:avLst/>
          </a:prstGeom>
          <a:noFill/>
          <a:ln>
            <a:noFill/>
          </a:ln>
        </p:spPr>
      </p:pic>
    </p:spTree>
    <p:extLst>
      <p:ext uri="{BB962C8B-B14F-4D97-AF65-F5344CB8AC3E}">
        <p14:creationId xmlns:p14="http://schemas.microsoft.com/office/powerpoint/2010/main" val="32311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Jésus au cœur de la famille.</a:t>
            </a:r>
            <a:endParaRPr lang="fr-FR" b="1" dirty="0">
              <a:solidFill>
                <a:srgbClr val="C00000"/>
              </a:solidFill>
            </a:endParaRPr>
          </a:p>
        </p:txBody>
      </p:sp>
      <p:sp>
        <p:nvSpPr>
          <p:cNvPr id="3" name="Espace réservé du contenu 2"/>
          <p:cNvSpPr>
            <a:spLocks noGrp="1"/>
          </p:cNvSpPr>
          <p:nvPr>
            <p:ph idx="1"/>
          </p:nvPr>
        </p:nvSpPr>
        <p:spPr/>
        <p:txBody>
          <a:bodyPr>
            <a:normAutofit/>
          </a:bodyPr>
          <a:lstStyle/>
          <a:p>
            <a:r>
              <a:rPr lang="fr-FR" sz="4000" b="1" dirty="0" smtClean="0">
                <a:solidFill>
                  <a:srgbClr val="050507"/>
                </a:solidFill>
              </a:rPr>
              <a:t>Jean </a:t>
            </a:r>
            <a:r>
              <a:rPr lang="fr-FR" sz="4000" b="1" dirty="0">
                <a:solidFill>
                  <a:srgbClr val="050507"/>
                </a:solidFill>
              </a:rPr>
              <a:t>15:7	</a:t>
            </a:r>
            <a:endParaRPr lang="fr-FR" sz="4000" b="1" dirty="0" smtClean="0">
              <a:solidFill>
                <a:srgbClr val="050507"/>
              </a:solidFill>
            </a:endParaRPr>
          </a:p>
          <a:p>
            <a:r>
              <a:rPr lang="fr-FR" sz="4000" b="1" dirty="0" smtClean="0">
                <a:solidFill>
                  <a:srgbClr val="050507"/>
                </a:solidFill>
              </a:rPr>
              <a:t>Si </a:t>
            </a:r>
            <a:r>
              <a:rPr lang="fr-FR" sz="4000" b="1" dirty="0">
                <a:solidFill>
                  <a:srgbClr val="050507"/>
                </a:solidFill>
              </a:rPr>
              <a:t>vous demeurez en moi, et que mes paroles demeurent en vous, demandez ce que vous voudrez, et cela vous sera accordé.</a:t>
            </a:r>
          </a:p>
          <a:p>
            <a:endParaRPr lang="fr-FR" sz="4000" dirty="0"/>
          </a:p>
          <a:p>
            <a:endParaRPr lang="fr-FR" sz="4000" dirty="0"/>
          </a:p>
          <a:p>
            <a:endParaRPr lang="fr-FR" sz="4000" b="1" dirty="0">
              <a:solidFill>
                <a:srgbClr val="050507"/>
              </a:solidFill>
            </a:endParaRPr>
          </a:p>
          <a:p>
            <a:endParaRPr lang="fr-FR" sz="3200" b="1" dirty="0">
              <a:solidFill>
                <a:srgbClr val="050507"/>
              </a:solidFill>
            </a:endParaRPr>
          </a:p>
        </p:txBody>
      </p:sp>
    </p:spTree>
    <p:extLst>
      <p:ext uri="{BB962C8B-B14F-4D97-AF65-F5344CB8AC3E}">
        <p14:creationId xmlns:p14="http://schemas.microsoft.com/office/powerpoint/2010/main" val="37565101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Jésus au cœur de la famille.</a:t>
            </a:r>
            <a:endParaRPr lang="fr-FR" b="1" dirty="0">
              <a:solidFill>
                <a:srgbClr val="C00000"/>
              </a:solidFill>
            </a:endParaRPr>
          </a:p>
        </p:txBody>
      </p:sp>
      <p:sp>
        <p:nvSpPr>
          <p:cNvPr id="3" name="Espace réservé du contenu 2"/>
          <p:cNvSpPr>
            <a:spLocks noGrp="1"/>
          </p:cNvSpPr>
          <p:nvPr>
            <p:ph idx="1"/>
          </p:nvPr>
        </p:nvSpPr>
        <p:spPr/>
        <p:txBody>
          <a:bodyPr>
            <a:normAutofit/>
          </a:bodyPr>
          <a:lstStyle/>
          <a:p>
            <a:r>
              <a:rPr lang="fr-FR" sz="4000" b="1" dirty="0" smtClean="0">
                <a:solidFill>
                  <a:srgbClr val="050507"/>
                </a:solidFill>
              </a:rPr>
              <a:t>Comment permettre à Jésus de gérer notre vie personnelle, de couple et de famille?</a:t>
            </a:r>
            <a:endParaRPr lang="fr-FR" sz="4000" dirty="0"/>
          </a:p>
          <a:p>
            <a:endParaRPr lang="fr-FR" sz="4000" dirty="0"/>
          </a:p>
          <a:p>
            <a:endParaRPr lang="fr-FR" sz="4000" b="1" dirty="0">
              <a:solidFill>
                <a:srgbClr val="050507"/>
              </a:solidFill>
            </a:endParaRPr>
          </a:p>
          <a:p>
            <a:endParaRPr lang="fr-FR" sz="3200" b="1" dirty="0">
              <a:solidFill>
                <a:srgbClr val="050507"/>
              </a:solidFill>
            </a:endParaRPr>
          </a:p>
        </p:txBody>
      </p:sp>
    </p:spTree>
    <p:extLst>
      <p:ext uri="{BB962C8B-B14F-4D97-AF65-F5344CB8AC3E}">
        <p14:creationId xmlns:p14="http://schemas.microsoft.com/office/powerpoint/2010/main" val="1795559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Jésus au cœur de la famille.</a:t>
            </a:r>
            <a:endParaRPr lang="fr-FR" b="1" dirty="0">
              <a:solidFill>
                <a:srgbClr val="C00000"/>
              </a:solidFill>
            </a:endParaRPr>
          </a:p>
        </p:txBody>
      </p:sp>
      <p:sp>
        <p:nvSpPr>
          <p:cNvPr id="3" name="Espace réservé du contenu 2"/>
          <p:cNvSpPr>
            <a:spLocks noGrp="1"/>
          </p:cNvSpPr>
          <p:nvPr>
            <p:ph idx="1"/>
          </p:nvPr>
        </p:nvSpPr>
        <p:spPr/>
        <p:txBody>
          <a:bodyPr>
            <a:normAutofit/>
          </a:bodyPr>
          <a:lstStyle/>
          <a:p>
            <a:r>
              <a:rPr lang="fr-FR" sz="3200" b="1" dirty="0" smtClean="0">
                <a:solidFill>
                  <a:srgbClr val="050507"/>
                </a:solidFill>
              </a:rPr>
              <a:t>Dieu est le créateur du mariage, fondateur de la famille. Il a voulu que la famille terrestre soit à l’image de la famille céleste. Pour comprendre ce que peuvent et doivent être nos familles, jetons un œil dans le ciel pour voir ce qui s’y passe, afin de nous en inspirer pour notre bien-être et bonheur présent et futur. </a:t>
            </a:r>
            <a:endParaRPr lang="fr-FR" sz="3200" b="1" dirty="0">
              <a:solidFill>
                <a:srgbClr val="050507"/>
              </a:solidFill>
            </a:endParaRPr>
          </a:p>
        </p:txBody>
      </p:sp>
    </p:spTree>
    <p:extLst>
      <p:ext uri="{BB962C8B-B14F-4D97-AF65-F5344CB8AC3E}">
        <p14:creationId xmlns:p14="http://schemas.microsoft.com/office/powerpoint/2010/main" val="3041175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Jésus au cœur de la famille.</a:t>
            </a:r>
            <a:endParaRPr lang="fr-FR" b="1" dirty="0">
              <a:solidFill>
                <a:srgbClr val="C00000"/>
              </a:solidFill>
            </a:endParaRPr>
          </a:p>
        </p:txBody>
      </p:sp>
      <p:sp>
        <p:nvSpPr>
          <p:cNvPr id="3" name="Espace réservé du contenu 2"/>
          <p:cNvSpPr>
            <a:spLocks noGrp="1"/>
          </p:cNvSpPr>
          <p:nvPr>
            <p:ph idx="1"/>
          </p:nvPr>
        </p:nvSpPr>
        <p:spPr/>
        <p:txBody>
          <a:bodyPr>
            <a:normAutofit/>
          </a:bodyPr>
          <a:lstStyle/>
          <a:p>
            <a:r>
              <a:rPr lang="fr-FR" sz="4000" b="1" dirty="0" smtClean="0">
                <a:solidFill>
                  <a:srgbClr val="050507"/>
                </a:solidFill>
              </a:rPr>
              <a:t>Passer du temps chaque jour avec Jésus dans la prière et dans l’étude de la Bible, seul et en famille. </a:t>
            </a:r>
          </a:p>
          <a:p>
            <a:r>
              <a:rPr lang="fr-FR" sz="4000" b="1" dirty="0" smtClean="0">
                <a:solidFill>
                  <a:srgbClr val="050507"/>
                </a:solidFill>
              </a:rPr>
              <a:t>C’est lui qui donne la force pour l’application des directives divines.</a:t>
            </a:r>
            <a:endParaRPr lang="fr-FR" sz="4000" b="1" dirty="0">
              <a:solidFill>
                <a:srgbClr val="050507"/>
              </a:solidFill>
            </a:endParaRPr>
          </a:p>
          <a:p>
            <a:endParaRPr lang="fr-FR" sz="3200" b="1" dirty="0">
              <a:solidFill>
                <a:srgbClr val="050507"/>
              </a:solidFill>
            </a:endParaRPr>
          </a:p>
        </p:txBody>
      </p:sp>
    </p:spTree>
    <p:extLst>
      <p:ext uri="{BB962C8B-B14F-4D97-AF65-F5344CB8AC3E}">
        <p14:creationId xmlns:p14="http://schemas.microsoft.com/office/powerpoint/2010/main" val="58436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Jésus au cœur de la famille.</a:t>
            </a:r>
            <a:endParaRPr lang="fr-FR" b="1" dirty="0">
              <a:solidFill>
                <a:srgbClr val="C00000"/>
              </a:solidFill>
            </a:endParaRPr>
          </a:p>
        </p:txBody>
      </p:sp>
      <p:sp>
        <p:nvSpPr>
          <p:cNvPr id="3" name="Espace réservé du contenu 2"/>
          <p:cNvSpPr>
            <a:spLocks noGrp="1"/>
          </p:cNvSpPr>
          <p:nvPr>
            <p:ph idx="1"/>
          </p:nvPr>
        </p:nvSpPr>
        <p:spPr/>
        <p:txBody>
          <a:bodyPr>
            <a:normAutofit/>
          </a:bodyPr>
          <a:lstStyle/>
          <a:p>
            <a:r>
              <a:rPr lang="fr-FR" sz="4000" b="1" dirty="0" smtClean="0">
                <a:solidFill>
                  <a:srgbClr val="050507"/>
                </a:solidFill>
              </a:rPr>
              <a:t>Exemple: Marie de </a:t>
            </a:r>
            <a:r>
              <a:rPr lang="fr-FR" sz="4000" b="1" dirty="0" err="1" smtClean="0">
                <a:solidFill>
                  <a:srgbClr val="050507"/>
                </a:solidFill>
              </a:rPr>
              <a:t>Magdala</a:t>
            </a:r>
            <a:r>
              <a:rPr lang="fr-FR" sz="4000" b="1" dirty="0" smtClean="0">
                <a:solidFill>
                  <a:srgbClr val="050507"/>
                </a:solidFill>
              </a:rPr>
              <a:t>.</a:t>
            </a:r>
          </a:p>
          <a:p>
            <a:r>
              <a:rPr lang="fr-FR" sz="4000" b="1" dirty="0" smtClean="0">
                <a:solidFill>
                  <a:srgbClr val="0070C0"/>
                </a:solidFill>
              </a:rPr>
              <a:t>Luc </a:t>
            </a:r>
            <a:r>
              <a:rPr lang="fr-FR" sz="4000" b="1" dirty="0">
                <a:solidFill>
                  <a:srgbClr val="0070C0"/>
                </a:solidFill>
              </a:rPr>
              <a:t>10:38	</a:t>
            </a:r>
            <a:endParaRPr lang="fr-FR" sz="4000" b="1" dirty="0" smtClean="0">
              <a:solidFill>
                <a:srgbClr val="0070C0"/>
              </a:solidFill>
            </a:endParaRPr>
          </a:p>
          <a:p>
            <a:r>
              <a:rPr lang="fr-FR" sz="4000" b="1" dirty="0" smtClean="0">
                <a:solidFill>
                  <a:srgbClr val="050507"/>
                </a:solidFill>
              </a:rPr>
              <a:t>Comme </a:t>
            </a:r>
            <a:r>
              <a:rPr lang="fr-FR" sz="4000" b="1" dirty="0">
                <a:solidFill>
                  <a:srgbClr val="050507"/>
                </a:solidFill>
              </a:rPr>
              <a:t>Jésus était en chemin avec ses disciples, il entra dans un village, et une femme, nommée Marthe, le reçut dans sa maison.</a:t>
            </a:r>
          </a:p>
          <a:p>
            <a:endParaRPr lang="fr-FR" sz="4000" b="1" dirty="0">
              <a:solidFill>
                <a:srgbClr val="050507"/>
              </a:solidFill>
            </a:endParaRPr>
          </a:p>
          <a:p>
            <a:endParaRPr lang="fr-FR" sz="3200" b="1" dirty="0">
              <a:solidFill>
                <a:srgbClr val="050507"/>
              </a:solidFill>
            </a:endParaRPr>
          </a:p>
        </p:txBody>
      </p:sp>
    </p:spTree>
    <p:extLst>
      <p:ext uri="{BB962C8B-B14F-4D97-AF65-F5344CB8AC3E}">
        <p14:creationId xmlns:p14="http://schemas.microsoft.com/office/powerpoint/2010/main" val="1324991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Jésus au cœur de la famille.</a:t>
            </a:r>
            <a:endParaRPr lang="fr-FR" b="1" dirty="0">
              <a:solidFill>
                <a:srgbClr val="C00000"/>
              </a:solidFill>
            </a:endParaRPr>
          </a:p>
        </p:txBody>
      </p:sp>
      <p:sp>
        <p:nvSpPr>
          <p:cNvPr id="3" name="Espace réservé du contenu 2"/>
          <p:cNvSpPr>
            <a:spLocks noGrp="1"/>
          </p:cNvSpPr>
          <p:nvPr>
            <p:ph idx="1"/>
          </p:nvPr>
        </p:nvSpPr>
        <p:spPr/>
        <p:txBody>
          <a:bodyPr>
            <a:normAutofit/>
          </a:bodyPr>
          <a:lstStyle/>
          <a:p>
            <a:r>
              <a:rPr lang="fr-FR" sz="4000" b="1" dirty="0" smtClean="0">
                <a:solidFill>
                  <a:srgbClr val="050507"/>
                </a:solidFill>
              </a:rPr>
              <a:t>Exemple: Marie de </a:t>
            </a:r>
            <a:r>
              <a:rPr lang="fr-FR" sz="4000" b="1" dirty="0" err="1" smtClean="0">
                <a:solidFill>
                  <a:srgbClr val="050507"/>
                </a:solidFill>
              </a:rPr>
              <a:t>Magdala</a:t>
            </a:r>
            <a:r>
              <a:rPr lang="fr-FR" sz="4000" b="1" dirty="0" smtClean="0">
                <a:solidFill>
                  <a:srgbClr val="050507"/>
                </a:solidFill>
              </a:rPr>
              <a:t>.</a:t>
            </a:r>
          </a:p>
          <a:p>
            <a:endParaRPr lang="fr-FR" sz="4000" b="1" dirty="0" smtClean="0">
              <a:solidFill>
                <a:srgbClr val="050507"/>
              </a:solidFill>
            </a:endParaRPr>
          </a:p>
          <a:p>
            <a:r>
              <a:rPr lang="fr-FR" sz="4000" b="1" dirty="0" smtClean="0">
                <a:solidFill>
                  <a:srgbClr val="050507"/>
                </a:solidFill>
              </a:rPr>
              <a:t>Luc </a:t>
            </a:r>
            <a:r>
              <a:rPr lang="fr-FR" sz="4000" b="1" dirty="0">
                <a:solidFill>
                  <a:srgbClr val="050507"/>
                </a:solidFill>
              </a:rPr>
              <a:t>10:39	Elle avait une </a:t>
            </a:r>
            <a:r>
              <a:rPr lang="fr-FR" sz="4000" b="1" dirty="0" smtClean="0">
                <a:solidFill>
                  <a:srgbClr val="050507"/>
                </a:solidFill>
              </a:rPr>
              <a:t>sœur, </a:t>
            </a:r>
            <a:r>
              <a:rPr lang="fr-FR" sz="4000" b="1" dirty="0">
                <a:solidFill>
                  <a:srgbClr val="050507"/>
                </a:solidFill>
              </a:rPr>
              <a:t>nommée Marie, qui, s'étant assise aux pieds du Seigneur, écoutait sa </a:t>
            </a:r>
            <a:r>
              <a:rPr lang="fr-FR" sz="4000" b="1" dirty="0" smtClean="0">
                <a:solidFill>
                  <a:srgbClr val="050507"/>
                </a:solidFill>
              </a:rPr>
              <a:t>parole</a:t>
            </a:r>
            <a:r>
              <a:rPr lang="fr-FR" sz="4000" b="1" dirty="0">
                <a:solidFill>
                  <a:srgbClr val="050507"/>
                </a:solidFill>
              </a:rPr>
              <a:t>.</a:t>
            </a:r>
            <a:endParaRPr lang="fr-FR" sz="4000" dirty="0"/>
          </a:p>
          <a:p>
            <a:endParaRPr lang="fr-FR" sz="3200" b="1" dirty="0">
              <a:solidFill>
                <a:srgbClr val="050507"/>
              </a:solidFill>
            </a:endParaRPr>
          </a:p>
        </p:txBody>
      </p:sp>
    </p:spTree>
    <p:extLst>
      <p:ext uri="{BB962C8B-B14F-4D97-AF65-F5344CB8AC3E}">
        <p14:creationId xmlns:p14="http://schemas.microsoft.com/office/powerpoint/2010/main" val="1589145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Jésus au cœur de la famille.</a:t>
            </a:r>
            <a:endParaRPr lang="fr-FR" b="1" dirty="0">
              <a:solidFill>
                <a:srgbClr val="C00000"/>
              </a:solidFill>
            </a:endParaRPr>
          </a:p>
        </p:txBody>
      </p:sp>
      <p:sp>
        <p:nvSpPr>
          <p:cNvPr id="3" name="Espace réservé du contenu 2"/>
          <p:cNvSpPr>
            <a:spLocks noGrp="1"/>
          </p:cNvSpPr>
          <p:nvPr>
            <p:ph idx="1"/>
          </p:nvPr>
        </p:nvSpPr>
        <p:spPr/>
        <p:txBody>
          <a:bodyPr>
            <a:normAutofit/>
          </a:bodyPr>
          <a:lstStyle/>
          <a:p>
            <a:r>
              <a:rPr lang="fr-FR" sz="4000" b="1" dirty="0" smtClean="0">
                <a:solidFill>
                  <a:srgbClr val="050507"/>
                </a:solidFill>
              </a:rPr>
              <a:t>Exemple: Marie de </a:t>
            </a:r>
            <a:r>
              <a:rPr lang="fr-FR" sz="4000" b="1" dirty="0" err="1" smtClean="0">
                <a:solidFill>
                  <a:srgbClr val="050507"/>
                </a:solidFill>
              </a:rPr>
              <a:t>Magdala</a:t>
            </a:r>
            <a:r>
              <a:rPr lang="fr-FR" sz="4000" b="1" dirty="0" smtClean="0">
                <a:solidFill>
                  <a:srgbClr val="050507"/>
                </a:solidFill>
              </a:rPr>
              <a:t>.</a:t>
            </a:r>
          </a:p>
          <a:p>
            <a:r>
              <a:rPr lang="fr-FR" sz="4000" b="1" dirty="0" smtClean="0">
                <a:solidFill>
                  <a:srgbClr val="050507"/>
                </a:solidFill>
              </a:rPr>
              <a:t>Luc </a:t>
            </a:r>
            <a:r>
              <a:rPr lang="fr-FR" sz="4000" b="1" dirty="0">
                <a:solidFill>
                  <a:srgbClr val="050507"/>
                </a:solidFill>
              </a:rPr>
              <a:t>10:40	Marthe, occupée à divers soins domestiques, survint et dit: Seigneur, cela ne te fait-il rien que ma </a:t>
            </a:r>
            <a:r>
              <a:rPr lang="fr-FR" sz="4000" b="1" dirty="0" err="1">
                <a:solidFill>
                  <a:srgbClr val="050507"/>
                </a:solidFill>
              </a:rPr>
              <a:t>soeur</a:t>
            </a:r>
            <a:r>
              <a:rPr lang="fr-FR" sz="4000" b="1" dirty="0">
                <a:solidFill>
                  <a:srgbClr val="050507"/>
                </a:solidFill>
              </a:rPr>
              <a:t> me laisse seule pour servir? Dis-lui donc de m'aider.</a:t>
            </a:r>
          </a:p>
          <a:p>
            <a:endParaRPr lang="fr-FR" sz="4000" dirty="0"/>
          </a:p>
          <a:p>
            <a:endParaRPr lang="fr-FR" sz="4000" b="1" dirty="0">
              <a:solidFill>
                <a:srgbClr val="050507"/>
              </a:solidFill>
            </a:endParaRPr>
          </a:p>
          <a:p>
            <a:endParaRPr lang="fr-FR" sz="3200" b="1" dirty="0">
              <a:solidFill>
                <a:srgbClr val="050507"/>
              </a:solidFill>
            </a:endParaRPr>
          </a:p>
        </p:txBody>
      </p:sp>
    </p:spTree>
    <p:extLst>
      <p:ext uri="{BB962C8B-B14F-4D97-AF65-F5344CB8AC3E}">
        <p14:creationId xmlns:p14="http://schemas.microsoft.com/office/powerpoint/2010/main" val="24899718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Jésus au cœur de la famille.</a:t>
            </a:r>
            <a:endParaRPr lang="fr-FR" b="1" dirty="0">
              <a:solidFill>
                <a:srgbClr val="C00000"/>
              </a:solidFill>
            </a:endParaRPr>
          </a:p>
        </p:txBody>
      </p:sp>
      <p:sp>
        <p:nvSpPr>
          <p:cNvPr id="3" name="Espace réservé du contenu 2"/>
          <p:cNvSpPr>
            <a:spLocks noGrp="1"/>
          </p:cNvSpPr>
          <p:nvPr>
            <p:ph idx="1"/>
          </p:nvPr>
        </p:nvSpPr>
        <p:spPr/>
        <p:txBody>
          <a:bodyPr>
            <a:normAutofit/>
          </a:bodyPr>
          <a:lstStyle/>
          <a:p>
            <a:r>
              <a:rPr lang="fr-FR" sz="4000" b="1" dirty="0" smtClean="0">
                <a:solidFill>
                  <a:srgbClr val="050507"/>
                </a:solidFill>
              </a:rPr>
              <a:t>Exemple: Marie de </a:t>
            </a:r>
            <a:r>
              <a:rPr lang="fr-FR" sz="4000" b="1" dirty="0" err="1" smtClean="0">
                <a:solidFill>
                  <a:srgbClr val="050507"/>
                </a:solidFill>
              </a:rPr>
              <a:t>Magdala</a:t>
            </a:r>
            <a:r>
              <a:rPr lang="fr-FR" sz="4000" b="1" dirty="0" smtClean="0">
                <a:solidFill>
                  <a:srgbClr val="050507"/>
                </a:solidFill>
              </a:rPr>
              <a:t>.</a:t>
            </a:r>
          </a:p>
          <a:p>
            <a:endParaRPr lang="fr-FR" sz="4000" b="1" dirty="0" smtClean="0">
              <a:solidFill>
                <a:srgbClr val="050507"/>
              </a:solidFill>
            </a:endParaRPr>
          </a:p>
          <a:p>
            <a:r>
              <a:rPr lang="fr-FR" sz="4000" b="1" dirty="0" smtClean="0">
                <a:solidFill>
                  <a:srgbClr val="050507"/>
                </a:solidFill>
              </a:rPr>
              <a:t>Luc </a:t>
            </a:r>
            <a:r>
              <a:rPr lang="fr-FR" sz="4000" b="1" dirty="0">
                <a:solidFill>
                  <a:srgbClr val="050507"/>
                </a:solidFill>
              </a:rPr>
              <a:t>10:41	Le Seigneur lui répondit: Marthe, Marthe, tu t'inquiètes et tu t'agites pour beaucoup de choses.</a:t>
            </a:r>
          </a:p>
          <a:p>
            <a:endParaRPr lang="fr-FR" sz="4000" b="1" dirty="0">
              <a:solidFill>
                <a:srgbClr val="050507"/>
              </a:solidFill>
            </a:endParaRPr>
          </a:p>
          <a:p>
            <a:endParaRPr lang="fr-FR" sz="4000" dirty="0"/>
          </a:p>
          <a:p>
            <a:endParaRPr lang="fr-FR" sz="4000" b="1" dirty="0">
              <a:solidFill>
                <a:srgbClr val="050507"/>
              </a:solidFill>
            </a:endParaRPr>
          </a:p>
          <a:p>
            <a:endParaRPr lang="fr-FR" sz="3200" b="1" dirty="0">
              <a:solidFill>
                <a:srgbClr val="050507"/>
              </a:solidFill>
            </a:endParaRPr>
          </a:p>
        </p:txBody>
      </p:sp>
    </p:spTree>
    <p:extLst>
      <p:ext uri="{BB962C8B-B14F-4D97-AF65-F5344CB8AC3E}">
        <p14:creationId xmlns:p14="http://schemas.microsoft.com/office/powerpoint/2010/main" val="18042551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Jésus au cœur de la famille.</a:t>
            </a:r>
            <a:endParaRPr lang="fr-FR" b="1" dirty="0">
              <a:solidFill>
                <a:srgbClr val="C00000"/>
              </a:solidFill>
            </a:endParaRPr>
          </a:p>
        </p:txBody>
      </p:sp>
      <p:sp>
        <p:nvSpPr>
          <p:cNvPr id="3" name="Espace réservé du contenu 2"/>
          <p:cNvSpPr>
            <a:spLocks noGrp="1"/>
          </p:cNvSpPr>
          <p:nvPr>
            <p:ph idx="1"/>
          </p:nvPr>
        </p:nvSpPr>
        <p:spPr/>
        <p:txBody>
          <a:bodyPr>
            <a:normAutofit/>
          </a:bodyPr>
          <a:lstStyle/>
          <a:p>
            <a:r>
              <a:rPr lang="fr-FR" sz="4000" b="1" dirty="0" smtClean="0">
                <a:solidFill>
                  <a:srgbClr val="050507"/>
                </a:solidFill>
              </a:rPr>
              <a:t>Exemple: Marie de </a:t>
            </a:r>
            <a:r>
              <a:rPr lang="fr-FR" sz="4000" b="1" dirty="0" err="1" smtClean="0">
                <a:solidFill>
                  <a:srgbClr val="050507"/>
                </a:solidFill>
              </a:rPr>
              <a:t>Magdala</a:t>
            </a:r>
            <a:r>
              <a:rPr lang="fr-FR" sz="4000" b="1" dirty="0" smtClean="0">
                <a:solidFill>
                  <a:srgbClr val="050507"/>
                </a:solidFill>
              </a:rPr>
              <a:t>.</a:t>
            </a:r>
          </a:p>
          <a:p>
            <a:endParaRPr lang="fr-FR" sz="4000" b="1" dirty="0" smtClean="0">
              <a:solidFill>
                <a:srgbClr val="050507"/>
              </a:solidFill>
            </a:endParaRPr>
          </a:p>
          <a:p>
            <a:r>
              <a:rPr lang="fr-FR" sz="4000" b="1" dirty="0" smtClean="0">
                <a:solidFill>
                  <a:srgbClr val="050507"/>
                </a:solidFill>
              </a:rPr>
              <a:t>Luc </a:t>
            </a:r>
            <a:r>
              <a:rPr lang="fr-FR" sz="4000" b="1" dirty="0">
                <a:solidFill>
                  <a:srgbClr val="050507"/>
                </a:solidFill>
              </a:rPr>
              <a:t>10:41	Le Seigneur lui répondit: Marthe, Marthe, tu t'inquiètes et tu t'agites pour beaucoup de choses.</a:t>
            </a:r>
          </a:p>
          <a:p>
            <a:endParaRPr lang="fr-FR" sz="4000" b="1" dirty="0">
              <a:solidFill>
                <a:srgbClr val="050507"/>
              </a:solidFill>
            </a:endParaRPr>
          </a:p>
          <a:p>
            <a:endParaRPr lang="fr-FR" sz="4000" dirty="0"/>
          </a:p>
          <a:p>
            <a:endParaRPr lang="fr-FR" sz="4000" b="1" dirty="0">
              <a:solidFill>
                <a:srgbClr val="050507"/>
              </a:solidFill>
            </a:endParaRPr>
          </a:p>
          <a:p>
            <a:endParaRPr lang="fr-FR" sz="3200" b="1" dirty="0">
              <a:solidFill>
                <a:srgbClr val="050507"/>
              </a:solidFill>
            </a:endParaRPr>
          </a:p>
        </p:txBody>
      </p:sp>
    </p:spTree>
    <p:extLst>
      <p:ext uri="{BB962C8B-B14F-4D97-AF65-F5344CB8AC3E}">
        <p14:creationId xmlns:p14="http://schemas.microsoft.com/office/powerpoint/2010/main" val="1297301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Jésus au cœur de la famille.</a:t>
            </a:r>
            <a:endParaRPr lang="fr-FR" b="1" dirty="0">
              <a:solidFill>
                <a:srgbClr val="C00000"/>
              </a:solidFill>
            </a:endParaRPr>
          </a:p>
        </p:txBody>
      </p:sp>
      <p:sp>
        <p:nvSpPr>
          <p:cNvPr id="3" name="Espace réservé du contenu 2"/>
          <p:cNvSpPr>
            <a:spLocks noGrp="1"/>
          </p:cNvSpPr>
          <p:nvPr>
            <p:ph idx="1"/>
          </p:nvPr>
        </p:nvSpPr>
        <p:spPr/>
        <p:txBody>
          <a:bodyPr>
            <a:normAutofit/>
          </a:bodyPr>
          <a:lstStyle/>
          <a:p>
            <a:r>
              <a:rPr lang="fr-FR" sz="4000" b="1" dirty="0" smtClean="0">
                <a:solidFill>
                  <a:srgbClr val="050507"/>
                </a:solidFill>
              </a:rPr>
              <a:t>Exemple: Marie de </a:t>
            </a:r>
            <a:r>
              <a:rPr lang="fr-FR" sz="4000" b="1" dirty="0" err="1" smtClean="0">
                <a:solidFill>
                  <a:srgbClr val="050507"/>
                </a:solidFill>
              </a:rPr>
              <a:t>Magdala</a:t>
            </a:r>
            <a:r>
              <a:rPr lang="fr-FR" sz="4000" b="1" dirty="0" smtClean="0">
                <a:solidFill>
                  <a:srgbClr val="050507"/>
                </a:solidFill>
              </a:rPr>
              <a:t>.</a:t>
            </a:r>
          </a:p>
          <a:p>
            <a:endParaRPr lang="fr-FR" sz="4000" b="1" dirty="0" smtClean="0">
              <a:solidFill>
                <a:srgbClr val="050507"/>
              </a:solidFill>
            </a:endParaRPr>
          </a:p>
          <a:p>
            <a:r>
              <a:rPr lang="fr-FR" sz="4000" b="1" dirty="0" smtClean="0">
                <a:solidFill>
                  <a:srgbClr val="050507"/>
                </a:solidFill>
              </a:rPr>
              <a:t>Luc </a:t>
            </a:r>
            <a:r>
              <a:rPr lang="fr-FR" sz="4000" b="1" dirty="0">
                <a:solidFill>
                  <a:srgbClr val="050507"/>
                </a:solidFill>
              </a:rPr>
              <a:t>10:42	Une seule chose est nécessaire. Marie a choisi la bonne part, qui ne lui sera point ôtée.</a:t>
            </a:r>
          </a:p>
          <a:p>
            <a:endParaRPr lang="fr-FR" sz="4000" dirty="0"/>
          </a:p>
          <a:p>
            <a:endParaRPr lang="fr-FR" sz="4000" b="1" dirty="0">
              <a:solidFill>
                <a:srgbClr val="050507"/>
              </a:solidFill>
            </a:endParaRPr>
          </a:p>
          <a:p>
            <a:endParaRPr lang="fr-FR" sz="3200" b="1" dirty="0">
              <a:solidFill>
                <a:srgbClr val="050507"/>
              </a:solidFill>
            </a:endParaRPr>
          </a:p>
        </p:txBody>
      </p:sp>
    </p:spTree>
    <p:extLst>
      <p:ext uri="{BB962C8B-B14F-4D97-AF65-F5344CB8AC3E}">
        <p14:creationId xmlns:p14="http://schemas.microsoft.com/office/powerpoint/2010/main" val="18958426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Jésus au cœur de la famille.</a:t>
            </a:r>
            <a:endParaRPr lang="fr-FR" b="1" dirty="0">
              <a:solidFill>
                <a:srgbClr val="C00000"/>
              </a:solidFill>
            </a:endParaRPr>
          </a:p>
        </p:txBody>
      </p:sp>
      <p:sp>
        <p:nvSpPr>
          <p:cNvPr id="3" name="Espace réservé du contenu 2"/>
          <p:cNvSpPr>
            <a:spLocks noGrp="1"/>
          </p:cNvSpPr>
          <p:nvPr>
            <p:ph idx="1"/>
          </p:nvPr>
        </p:nvSpPr>
        <p:spPr/>
        <p:txBody>
          <a:bodyPr>
            <a:normAutofit lnSpcReduction="10000"/>
          </a:bodyPr>
          <a:lstStyle/>
          <a:p>
            <a:r>
              <a:rPr lang="fr-FR" sz="4000" b="1" dirty="0" smtClean="0">
                <a:solidFill>
                  <a:srgbClr val="7030A0"/>
                </a:solidFill>
              </a:rPr>
              <a:t>Exemple de Jésus avec son Père.</a:t>
            </a:r>
          </a:p>
          <a:p>
            <a:r>
              <a:rPr lang="fr-FR" sz="4000" b="1" dirty="0" smtClean="0">
                <a:solidFill>
                  <a:srgbClr val="050507"/>
                </a:solidFill>
              </a:rPr>
              <a:t>Luc </a:t>
            </a:r>
            <a:r>
              <a:rPr lang="fr-FR" sz="4000" b="1" dirty="0">
                <a:solidFill>
                  <a:srgbClr val="050507"/>
                </a:solidFill>
              </a:rPr>
              <a:t>11:1	</a:t>
            </a:r>
            <a:r>
              <a:rPr lang="fr-FR" sz="4000" b="1" u="sng" dirty="0">
                <a:solidFill>
                  <a:srgbClr val="050507"/>
                </a:solidFill>
              </a:rPr>
              <a:t>Jésus priait </a:t>
            </a:r>
            <a:r>
              <a:rPr lang="fr-FR" sz="4000" b="1" dirty="0">
                <a:solidFill>
                  <a:srgbClr val="050507"/>
                </a:solidFill>
              </a:rPr>
              <a:t>un jour en un certain lieu. Lorsqu'il eut achevé, un de ses disciples lui dit: Seigneur, enseigne-nous à prier, comme Jean l'a enseigné à ses disciples.</a:t>
            </a:r>
          </a:p>
          <a:p>
            <a:endParaRPr lang="fr-FR" sz="4000" dirty="0"/>
          </a:p>
          <a:p>
            <a:endParaRPr lang="fr-FR" sz="4000" dirty="0"/>
          </a:p>
          <a:p>
            <a:endParaRPr lang="fr-FR" sz="4000" b="1" dirty="0">
              <a:solidFill>
                <a:srgbClr val="050507"/>
              </a:solidFill>
            </a:endParaRPr>
          </a:p>
          <a:p>
            <a:endParaRPr lang="fr-FR" sz="3200" b="1" dirty="0">
              <a:solidFill>
                <a:srgbClr val="050507"/>
              </a:solidFill>
            </a:endParaRPr>
          </a:p>
        </p:txBody>
      </p:sp>
    </p:spTree>
    <p:extLst>
      <p:ext uri="{BB962C8B-B14F-4D97-AF65-F5344CB8AC3E}">
        <p14:creationId xmlns:p14="http://schemas.microsoft.com/office/powerpoint/2010/main" val="31042696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Jésus au cœur de la famille.</a:t>
            </a:r>
            <a:endParaRPr lang="fr-FR" b="1" dirty="0">
              <a:solidFill>
                <a:srgbClr val="C00000"/>
              </a:solidFill>
            </a:endParaRPr>
          </a:p>
        </p:txBody>
      </p:sp>
      <p:sp>
        <p:nvSpPr>
          <p:cNvPr id="3" name="Espace réservé du contenu 2"/>
          <p:cNvSpPr>
            <a:spLocks noGrp="1"/>
          </p:cNvSpPr>
          <p:nvPr>
            <p:ph idx="1"/>
          </p:nvPr>
        </p:nvSpPr>
        <p:spPr/>
        <p:txBody>
          <a:bodyPr>
            <a:normAutofit/>
          </a:bodyPr>
          <a:lstStyle/>
          <a:p>
            <a:pPr algn="ctr"/>
            <a:endParaRPr lang="fr-FR" sz="4000" b="1" dirty="0" smtClean="0">
              <a:solidFill>
                <a:srgbClr val="7030A0"/>
              </a:solidFill>
            </a:endParaRPr>
          </a:p>
          <a:p>
            <a:pPr algn="ctr"/>
            <a:endParaRPr lang="fr-FR" sz="4000" b="1" dirty="0">
              <a:solidFill>
                <a:srgbClr val="7030A0"/>
              </a:solidFill>
            </a:endParaRPr>
          </a:p>
          <a:p>
            <a:pPr algn="ctr"/>
            <a:r>
              <a:rPr lang="fr-FR" sz="4000" b="1" dirty="0" smtClean="0">
                <a:solidFill>
                  <a:srgbClr val="7030A0"/>
                </a:solidFill>
              </a:rPr>
              <a:t>CONSEILS POUR PERMETTRE A JESUS DE GERER NOTRE VIE.</a:t>
            </a:r>
          </a:p>
          <a:p>
            <a:pPr algn="ctr"/>
            <a:endParaRPr lang="fr-FR" sz="4000" dirty="0"/>
          </a:p>
          <a:p>
            <a:endParaRPr lang="fr-FR" sz="4000" dirty="0"/>
          </a:p>
          <a:p>
            <a:endParaRPr lang="fr-FR" sz="4000" b="1" dirty="0">
              <a:solidFill>
                <a:srgbClr val="050507"/>
              </a:solidFill>
            </a:endParaRPr>
          </a:p>
          <a:p>
            <a:endParaRPr lang="fr-FR" sz="3200" b="1" dirty="0">
              <a:solidFill>
                <a:srgbClr val="050507"/>
              </a:solidFill>
            </a:endParaRPr>
          </a:p>
        </p:txBody>
      </p:sp>
    </p:spTree>
    <p:extLst>
      <p:ext uri="{BB962C8B-B14F-4D97-AF65-F5344CB8AC3E}">
        <p14:creationId xmlns:p14="http://schemas.microsoft.com/office/powerpoint/2010/main" val="15187190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Jésus au cœur de la famille.</a:t>
            </a:r>
            <a:endParaRPr lang="fr-FR" b="1" dirty="0">
              <a:solidFill>
                <a:srgbClr val="C00000"/>
              </a:solidFill>
            </a:endParaRPr>
          </a:p>
        </p:txBody>
      </p:sp>
      <p:sp>
        <p:nvSpPr>
          <p:cNvPr id="3" name="Espace réservé du contenu 2"/>
          <p:cNvSpPr>
            <a:spLocks noGrp="1"/>
          </p:cNvSpPr>
          <p:nvPr>
            <p:ph idx="1"/>
          </p:nvPr>
        </p:nvSpPr>
        <p:spPr/>
        <p:txBody>
          <a:bodyPr>
            <a:normAutofit/>
          </a:bodyPr>
          <a:lstStyle/>
          <a:p>
            <a:r>
              <a:rPr lang="fr-FR" sz="4000" b="1" dirty="0" err="1" smtClean="0">
                <a:solidFill>
                  <a:srgbClr val="050507"/>
                </a:solidFill>
              </a:rPr>
              <a:t>Prov</a:t>
            </a:r>
            <a:r>
              <a:rPr lang="fr-FR" sz="4000" b="1" dirty="0" smtClean="0">
                <a:solidFill>
                  <a:srgbClr val="050507"/>
                </a:solidFill>
              </a:rPr>
              <a:t>. 3:5, 6. </a:t>
            </a:r>
            <a:r>
              <a:rPr lang="fr-FR" sz="4000" b="1" u="sng" dirty="0" smtClean="0">
                <a:solidFill>
                  <a:srgbClr val="050507"/>
                </a:solidFill>
              </a:rPr>
              <a:t>Confie-toi</a:t>
            </a:r>
            <a:r>
              <a:rPr lang="fr-FR" sz="4000" b="1" dirty="0" smtClean="0">
                <a:solidFill>
                  <a:srgbClr val="050507"/>
                </a:solidFill>
              </a:rPr>
              <a:t> </a:t>
            </a:r>
            <a:r>
              <a:rPr lang="fr-FR" sz="4000" b="1" dirty="0">
                <a:solidFill>
                  <a:srgbClr val="050507"/>
                </a:solidFill>
              </a:rPr>
              <a:t>en l'Eternel de tout ton </a:t>
            </a:r>
            <a:r>
              <a:rPr lang="fr-FR" sz="4000" b="1" dirty="0" smtClean="0">
                <a:solidFill>
                  <a:srgbClr val="050507"/>
                </a:solidFill>
              </a:rPr>
              <a:t>cœur, et </a:t>
            </a:r>
            <a:r>
              <a:rPr lang="fr-FR" sz="4000" b="1" dirty="0">
                <a:solidFill>
                  <a:srgbClr val="050507"/>
                </a:solidFill>
              </a:rPr>
              <a:t>ne t'appuie pas sur ta sagesse;</a:t>
            </a:r>
          </a:p>
          <a:p>
            <a:r>
              <a:rPr lang="fr-FR" sz="4000" b="1" dirty="0" smtClean="0">
                <a:solidFill>
                  <a:srgbClr val="050507"/>
                </a:solidFill>
              </a:rPr>
              <a:t>Reconnais-le </a:t>
            </a:r>
            <a:r>
              <a:rPr lang="fr-FR" sz="4000" b="1" dirty="0">
                <a:solidFill>
                  <a:srgbClr val="050507"/>
                </a:solidFill>
              </a:rPr>
              <a:t>dans toutes tes voies</a:t>
            </a:r>
            <a:r>
              <a:rPr lang="fr-FR" sz="4000" b="1" dirty="0" smtClean="0">
                <a:solidFill>
                  <a:srgbClr val="050507"/>
                </a:solidFill>
              </a:rPr>
              <a:t>, et </a:t>
            </a:r>
            <a:r>
              <a:rPr lang="fr-FR" sz="4000" b="1" dirty="0">
                <a:solidFill>
                  <a:srgbClr val="050507"/>
                </a:solidFill>
              </a:rPr>
              <a:t>il aplanira tes sentiers.</a:t>
            </a:r>
          </a:p>
          <a:p>
            <a:endParaRPr lang="fr-FR" sz="4000" b="1" dirty="0">
              <a:solidFill>
                <a:srgbClr val="050507"/>
              </a:solidFill>
            </a:endParaRPr>
          </a:p>
          <a:p>
            <a:endParaRPr lang="fr-FR" sz="4000" b="1" dirty="0">
              <a:solidFill>
                <a:srgbClr val="050507"/>
              </a:solidFill>
            </a:endParaRPr>
          </a:p>
          <a:p>
            <a:pPr marL="0" indent="0">
              <a:buNone/>
            </a:pPr>
            <a:endParaRPr lang="fr-FR" sz="4000" b="1" dirty="0" smtClean="0">
              <a:solidFill>
                <a:srgbClr val="050507"/>
              </a:solidFill>
            </a:endParaRPr>
          </a:p>
          <a:p>
            <a:pPr algn="ctr"/>
            <a:endParaRPr lang="fr-FR" sz="4000" b="1" dirty="0">
              <a:solidFill>
                <a:srgbClr val="7030A0"/>
              </a:solidFill>
            </a:endParaRPr>
          </a:p>
          <a:p>
            <a:pPr marL="0" indent="0">
              <a:buNone/>
            </a:pPr>
            <a:endParaRPr lang="fr-FR" sz="4000" dirty="0"/>
          </a:p>
          <a:p>
            <a:endParaRPr lang="fr-FR" sz="4000" dirty="0"/>
          </a:p>
          <a:p>
            <a:endParaRPr lang="fr-FR" sz="4000" b="1" dirty="0">
              <a:solidFill>
                <a:srgbClr val="050507"/>
              </a:solidFill>
            </a:endParaRPr>
          </a:p>
          <a:p>
            <a:endParaRPr lang="fr-FR" sz="3200" b="1" dirty="0">
              <a:solidFill>
                <a:srgbClr val="050507"/>
              </a:solidFill>
            </a:endParaRPr>
          </a:p>
        </p:txBody>
      </p:sp>
    </p:spTree>
    <p:extLst>
      <p:ext uri="{BB962C8B-B14F-4D97-AF65-F5344CB8AC3E}">
        <p14:creationId xmlns:p14="http://schemas.microsoft.com/office/powerpoint/2010/main" val="808254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Jésus au cœur de la famille.</a:t>
            </a:r>
            <a:endParaRPr lang="fr-FR" b="1" dirty="0">
              <a:solidFill>
                <a:srgbClr val="C00000"/>
              </a:solidFill>
            </a:endParaRPr>
          </a:p>
        </p:txBody>
      </p:sp>
      <p:sp>
        <p:nvSpPr>
          <p:cNvPr id="3" name="Espace réservé du contenu 2"/>
          <p:cNvSpPr>
            <a:spLocks noGrp="1"/>
          </p:cNvSpPr>
          <p:nvPr>
            <p:ph idx="1"/>
          </p:nvPr>
        </p:nvSpPr>
        <p:spPr/>
        <p:txBody>
          <a:bodyPr>
            <a:normAutofit/>
          </a:bodyPr>
          <a:lstStyle/>
          <a:p>
            <a:r>
              <a:rPr lang="fr-FR" sz="4000" b="1" dirty="0" err="1" smtClean="0">
                <a:solidFill>
                  <a:srgbClr val="050507"/>
                </a:solidFill>
              </a:rPr>
              <a:t>Apoc</a:t>
            </a:r>
            <a:r>
              <a:rPr lang="fr-FR" sz="4000" b="1" dirty="0" smtClean="0">
                <a:solidFill>
                  <a:srgbClr val="050507"/>
                </a:solidFill>
              </a:rPr>
              <a:t>. 4: 2</a:t>
            </a:r>
            <a:r>
              <a:rPr lang="fr-FR" sz="4000" dirty="0"/>
              <a:t>	</a:t>
            </a:r>
            <a:endParaRPr lang="fr-FR" sz="4000" dirty="0" smtClean="0"/>
          </a:p>
          <a:p>
            <a:r>
              <a:rPr lang="fr-FR" sz="4000" b="1" dirty="0" smtClean="0">
                <a:solidFill>
                  <a:srgbClr val="050507"/>
                </a:solidFill>
              </a:rPr>
              <a:t>Aussitôt </a:t>
            </a:r>
            <a:r>
              <a:rPr lang="fr-FR" sz="4000" b="1" dirty="0">
                <a:solidFill>
                  <a:srgbClr val="050507"/>
                </a:solidFill>
              </a:rPr>
              <a:t>je fus ravi en esprit. Et voici, </a:t>
            </a:r>
            <a:r>
              <a:rPr lang="fr-FR" sz="4000" b="1" u="sng" dirty="0">
                <a:solidFill>
                  <a:srgbClr val="050507"/>
                </a:solidFill>
              </a:rPr>
              <a:t>il y</a:t>
            </a:r>
            <a:r>
              <a:rPr lang="fr-FR" sz="4000" u="sng" dirty="0"/>
              <a:t> </a:t>
            </a:r>
            <a:r>
              <a:rPr lang="fr-FR" sz="4000" b="1" u="sng" dirty="0">
                <a:solidFill>
                  <a:srgbClr val="050507"/>
                </a:solidFill>
              </a:rPr>
              <a:t>avait un trône </a:t>
            </a:r>
            <a:r>
              <a:rPr lang="fr-FR" sz="4000" b="1" dirty="0">
                <a:solidFill>
                  <a:srgbClr val="050507"/>
                </a:solidFill>
              </a:rPr>
              <a:t>dans le ciel, et sur ce trône quelqu'un était assis.</a:t>
            </a:r>
          </a:p>
          <a:p>
            <a:endParaRPr lang="fr-FR" sz="4000" b="1" dirty="0">
              <a:solidFill>
                <a:srgbClr val="050507"/>
              </a:solidFill>
            </a:endParaRPr>
          </a:p>
          <a:p>
            <a:endParaRPr lang="fr-FR" sz="3200" b="1" dirty="0">
              <a:solidFill>
                <a:srgbClr val="050507"/>
              </a:solidFill>
            </a:endParaRPr>
          </a:p>
        </p:txBody>
      </p:sp>
    </p:spTree>
    <p:extLst>
      <p:ext uri="{BB962C8B-B14F-4D97-AF65-F5344CB8AC3E}">
        <p14:creationId xmlns:p14="http://schemas.microsoft.com/office/powerpoint/2010/main" val="42080325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Jésus au cœur de la famille.</a:t>
            </a:r>
            <a:endParaRPr lang="fr-FR" b="1" dirty="0">
              <a:solidFill>
                <a:srgbClr val="C00000"/>
              </a:solidFill>
            </a:endParaRPr>
          </a:p>
        </p:txBody>
      </p:sp>
      <p:sp>
        <p:nvSpPr>
          <p:cNvPr id="3" name="Espace réservé du contenu 2"/>
          <p:cNvSpPr>
            <a:spLocks noGrp="1"/>
          </p:cNvSpPr>
          <p:nvPr>
            <p:ph idx="1"/>
          </p:nvPr>
        </p:nvSpPr>
        <p:spPr/>
        <p:txBody>
          <a:bodyPr>
            <a:normAutofit/>
          </a:bodyPr>
          <a:lstStyle/>
          <a:p>
            <a:r>
              <a:rPr lang="fr-FR" sz="4000" b="1" dirty="0" smtClean="0">
                <a:solidFill>
                  <a:srgbClr val="050507"/>
                </a:solidFill>
              </a:rPr>
              <a:t>1 Pierre </a:t>
            </a:r>
            <a:r>
              <a:rPr lang="fr-FR" sz="4000" b="1" dirty="0">
                <a:solidFill>
                  <a:srgbClr val="050507"/>
                </a:solidFill>
              </a:rPr>
              <a:t>5:6	</a:t>
            </a:r>
            <a:endParaRPr lang="fr-FR" sz="4000" b="1" dirty="0" smtClean="0">
              <a:solidFill>
                <a:srgbClr val="050507"/>
              </a:solidFill>
            </a:endParaRPr>
          </a:p>
          <a:p>
            <a:r>
              <a:rPr lang="fr-FR" sz="4000" b="1" u="sng" dirty="0" smtClean="0">
                <a:solidFill>
                  <a:srgbClr val="050507"/>
                </a:solidFill>
              </a:rPr>
              <a:t>Humiliez-vous</a:t>
            </a:r>
            <a:r>
              <a:rPr lang="fr-FR" sz="4000" b="1" dirty="0" smtClean="0">
                <a:solidFill>
                  <a:srgbClr val="050507"/>
                </a:solidFill>
              </a:rPr>
              <a:t> </a:t>
            </a:r>
            <a:r>
              <a:rPr lang="fr-FR" sz="4000" b="1" dirty="0">
                <a:solidFill>
                  <a:srgbClr val="050507"/>
                </a:solidFill>
              </a:rPr>
              <a:t>donc sous la puissante main de Dieu, afin qu'il vous élève au temps convenable;</a:t>
            </a:r>
          </a:p>
          <a:p>
            <a:endParaRPr lang="fr-FR" sz="4000" dirty="0"/>
          </a:p>
          <a:p>
            <a:pPr marL="0" indent="0">
              <a:buNone/>
            </a:pPr>
            <a:endParaRPr lang="fr-FR" sz="4000" b="1" dirty="0" smtClean="0">
              <a:solidFill>
                <a:srgbClr val="050507"/>
              </a:solidFill>
            </a:endParaRPr>
          </a:p>
          <a:p>
            <a:pPr algn="ctr"/>
            <a:endParaRPr lang="fr-FR" sz="4000" b="1" dirty="0">
              <a:solidFill>
                <a:srgbClr val="7030A0"/>
              </a:solidFill>
            </a:endParaRPr>
          </a:p>
          <a:p>
            <a:pPr marL="0" indent="0">
              <a:buNone/>
            </a:pPr>
            <a:endParaRPr lang="fr-FR" sz="4000" dirty="0"/>
          </a:p>
          <a:p>
            <a:endParaRPr lang="fr-FR" sz="4000" dirty="0"/>
          </a:p>
          <a:p>
            <a:endParaRPr lang="fr-FR" sz="4000" b="1" dirty="0">
              <a:solidFill>
                <a:srgbClr val="050507"/>
              </a:solidFill>
            </a:endParaRPr>
          </a:p>
          <a:p>
            <a:endParaRPr lang="fr-FR" sz="3200" b="1" dirty="0">
              <a:solidFill>
                <a:srgbClr val="050507"/>
              </a:solidFill>
            </a:endParaRPr>
          </a:p>
        </p:txBody>
      </p:sp>
    </p:spTree>
    <p:extLst>
      <p:ext uri="{BB962C8B-B14F-4D97-AF65-F5344CB8AC3E}">
        <p14:creationId xmlns:p14="http://schemas.microsoft.com/office/powerpoint/2010/main" val="427661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Jésus au cœur de la famille.</a:t>
            </a:r>
            <a:endParaRPr lang="fr-FR" b="1" dirty="0">
              <a:solidFill>
                <a:srgbClr val="C00000"/>
              </a:solidFill>
            </a:endParaRPr>
          </a:p>
        </p:txBody>
      </p:sp>
      <p:sp>
        <p:nvSpPr>
          <p:cNvPr id="3" name="Espace réservé du contenu 2"/>
          <p:cNvSpPr>
            <a:spLocks noGrp="1"/>
          </p:cNvSpPr>
          <p:nvPr>
            <p:ph idx="1"/>
          </p:nvPr>
        </p:nvSpPr>
        <p:spPr/>
        <p:txBody>
          <a:bodyPr>
            <a:normAutofit/>
          </a:bodyPr>
          <a:lstStyle/>
          <a:p>
            <a:r>
              <a:rPr lang="fr-FR" sz="4000" b="1" dirty="0" smtClean="0">
                <a:solidFill>
                  <a:srgbClr val="050507"/>
                </a:solidFill>
              </a:rPr>
              <a:t>1 Pierre 5:7</a:t>
            </a:r>
          </a:p>
          <a:p>
            <a:r>
              <a:rPr lang="fr-FR" sz="4000" b="1" dirty="0" smtClean="0">
                <a:solidFill>
                  <a:srgbClr val="050507"/>
                </a:solidFill>
              </a:rPr>
              <a:t>et </a:t>
            </a:r>
            <a:r>
              <a:rPr lang="fr-FR" sz="4000" b="1" dirty="0">
                <a:solidFill>
                  <a:srgbClr val="050507"/>
                </a:solidFill>
              </a:rPr>
              <a:t>déchargez-vous sur lui de tous vos soucis, car lui-même prend soin de vous.</a:t>
            </a:r>
          </a:p>
          <a:p>
            <a:endParaRPr lang="fr-FR" sz="4000" dirty="0"/>
          </a:p>
          <a:p>
            <a:endParaRPr lang="fr-FR" sz="4000" dirty="0"/>
          </a:p>
          <a:p>
            <a:pPr marL="0" indent="0">
              <a:buNone/>
            </a:pPr>
            <a:endParaRPr lang="fr-FR" sz="4000" b="1" dirty="0" smtClean="0">
              <a:solidFill>
                <a:srgbClr val="050507"/>
              </a:solidFill>
            </a:endParaRPr>
          </a:p>
          <a:p>
            <a:pPr algn="ctr"/>
            <a:endParaRPr lang="fr-FR" sz="4000" b="1" dirty="0">
              <a:solidFill>
                <a:srgbClr val="7030A0"/>
              </a:solidFill>
            </a:endParaRPr>
          </a:p>
          <a:p>
            <a:pPr marL="0" indent="0">
              <a:buNone/>
            </a:pPr>
            <a:endParaRPr lang="fr-FR" sz="4000" dirty="0"/>
          </a:p>
          <a:p>
            <a:endParaRPr lang="fr-FR" sz="4000" dirty="0"/>
          </a:p>
          <a:p>
            <a:endParaRPr lang="fr-FR" sz="4000" b="1" dirty="0">
              <a:solidFill>
                <a:srgbClr val="050507"/>
              </a:solidFill>
            </a:endParaRPr>
          </a:p>
          <a:p>
            <a:endParaRPr lang="fr-FR" sz="3200" b="1" dirty="0">
              <a:solidFill>
                <a:srgbClr val="050507"/>
              </a:solidFill>
            </a:endParaRPr>
          </a:p>
        </p:txBody>
      </p:sp>
    </p:spTree>
    <p:extLst>
      <p:ext uri="{BB962C8B-B14F-4D97-AF65-F5344CB8AC3E}">
        <p14:creationId xmlns:p14="http://schemas.microsoft.com/office/powerpoint/2010/main" val="14531259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Jésus au cœur de la famille.</a:t>
            </a:r>
            <a:endParaRPr lang="fr-FR" b="1" dirty="0">
              <a:solidFill>
                <a:srgbClr val="C00000"/>
              </a:solidFill>
            </a:endParaRPr>
          </a:p>
        </p:txBody>
      </p:sp>
      <p:sp>
        <p:nvSpPr>
          <p:cNvPr id="3" name="Espace réservé du contenu 2"/>
          <p:cNvSpPr>
            <a:spLocks noGrp="1"/>
          </p:cNvSpPr>
          <p:nvPr>
            <p:ph idx="1"/>
          </p:nvPr>
        </p:nvSpPr>
        <p:spPr/>
        <p:txBody>
          <a:bodyPr>
            <a:normAutofit/>
          </a:bodyPr>
          <a:lstStyle/>
          <a:p>
            <a:r>
              <a:rPr lang="fr-FR" sz="4000" b="1" dirty="0" smtClean="0">
                <a:solidFill>
                  <a:srgbClr val="050507"/>
                </a:solidFill>
              </a:rPr>
              <a:t>1Jean </a:t>
            </a:r>
            <a:r>
              <a:rPr lang="fr-FR" sz="4000" b="1" dirty="0">
                <a:solidFill>
                  <a:srgbClr val="050507"/>
                </a:solidFill>
              </a:rPr>
              <a:t>5:14	</a:t>
            </a:r>
            <a:endParaRPr lang="fr-FR" sz="4000" b="1" dirty="0" smtClean="0">
              <a:solidFill>
                <a:srgbClr val="050507"/>
              </a:solidFill>
            </a:endParaRPr>
          </a:p>
          <a:p>
            <a:r>
              <a:rPr lang="fr-FR" sz="4000" b="1" dirty="0" smtClean="0">
                <a:solidFill>
                  <a:srgbClr val="050507"/>
                </a:solidFill>
              </a:rPr>
              <a:t>Nous </a:t>
            </a:r>
            <a:r>
              <a:rPr lang="fr-FR" sz="4000" b="1" dirty="0">
                <a:solidFill>
                  <a:srgbClr val="050507"/>
                </a:solidFill>
              </a:rPr>
              <a:t>avons auprès de lui cette assurance, que si nous </a:t>
            </a:r>
            <a:r>
              <a:rPr lang="fr-FR" sz="4000" b="1" u="sng" dirty="0">
                <a:solidFill>
                  <a:srgbClr val="050507"/>
                </a:solidFill>
              </a:rPr>
              <a:t>demandons</a:t>
            </a:r>
            <a:r>
              <a:rPr lang="fr-FR" sz="4000" b="1" dirty="0">
                <a:solidFill>
                  <a:srgbClr val="050507"/>
                </a:solidFill>
              </a:rPr>
              <a:t> quelque chose </a:t>
            </a:r>
            <a:r>
              <a:rPr lang="fr-FR" sz="4000" b="1" u="sng" dirty="0">
                <a:solidFill>
                  <a:srgbClr val="050507"/>
                </a:solidFill>
              </a:rPr>
              <a:t>selon sa volonté</a:t>
            </a:r>
            <a:r>
              <a:rPr lang="fr-FR" sz="4000" b="1" dirty="0">
                <a:solidFill>
                  <a:srgbClr val="050507"/>
                </a:solidFill>
              </a:rPr>
              <a:t>, il nous écoute.</a:t>
            </a:r>
          </a:p>
          <a:p>
            <a:endParaRPr lang="fr-FR" sz="4000" dirty="0"/>
          </a:p>
          <a:p>
            <a:endParaRPr lang="fr-FR" sz="4000" dirty="0"/>
          </a:p>
          <a:p>
            <a:pPr marL="0" indent="0">
              <a:buNone/>
            </a:pPr>
            <a:endParaRPr lang="fr-FR" sz="4000" b="1" dirty="0" smtClean="0">
              <a:solidFill>
                <a:srgbClr val="050507"/>
              </a:solidFill>
            </a:endParaRPr>
          </a:p>
          <a:p>
            <a:pPr algn="ctr"/>
            <a:endParaRPr lang="fr-FR" sz="4000" b="1" dirty="0">
              <a:solidFill>
                <a:srgbClr val="7030A0"/>
              </a:solidFill>
            </a:endParaRPr>
          </a:p>
          <a:p>
            <a:pPr marL="0" indent="0">
              <a:buNone/>
            </a:pPr>
            <a:endParaRPr lang="fr-FR" sz="4000" dirty="0"/>
          </a:p>
          <a:p>
            <a:endParaRPr lang="fr-FR" sz="4000" dirty="0"/>
          </a:p>
          <a:p>
            <a:endParaRPr lang="fr-FR" sz="4000" b="1" dirty="0">
              <a:solidFill>
                <a:srgbClr val="050507"/>
              </a:solidFill>
            </a:endParaRPr>
          </a:p>
          <a:p>
            <a:endParaRPr lang="fr-FR" sz="3200" b="1" dirty="0">
              <a:solidFill>
                <a:srgbClr val="050507"/>
              </a:solidFill>
            </a:endParaRPr>
          </a:p>
        </p:txBody>
      </p:sp>
    </p:spTree>
    <p:extLst>
      <p:ext uri="{BB962C8B-B14F-4D97-AF65-F5344CB8AC3E}">
        <p14:creationId xmlns:p14="http://schemas.microsoft.com/office/powerpoint/2010/main" val="24634577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Jésus au cœur de la famille.</a:t>
            </a:r>
            <a:endParaRPr lang="fr-FR" b="1" dirty="0">
              <a:solidFill>
                <a:srgbClr val="C00000"/>
              </a:solidFill>
            </a:endParaRPr>
          </a:p>
        </p:txBody>
      </p:sp>
      <p:sp>
        <p:nvSpPr>
          <p:cNvPr id="3" name="Espace réservé du contenu 2"/>
          <p:cNvSpPr>
            <a:spLocks noGrp="1"/>
          </p:cNvSpPr>
          <p:nvPr>
            <p:ph idx="1"/>
          </p:nvPr>
        </p:nvSpPr>
        <p:spPr/>
        <p:txBody>
          <a:bodyPr>
            <a:normAutofit fontScale="92500"/>
          </a:bodyPr>
          <a:lstStyle/>
          <a:p>
            <a:r>
              <a:rPr lang="fr-FR" sz="4000" b="1" dirty="0" smtClean="0">
                <a:solidFill>
                  <a:srgbClr val="050507"/>
                </a:solidFill>
              </a:rPr>
              <a:t>Quand Jésus vit dans le cœur, il rend bon chaque membre de la famille.</a:t>
            </a:r>
            <a:r>
              <a:rPr lang="fr-FR" sz="4000" dirty="0"/>
              <a:t> </a:t>
            </a:r>
            <a:endParaRPr lang="fr-FR" sz="4000" dirty="0" smtClean="0"/>
          </a:p>
          <a:p>
            <a:r>
              <a:rPr lang="fr-FR" sz="4000" b="1" dirty="0" err="1" smtClean="0">
                <a:solidFill>
                  <a:srgbClr val="050507"/>
                </a:solidFill>
              </a:rPr>
              <a:t>Ezé</a:t>
            </a:r>
            <a:r>
              <a:rPr lang="fr-FR" sz="4000" b="1" dirty="0" smtClean="0">
                <a:solidFill>
                  <a:srgbClr val="050507"/>
                </a:solidFill>
              </a:rPr>
              <a:t>. </a:t>
            </a:r>
            <a:r>
              <a:rPr lang="fr-FR" sz="4000" b="1" dirty="0">
                <a:solidFill>
                  <a:srgbClr val="050507"/>
                </a:solidFill>
              </a:rPr>
              <a:t>36:26	Je vous donnerai un </a:t>
            </a:r>
            <a:r>
              <a:rPr lang="fr-FR" sz="4000" b="1" dirty="0" smtClean="0">
                <a:solidFill>
                  <a:srgbClr val="050507"/>
                </a:solidFill>
              </a:rPr>
              <a:t>cœur nouveau</a:t>
            </a:r>
            <a:r>
              <a:rPr lang="fr-FR" sz="4000" b="1" dirty="0">
                <a:solidFill>
                  <a:srgbClr val="050507"/>
                </a:solidFill>
              </a:rPr>
              <a:t>, et je mettrai en vous un esprit nouveau; j'ôterai de votre corps le </a:t>
            </a:r>
            <a:r>
              <a:rPr lang="fr-FR" sz="4000" b="1" dirty="0" smtClean="0">
                <a:solidFill>
                  <a:srgbClr val="050507"/>
                </a:solidFill>
              </a:rPr>
              <a:t>cœur de </a:t>
            </a:r>
            <a:r>
              <a:rPr lang="fr-FR" sz="4000" b="1" dirty="0">
                <a:solidFill>
                  <a:srgbClr val="050507"/>
                </a:solidFill>
              </a:rPr>
              <a:t>pierre, et je vous donnerai un </a:t>
            </a:r>
            <a:r>
              <a:rPr lang="fr-FR" sz="4000" b="1" dirty="0" smtClean="0">
                <a:solidFill>
                  <a:srgbClr val="050507"/>
                </a:solidFill>
              </a:rPr>
              <a:t>cœur de </a:t>
            </a:r>
            <a:r>
              <a:rPr lang="fr-FR" sz="4000" b="1" dirty="0">
                <a:solidFill>
                  <a:srgbClr val="050507"/>
                </a:solidFill>
              </a:rPr>
              <a:t>chair</a:t>
            </a:r>
            <a:r>
              <a:rPr lang="fr-FR" sz="4000" b="1" dirty="0" smtClean="0">
                <a:solidFill>
                  <a:srgbClr val="050507"/>
                </a:solidFill>
              </a:rPr>
              <a:t>.</a:t>
            </a:r>
          </a:p>
          <a:p>
            <a:endParaRPr lang="fr-FR" sz="4000" dirty="0"/>
          </a:p>
          <a:p>
            <a:endParaRPr lang="fr-FR" sz="4000" b="1" dirty="0" smtClean="0">
              <a:solidFill>
                <a:srgbClr val="050507"/>
              </a:solidFill>
            </a:endParaRPr>
          </a:p>
          <a:p>
            <a:endParaRPr lang="fr-FR" sz="4000" dirty="0"/>
          </a:p>
          <a:p>
            <a:endParaRPr lang="fr-FR" sz="4000" dirty="0"/>
          </a:p>
          <a:p>
            <a:pPr marL="0" indent="0">
              <a:buNone/>
            </a:pPr>
            <a:endParaRPr lang="fr-FR" sz="4000" b="1" dirty="0" smtClean="0">
              <a:solidFill>
                <a:srgbClr val="050507"/>
              </a:solidFill>
            </a:endParaRPr>
          </a:p>
          <a:p>
            <a:pPr algn="ctr"/>
            <a:endParaRPr lang="fr-FR" sz="4000" b="1" dirty="0">
              <a:solidFill>
                <a:srgbClr val="7030A0"/>
              </a:solidFill>
            </a:endParaRPr>
          </a:p>
          <a:p>
            <a:pPr marL="0" indent="0">
              <a:buNone/>
            </a:pPr>
            <a:endParaRPr lang="fr-FR" sz="4000" dirty="0"/>
          </a:p>
          <a:p>
            <a:endParaRPr lang="fr-FR" sz="4000" dirty="0"/>
          </a:p>
          <a:p>
            <a:endParaRPr lang="fr-FR" sz="4000" b="1" dirty="0">
              <a:solidFill>
                <a:srgbClr val="050507"/>
              </a:solidFill>
            </a:endParaRPr>
          </a:p>
          <a:p>
            <a:endParaRPr lang="fr-FR" sz="3200" b="1" dirty="0">
              <a:solidFill>
                <a:srgbClr val="050507"/>
              </a:solidFill>
            </a:endParaRPr>
          </a:p>
        </p:txBody>
      </p:sp>
    </p:spTree>
    <p:extLst>
      <p:ext uri="{BB962C8B-B14F-4D97-AF65-F5344CB8AC3E}">
        <p14:creationId xmlns:p14="http://schemas.microsoft.com/office/powerpoint/2010/main" val="17350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Jésus au cœur de la famille.</a:t>
            </a:r>
            <a:endParaRPr lang="fr-FR" b="1" dirty="0">
              <a:solidFill>
                <a:srgbClr val="C00000"/>
              </a:solidFill>
            </a:endParaRPr>
          </a:p>
        </p:txBody>
      </p:sp>
      <p:sp>
        <p:nvSpPr>
          <p:cNvPr id="3" name="Espace réservé du contenu 2"/>
          <p:cNvSpPr>
            <a:spLocks noGrp="1"/>
          </p:cNvSpPr>
          <p:nvPr>
            <p:ph idx="1"/>
          </p:nvPr>
        </p:nvSpPr>
        <p:spPr/>
        <p:txBody>
          <a:bodyPr>
            <a:normAutofit/>
          </a:bodyPr>
          <a:lstStyle/>
          <a:p>
            <a:r>
              <a:rPr lang="fr-FR" sz="4000" b="1" dirty="0" smtClean="0">
                <a:solidFill>
                  <a:srgbClr val="050507"/>
                </a:solidFill>
              </a:rPr>
              <a:t>Résultats de l’habitation de Jésus dans le cœur: </a:t>
            </a:r>
          </a:p>
          <a:p>
            <a:r>
              <a:rPr lang="fr-FR" sz="4000" b="1" dirty="0" smtClean="0">
                <a:solidFill>
                  <a:srgbClr val="050507"/>
                </a:solidFill>
              </a:rPr>
              <a:t>Mari: Il peut aimer correctement</a:t>
            </a:r>
          </a:p>
          <a:p>
            <a:r>
              <a:rPr lang="fr-FR" sz="3600" b="1" dirty="0" err="1" smtClean="0">
                <a:solidFill>
                  <a:srgbClr val="0070C0"/>
                </a:solidFill>
              </a:rPr>
              <a:t>Eph</a:t>
            </a:r>
            <a:r>
              <a:rPr lang="fr-FR" sz="3600" b="1" dirty="0" smtClean="0">
                <a:solidFill>
                  <a:srgbClr val="0070C0"/>
                </a:solidFill>
              </a:rPr>
              <a:t>. </a:t>
            </a:r>
            <a:r>
              <a:rPr lang="fr-FR" sz="3600" b="1" dirty="0">
                <a:solidFill>
                  <a:srgbClr val="0070C0"/>
                </a:solidFill>
              </a:rPr>
              <a:t>5:25	Maris, aimez vos femmes, comme Christ a aimé l'Eglise, et s'est livré lui-même pour elle,</a:t>
            </a:r>
          </a:p>
          <a:p>
            <a:endParaRPr lang="fr-FR" sz="3600" dirty="0"/>
          </a:p>
          <a:p>
            <a:endParaRPr lang="fr-FR" sz="3500" b="1" dirty="0">
              <a:solidFill>
                <a:srgbClr val="FF0000"/>
              </a:solidFill>
            </a:endParaRPr>
          </a:p>
          <a:p>
            <a:endParaRPr lang="fr-FR" sz="4000" dirty="0"/>
          </a:p>
          <a:p>
            <a:endParaRPr lang="fr-FR" sz="4000" b="1" dirty="0" smtClean="0">
              <a:solidFill>
                <a:srgbClr val="050507"/>
              </a:solidFill>
            </a:endParaRPr>
          </a:p>
          <a:p>
            <a:endParaRPr lang="fr-FR" sz="4000" dirty="0"/>
          </a:p>
          <a:p>
            <a:endParaRPr lang="fr-FR" sz="4000" dirty="0"/>
          </a:p>
          <a:p>
            <a:pPr marL="0" indent="0">
              <a:buNone/>
            </a:pPr>
            <a:endParaRPr lang="fr-FR" sz="4000" b="1" dirty="0" smtClean="0">
              <a:solidFill>
                <a:srgbClr val="050507"/>
              </a:solidFill>
            </a:endParaRPr>
          </a:p>
          <a:p>
            <a:pPr algn="ctr"/>
            <a:endParaRPr lang="fr-FR" sz="4000" b="1" dirty="0">
              <a:solidFill>
                <a:srgbClr val="7030A0"/>
              </a:solidFill>
            </a:endParaRPr>
          </a:p>
          <a:p>
            <a:pPr marL="0" indent="0">
              <a:buNone/>
            </a:pPr>
            <a:endParaRPr lang="fr-FR" sz="4000" dirty="0"/>
          </a:p>
          <a:p>
            <a:endParaRPr lang="fr-FR" sz="4000" dirty="0"/>
          </a:p>
          <a:p>
            <a:endParaRPr lang="fr-FR" sz="4000" b="1" dirty="0">
              <a:solidFill>
                <a:srgbClr val="050507"/>
              </a:solidFill>
            </a:endParaRPr>
          </a:p>
          <a:p>
            <a:endParaRPr lang="fr-FR" sz="3200" b="1" dirty="0">
              <a:solidFill>
                <a:srgbClr val="050507"/>
              </a:solidFill>
            </a:endParaRPr>
          </a:p>
        </p:txBody>
      </p:sp>
    </p:spTree>
    <p:extLst>
      <p:ext uri="{BB962C8B-B14F-4D97-AF65-F5344CB8AC3E}">
        <p14:creationId xmlns:p14="http://schemas.microsoft.com/office/powerpoint/2010/main" val="269922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42"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Jésus au cœur de la famille.</a:t>
            </a:r>
            <a:endParaRPr lang="fr-FR" b="1" dirty="0">
              <a:solidFill>
                <a:srgbClr val="C00000"/>
              </a:solidFill>
            </a:endParaRPr>
          </a:p>
        </p:txBody>
      </p:sp>
      <p:sp>
        <p:nvSpPr>
          <p:cNvPr id="3" name="Espace réservé du contenu 2"/>
          <p:cNvSpPr>
            <a:spLocks noGrp="1"/>
          </p:cNvSpPr>
          <p:nvPr>
            <p:ph idx="1"/>
          </p:nvPr>
        </p:nvSpPr>
        <p:spPr/>
        <p:txBody>
          <a:bodyPr>
            <a:normAutofit/>
          </a:bodyPr>
          <a:lstStyle/>
          <a:p>
            <a:r>
              <a:rPr lang="fr-FR" sz="4000" b="1" dirty="0" smtClean="0">
                <a:solidFill>
                  <a:srgbClr val="050507"/>
                </a:solidFill>
              </a:rPr>
              <a:t>Résultats de l’habitation de Jésus dans le cœur: </a:t>
            </a:r>
          </a:p>
          <a:p>
            <a:r>
              <a:rPr lang="fr-FR" sz="4000" b="1" dirty="0" smtClean="0">
                <a:solidFill>
                  <a:srgbClr val="050507"/>
                </a:solidFill>
              </a:rPr>
              <a:t>Femme: elle peut mieux collaborer.</a:t>
            </a:r>
          </a:p>
          <a:p>
            <a:r>
              <a:rPr lang="fr-FR" sz="3600" b="1" dirty="0" err="1" smtClean="0">
                <a:solidFill>
                  <a:srgbClr val="0070C0"/>
                </a:solidFill>
              </a:rPr>
              <a:t>Eph</a:t>
            </a:r>
            <a:r>
              <a:rPr lang="fr-FR" sz="3600" b="1" dirty="0" smtClean="0">
                <a:solidFill>
                  <a:srgbClr val="0070C0"/>
                </a:solidFill>
              </a:rPr>
              <a:t>. 5:26, </a:t>
            </a:r>
            <a:r>
              <a:rPr lang="fr-FR" sz="3600" b="1" dirty="0" smtClean="0">
                <a:solidFill>
                  <a:srgbClr val="050507"/>
                </a:solidFill>
              </a:rPr>
              <a:t>Femmes</a:t>
            </a:r>
            <a:r>
              <a:rPr lang="fr-FR" sz="3600" b="1" dirty="0">
                <a:solidFill>
                  <a:srgbClr val="050507"/>
                </a:solidFill>
              </a:rPr>
              <a:t>, soyez soumises à vos maris, comme au Seigneur;</a:t>
            </a:r>
          </a:p>
          <a:p>
            <a:endParaRPr lang="fr-FR" sz="3600" dirty="0"/>
          </a:p>
          <a:p>
            <a:endParaRPr lang="fr-FR" sz="3600" dirty="0"/>
          </a:p>
          <a:p>
            <a:endParaRPr lang="fr-FR" sz="3500" b="1" dirty="0">
              <a:solidFill>
                <a:srgbClr val="FF0000"/>
              </a:solidFill>
            </a:endParaRPr>
          </a:p>
          <a:p>
            <a:endParaRPr lang="fr-FR" sz="4000" dirty="0"/>
          </a:p>
          <a:p>
            <a:endParaRPr lang="fr-FR" sz="4000" b="1" dirty="0" smtClean="0">
              <a:solidFill>
                <a:srgbClr val="050507"/>
              </a:solidFill>
            </a:endParaRPr>
          </a:p>
          <a:p>
            <a:endParaRPr lang="fr-FR" sz="4000" dirty="0"/>
          </a:p>
          <a:p>
            <a:endParaRPr lang="fr-FR" sz="4000" dirty="0"/>
          </a:p>
          <a:p>
            <a:pPr marL="0" indent="0">
              <a:buNone/>
            </a:pPr>
            <a:endParaRPr lang="fr-FR" sz="4000" b="1" dirty="0" smtClean="0">
              <a:solidFill>
                <a:srgbClr val="050507"/>
              </a:solidFill>
            </a:endParaRPr>
          </a:p>
          <a:p>
            <a:pPr algn="ctr"/>
            <a:endParaRPr lang="fr-FR" sz="4000" b="1" dirty="0">
              <a:solidFill>
                <a:srgbClr val="7030A0"/>
              </a:solidFill>
            </a:endParaRPr>
          </a:p>
          <a:p>
            <a:pPr marL="0" indent="0">
              <a:buNone/>
            </a:pPr>
            <a:endParaRPr lang="fr-FR" sz="4000" dirty="0"/>
          </a:p>
          <a:p>
            <a:endParaRPr lang="fr-FR" sz="4000" dirty="0"/>
          </a:p>
          <a:p>
            <a:endParaRPr lang="fr-FR" sz="4000" b="1" dirty="0">
              <a:solidFill>
                <a:srgbClr val="050507"/>
              </a:solidFill>
            </a:endParaRPr>
          </a:p>
          <a:p>
            <a:endParaRPr lang="fr-FR" sz="3200" b="1" dirty="0">
              <a:solidFill>
                <a:srgbClr val="050507"/>
              </a:solidFill>
            </a:endParaRPr>
          </a:p>
        </p:txBody>
      </p:sp>
    </p:spTree>
    <p:extLst>
      <p:ext uri="{BB962C8B-B14F-4D97-AF65-F5344CB8AC3E}">
        <p14:creationId xmlns:p14="http://schemas.microsoft.com/office/powerpoint/2010/main" val="261357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Jésus au cœur de la famille.</a:t>
            </a:r>
            <a:endParaRPr lang="fr-FR" b="1" dirty="0">
              <a:solidFill>
                <a:srgbClr val="C00000"/>
              </a:solidFill>
            </a:endParaRPr>
          </a:p>
        </p:txBody>
      </p:sp>
      <p:sp>
        <p:nvSpPr>
          <p:cNvPr id="3" name="Espace réservé du contenu 2"/>
          <p:cNvSpPr>
            <a:spLocks noGrp="1"/>
          </p:cNvSpPr>
          <p:nvPr>
            <p:ph idx="1"/>
          </p:nvPr>
        </p:nvSpPr>
        <p:spPr/>
        <p:txBody>
          <a:bodyPr>
            <a:normAutofit fontScale="92500" lnSpcReduction="10000"/>
          </a:bodyPr>
          <a:lstStyle/>
          <a:p>
            <a:r>
              <a:rPr lang="fr-FR" sz="4000" b="1" dirty="0" smtClean="0">
                <a:solidFill>
                  <a:srgbClr val="050507"/>
                </a:solidFill>
              </a:rPr>
              <a:t>Résultats de l’habitation de Jésus dans le cœur: </a:t>
            </a:r>
          </a:p>
          <a:p>
            <a:r>
              <a:rPr lang="fr-FR" sz="4000" b="1" dirty="0" smtClean="0">
                <a:solidFill>
                  <a:srgbClr val="050507"/>
                </a:solidFill>
              </a:rPr>
              <a:t>Enfants: ils acceptent d’être obéissants et sages.</a:t>
            </a:r>
          </a:p>
          <a:p>
            <a:endParaRPr lang="fr-FR" sz="4000" b="1" dirty="0" smtClean="0">
              <a:solidFill>
                <a:srgbClr val="050507"/>
              </a:solidFill>
            </a:endParaRPr>
          </a:p>
          <a:p>
            <a:r>
              <a:rPr lang="fr-FR" sz="3600" b="1" dirty="0" err="1" smtClean="0">
                <a:solidFill>
                  <a:srgbClr val="0070C0"/>
                </a:solidFill>
              </a:rPr>
              <a:t>Eph</a:t>
            </a:r>
            <a:r>
              <a:rPr lang="fr-FR" sz="3600" b="1" dirty="0" smtClean="0">
                <a:solidFill>
                  <a:srgbClr val="0070C0"/>
                </a:solidFill>
              </a:rPr>
              <a:t>. </a:t>
            </a:r>
            <a:r>
              <a:rPr lang="fr-FR" sz="3600" b="1" dirty="0">
                <a:solidFill>
                  <a:srgbClr val="0070C0"/>
                </a:solidFill>
              </a:rPr>
              <a:t>6</a:t>
            </a:r>
            <a:r>
              <a:rPr lang="fr-FR" sz="3600" b="1" dirty="0" smtClean="0">
                <a:solidFill>
                  <a:srgbClr val="0070C0"/>
                </a:solidFill>
              </a:rPr>
              <a:t>:1, </a:t>
            </a:r>
            <a:r>
              <a:rPr lang="fr-FR" sz="3600" b="1" dirty="0" smtClean="0">
                <a:solidFill>
                  <a:srgbClr val="050507"/>
                </a:solidFill>
              </a:rPr>
              <a:t>Enfants</a:t>
            </a:r>
            <a:r>
              <a:rPr lang="fr-FR" sz="3600" b="1" dirty="0">
                <a:solidFill>
                  <a:srgbClr val="050507"/>
                </a:solidFill>
              </a:rPr>
              <a:t>, obéissez à vos parents, selon le Seigneur, car cela est </a:t>
            </a:r>
            <a:r>
              <a:rPr lang="fr-FR" sz="3600" b="1" dirty="0" smtClean="0">
                <a:solidFill>
                  <a:srgbClr val="050507"/>
                </a:solidFill>
              </a:rPr>
              <a:t>juste.</a:t>
            </a:r>
          </a:p>
          <a:p>
            <a:pPr algn="ctr"/>
            <a:r>
              <a:rPr lang="fr-FR" sz="3200" b="1" dirty="0" smtClean="0">
                <a:solidFill>
                  <a:srgbClr val="FF0000"/>
                </a:solidFill>
              </a:rPr>
              <a:t>fin</a:t>
            </a:r>
            <a:endParaRPr lang="fr-FR" sz="3200" b="1" dirty="0">
              <a:solidFill>
                <a:srgbClr val="FF0000"/>
              </a:solidFill>
            </a:endParaRPr>
          </a:p>
          <a:p>
            <a:endParaRPr lang="fr-FR" sz="3600" dirty="0"/>
          </a:p>
          <a:p>
            <a:endParaRPr lang="fr-FR" sz="3500" b="1" dirty="0">
              <a:solidFill>
                <a:srgbClr val="FF0000"/>
              </a:solidFill>
            </a:endParaRPr>
          </a:p>
          <a:p>
            <a:endParaRPr lang="fr-FR" sz="4000" dirty="0"/>
          </a:p>
          <a:p>
            <a:endParaRPr lang="fr-FR" sz="4000" b="1" dirty="0" smtClean="0">
              <a:solidFill>
                <a:srgbClr val="050507"/>
              </a:solidFill>
            </a:endParaRPr>
          </a:p>
          <a:p>
            <a:endParaRPr lang="fr-FR" sz="4000" dirty="0"/>
          </a:p>
          <a:p>
            <a:endParaRPr lang="fr-FR" sz="4000" dirty="0"/>
          </a:p>
          <a:p>
            <a:pPr marL="0" indent="0">
              <a:buNone/>
            </a:pPr>
            <a:endParaRPr lang="fr-FR" sz="4000" b="1" dirty="0" smtClean="0">
              <a:solidFill>
                <a:srgbClr val="050507"/>
              </a:solidFill>
            </a:endParaRPr>
          </a:p>
          <a:p>
            <a:pPr algn="ctr"/>
            <a:endParaRPr lang="fr-FR" sz="4000" b="1" dirty="0">
              <a:solidFill>
                <a:srgbClr val="7030A0"/>
              </a:solidFill>
            </a:endParaRPr>
          </a:p>
          <a:p>
            <a:pPr marL="0" indent="0">
              <a:buNone/>
            </a:pPr>
            <a:endParaRPr lang="fr-FR" sz="4000" dirty="0"/>
          </a:p>
          <a:p>
            <a:endParaRPr lang="fr-FR" sz="4000" dirty="0"/>
          </a:p>
          <a:p>
            <a:endParaRPr lang="fr-FR" sz="4000" b="1" dirty="0">
              <a:solidFill>
                <a:srgbClr val="050507"/>
              </a:solidFill>
            </a:endParaRPr>
          </a:p>
          <a:p>
            <a:endParaRPr lang="fr-FR" sz="3200" b="1" dirty="0">
              <a:solidFill>
                <a:srgbClr val="050507"/>
              </a:solidFill>
            </a:endParaRPr>
          </a:p>
        </p:txBody>
      </p:sp>
    </p:spTree>
    <p:extLst>
      <p:ext uri="{BB962C8B-B14F-4D97-AF65-F5344CB8AC3E}">
        <p14:creationId xmlns:p14="http://schemas.microsoft.com/office/powerpoint/2010/main" val="152159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Jésus au cœur de la famille.</a:t>
            </a:r>
            <a:endParaRPr lang="fr-FR" b="1" dirty="0">
              <a:solidFill>
                <a:srgbClr val="C00000"/>
              </a:solidFill>
            </a:endParaRPr>
          </a:p>
        </p:txBody>
      </p:sp>
      <p:sp>
        <p:nvSpPr>
          <p:cNvPr id="3" name="Espace réservé du contenu 2"/>
          <p:cNvSpPr>
            <a:spLocks noGrp="1"/>
          </p:cNvSpPr>
          <p:nvPr>
            <p:ph idx="1"/>
          </p:nvPr>
        </p:nvSpPr>
        <p:spPr/>
        <p:txBody>
          <a:bodyPr>
            <a:normAutofit/>
          </a:bodyPr>
          <a:lstStyle/>
          <a:p>
            <a:r>
              <a:rPr lang="fr-FR" sz="4000" b="1" dirty="0" err="1" smtClean="0">
                <a:solidFill>
                  <a:srgbClr val="050507"/>
                </a:solidFill>
              </a:rPr>
              <a:t>Apoc</a:t>
            </a:r>
            <a:r>
              <a:rPr lang="fr-FR" sz="4000" b="1" dirty="0" smtClean="0">
                <a:solidFill>
                  <a:srgbClr val="050507"/>
                </a:solidFill>
              </a:rPr>
              <a:t>. 4:3</a:t>
            </a:r>
            <a:r>
              <a:rPr lang="fr-FR" sz="4000" b="1" dirty="0">
                <a:solidFill>
                  <a:srgbClr val="050507"/>
                </a:solidFill>
              </a:rPr>
              <a:t>	</a:t>
            </a:r>
            <a:endParaRPr lang="fr-FR" sz="4000" b="1" dirty="0" smtClean="0">
              <a:solidFill>
                <a:srgbClr val="050507"/>
              </a:solidFill>
            </a:endParaRPr>
          </a:p>
          <a:p>
            <a:r>
              <a:rPr lang="fr-FR" sz="4000" b="1" dirty="0" smtClean="0">
                <a:solidFill>
                  <a:srgbClr val="050507"/>
                </a:solidFill>
              </a:rPr>
              <a:t>Celui </a:t>
            </a:r>
            <a:r>
              <a:rPr lang="fr-FR" sz="4000" b="1" dirty="0">
                <a:solidFill>
                  <a:srgbClr val="050507"/>
                </a:solidFill>
              </a:rPr>
              <a:t>qui était assis avait l'aspect d'une pierre de jaspe et de sardoine; et le trône était environné d'un arc-en-ciel semblable à de l'émeraude.</a:t>
            </a:r>
          </a:p>
          <a:p>
            <a:endParaRPr lang="fr-FR" sz="4000" dirty="0"/>
          </a:p>
          <a:p>
            <a:endParaRPr lang="fr-FR" sz="4000" b="1" dirty="0">
              <a:solidFill>
                <a:srgbClr val="050507"/>
              </a:solidFill>
            </a:endParaRPr>
          </a:p>
          <a:p>
            <a:endParaRPr lang="fr-FR" sz="3200" b="1" dirty="0">
              <a:solidFill>
                <a:srgbClr val="050507"/>
              </a:solidFill>
            </a:endParaRPr>
          </a:p>
        </p:txBody>
      </p:sp>
    </p:spTree>
    <p:extLst>
      <p:ext uri="{BB962C8B-B14F-4D97-AF65-F5344CB8AC3E}">
        <p14:creationId xmlns:p14="http://schemas.microsoft.com/office/powerpoint/2010/main" val="3071292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Jésus au cœur de la famille.</a:t>
            </a:r>
            <a:endParaRPr lang="fr-FR" b="1" dirty="0">
              <a:solidFill>
                <a:srgbClr val="C00000"/>
              </a:solidFill>
            </a:endParaRPr>
          </a:p>
        </p:txBody>
      </p:sp>
      <p:sp>
        <p:nvSpPr>
          <p:cNvPr id="3" name="Espace réservé du contenu 2"/>
          <p:cNvSpPr>
            <a:spLocks noGrp="1"/>
          </p:cNvSpPr>
          <p:nvPr>
            <p:ph idx="1"/>
          </p:nvPr>
        </p:nvSpPr>
        <p:spPr/>
        <p:txBody>
          <a:bodyPr>
            <a:normAutofit/>
          </a:bodyPr>
          <a:lstStyle/>
          <a:p>
            <a:r>
              <a:rPr lang="fr-FR" sz="4000" b="1" dirty="0" err="1" smtClean="0">
                <a:solidFill>
                  <a:srgbClr val="050507"/>
                </a:solidFill>
              </a:rPr>
              <a:t>Apoc</a:t>
            </a:r>
            <a:r>
              <a:rPr lang="fr-FR" sz="4000" b="1" dirty="0" smtClean="0">
                <a:solidFill>
                  <a:srgbClr val="050507"/>
                </a:solidFill>
              </a:rPr>
              <a:t>. 4:4</a:t>
            </a:r>
            <a:r>
              <a:rPr lang="fr-FR" sz="4000" b="1" dirty="0">
                <a:solidFill>
                  <a:srgbClr val="050507"/>
                </a:solidFill>
              </a:rPr>
              <a:t>	</a:t>
            </a:r>
            <a:endParaRPr lang="fr-FR" sz="4000" b="1" dirty="0" smtClean="0">
              <a:solidFill>
                <a:srgbClr val="050507"/>
              </a:solidFill>
            </a:endParaRPr>
          </a:p>
          <a:p>
            <a:r>
              <a:rPr lang="fr-FR" sz="4000" b="1" u="sng" dirty="0" smtClean="0">
                <a:solidFill>
                  <a:srgbClr val="050507"/>
                </a:solidFill>
              </a:rPr>
              <a:t>Autour </a:t>
            </a:r>
            <a:r>
              <a:rPr lang="fr-FR" sz="4000" b="1" u="sng" dirty="0">
                <a:solidFill>
                  <a:srgbClr val="050507"/>
                </a:solidFill>
              </a:rPr>
              <a:t>du trône </a:t>
            </a:r>
            <a:r>
              <a:rPr lang="fr-FR" sz="4000" b="1" dirty="0">
                <a:solidFill>
                  <a:srgbClr val="050507"/>
                </a:solidFill>
              </a:rPr>
              <a:t>je vis vingt-quatre trônes, et sur ces trônes vingt-quatre vieillards assis, revêtus de vêtements blancs, et sur leurs têtes des couronnes d'or.</a:t>
            </a:r>
          </a:p>
          <a:p>
            <a:endParaRPr lang="fr-FR" sz="4000" dirty="0"/>
          </a:p>
          <a:p>
            <a:endParaRPr lang="fr-FR" sz="4000" b="1" dirty="0">
              <a:solidFill>
                <a:srgbClr val="050507"/>
              </a:solidFill>
            </a:endParaRPr>
          </a:p>
          <a:p>
            <a:endParaRPr lang="fr-FR" sz="3200" b="1" dirty="0">
              <a:solidFill>
                <a:srgbClr val="050507"/>
              </a:solidFill>
            </a:endParaRPr>
          </a:p>
        </p:txBody>
      </p:sp>
    </p:spTree>
    <p:extLst>
      <p:ext uri="{BB962C8B-B14F-4D97-AF65-F5344CB8AC3E}">
        <p14:creationId xmlns:p14="http://schemas.microsoft.com/office/powerpoint/2010/main" val="271797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Jésus au cœur de la famille.</a:t>
            </a:r>
            <a:endParaRPr lang="fr-FR" b="1" dirty="0">
              <a:solidFill>
                <a:srgbClr val="C00000"/>
              </a:solidFill>
            </a:endParaRPr>
          </a:p>
        </p:txBody>
      </p:sp>
      <p:sp>
        <p:nvSpPr>
          <p:cNvPr id="3" name="Espace réservé du contenu 2"/>
          <p:cNvSpPr>
            <a:spLocks noGrp="1"/>
          </p:cNvSpPr>
          <p:nvPr>
            <p:ph idx="1"/>
          </p:nvPr>
        </p:nvSpPr>
        <p:spPr/>
        <p:txBody>
          <a:bodyPr>
            <a:normAutofit/>
          </a:bodyPr>
          <a:lstStyle/>
          <a:p>
            <a:r>
              <a:rPr lang="fr-FR" sz="4000" b="1" dirty="0" smtClean="0">
                <a:solidFill>
                  <a:srgbClr val="050507"/>
                </a:solidFill>
              </a:rPr>
              <a:t>Dieu le Père ainsi que le Fils, sont au centre de la famille céleste. Tout gravite autour d’eux: vieillards, séraphins, chérubins, êtres vivants, autres anges ainsi que les galaxies.</a:t>
            </a:r>
            <a:endParaRPr lang="fr-FR" sz="4000" b="1" dirty="0">
              <a:solidFill>
                <a:srgbClr val="050507"/>
              </a:solidFill>
            </a:endParaRPr>
          </a:p>
          <a:p>
            <a:endParaRPr lang="fr-FR" sz="4000" dirty="0"/>
          </a:p>
          <a:p>
            <a:endParaRPr lang="fr-FR" sz="4000" b="1" dirty="0">
              <a:solidFill>
                <a:srgbClr val="050507"/>
              </a:solidFill>
            </a:endParaRPr>
          </a:p>
          <a:p>
            <a:endParaRPr lang="fr-FR" sz="3200" b="1" dirty="0">
              <a:solidFill>
                <a:srgbClr val="050507"/>
              </a:solidFill>
            </a:endParaRPr>
          </a:p>
        </p:txBody>
      </p:sp>
    </p:spTree>
    <p:extLst>
      <p:ext uri="{BB962C8B-B14F-4D97-AF65-F5344CB8AC3E}">
        <p14:creationId xmlns:p14="http://schemas.microsoft.com/office/powerpoint/2010/main" val="2051860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Jésus au cœur de la famille.</a:t>
            </a:r>
            <a:endParaRPr lang="fr-FR" b="1" dirty="0">
              <a:solidFill>
                <a:srgbClr val="C00000"/>
              </a:solidFill>
            </a:endParaRPr>
          </a:p>
        </p:txBody>
      </p:sp>
      <p:sp>
        <p:nvSpPr>
          <p:cNvPr id="3" name="Espace réservé du contenu 2"/>
          <p:cNvSpPr>
            <a:spLocks noGrp="1"/>
          </p:cNvSpPr>
          <p:nvPr>
            <p:ph idx="1"/>
          </p:nvPr>
        </p:nvSpPr>
        <p:spPr/>
        <p:txBody>
          <a:bodyPr>
            <a:normAutofit/>
          </a:bodyPr>
          <a:lstStyle/>
          <a:p>
            <a:endParaRPr lang="fr-FR" sz="4000" b="1" dirty="0">
              <a:solidFill>
                <a:srgbClr val="050507"/>
              </a:solidFill>
            </a:endParaRPr>
          </a:p>
          <a:p>
            <a:endParaRPr lang="fr-FR" sz="3200" b="1" dirty="0">
              <a:solidFill>
                <a:srgbClr val="050507"/>
              </a:solidFill>
            </a:endParaRPr>
          </a:p>
        </p:txBody>
      </p:sp>
      <p:pic>
        <p:nvPicPr>
          <p:cNvPr id="5" name="Image 4"/>
          <p:cNvPicPr/>
          <p:nvPr/>
        </p:nvPicPr>
        <p:blipFill>
          <a:blip r:embed="rId2"/>
          <a:stretch>
            <a:fillRect/>
          </a:stretch>
        </p:blipFill>
        <p:spPr>
          <a:xfrm>
            <a:off x="1187624" y="1484784"/>
            <a:ext cx="6336704" cy="5256584"/>
          </a:xfrm>
          <a:prstGeom prst="rect">
            <a:avLst/>
          </a:prstGeom>
        </p:spPr>
      </p:pic>
    </p:spTree>
    <p:extLst>
      <p:ext uri="{BB962C8B-B14F-4D97-AF65-F5344CB8AC3E}">
        <p14:creationId xmlns:p14="http://schemas.microsoft.com/office/powerpoint/2010/main" val="344680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Jésus au cœur de la famille.</a:t>
            </a:r>
            <a:endParaRPr lang="fr-FR" b="1" dirty="0">
              <a:solidFill>
                <a:srgbClr val="C00000"/>
              </a:solidFill>
            </a:endParaRPr>
          </a:p>
        </p:txBody>
      </p:sp>
      <p:sp>
        <p:nvSpPr>
          <p:cNvPr id="3" name="Espace réservé du contenu 2"/>
          <p:cNvSpPr>
            <a:spLocks noGrp="1"/>
          </p:cNvSpPr>
          <p:nvPr>
            <p:ph idx="1"/>
          </p:nvPr>
        </p:nvSpPr>
        <p:spPr>
          <a:xfrm>
            <a:off x="251520" y="1600200"/>
            <a:ext cx="8435280" cy="4876800"/>
          </a:xfrm>
        </p:spPr>
        <p:txBody>
          <a:bodyPr>
            <a:normAutofit/>
          </a:bodyPr>
          <a:lstStyle/>
          <a:p>
            <a:r>
              <a:rPr lang="fr-FR" sz="4000" b="1" dirty="0" smtClean="0">
                <a:solidFill>
                  <a:srgbClr val="050507"/>
                </a:solidFill>
              </a:rPr>
              <a:t>Andromède</a:t>
            </a:r>
            <a:endParaRPr lang="fr-FR" sz="4000" b="1" dirty="0" smtClean="0">
              <a:solidFill>
                <a:srgbClr val="050507"/>
              </a:solidFill>
            </a:endParaRPr>
          </a:p>
          <a:p>
            <a:endParaRPr lang="fr-FR" sz="4000" b="1" dirty="0">
              <a:solidFill>
                <a:srgbClr val="050507"/>
              </a:solidFill>
            </a:endParaRPr>
          </a:p>
          <a:p>
            <a:endParaRPr lang="fr-FR" sz="3200" b="1" dirty="0">
              <a:solidFill>
                <a:srgbClr val="050507"/>
              </a:solidFill>
            </a:endParaRPr>
          </a:p>
        </p:txBody>
      </p:sp>
      <p:pic>
        <p:nvPicPr>
          <p:cNvPr id="7" name="Image 6"/>
          <p:cNvPicPr/>
          <p:nvPr/>
        </p:nvPicPr>
        <p:blipFill>
          <a:blip r:embed="rId2"/>
          <a:stretch>
            <a:fillRect/>
          </a:stretch>
        </p:blipFill>
        <p:spPr>
          <a:xfrm>
            <a:off x="3419872" y="1700808"/>
            <a:ext cx="5724128" cy="4608512"/>
          </a:xfrm>
          <a:prstGeom prst="rect">
            <a:avLst/>
          </a:prstGeom>
        </p:spPr>
      </p:pic>
    </p:spTree>
    <p:extLst>
      <p:ext uri="{BB962C8B-B14F-4D97-AF65-F5344CB8AC3E}">
        <p14:creationId xmlns:p14="http://schemas.microsoft.com/office/powerpoint/2010/main" val="3666255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C00000"/>
                </a:solidFill>
              </a:rPr>
              <a:t>Jésus au cœur de la famille.</a:t>
            </a:r>
            <a:endParaRPr lang="fr-FR" b="1" dirty="0">
              <a:solidFill>
                <a:srgbClr val="C00000"/>
              </a:solidFill>
            </a:endParaRPr>
          </a:p>
        </p:txBody>
      </p:sp>
      <p:sp>
        <p:nvSpPr>
          <p:cNvPr id="3" name="Espace réservé du contenu 2"/>
          <p:cNvSpPr>
            <a:spLocks noGrp="1"/>
          </p:cNvSpPr>
          <p:nvPr>
            <p:ph idx="1"/>
          </p:nvPr>
        </p:nvSpPr>
        <p:spPr/>
        <p:txBody>
          <a:bodyPr>
            <a:normAutofit/>
          </a:bodyPr>
          <a:lstStyle/>
          <a:p>
            <a:endParaRPr lang="fr-FR" sz="4000" b="1" dirty="0">
              <a:solidFill>
                <a:srgbClr val="050507"/>
              </a:solidFill>
            </a:endParaRPr>
          </a:p>
          <a:p>
            <a:endParaRPr lang="fr-FR" sz="3200" b="1" dirty="0">
              <a:solidFill>
                <a:srgbClr val="050507"/>
              </a:solidFill>
            </a:endParaRPr>
          </a:p>
        </p:txBody>
      </p:sp>
      <p:pic>
        <p:nvPicPr>
          <p:cNvPr id="5" name="Image 4"/>
          <p:cNvPicPr/>
          <p:nvPr/>
        </p:nvPicPr>
        <p:blipFill>
          <a:blip r:embed="rId2"/>
          <a:stretch>
            <a:fillRect/>
          </a:stretch>
        </p:blipFill>
        <p:spPr>
          <a:xfrm>
            <a:off x="1907704" y="1554801"/>
            <a:ext cx="5580112" cy="5301208"/>
          </a:xfrm>
          <a:prstGeom prst="rect">
            <a:avLst/>
          </a:prstGeom>
        </p:spPr>
      </p:pic>
    </p:spTree>
    <p:extLst>
      <p:ext uri="{BB962C8B-B14F-4D97-AF65-F5344CB8AC3E}">
        <p14:creationId xmlns:p14="http://schemas.microsoft.com/office/powerpoint/2010/main" val="32146697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té">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2466</TotalTime>
  <Words>804</Words>
  <Application>Microsoft Office PowerPoint</Application>
  <PresentationFormat>Affichage à l'écran (4:3)</PresentationFormat>
  <Paragraphs>192</Paragraphs>
  <Slides>36</Slides>
  <Notes>0</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Clarté</vt:lpstr>
      <vt:lpstr>JESUS AU CŒUR DE LA FAMILLE</vt:lpstr>
      <vt:lpstr>Jésus au cœur de la famille.</vt:lpstr>
      <vt:lpstr>Jésus au cœur de la famille.</vt:lpstr>
      <vt:lpstr>Jésus au cœur de la famille.</vt:lpstr>
      <vt:lpstr>Jésus au cœur de la famille.</vt:lpstr>
      <vt:lpstr>Jésus au cœur de la famille.</vt:lpstr>
      <vt:lpstr>Jésus au cœur de la famille.</vt:lpstr>
      <vt:lpstr>Jésus au cœur de la famille.</vt:lpstr>
      <vt:lpstr>Jésus au cœur de la famille.</vt:lpstr>
      <vt:lpstr>Jésus au cœur de la famille.</vt:lpstr>
      <vt:lpstr>Jésus au cœur de la famille.</vt:lpstr>
      <vt:lpstr>Jésus au cœur de la famille.</vt:lpstr>
      <vt:lpstr>Jésus au cœur de la famille.</vt:lpstr>
      <vt:lpstr>Jésus au cœur de la famille.</vt:lpstr>
      <vt:lpstr>Jésus au cœur de la famille.</vt:lpstr>
      <vt:lpstr>Jésus au cœur de la famille.</vt:lpstr>
      <vt:lpstr>Jésus au cœur de la famille.</vt:lpstr>
      <vt:lpstr>Jésus au cœur de la famille.</vt:lpstr>
      <vt:lpstr>Jésus au cœur de la famille.</vt:lpstr>
      <vt:lpstr>Jésus au cœur de la famille.</vt:lpstr>
      <vt:lpstr>Jésus au cœur de la famille.</vt:lpstr>
      <vt:lpstr>Jésus au cœur de la famille.</vt:lpstr>
      <vt:lpstr>Jésus au cœur de la famille.</vt:lpstr>
      <vt:lpstr>Jésus au cœur de la famille.</vt:lpstr>
      <vt:lpstr>Jésus au cœur de la famille.</vt:lpstr>
      <vt:lpstr>Jésus au cœur de la famille.</vt:lpstr>
      <vt:lpstr>Jésus au cœur de la famille.</vt:lpstr>
      <vt:lpstr>Jésus au cœur de la famille.</vt:lpstr>
      <vt:lpstr>Jésus au cœur de la famille.</vt:lpstr>
      <vt:lpstr>Jésus au cœur de la famille.</vt:lpstr>
      <vt:lpstr>Jésus au cœur de la famille.</vt:lpstr>
      <vt:lpstr>Jésus au cœur de la famille.</vt:lpstr>
      <vt:lpstr>Jésus au cœur de la famille.</vt:lpstr>
      <vt:lpstr>Jésus au cœur de la famille.</vt:lpstr>
      <vt:lpstr>Jésus au cœur de la famille.</vt:lpstr>
      <vt:lpstr>Jésus au cœur de la famille.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AU CŒUR DE LA FAMILLE</dc:title>
  <dc:creator>Toshiba</dc:creator>
  <cp:lastModifiedBy>Toshiba</cp:lastModifiedBy>
  <cp:revision>21</cp:revision>
  <dcterms:created xsi:type="dcterms:W3CDTF">2012-12-02T21:22:59Z</dcterms:created>
  <dcterms:modified xsi:type="dcterms:W3CDTF">2013-05-15T10:25:56Z</dcterms:modified>
</cp:coreProperties>
</file>