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9" r:id="rId4"/>
    <p:sldId id="272" r:id="rId5"/>
    <p:sldId id="260" r:id="rId6"/>
    <p:sldId id="261" r:id="rId7"/>
    <p:sldId id="265" r:id="rId8"/>
    <p:sldId id="266" r:id="rId9"/>
    <p:sldId id="267" r:id="rId10"/>
    <p:sldId id="270" r:id="rId11"/>
    <p:sldId id="268" r:id="rId12"/>
    <p:sldId id="271" r:id="rId13"/>
    <p:sldId id="269" r:id="rId14"/>
    <p:sldId id="263"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77D244-C103-46BC-8513-0537395EB030}" type="datetimeFigureOut">
              <a:rPr lang="fr-FR" smtClean="0"/>
              <a:pPr/>
              <a:t>21/12/2013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9F3AB7-C6FA-435C-B645-89182E84B3D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9F3AB7-C6FA-435C-B645-89182E84B3D2}"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EE44262-1E1A-465F-8669-2AB1D97E669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E44262-1E1A-465F-8669-2AB1D97E669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E44262-1E1A-465F-8669-2AB1D97E669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E44262-1E1A-465F-8669-2AB1D97E669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E44262-1E1A-465F-8669-2AB1D97E669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E44262-1E1A-465F-8669-2AB1D97E669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EE44262-1E1A-465F-8669-2AB1D97E669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8" name="Espace réservé du numéro de diapositive 7"/>
          <p:cNvSpPr>
            <a:spLocks noGrp="1"/>
          </p:cNvSpPr>
          <p:nvPr>
            <p:ph type="sldNum" sz="quarter" idx="11"/>
          </p:nvPr>
        </p:nvSpPr>
        <p:spPr/>
        <p:txBody>
          <a:bodyPr/>
          <a:lstStyle/>
          <a:p>
            <a:fld id="{EEE44262-1E1A-465F-8669-2AB1D97E6698}"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EE44262-1E1A-465F-8669-2AB1D97E669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7A9383D-A39A-4D42-95C0-3B8D34F290E0}" type="datetimeFigureOut">
              <a:rPr lang="fr-FR" smtClean="0"/>
              <a:pPr/>
              <a:t>21/12/2013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EEE44262-1E1A-465F-8669-2AB1D97E669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B7A9383D-A39A-4D42-95C0-3B8D34F290E0}" type="datetimeFigureOut">
              <a:rPr lang="fr-FR" smtClean="0"/>
              <a:pPr/>
              <a:t>21/12/2013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E44262-1E1A-465F-8669-2AB1D97E669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7A9383D-A39A-4D42-95C0-3B8D34F290E0}" type="datetimeFigureOut">
              <a:rPr lang="fr-FR" smtClean="0"/>
              <a:pPr/>
              <a:t>21/12/2013</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EE44262-1E1A-465F-8669-2AB1D97E6698}"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683568" y="4653136"/>
            <a:ext cx="7632848" cy="838944"/>
          </a:xfrm>
        </p:spPr>
        <p:txBody>
          <a:bodyPr>
            <a:noAutofit/>
          </a:bodyPr>
          <a:lstStyle/>
          <a:p>
            <a:r>
              <a:rPr lang="fr-FR" sz="5400" dirty="0" smtClean="0">
                <a:solidFill>
                  <a:schemeClr val="tx1"/>
                </a:solidFill>
              </a:rPr>
              <a:t>Rencontre avec les Anciens et Conducteurs</a:t>
            </a:r>
            <a:endParaRPr lang="fr-FR" sz="5400" dirty="0">
              <a:solidFill>
                <a:schemeClr val="tx1"/>
              </a:solidFill>
            </a:endParaRPr>
          </a:p>
        </p:txBody>
      </p:sp>
      <p:pic>
        <p:nvPicPr>
          <p:cNvPr id="4" name="Image 3" descr="téléchargement.jpg"/>
          <p:cNvPicPr>
            <a:picLocks noChangeAspect="1"/>
          </p:cNvPicPr>
          <p:nvPr/>
        </p:nvPicPr>
        <p:blipFill>
          <a:blip r:embed="rId3" cstate="print"/>
          <a:stretch>
            <a:fillRect/>
          </a:stretch>
        </p:blipFill>
        <p:spPr>
          <a:xfrm>
            <a:off x="3347864" y="1916832"/>
            <a:ext cx="2276475" cy="20002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548680"/>
            <a:ext cx="8208912" cy="5472608"/>
          </a:xfrm>
        </p:spPr>
        <p:txBody>
          <a:bodyPr>
            <a:noAutofit/>
          </a:bodyPr>
          <a:lstStyle/>
          <a:p>
            <a:pPr lvl="0" algn="l">
              <a:buFont typeface="Arial" pitchFamily="34" charset="0"/>
              <a:buChar char="•"/>
            </a:pPr>
            <a:endParaRPr lang="fr-FR" sz="3600" dirty="0" smtClean="0"/>
          </a:p>
          <a:p>
            <a:pPr lvl="0" algn="l">
              <a:buFont typeface="Arial" pitchFamily="34" charset="0"/>
              <a:buChar char="•"/>
            </a:pPr>
            <a:endParaRPr lang="fr-FR" sz="3600" dirty="0" smtClean="0"/>
          </a:p>
          <a:p>
            <a:pPr lvl="0" algn="l">
              <a:buFont typeface="Arial" pitchFamily="34" charset="0"/>
              <a:buChar char="•"/>
            </a:pPr>
            <a:endParaRPr lang="fr-FR" sz="3600" dirty="0" smtClean="0"/>
          </a:p>
          <a:p>
            <a:pPr lvl="0" algn="l">
              <a:buFont typeface="Wingdings" pitchFamily="2" charset="2"/>
              <a:buChar char="ü"/>
            </a:pPr>
            <a:r>
              <a:rPr lang="fr-FR" sz="3600" dirty="0" smtClean="0"/>
              <a:t>Une campagne sur la courtoisie et la gentillesse (Journées d’échanges entre membres, </a:t>
            </a:r>
          </a:p>
          <a:p>
            <a:pPr lvl="0" algn="l">
              <a:buFont typeface="Wingdings" pitchFamily="2" charset="2"/>
              <a:buChar char="ü"/>
            </a:pPr>
            <a:r>
              <a:rPr lang="fr-FR" sz="3600" dirty="0" smtClean="0"/>
              <a:t>Parrainage des nouveaux arrivants, </a:t>
            </a:r>
          </a:p>
          <a:p>
            <a:pPr lvl="0" algn="l">
              <a:buFont typeface="Wingdings" pitchFamily="2" charset="2"/>
              <a:buChar char="ü"/>
            </a:pPr>
            <a:r>
              <a:rPr lang="fr-FR" sz="3600" dirty="0" smtClean="0"/>
              <a:t>Plan de visites systématique de membres manquant, refroidis, malades, </a:t>
            </a:r>
          </a:p>
          <a:p>
            <a:pPr algn="l">
              <a:buFont typeface="Wingdings" pitchFamily="2" charset="2"/>
              <a:buChar char="ü"/>
            </a:pPr>
            <a:r>
              <a:rPr lang="fr-FR" sz="3600" dirty="0" smtClean="0"/>
              <a:t>Utilisation des kits Mariage, Kit Naissance, Kit Nouveau baptisé, Kit Départ, Kit Deuil et Longue Maladie</a:t>
            </a:r>
            <a:endParaRPr lang="fr-FR" sz="3600" dirty="0" smtClean="0">
              <a:solidFill>
                <a:schemeClr val="tx1"/>
              </a:solidFill>
            </a:endParaRP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332656"/>
            <a:ext cx="8424936" cy="5976664"/>
          </a:xfrm>
        </p:spPr>
        <p:txBody>
          <a:bodyPr>
            <a:noAutofit/>
          </a:bodyPr>
          <a:lstStyle/>
          <a:p>
            <a:pPr lvl="0" algn="l"/>
            <a:r>
              <a:rPr lang="fr-FR" sz="2400" dirty="0" smtClean="0"/>
              <a:t>3. Avoir un programme d’action bien défini en faveur de personnes célibataires au sein de la communauté.</a:t>
            </a:r>
          </a:p>
          <a:p>
            <a:pPr lvl="0" algn="l"/>
            <a:r>
              <a:rPr lang="fr-FR" sz="2400" dirty="0" smtClean="0"/>
              <a:t>4. Avoir un programme d’action en faveur des personnes âgées et retraités avec la mise en place d’un club pour les personnes âgées ou retraités au niveau local ou en rassemblement avec les églises d’un district</a:t>
            </a:r>
          </a:p>
          <a:p>
            <a:pPr lvl="0" algn="l"/>
            <a:r>
              <a:rPr lang="fr-FR" sz="2400" dirty="0" smtClean="0"/>
              <a:t>5. Avoir un programme d’action pour la préparation au mariage et la consolidation des couples mariés au sein de l’église locale</a:t>
            </a:r>
          </a:p>
          <a:p>
            <a:pPr lvl="0" algn="l"/>
            <a:r>
              <a:rPr lang="fr-FR" sz="2400" dirty="0" smtClean="0"/>
              <a:t>6. Accompagner la mise en place et l’utilisation du registre de mariage et naissance au sein des églises</a:t>
            </a:r>
          </a:p>
          <a:p>
            <a:pPr lvl="0" algn="l"/>
            <a:r>
              <a:rPr lang="fr-FR" sz="2400" dirty="0" smtClean="0"/>
              <a:t>7. Réfléchir et faciliter la prise en compte des besoins spécifiques des enfants, adolescents, personnes âgées et handicapées dans le contenu (mode d’apprentissage, supports utilisés) et la durée des différents services et programmes de l’église </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692696"/>
            <a:ext cx="8424936" cy="5256584"/>
          </a:xfrm>
        </p:spPr>
        <p:txBody>
          <a:bodyPr>
            <a:noAutofit/>
          </a:bodyPr>
          <a:lstStyle/>
          <a:p>
            <a:pPr lvl="0" algn="l"/>
            <a:r>
              <a:rPr lang="fr-FR" sz="2400" dirty="0" smtClean="0"/>
              <a:t>8. Tenir une fois par année la semaine spéciale réservée à la promotion du message Biblique sur la Famille proposée par l’Union/Fédération / Mission</a:t>
            </a:r>
          </a:p>
          <a:p>
            <a:pPr lvl="0" algn="l"/>
            <a:r>
              <a:rPr lang="fr-FR" sz="2400" dirty="0" smtClean="0"/>
              <a:t>9. Avoir au moins une action par année sur des thèmes variés concernant la famille tournée vers le grand public (exemple : prévention de la maltraitance et des abus, éducation des enfants, prévention du divorce, le choix d’un conjoint, préparation à la retraite, vivre le deuil et la maladie de manière constructive, la dépression, le suicide comment déceler les appels aux secours, la solitude, etc.)</a:t>
            </a:r>
          </a:p>
          <a:p>
            <a:pPr lvl="0" algn="l"/>
            <a:r>
              <a:rPr lang="fr-FR" sz="2400" dirty="0" smtClean="0"/>
              <a:t>10. Créer, participer, et faire la promotion au niveau de l’église locale, de la zone pastorale ou secteur, et fédéral / mission d’un espace d’écoute </a:t>
            </a:r>
            <a:endParaRPr lang="fr-FR" sz="2400" dirty="0"/>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620688"/>
            <a:ext cx="8208912" cy="4896544"/>
          </a:xfrm>
        </p:spPr>
        <p:txBody>
          <a:bodyPr>
            <a:noAutofit/>
          </a:bodyPr>
          <a:lstStyle/>
          <a:p>
            <a:pPr lvl="0" algn="l">
              <a:buFont typeface="Arial" pitchFamily="34" charset="0"/>
              <a:buChar char="•"/>
            </a:pPr>
            <a:endParaRPr lang="fr-FR" sz="2800" dirty="0" smtClean="0"/>
          </a:p>
          <a:p>
            <a:pPr lvl="0" algn="l">
              <a:buFont typeface="Arial" pitchFamily="34" charset="0"/>
              <a:buChar char="•"/>
            </a:pPr>
            <a:endParaRPr lang="fr-FR" sz="2800" dirty="0" smtClean="0"/>
          </a:p>
          <a:p>
            <a:pPr lvl="0" algn="l">
              <a:buFont typeface="Arial" pitchFamily="34" charset="0"/>
              <a:buChar char="•"/>
            </a:pPr>
            <a:endParaRPr lang="fr-FR" sz="2800" dirty="0" smtClean="0"/>
          </a:p>
          <a:p>
            <a:pPr algn="l"/>
            <a:r>
              <a:rPr lang="fr-FR" sz="2800" dirty="0" smtClean="0"/>
              <a:t>EVALUATION</a:t>
            </a:r>
          </a:p>
          <a:p>
            <a:pPr marL="514350" indent="-514350" algn="l">
              <a:buFont typeface="+mj-lt"/>
              <a:buAutoNum type="arabicPeriod"/>
            </a:pPr>
            <a:r>
              <a:rPr lang="fr-FR" sz="2800" dirty="0" smtClean="0"/>
              <a:t>Une communauté qui aura remplie avec succès les deux premières conditions se verra décerner sa première étoile de qualité EGLISE. </a:t>
            </a:r>
          </a:p>
          <a:p>
            <a:pPr marL="514350" indent="-514350" algn="l">
              <a:buFont typeface="+mj-lt"/>
              <a:buAutoNum type="arabicPeriod"/>
            </a:pPr>
            <a:r>
              <a:rPr lang="fr-FR" sz="2800" dirty="0" smtClean="0"/>
              <a:t>Les conditions 3, 4, 5, 6, pour l’obtention de l’étoile n°2</a:t>
            </a:r>
          </a:p>
          <a:p>
            <a:pPr marL="514350" indent="-514350" algn="l">
              <a:buFont typeface="+mj-lt"/>
              <a:buAutoNum type="arabicPeriod"/>
            </a:pPr>
            <a:r>
              <a:rPr lang="fr-FR" sz="2800" dirty="0" smtClean="0"/>
              <a:t>Les conditions 7, 8, 9, pour l’obtention de l’étoile N°3</a:t>
            </a:r>
          </a:p>
          <a:p>
            <a:pPr marL="514350" indent="-514350" algn="l">
              <a:buFont typeface="+mj-lt"/>
              <a:buAutoNum type="arabicPeriod"/>
            </a:pPr>
            <a:r>
              <a:rPr lang="fr-FR" sz="2800" dirty="0" smtClean="0"/>
              <a:t>Finalement, après avoir satisfait à la condition N°10,  la communauté se verra attribuer la quatrième et dernière étoile qualité EGLISE.</a:t>
            </a:r>
            <a:endParaRPr lang="fr-FR" sz="2800" dirty="0"/>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348880"/>
            <a:ext cx="8208912" cy="2448272"/>
          </a:xfrm>
        </p:spPr>
        <p:txBody>
          <a:bodyPr>
            <a:normAutofit/>
          </a:bodyPr>
          <a:lstStyle/>
          <a:p>
            <a:pPr lvl="0" algn="l">
              <a:buFont typeface="Arial" pitchFamily="34" charset="0"/>
              <a:buChar char="•"/>
            </a:pPr>
            <a:r>
              <a:rPr lang="fr-FR" sz="4400" dirty="0" smtClean="0">
                <a:solidFill>
                  <a:schemeClr val="tx1"/>
                </a:solidFill>
              </a:rPr>
              <a:t>Fin du sabbat (Chant – Lecture en commun)</a:t>
            </a:r>
          </a:p>
          <a:p>
            <a:pPr algn="l">
              <a:buFont typeface="Arial" pitchFamily="34" charset="0"/>
              <a:buChar char="•"/>
            </a:pPr>
            <a:r>
              <a:rPr lang="fr-FR" sz="4400" dirty="0" smtClean="0">
                <a:solidFill>
                  <a:schemeClr val="tx1"/>
                </a:solidFill>
              </a:rPr>
              <a:t>Prière finale</a:t>
            </a:r>
            <a:endParaRPr lang="fr-FR" sz="4400" dirty="0">
              <a:solidFill>
                <a:schemeClr val="tx1"/>
              </a:solidFill>
            </a:endParaRP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060848"/>
            <a:ext cx="8208912" cy="4248472"/>
          </a:xfrm>
        </p:spPr>
        <p:txBody>
          <a:bodyPr>
            <a:normAutofit/>
          </a:bodyPr>
          <a:lstStyle/>
          <a:p>
            <a:pPr algn="l"/>
            <a:r>
              <a:rPr lang="fr-FR" dirty="0" smtClean="0">
                <a:solidFill>
                  <a:schemeClr val="tx1"/>
                </a:solidFill>
              </a:rPr>
              <a:t>Plan de la rencontre</a:t>
            </a:r>
          </a:p>
          <a:p>
            <a:pPr lvl="0" algn="l">
              <a:buFont typeface="Arial" pitchFamily="34" charset="0"/>
              <a:buChar char="•"/>
            </a:pPr>
            <a:r>
              <a:rPr lang="fr-FR" dirty="0" smtClean="0">
                <a:solidFill>
                  <a:schemeClr val="tx1"/>
                </a:solidFill>
              </a:rPr>
              <a:t>Salutations</a:t>
            </a:r>
          </a:p>
          <a:p>
            <a:pPr lvl="0" algn="l">
              <a:buFont typeface="Arial" pitchFamily="34" charset="0"/>
              <a:buChar char="•"/>
            </a:pPr>
            <a:r>
              <a:rPr lang="fr-FR" dirty="0" smtClean="0">
                <a:solidFill>
                  <a:schemeClr val="tx1"/>
                </a:solidFill>
              </a:rPr>
              <a:t>Tour d’horizon (sections locales et/ou secteurs représentés)</a:t>
            </a:r>
          </a:p>
          <a:p>
            <a:pPr algn="l">
              <a:buFont typeface="Arial" pitchFamily="34" charset="0"/>
              <a:buChar char="•"/>
            </a:pPr>
            <a:r>
              <a:rPr lang="fr-FR" dirty="0" smtClean="0">
                <a:solidFill>
                  <a:schemeClr val="tx1"/>
                </a:solidFill>
              </a:rPr>
              <a:t>Intervention de Sr Patricia SABLIER,  responsable de la Liberté Religieuse et des Affaires publiques</a:t>
            </a:r>
          </a:p>
          <a:p>
            <a:pPr algn="l">
              <a:buFont typeface="Arial" pitchFamily="34" charset="0"/>
              <a:buChar char="•"/>
            </a:pPr>
            <a:r>
              <a:rPr lang="fr-FR" dirty="0" smtClean="0"/>
              <a:t>Le site internet, un outil de </a:t>
            </a:r>
            <a:r>
              <a:rPr lang="fr-FR" dirty="0" smtClean="0"/>
              <a:t>communication, de formation </a:t>
            </a:r>
            <a:r>
              <a:rPr lang="fr-FR" dirty="0" smtClean="0"/>
              <a:t>et d’information</a:t>
            </a:r>
          </a:p>
          <a:p>
            <a:pPr lvl="0" algn="l">
              <a:buFont typeface="Arial" pitchFamily="34" charset="0"/>
              <a:buChar char="•"/>
            </a:pPr>
            <a:r>
              <a:rPr lang="fr-FR" dirty="0" smtClean="0">
                <a:solidFill>
                  <a:schemeClr val="tx1"/>
                </a:solidFill>
              </a:rPr>
              <a:t>2014</a:t>
            </a:r>
            <a:r>
              <a:rPr lang="fr-FR" dirty="0" smtClean="0">
                <a:solidFill>
                  <a:schemeClr val="tx1"/>
                </a:solidFill>
              </a:rPr>
              <a:t> : Evangélisation et Education – Thème : « Proclamons ensemble le plan de la rédemption »</a:t>
            </a:r>
          </a:p>
          <a:p>
            <a:pPr lvl="0" algn="l">
              <a:buFont typeface="Arial" pitchFamily="34" charset="0"/>
              <a:buChar char="•"/>
            </a:pPr>
            <a:r>
              <a:rPr lang="fr-FR" dirty="0" smtClean="0">
                <a:solidFill>
                  <a:schemeClr val="tx1"/>
                </a:solidFill>
              </a:rPr>
              <a:t>Formations proposées</a:t>
            </a:r>
          </a:p>
          <a:p>
            <a:pPr lvl="0" algn="l">
              <a:buFont typeface="Arial" pitchFamily="34" charset="0"/>
              <a:buChar char="•"/>
            </a:pPr>
            <a:r>
              <a:rPr lang="fr-FR" dirty="0" smtClean="0">
                <a:solidFill>
                  <a:schemeClr val="tx1"/>
                </a:solidFill>
              </a:rPr>
              <a:t>Fin </a:t>
            </a:r>
            <a:r>
              <a:rPr lang="fr-FR" dirty="0" smtClean="0">
                <a:solidFill>
                  <a:schemeClr val="tx1"/>
                </a:solidFill>
              </a:rPr>
              <a:t>du sabbat</a:t>
            </a:r>
          </a:p>
          <a:p>
            <a:pPr algn="l">
              <a:buFont typeface="Arial" pitchFamily="34" charset="0"/>
              <a:buChar char="•"/>
            </a:pPr>
            <a:r>
              <a:rPr lang="fr-FR" dirty="0" smtClean="0">
                <a:solidFill>
                  <a:schemeClr val="tx1"/>
                </a:solidFill>
              </a:rPr>
              <a:t>Prière finale</a:t>
            </a:r>
            <a:endParaRPr lang="fr-FR" dirty="0">
              <a:solidFill>
                <a:schemeClr val="tx1"/>
              </a:solidFill>
            </a:endParaRP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060848"/>
            <a:ext cx="8208912" cy="4248472"/>
          </a:xfrm>
        </p:spPr>
        <p:txBody>
          <a:bodyPr>
            <a:normAutofit/>
          </a:bodyPr>
          <a:lstStyle/>
          <a:p>
            <a:pPr algn="ctr"/>
            <a:r>
              <a:rPr lang="fr-FR" sz="4800" dirty="0" smtClean="0">
                <a:solidFill>
                  <a:schemeClr val="tx1"/>
                </a:solidFill>
              </a:rPr>
              <a:t>Intervention de P. SABLIER:  </a:t>
            </a:r>
          </a:p>
          <a:p>
            <a:pPr algn="ctr"/>
            <a:r>
              <a:rPr lang="fr-FR" sz="4800" dirty="0" smtClean="0"/>
              <a:t>Responsable des Affaires Publiques et de </a:t>
            </a:r>
            <a:r>
              <a:rPr lang="fr-FR" sz="4800" dirty="0" smtClean="0">
                <a:solidFill>
                  <a:schemeClr val="tx1"/>
                </a:solidFill>
              </a:rPr>
              <a:t>la Liberté Religieuse</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060848"/>
            <a:ext cx="8208912" cy="4248472"/>
          </a:xfrm>
        </p:spPr>
        <p:txBody>
          <a:bodyPr>
            <a:normAutofit/>
          </a:bodyPr>
          <a:lstStyle/>
          <a:p>
            <a:pPr lvl="0" algn="ctr"/>
            <a:r>
              <a:rPr lang="fr-FR" sz="3200" dirty="0" smtClean="0">
                <a:solidFill>
                  <a:schemeClr val="tx1"/>
                </a:solidFill>
              </a:rPr>
              <a:t>Le site internet: un outil de </a:t>
            </a:r>
            <a:r>
              <a:rPr lang="fr-FR" sz="3200" dirty="0" smtClean="0">
                <a:solidFill>
                  <a:schemeClr val="tx1"/>
                </a:solidFill>
              </a:rPr>
              <a:t>communication, de formation </a:t>
            </a:r>
            <a:r>
              <a:rPr lang="fr-FR" sz="3200" dirty="0" smtClean="0">
                <a:solidFill>
                  <a:schemeClr val="tx1"/>
                </a:solidFill>
              </a:rPr>
              <a:t>et d’information</a:t>
            </a:r>
          </a:p>
          <a:p>
            <a:pPr lvl="0" algn="ctr"/>
            <a:r>
              <a:rPr lang="fr-FR" sz="3200" smtClean="0"/>
              <a:t>a</a:t>
            </a:r>
            <a:r>
              <a:rPr lang="fr-FR" sz="3200" smtClean="0">
                <a:solidFill>
                  <a:schemeClr val="tx1"/>
                </a:solidFill>
              </a:rPr>
              <a:t>dventiste-gp.org</a:t>
            </a:r>
            <a:endParaRPr lang="fr-FR" sz="3200" dirty="0" smtClean="0"/>
          </a:p>
          <a:p>
            <a:pPr lvl="0" algn="ctr"/>
            <a:r>
              <a:rPr lang="fr-FR" sz="3200" dirty="0" smtClean="0">
                <a:solidFill>
                  <a:schemeClr val="tx1"/>
                </a:solidFill>
              </a:rPr>
              <a:t>Adventistegpe.communication@orange.fr</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060848"/>
            <a:ext cx="8208912" cy="4248472"/>
          </a:xfrm>
        </p:spPr>
        <p:txBody>
          <a:bodyPr>
            <a:normAutofit lnSpcReduction="10000"/>
          </a:bodyPr>
          <a:lstStyle/>
          <a:p>
            <a:pPr lvl="0" algn="ctr"/>
            <a:r>
              <a:rPr lang="fr-FR" sz="5400" dirty="0" smtClean="0">
                <a:solidFill>
                  <a:schemeClr val="tx1"/>
                </a:solidFill>
              </a:rPr>
              <a:t>2014 : Evangélisation et Education: </a:t>
            </a:r>
          </a:p>
          <a:p>
            <a:pPr lvl="0" algn="ctr"/>
            <a:r>
              <a:rPr lang="fr-FR" sz="5400" dirty="0" smtClean="0">
                <a:solidFill>
                  <a:schemeClr val="tx1"/>
                </a:solidFill>
              </a:rPr>
              <a:t>« Proclamons Ensemble le Plan de la Rédemption »</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060848"/>
            <a:ext cx="8208912" cy="4248472"/>
          </a:xfrm>
        </p:spPr>
        <p:txBody>
          <a:bodyPr>
            <a:noAutofit/>
          </a:bodyPr>
          <a:lstStyle/>
          <a:p>
            <a:pPr lvl="0" algn="l"/>
            <a:r>
              <a:rPr lang="fr-FR" sz="2800" dirty="0" smtClean="0">
                <a:solidFill>
                  <a:schemeClr val="tx1"/>
                </a:solidFill>
              </a:rPr>
              <a:t>Formations proposées:</a:t>
            </a:r>
          </a:p>
          <a:p>
            <a:pPr algn="l"/>
            <a:r>
              <a:rPr lang="fr-FR" sz="2800" dirty="0" smtClean="0">
                <a:solidFill>
                  <a:schemeClr val="tx1"/>
                </a:solidFill>
              </a:rPr>
              <a:t>Répondre à la demande des pasteurs et convenir avec eux d’une période pour le ou les séminaires avec les Anciens et/ou le diaconat.</a:t>
            </a:r>
          </a:p>
          <a:p>
            <a:pPr algn="l"/>
            <a:r>
              <a:rPr lang="fr-FR" sz="2800" dirty="0" smtClean="0">
                <a:solidFill>
                  <a:schemeClr val="tx1"/>
                </a:solidFill>
              </a:rPr>
              <a:t>Ou </a:t>
            </a:r>
          </a:p>
          <a:p>
            <a:pPr algn="l"/>
            <a:r>
              <a:rPr lang="fr-FR" sz="2800" dirty="0" smtClean="0">
                <a:solidFill>
                  <a:schemeClr val="tx1"/>
                </a:solidFill>
              </a:rPr>
              <a:t>Proposer aux pasteurs, qui se seront concertés avec les Anciens et le diaconat, de choisir parmi les modules suivants :</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060848"/>
            <a:ext cx="8208912" cy="4248472"/>
          </a:xfrm>
        </p:spPr>
        <p:txBody>
          <a:bodyPr>
            <a:noAutofit/>
          </a:bodyPr>
          <a:lstStyle/>
          <a:p>
            <a:pPr lvl="0" algn="l">
              <a:buFont typeface="Arial" pitchFamily="34" charset="0"/>
              <a:buChar char="•"/>
            </a:pPr>
            <a:r>
              <a:rPr lang="fr-FR" sz="2400" dirty="0" smtClean="0">
                <a:solidFill>
                  <a:schemeClr val="tx1"/>
                </a:solidFill>
              </a:rPr>
              <a:t>Accompagnement et rétention des membres (comment garder nos membres ? Revisiter nos prédications – Approfondir notre enseignement – Intensifier les visites des membres – Accompagner les familles en souffrance : violence, maltraitance…)</a:t>
            </a:r>
          </a:p>
          <a:p>
            <a:pPr lvl="0" algn="l">
              <a:buFont typeface="Arial" pitchFamily="34" charset="0"/>
              <a:buChar char="•"/>
            </a:pPr>
            <a:r>
              <a:rPr lang="fr-FR" sz="2400" dirty="0" smtClean="0">
                <a:solidFill>
                  <a:schemeClr val="tx1"/>
                </a:solidFill>
              </a:rPr>
              <a:t>Administration (leadership – direction des comités et réunions administratives)</a:t>
            </a:r>
          </a:p>
          <a:p>
            <a:pPr lvl="0" algn="l">
              <a:buFont typeface="Arial" pitchFamily="34" charset="0"/>
              <a:buChar char="•"/>
            </a:pPr>
            <a:r>
              <a:rPr lang="fr-FR" sz="2400" dirty="0" smtClean="0">
                <a:solidFill>
                  <a:schemeClr val="tx1"/>
                </a:solidFill>
              </a:rPr>
              <a:t>Préparer une évangélisation selon la méthode de Jésus </a:t>
            </a:r>
          </a:p>
          <a:p>
            <a:pPr algn="l">
              <a:buFont typeface="Arial" pitchFamily="34" charset="0"/>
              <a:buChar char="•"/>
            </a:pPr>
            <a:r>
              <a:rPr lang="fr-FR" sz="2400" dirty="0" smtClean="0">
                <a:solidFill>
                  <a:schemeClr val="tx1"/>
                </a:solidFill>
              </a:rPr>
              <a:t>L’Eglise, un jardin à cultiver et à garder (diaconat)</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332656"/>
            <a:ext cx="8424936" cy="1470025"/>
          </a:xfrm>
        </p:spPr>
        <p:txBody>
          <a:bodyPr>
            <a:normAutofit fontScale="90000"/>
          </a:bodyPr>
          <a:lstStyle/>
          <a:p>
            <a:r>
              <a:rPr lang="fr-FR" dirty="0" smtClean="0">
                <a:solidFill>
                  <a:schemeClr val="tx1"/>
                </a:solidFill>
              </a:rPr>
              <a:t>CONVENTION DE L’EGLISE ADVENTISTE DU 7</a:t>
            </a:r>
            <a:r>
              <a:rPr lang="fr-FR" baseline="30000" dirty="0" smtClean="0">
                <a:solidFill>
                  <a:schemeClr val="tx1"/>
                </a:solidFill>
              </a:rPr>
              <a:t>ème</a:t>
            </a:r>
            <a:r>
              <a:rPr lang="fr-FR" dirty="0" smtClean="0">
                <a:solidFill>
                  <a:schemeClr val="tx1"/>
                </a:solidFill>
              </a:rPr>
              <a:t> JOUR DE LA GUADELOUPE</a:t>
            </a:r>
            <a:endParaRPr lang="fr-FR" dirty="0">
              <a:solidFill>
                <a:schemeClr val="tx1"/>
              </a:solidFill>
            </a:endParaRPr>
          </a:p>
        </p:txBody>
      </p:sp>
      <p:sp>
        <p:nvSpPr>
          <p:cNvPr id="3" name="Sous-titre 2"/>
          <p:cNvSpPr>
            <a:spLocks noGrp="1"/>
          </p:cNvSpPr>
          <p:nvPr>
            <p:ph type="subTitle" idx="1"/>
          </p:nvPr>
        </p:nvSpPr>
        <p:spPr>
          <a:xfrm>
            <a:off x="395536" y="2060848"/>
            <a:ext cx="8208912" cy="4248472"/>
          </a:xfrm>
        </p:spPr>
        <p:txBody>
          <a:bodyPr>
            <a:normAutofit/>
          </a:bodyPr>
          <a:lstStyle/>
          <a:p>
            <a:pPr lvl="0" algn="l"/>
            <a:r>
              <a:rPr lang="fr-FR" sz="2800" b="1" dirty="0" smtClean="0">
                <a:solidFill>
                  <a:schemeClr val="tx1"/>
                </a:solidFill>
              </a:rPr>
              <a:t>Objectif:</a:t>
            </a:r>
            <a:r>
              <a:rPr lang="fr-FR" sz="2800" dirty="0" smtClean="0">
                <a:solidFill>
                  <a:schemeClr val="tx1"/>
                </a:solidFill>
              </a:rPr>
              <a:t> obtenir le label « EGLISE »</a:t>
            </a:r>
          </a:p>
          <a:p>
            <a:pPr lvl="0" algn="l"/>
            <a:r>
              <a:rPr lang="fr-FR" sz="2800" b="1" dirty="0" smtClean="0">
                <a:solidFill>
                  <a:schemeClr val="tx1"/>
                </a:solidFill>
              </a:rPr>
              <a:t>E</a:t>
            </a:r>
            <a:r>
              <a:rPr lang="fr-FR" sz="2800" dirty="0" smtClean="0">
                <a:solidFill>
                  <a:schemeClr val="tx1"/>
                </a:solidFill>
              </a:rPr>
              <a:t>space</a:t>
            </a:r>
          </a:p>
          <a:p>
            <a:pPr lvl="0" algn="l"/>
            <a:r>
              <a:rPr lang="fr-FR" sz="2800" b="1" dirty="0" smtClean="0">
                <a:solidFill>
                  <a:schemeClr val="tx1"/>
                </a:solidFill>
              </a:rPr>
              <a:t>G</a:t>
            </a:r>
            <a:r>
              <a:rPr lang="fr-FR" sz="2800" dirty="0" smtClean="0">
                <a:solidFill>
                  <a:schemeClr val="tx1"/>
                </a:solidFill>
              </a:rPr>
              <a:t>uérison</a:t>
            </a:r>
          </a:p>
          <a:p>
            <a:pPr lvl="0" algn="l"/>
            <a:r>
              <a:rPr lang="fr-FR" sz="2800" b="1" dirty="0" smtClean="0">
                <a:solidFill>
                  <a:schemeClr val="tx1"/>
                </a:solidFill>
              </a:rPr>
              <a:t>L</a:t>
            </a:r>
            <a:r>
              <a:rPr lang="fr-FR" sz="2800" dirty="0" smtClean="0">
                <a:solidFill>
                  <a:schemeClr val="tx1"/>
                </a:solidFill>
              </a:rPr>
              <a:t>ouange</a:t>
            </a:r>
          </a:p>
          <a:p>
            <a:pPr lvl="0" algn="l"/>
            <a:r>
              <a:rPr lang="fr-FR" sz="2800" b="1" dirty="0" smtClean="0">
                <a:solidFill>
                  <a:schemeClr val="tx1"/>
                </a:solidFill>
              </a:rPr>
              <a:t>I</a:t>
            </a:r>
            <a:r>
              <a:rPr lang="fr-FR" sz="2800" dirty="0" smtClean="0">
                <a:solidFill>
                  <a:schemeClr val="tx1"/>
                </a:solidFill>
              </a:rPr>
              <a:t>ntégration</a:t>
            </a:r>
          </a:p>
          <a:p>
            <a:pPr lvl="0" algn="l"/>
            <a:r>
              <a:rPr lang="fr-FR" sz="2800" b="1" dirty="0" smtClean="0">
                <a:solidFill>
                  <a:schemeClr val="tx1"/>
                </a:solidFill>
              </a:rPr>
              <a:t>S</a:t>
            </a:r>
            <a:r>
              <a:rPr lang="fr-FR" sz="2800" dirty="0" smtClean="0">
                <a:solidFill>
                  <a:schemeClr val="tx1"/>
                </a:solidFill>
              </a:rPr>
              <a:t>outien</a:t>
            </a:r>
          </a:p>
          <a:p>
            <a:pPr lvl="0" algn="l"/>
            <a:r>
              <a:rPr lang="fr-FR" sz="2800" b="1" dirty="0" smtClean="0">
                <a:solidFill>
                  <a:schemeClr val="tx1"/>
                </a:solidFill>
              </a:rPr>
              <a:t>E</a:t>
            </a:r>
            <a:r>
              <a:rPr lang="fr-FR" sz="2800" dirty="0" smtClean="0">
                <a:solidFill>
                  <a:schemeClr val="tx1"/>
                </a:solidFill>
              </a:rPr>
              <a:t>panouissement</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260648"/>
            <a:ext cx="8208912" cy="6120680"/>
          </a:xfrm>
        </p:spPr>
        <p:txBody>
          <a:bodyPr>
            <a:noAutofit/>
          </a:bodyPr>
          <a:lstStyle/>
          <a:p>
            <a:pPr lvl="0" algn="l">
              <a:buFont typeface="Arial" pitchFamily="34" charset="0"/>
              <a:buChar char="•"/>
            </a:pPr>
            <a:endParaRPr lang="fr-FR" sz="3600" dirty="0" smtClean="0"/>
          </a:p>
          <a:p>
            <a:pPr lvl="0" algn="l">
              <a:buFont typeface="Arial" pitchFamily="34" charset="0"/>
              <a:buChar char="•"/>
            </a:pPr>
            <a:endParaRPr lang="fr-FR" sz="3600" dirty="0" smtClean="0"/>
          </a:p>
          <a:p>
            <a:pPr lvl="0" algn="l">
              <a:buFont typeface="Arial" pitchFamily="34" charset="0"/>
              <a:buChar char="•"/>
            </a:pPr>
            <a:endParaRPr lang="fr-FR" sz="3600" dirty="0" smtClean="0"/>
          </a:p>
          <a:p>
            <a:pPr marL="457200" lvl="0" indent="-457200" algn="l">
              <a:buFont typeface="+mj-lt"/>
              <a:buAutoNum type="arabicPeriod"/>
            </a:pPr>
            <a:r>
              <a:rPr lang="fr-FR" sz="3600" dirty="0" smtClean="0"/>
              <a:t>Mettre en place un comité ou commission qui veillera à la prise en compte des besoins de toutes les composantes de la famille. </a:t>
            </a:r>
          </a:p>
          <a:p>
            <a:pPr marL="457200" lvl="0" indent="-457200" algn="l">
              <a:buFont typeface="+mj-lt"/>
              <a:buAutoNum type="arabicPeriod"/>
            </a:pPr>
            <a:r>
              <a:rPr lang="fr-FR" sz="3600" dirty="0" smtClean="0"/>
              <a:t>Contribuer à développer une atmosphère amicale et fraternelle au sein de l’église où les individus et les familles apprennent à se connaître sans discrimination ni parti pris. Par des activités variés tels que : </a:t>
            </a:r>
          </a:p>
        </p:txBody>
      </p:sp>
      <p:pic>
        <p:nvPicPr>
          <p:cNvPr id="4" name="Image 3" descr="téléchargement.jpg"/>
          <p:cNvPicPr>
            <a:picLocks noChangeAspect="1"/>
          </p:cNvPicPr>
          <p:nvPr/>
        </p:nvPicPr>
        <p:blipFill>
          <a:blip r:embed="rId3" cstate="print"/>
          <a:stretch>
            <a:fillRect/>
          </a:stretch>
        </p:blipFill>
        <p:spPr>
          <a:xfrm>
            <a:off x="8324480" y="5949280"/>
            <a:ext cx="819520" cy="72008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186</TotalTime>
  <Words>629</Words>
  <Application>Microsoft Office PowerPoint</Application>
  <PresentationFormat>Affichage à l'écran (4:3)</PresentationFormat>
  <Paragraphs>85</Paragraphs>
  <Slides>14</Slides>
  <Notes>14</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Technique</vt:lpstr>
      <vt:lpstr>CONVENTION DE L’EGLISE ADVENTISTE DU 7ème JOUR DE LA GUADELOUPE</vt:lpstr>
      <vt:lpstr>CONVENTION DE L’EGLISE ADVENTISTE DU 7ème JOUR DE LA GUADELOUPE</vt:lpstr>
      <vt:lpstr>CONVENTION DE L’EGLISE ADVENTISTE DU 7ème JOUR DE LA GUADELOUPE</vt:lpstr>
      <vt:lpstr>CONVENTION DE L’EGLISE ADVENTISTE DU 7ème JOUR DE LA GUADELOUPE</vt:lpstr>
      <vt:lpstr>CONVENTION DE L’EGLISE ADVENTISTE DU 7ème JOUR DE LA GUADELOUPE</vt:lpstr>
      <vt:lpstr>CONVENTION DE L’EGLISE ADVENTISTE DU 7ème JOUR DE LA GUADELOUPE</vt:lpstr>
      <vt:lpstr>CONVENTION DE L’EGLISE ADVENTISTE DU 7ème JOUR DE LA GUADELOUPE</vt:lpstr>
      <vt:lpstr>CONVENTION DE L’EGLISE ADVENTISTE DU 7ème JOUR DE LA GUADELOUPE</vt:lpstr>
      <vt:lpstr>Diapositive 9</vt:lpstr>
      <vt:lpstr>Diapositive 10</vt:lpstr>
      <vt:lpstr>Diapositive 11</vt:lpstr>
      <vt:lpstr>Diapositive 12</vt:lpstr>
      <vt:lpstr>Diapositive 13</vt:lpstr>
      <vt:lpstr>CONVENTION DE L’EGLISE ADVENTISTE DU 7ème JOUR DE LA GUADELOUPE</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 DE L’EGLISE ADVENTISTE DU 7ème JOUR DE LA GUADELOUPE</dc:title>
  <dc:creator>Valued Acer Customer</dc:creator>
  <cp:lastModifiedBy>Valued Acer Customer</cp:lastModifiedBy>
  <cp:revision>22</cp:revision>
  <dcterms:created xsi:type="dcterms:W3CDTF">2013-12-21T12:55:27Z</dcterms:created>
  <dcterms:modified xsi:type="dcterms:W3CDTF">2013-12-22T00:37:28Z</dcterms:modified>
</cp:coreProperties>
</file>