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B0B"/>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0" autoAdjust="0"/>
    <p:restoredTop sz="94660"/>
  </p:normalViewPr>
  <p:slideViewPr>
    <p:cSldViewPr snapToGrid="0">
      <p:cViewPr>
        <p:scale>
          <a:sx n="75" d="100"/>
          <a:sy n="75" d="100"/>
        </p:scale>
        <p:origin x="18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xmlns=""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xmlns="" id="{03C55046-9A0B-D774-C6B9-E637A39F2CD2}"/>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50919CE2-749A-5BF4-2CAB-F9D9BD689DE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E8BF3769-856D-F0B3-BF0A-15A23EF159F6}"/>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437EACBD-467D-FBF8-B2C5-D1CE5434D6BE}"/>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72032C4-7D52-32CD-51D7-5C3BD443D290}"/>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33083481-9B41-1C55-288F-43E0117E49D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2D8EB6CB-FDB0-56FF-A250-1015EC61942E}"/>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A8DE9148-B801-AC1D-E9B3-870EFF6B567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xmlns=""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0695A1-481B-1E79-2E31-36E387D498CF}"/>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72D9580A-6AF6-2F2D-E30F-FC3EE8F0783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xmlns=""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xmlns="" id="{D81AD005-3CCE-AF19-FF1B-7F29C499C4D8}"/>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6" name="Footer Placeholder 5">
            <a:extLst>
              <a:ext uri="{FF2B5EF4-FFF2-40B4-BE49-F238E27FC236}">
                <a16:creationId xmlns:a16="http://schemas.microsoft.com/office/drawing/2014/main" xmlns=""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A3BD4A4-D064-B5E9-DDBC-5E25E045FC2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xmlns=""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xmlns="" id="{BAFA44A3-0114-DDA4-9EF0-87E91D2A6F8B}"/>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8" name="Footer Placeholder 7">
            <a:extLst>
              <a:ext uri="{FF2B5EF4-FFF2-40B4-BE49-F238E27FC236}">
                <a16:creationId xmlns:a16="http://schemas.microsoft.com/office/drawing/2014/main" xmlns=""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xmlns="" id="{1AEF9AA5-8E4F-F7CD-33E9-B7794BBA18AB}"/>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xmlns="" id="{8DB131BF-B9FF-7C84-D45F-474D76123A72}"/>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4" name="Footer Placeholder 3">
            <a:extLst>
              <a:ext uri="{FF2B5EF4-FFF2-40B4-BE49-F238E27FC236}">
                <a16:creationId xmlns:a16="http://schemas.microsoft.com/office/drawing/2014/main" xmlns=""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xmlns="" id="{639EE9F0-1DBC-F573-E2B8-CE20062EB810}"/>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5B57E-F04B-3079-73B8-0639DE6038AF}"/>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3" name="Footer Placeholder 2">
            <a:extLst>
              <a:ext uri="{FF2B5EF4-FFF2-40B4-BE49-F238E27FC236}">
                <a16:creationId xmlns:a16="http://schemas.microsoft.com/office/drawing/2014/main" xmlns=""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xmlns="" id="{046EE92F-E2C0-BA3B-6029-37153020638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xmlns=""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1A2596-EC95-1BA2-DF68-782AA9EFDB18}"/>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6" name="Footer Placeholder 5">
            <a:extLst>
              <a:ext uri="{FF2B5EF4-FFF2-40B4-BE49-F238E27FC236}">
                <a16:creationId xmlns:a16="http://schemas.microsoft.com/office/drawing/2014/main" xmlns=""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156BCBF8-26D8-B80D-6ED8-E1990085548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xmlns=""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xmlns=""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77D5A1-4694-A2B5-7474-6DB6B758A617}"/>
              </a:ext>
            </a:extLst>
          </p:cNvPr>
          <p:cNvSpPr>
            <a:spLocks noGrp="1"/>
          </p:cNvSpPr>
          <p:nvPr>
            <p:ph type="dt" sz="half" idx="10"/>
          </p:nvPr>
        </p:nvSpPr>
        <p:spPr/>
        <p:txBody>
          <a:bodyPr/>
          <a:lstStyle/>
          <a:p>
            <a:fld id="{10629ADE-8CFD-4149-873B-3F8662D8AEAA}" type="datetimeFigureOut">
              <a:rPr lang="pt-BR" smtClean="0"/>
              <a:t>12/02/2026</a:t>
            </a:fld>
            <a:endParaRPr lang="pt-BR"/>
          </a:p>
        </p:txBody>
      </p:sp>
      <p:sp>
        <p:nvSpPr>
          <p:cNvPr id="6" name="Footer Placeholder 5">
            <a:extLst>
              <a:ext uri="{FF2B5EF4-FFF2-40B4-BE49-F238E27FC236}">
                <a16:creationId xmlns:a16="http://schemas.microsoft.com/office/drawing/2014/main" xmlns=""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CCF5C22-5CFF-C0C7-67A9-9A035C1F0A07}"/>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12/02/2026</a:t>
            </a:fld>
            <a:endParaRPr lang="pt-BR"/>
          </a:p>
        </p:txBody>
      </p:sp>
      <p:sp>
        <p:nvSpPr>
          <p:cNvPr id="5" name="Footer Placeholder 4">
            <a:extLst>
              <a:ext uri="{FF2B5EF4-FFF2-40B4-BE49-F238E27FC236}">
                <a16:creationId xmlns:a16="http://schemas.microsoft.com/office/drawing/2014/main" xmlns=""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xmlns=""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‹N°›</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DEC13DD-AC22-48CB-6771-9744EF262B67}"/>
              </a:ext>
            </a:extLst>
          </p:cNvPr>
          <p:cNvSpPr>
            <a:spLocks noGrp="1"/>
          </p:cNvSpPr>
          <p:nvPr>
            <p:ph type="subTitle" idx="1"/>
          </p:nvPr>
        </p:nvSpPr>
        <p:spPr>
          <a:xfrm>
            <a:off x="348836" y="975994"/>
            <a:ext cx="4524824" cy="591114"/>
          </a:xfrm>
        </p:spPr>
        <p:txBody>
          <a:bodyPr>
            <a:noAutofit/>
          </a:bodyPr>
          <a:lstStyle/>
          <a:p>
            <a:pPr algn="l" rtl="0"/>
            <a:r>
              <a:rPr lang="pt-BR" sz="4400" b="1" dirty="0">
                <a:latin typeface="Montserrat Black" panose="00000A00000000000000" pitchFamily="50" charset="0"/>
              </a:rPr>
              <a:t>UNE </a:t>
            </a:r>
            <a:r>
              <a:rPr lang="pt-BR" sz="4800" b="1" dirty="0">
                <a:latin typeface="Montserrat Black" panose="00000A00000000000000" pitchFamily="50" charset="0"/>
              </a:rPr>
              <a:t>FEMME</a:t>
            </a:r>
            <a:r>
              <a:rPr lang="pt-BR" sz="4400" b="1" dirty="0">
                <a:latin typeface="Montserrat Black" panose="00000A00000000000000" pitchFamily="50" charset="0"/>
              </a:rPr>
              <a:t>,</a:t>
            </a:r>
          </a:p>
        </p:txBody>
      </p:sp>
      <p:sp>
        <p:nvSpPr>
          <p:cNvPr id="4" name="Subtitle 2">
            <a:extLst>
              <a:ext uri="{FF2B5EF4-FFF2-40B4-BE49-F238E27FC236}">
                <a16:creationId xmlns:a16="http://schemas.microsoft.com/office/drawing/2014/main" xmlns="" id="{289712EC-6349-7CF0-DC49-6EB3177143C1}"/>
              </a:ext>
            </a:extLst>
          </p:cNvPr>
          <p:cNvSpPr txBox="1">
            <a:spLocks/>
          </p:cNvSpPr>
          <p:nvPr/>
        </p:nvSpPr>
        <p:spPr>
          <a:xfrm>
            <a:off x="274543" y="1552114"/>
            <a:ext cx="617339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pt-BR" sz="6600" dirty="0" err="1">
                <a:solidFill>
                  <a:schemeClr val="bg1"/>
                </a:solidFill>
                <a:latin typeface="Arizonia" panose="02000507060000020003" pitchFamily="2" charset="0"/>
              </a:rPr>
              <a:t>foi</a:t>
            </a:r>
            <a:r>
              <a:rPr lang="pt-BR" sz="6600" dirty="0">
                <a:solidFill>
                  <a:schemeClr val="bg1"/>
                </a:solidFill>
                <a:latin typeface="Arizonia" panose="02000507060000020003" pitchFamily="2" charset="0"/>
              </a:rPr>
              <a:t>,</a:t>
            </a:r>
            <a:r>
              <a:rPr lang="pt-BR" sz="6600" dirty="0" err="1">
                <a:solidFill>
                  <a:schemeClr val="bg1"/>
                </a:solidFill>
                <a:latin typeface="Arizonia" panose="02000507060000020003" pitchFamily="2" charset="0"/>
              </a:rPr>
              <a:t>et</a:t>
            </a:r>
            <a:r>
              <a:rPr lang="pt-BR" sz="6600" dirty="0">
                <a:solidFill>
                  <a:schemeClr val="bg1"/>
                </a:solidFill>
                <a:latin typeface="Arizonia" panose="02000507060000020003" pitchFamily="2" charset="0"/>
              </a:rPr>
              <a:t> </a:t>
            </a:r>
            <a:r>
              <a:rPr lang="pt-BR" sz="6600" dirty="0" err="1">
                <a:solidFill>
                  <a:schemeClr val="bg1"/>
                </a:solidFill>
                <a:latin typeface="Arizonia" panose="02000507060000020003" pitchFamily="2" charset="0"/>
              </a:rPr>
              <a:t>prière</a:t>
            </a:r>
            <a:endParaRPr lang="pt-BR" sz="6600" dirty="0">
              <a:solidFill>
                <a:schemeClr val="bg1"/>
              </a:solidFill>
              <a:latin typeface="Arizonia" panose="02000507060000020003" pitchFamily="2" charset="0"/>
            </a:endParaRPr>
          </a:p>
        </p:txBody>
      </p:sp>
      <p:sp>
        <p:nvSpPr>
          <p:cNvPr id="8" name="TextBox 7">
            <a:extLst>
              <a:ext uri="{FF2B5EF4-FFF2-40B4-BE49-F238E27FC236}">
                <a16:creationId xmlns:a16="http://schemas.microsoft.com/office/drawing/2014/main" xmlns="" id="{8F0B0460-4ED6-1CE3-FAFB-0D303AEE916E}"/>
              </a:ext>
            </a:extLst>
          </p:cNvPr>
          <p:cNvSpPr txBox="1"/>
          <p:nvPr/>
        </p:nvSpPr>
        <p:spPr>
          <a:xfrm>
            <a:off x="865239" y="6306531"/>
            <a:ext cx="6787436" cy="400110"/>
          </a:xfrm>
          <a:prstGeom prst="rect">
            <a:avLst/>
          </a:prstGeom>
          <a:noFill/>
        </p:spPr>
        <p:txBody>
          <a:bodyPr wrap="none" rtlCol="0">
            <a:spAutoFit/>
          </a:bodyPr>
          <a:lstStyle/>
          <a:p>
            <a:pPr algn="l" rtl="0"/>
            <a:r>
              <a:rPr lang="pt-BR" sz="2000" dirty="0">
                <a:solidFill>
                  <a:schemeClr val="bg1"/>
                </a:solidFill>
                <a:latin typeface="Montserrat SemiBold" panose="00000700000000000000" pitchFamily="50" charset="0"/>
              </a:rPr>
              <a:t>JOURNÉE INTERNATIONALE DE PRIÈRE DES FEMMES 2026</a:t>
            </a:r>
          </a:p>
        </p:txBody>
      </p:sp>
      <p:sp>
        <p:nvSpPr>
          <p:cNvPr id="2" name="TextBox 1">
            <a:extLst>
              <a:ext uri="{FF2B5EF4-FFF2-40B4-BE49-F238E27FC236}">
                <a16:creationId xmlns:a16="http://schemas.microsoft.com/office/drawing/2014/main" xmlns="" id="{B81AFEF7-9465-8603-1271-70ACD284F6D2}"/>
              </a:ext>
            </a:extLst>
          </p:cNvPr>
          <p:cNvSpPr txBox="1"/>
          <p:nvPr/>
        </p:nvSpPr>
        <p:spPr>
          <a:xfrm>
            <a:off x="865238" y="2496155"/>
            <a:ext cx="4524823" cy="830997"/>
          </a:xfrm>
          <a:prstGeom prst="rect">
            <a:avLst/>
          </a:prstGeom>
          <a:noFill/>
        </p:spPr>
        <p:txBody>
          <a:bodyPr wrap="square" rtlCol="0">
            <a:spAutoFit/>
          </a:bodyPr>
          <a:lstStyle/>
          <a:p>
            <a:pPr algn="l" rtl="0"/>
            <a:r>
              <a:rPr lang="en-US" sz="2400" b="1" dirty="0">
                <a:solidFill>
                  <a:schemeClr val="bg1">
                    <a:lumMod val="95000"/>
                  </a:schemeClr>
                </a:solidFill>
              </a:rPr>
              <a:t>Écrit par Ardis Dick Stenbakken</a:t>
            </a:r>
          </a:p>
          <a:p>
            <a:pPr algn="l" rtl="0"/>
            <a:endParaRPr lang="en-US" sz="2400" dirty="0"/>
          </a:p>
        </p:txBody>
      </p:sp>
      <p:pic>
        <p:nvPicPr>
          <p:cNvPr id="1000100002" name="ODT_ATTR_LBL_LOGO">
            <a:extLst>
              <a:ext uri="{FF2B5EF4-FFF2-40B4-BE49-F238E27FC236}">
                <a16:creationId xmlns:a16="http://schemas.microsoft.com/office/drawing/2014/main" xmlns=""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CBE33901-9BAC-1F58-F383-846FEC9CB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11DD075-11CD-3AD1-A110-DC40061C54A2}"/>
              </a:ext>
            </a:extLst>
          </p:cNvPr>
          <p:cNvSpPr>
            <a:spLocks noGrp="1"/>
          </p:cNvSpPr>
          <p:nvPr>
            <p:ph type="title"/>
          </p:nvPr>
        </p:nvSpPr>
        <p:spPr>
          <a:xfrm>
            <a:off x="402706" y="475488"/>
            <a:ext cx="9959108" cy="896112"/>
          </a:xfrm>
        </p:spPr>
        <p:txBody>
          <a:bodyPr>
            <a:normAutofit/>
          </a:bodyPr>
          <a:lstStyle/>
          <a:p>
            <a:pPr algn="l" rtl="0"/>
            <a:r>
              <a:rPr lang="en-US" b="1" dirty="0">
                <a:solidFill>
                  <a:schemeClr val="bg1"/>
                </a:solidFill>
              </a:rPr>
              <a:t>La foi crie encore,</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5C24ED7B-E4CC-900F-A854-161ECA2A7196}"/>
              </a:ext>
            </a:extLst>
          </p:cNvPr>
          <p:cNvSpPr>
            <a:spLocks noGrp="1"/>
          </p:cNvSpPr>
          <p:nvPr>
            <p:ph idx="1"/>
          </p:nvPr>
        </p:nvSpPr>
        <p:spPr>
          <a:xfrm>
            <a:off x="265546" y="1762760"/>
            <a:ext cx="10402454" cy="5056632"/>
          </a:xfrm>
        </p:spPr>
        <p:txBody>
          <a:bodyPr>
            <a:normAutofit/>
          </a:bodyPr>
          <a:lstStyle/>
          <a:p>
            <a:pPr marL="0" indent="0" algn="l" rtl="0">
              <a:buNone/>
            </a:pPr>
            <a:r>
              <a:rPr lang="en-US" sz="3200" dirty="0"/>
              <a:t>« Seigneur, secours-moi ! » (Matthieu 15:25).</a:t>
            </a:r>
          </a:p>
          <a:p>
            <a:pPr marL="0" indent="0" algn="l" rtl="0">
              <a:buNone/>
            </a:pPr>
            <a:endParaRPr lang="en-US" sz="1000" dirty="0"/>
          </a:p>
          <a:p>
            <a:pPr marL="0" indent="0" algn="l" rtl="0">
              <a:buNone/>
            </a:pPr>
            <a:r>
              <a:rPr lang="en-US" sz="3200" dirty="0"/>
              <a:t>Au verset 26, Jésus dit : « Il n’est pas bien de prendre le pain des enfants et de le jeter aux chiens. »</a:t>
            </a:r>
          </a:p>
          <a:p>
            <a:pPr marL="0" indent="0" algn="l" rtl="0">
              <a:buNone/>
            </a:pPr>
            <a:endParaRPr lang="en-US" sz="1000" b="1" dirty="0">
              <a:solidFill>
                <a:schemeClr val="bg1"/>
              </a:solidFill>
            </a:endParaRPr>
          </a:p>
          <a:p>
            <a:pPr marL="0" indent="0" algn="l" rtl="0">
              <a:buNone/>
            </a:pPr>
            <a:r>
              <a:rPr lang="en-US" sz="3200" dirty="0"/>
              <a:t>La foi ne renonce jamais.</a:t>
            </a:r>
          </a:p>
          <a:p>
            <a:pPr marL="0" indent="0" algn="l" rtl="0">
              <a:buNone/>
            </a:pPr>
            <a:endParaRPr lang="en-US" sz="1000" dirty="0"/>
          </a:p>
          <a:p>
            <a:pPr marL="0" indent="0" algn="l" rtl="0">
              <a:buNone/>
            </a:pPr>
            <a:r>
              <a:rPr lang="en-US" sz="3200" dirty="0"/>
              <a:t>Au verset 27, elle persista. Elle n'ignora pas la remarque concernant les chiens. Au contraire, elle acquiesça. « Oui, Seigneur, dit-elle. Même les chiens mangent les miettes qui tombent de la table de </a:t>
            </a:r>
            <a:r>
              <a:rPr lang="en-US" sz="3200" dirty="0" err="1"/>
              <a:t>leurs</a:t>
            </a:r>
            <a:r>
              <a:rPr lang="en-US" sz="3200" dirty="0"/>
              <a:t> maîtres. »</a:t>
            </a:r>
            <a:endParaRPr lang="en-US" sz="3600" b="1" dirty="0">
              <a:solidFill>
                <a:schemeClr val="bg1"/>
              </a:solidFill>
            </a:endParaRPr>
          </a:p>
        </p:txBody>
      </p:sp>
    </p:spTree>
    <p:extLst>
      <p:ext uri="{BB962C8B-B14F-4D97-AF65-F5344CB8AC3E}">
        <p14:creationId xmlns:p14="http://schemas.microsoft.com/office/powerpoint/2010/main" val="372763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E950160D-78F2-1020-77EE-57494278D7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xmlns="" id="{C3C65141-4B4C-37FA-9D36-365D585B90D9}"/>
              </a:ext>
            </a:extLst>
          </p:cNvPr>
          <p:cNvSpPr>
            <a:spLocks noGrp="1"/>
          </p:cNvSpPr>
          <p:nvPr>
            <p:ph type="title"/>
          </p:nvPr>
        </p:nvSpPr>
        <p:spPr>
          <a:xfrm>
            <a:off x="3243652" y="281237"/>
            <a:ext cx="7617388" cy="1356932"/>
          </a:xfrm>
        </p:spPr>
        <p:txBody>
          <a:bodyPr>
            <a:normAutofit fontScale="90000"/>
          </a:bodyPr>
          <a:lstStyle/>
          <a:p>
            <a:pPr algn="l" rtl="0"/>
            <a:r>
              <a:rPr lang="en-US" b="1" dirty="0">
                <a:solidFill>
                  <a:schemeClr val="bg1"/>
                </a:solidFill>
              </a:rPr>
              <a:t>Même les miettes de Jésus</a:t>
            </a:r>
            <a:br>
              <a:rPr lang="en-US" b="1" dirty="0">
                <a:solidFill>
                  <a:schemeClr val="bg1"/>
                </a:solidFill>
              </a:rPr>
            </a:br>
            <a:r>
              <a:rPr lang="en-US" b="1" dirty="0" err="1">
                <a:solidFill>
                  <a:schemeClr val="bg1"/>
                </a:solidFill>
              </a:rPr>
              <a:t>peuvent</a:t>
            </a:r>
            <a:r>
              <a:rPr lang="en-US" b="1" dirty="0">
                <a:solidFill>
                  <a:schemeClr val="bg1"/>
                </a:solidFill>
              </a:rPr>
              <a:t> </a:t>
            </a:r>
            <a:r>
              <a:rPr lang="en-US" b="1" dirty="0" err="1">
                <a:solidFill>
                  <a:schemeClr val="bg1"/>
                </a:solidFill>
              </a:rPr>
              <a:t>satisfaire</a:t>
            </a:r>
            <a:r>
              <a:rPr lang="en-US" b="1" dirty="0">
                <a:solidFill>
                  <a:schemeClr val="bg1"/>
                </a:solidFill>
              </a:rPr>
              <a:t> </a:t>
            </a:r>
            <a:r>
              <a:rPr lang="en-US" b="1" dirty="0" err="1">
                <a:solidFill>
                  <a:schemeClr val="bg1"/>
                </a:solidFill>
              </a:rPr>
              <a:t>tous</a:t>
            </a:r>
            <a:r>
              <a:rPr lang="en-US" b="1" dirty="0">
                <a:solidFill>
                  <a:schemeClr val="bg1"/>
                </a:solidFill>
              </a:rPr>
              <a:t> nos besoins.</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xmlns="" id="{0719A9C2-A7A2-5D74-7ED9-4DEC2BFC3FB6}"/>
              </a:ext>
            </a:extLst>
          </p:cNvPr>
          <p:cNvSpPr>
            <a:spLocks noGrp="1"/>
          </p:cNvSpPr>
          <p:nvPr>
            <p:ph idx="1"/>
          </p:nvPr>
        </p:nvSpPr>
        <p:spPr>
          <a:xfrm>
            <a:off x="265546" y="1875934"/>
            <a:ext cx="9959109" cy="4476519"/>
          </a:xfrm>
        </p:spPr>
        <p:txBody>
          <a:bodyPr>
            <a:normAutofit/>
          </a:bodyPr>
          <a:lstStyle/>
          <a:p>
            <a:pPr marL="0" indent="0" algn="l" rtl="0">
              <a:buNone/>
            </a:pPr>
            <a:endParaRPr lang="en-US" sz="3600" dirty="0"/>
          </a:p>
          <a:p>
            <a:pPr marL="0" indent="0" algn="l" rtl="0">
              <a:spcBef>
                <a:spcPts val="0"/>
              </a:spcBef>
              <a:buNone/>
            </a:pPr>
            <a:r>
              <a:rPr lang="en-US" sz="4000" dirty="0"/>
              <a:t>Imaginez un peu. Nous </a:t>
            </a:r>
            <a:r>
              <a:rPr lang="en-US" sz="4000" dirty="0" err="1"/>
              <a:t>arrivons</a:t>
            </a:r>
            <a:r>
              <a:rPr lang="en-US" sz="4000" dirty="0"/>
              <a:t> au </a:t>
            </a:r>
            <a:r>
              <a:rPr lang="en-US" sz="4000" b="1" dirty="0">
                <a:solidFill>
                  <a:schemeClr val="accent2">
                    <a:lumMod val="50000"/>
                  </a:schemeClr>
                </a:solidFill>
              </a:rPr>
              <a:t>JE SUIS</a:t>
            </a:r>
            <a:r>
              <a:rPr lang="en-US" sz="4000" dirty="0"/>
              <a:t>, </a:t>
            </a:r>
            <a:br>
              <a:rPr lang="en-US" sz="4000" dirty="0"/>
            </a:br>
            <a:r>
              <a:rPr lang="en-US" sz="4000" dirty="0"/>
              <a:t>le </a:t>
            </a:r>
            <a:r>
              <a:rPr lang="en-US" sz="4000" b="1" dirty="0">
                <a:solidFill>
                  <a:schemeClr val="accent2">
                    <a:lumMod val="50000"/>
                  </a:schemeClr>
                </a:solidFill>
              </a:rPr>
              <a:t>Maître omnipotent de </a:t>
            </a:r>
            <a:r>
              <a:rPr lang="en-US" sz="4000" b="1" dirty="0" err="1">
                <a:solidFill>
                  <a:schemeClr val="accent2">
                    <a:lumMod val="50000"/>
                  </a:schemeClr>
                </a:solidFill>
              </a:rPr>
              <a:t>l'univers</a:t>
            </a:r>
            <a:r>
              <a:rPr lang="en-US" sz="4000" dirty="0"/>
              <a:t>. </a:t>
            </a:r>
            <a:br>
              <a:rPr lang="en-US" sz="4000" dirty="0"/>
            </a:br>
            <a:r>
              <a:rPr lang="en-US" sz="4000" dirty="0"/>
              <a:t>Rien n'est trop difficile pour Lui, rien.</a:t>
            </a:r>
          </a:p>
          <a:p>
            <a:pPr marL="0" indent="0" algn="l" rtl="0">
              <a:spcBef>
                <a:spcPts val="0"/>
              </a:spcBef>
              <a:buNone/>
            </a:pPr>
            <a:r>
              <a:rPr lang="en-US" sz="4000" dirty="0"/>
              <a:t>Il nous suffit de demander avec foi.</a:t>
            </a:r>
            <a:endParaRPr lang="pt-BR" sz="4800" dirty="0"/>
          </a:p>
        </p:txBody>
      </p:sp>
    </p:spTree>
    <p:extLst>
      <p:ext uri="{BB962C8B-B14F-4D97-AF65-F5344CB8AC3E}">
        <p14:creationId xmlns:p14="http://schemas.microsoft.com/office/powerpoint/2010/main" val="219455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DB95E36C-ECDD-3BF1-FF59-4957E978D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xmlns="" id="{E3ABBE25-DB84-9604-846E-AC2877EC53A6}"/>
              </a:ext>
            </a:extLst>
          </p:cNvPr>
          <p:cNvSpPr>
            <a:spLocks noGrp="1"/>
          </p:cNvSpPr>
          <p:nvPr>
            <p:ph type="title"/>
          </p:nvPr>
        </p:nvSpPr>
        <p:spPr>
          <a:xfrm>
            <a:off x="1999221" y="281237"/>
            <a:ext cx="8441956" cy="1356932"/>
          </a:xfrm>
        </p:spPr>
        <p:txBody>
          <a:bodyPr>
            <a:normAutofit/>
          </a:bodyPr>
          <a:lstStyle/>
          <a:p>
            <a:pPr algn="l" rtl="0"/>
            <a:r>
              <a:rPr lang="en-US" b="1" dirty="0">
                <a:solidFill>
                  <a:schemeClr val="bg1"/>
                </a:solidFill>
              </a:rPr>
              <a:t>Enfin, au verset 28, Jésus répondit :</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xmlns="" id="{AF0FAD85-6052-5A07-BC5C-1503BAF4E20A}"/>
              </a:ext>
            </a:extLst>
          </p:cNvPr>
          <p:cNvSpPr>
            <a:spLocks noGrp="1"/>
          </p:cNvSpPr>
          <p:nvPr>
            <p:ph idx="1"/>
          </p:nvPr>
        </p:nvSpPr>
        <p:spPr>
          <a:xfrm>
            <a:off x="265546" y="1875934"/>
            <a:ext cx="9959109" cy="4476519"/>
          </a:xfrm>
        </p:spPr>
        <p:txBody>
          <a:bodyPr>
            <a:normAutofit lnSpcReduction="10000"/>
          </a:bodyPr>
          <a:lstStyle/>
          <a:p>
            <a:pPr marL="0" indent="0" algn="l" rtl="0">
              <a:buNone/>
            </a:pPr>
            <a:endParaRPr lang="en-US" sz="4000" dirty="0"/>
          </a:p>
          <a:p>
            <a:pPr marL="0" indent="0">
              <a:buNone/>
            </a:pPr>
            <a:r>
              <a:rPr lang="en-US" sz="4000" dirty="0"/>
              <a:t>« Femme, ta foi est grande ! </a:t>
            </a:r>
            <a:r>
              <a:rPr lang="fr-FR" sz="4000" dirty="0"/>
              <a:t>Qu’il te soit fait comme tu veux.</a:t>
            </a:r>
            <a:r>
              <a:rPr lang="en-US" sz="4000" dirty="0"/>
              <a:t> » (Matthieu 15:28).</a:t>
            </a:r>
          </a:p>
          <a:p>
            <a:pPr marL="0" indent="0" algn="l" rtl="0">
              <a:buNone/>
            </a:pPr>
            <a:endParaRPr lang="en-US" sz="4000" dirty="0"/>
          </a:p>
          <a:p>
            <a:pPr marL="0" indent="0" algn="l" rtl="0">
              <a:buNone/>
            </a:pPr>
            <a:r>
              <a:rPr lang="en-US" sz="4000" dirty="0">
                <a:solidFill>
                  <a:schemeClr val="accent2">
                    <a:lumMod val="50000"/>
                  </a:schemeClr>
                </a:solidFill>
              </a:rPr>
              <a:t>La vraie foi triomphe</a:t>
            </a:r>
            <a:r>
              <a:rPr lang="en-US" sz="4000" dirty="0">
                <a:solidFill>
                  <a:srgbClr val="843B0B"/>
                </a:solidFill>
              </a:rPr>
              <a:t>!</a:t>
            </a:r>
            <a:r>
              <a:rPr lang="en-US" sz="4000" dirty="0"/>
              <a:t>C'est presque </a:t>
            </a:r>
            <a:r>
              <a:rPr lang="en-US" sz="4000" dirty="0" err="1"/>
              <a:t>comme</a:t>
            </a:r>
            <a:r>
              <a:rPr lang="en-US" sz="4000" dirty="0"/>
              <a:t> </a:t>
            </a:r>
            <a:br>
              <a:rPr lang="en-US" sz="4000" dirty="0"/>
            </a:br>
            <a:r>
              <a:rPr lang="en-US" sz="4000" dirty="0" err="1"/>
              <a:t>si</a:t>
            </a:r>
            <a:r>
              <a:rPr lang="en-US" sz="4000" dirty="0"/>
              <a:t> le Seigneur de gloire s'était rendu aux bras conquérants de la foi et de la prière d'une femme.</a:t>
            </a:r>
          </a:p>
        </p:txBody>
      </p:sp>
    </p:spTree>
    <p:extLst>
      <p:ext uri="{BB962C8B-B14F-4D97-AF65-F5344CB8AC3E}">
        <p14:creationId xmlns:p14="http://schemas.microsoft.com/office/powerpoint/2010/main" val="11004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E5EBCCA5-CBBD-C8AB-B704-9EC2879D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35C6F62-8F84-E6B3-6954-56088057A0AE}"/>
              </a:ext>
            </a:extLst>
          </p:cNvPr>
          <p:cNvSpPr>
            <a:spLocks noGrp="1"/>
          </p:cNvSpPr>
          <p:nvPr>
            <p:ph type="title"/>
          </p:nvPr>
        </p:nvSpPr>
        <p:spPr>
          <a:xfrm>
            <a:off x="265546" y="217344"/>
            <a:ext cx="9959108" cy="1325563"/>
          </a:xfrm>
        </p:spPr>
        <p:txBody>
          <a:bodyPr>
            <a:normAutofit/>
          </a:bodyPr>
          <a:lstStyle/>
          <a:p>
            <a:pPr algn="l" rtl="0"/>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2FB6984D-533E-0D82-9638-69326B3F7EB0}"/>
              </a:ext>
            </a:extLst>
          </p:cNvPr>
          <p:cNvSpPr>
            <a:spLocks noGrp="1"/>
          </p:cNvSpPr>
          <p:nvPr>
            <p:ph idx="1"/>
          </p:nvPr>
        </p:nvSpPr>
        <p:spPr>
          <a:xfrm>
            <a:off x="708892" y="1892300"/>
            <a:ext cx="9959108" cy="4748356"/>
          </a:xfrm>
        </p:spPr>
        <p:txBody>
          <a:bodyPr>
            <a:normAutofit/>
          </a:bodyPr>
          <a:lstStyle/>
          <a:p>
            <a:pPr marL="0" indent="0" algn="l" rtl="0">
              <a:buNone/>
            </a:pPr>
            <a:endParaRPr lang="en-US" sz="3200" b="1" dirty="0">
              <a:solidFill>
                <a:schemeClr val="bg1"/>
              </a:solidFill>
            </a:endParaRPr>
          </a:p>
          <a:p>
            <a:pPr marL="0" indent="0" algn="l" rtl="0">
              <a:buNone/>
            </a:pPr>
            <a:endParaRPr lang="en-US" sz="3200" b="1" dirty="0">
              <a:solidFill>
                <a:schemeClr val="bg1"/>
              </a:solidFill>
            </a:endParaRPr>
          </a:p>
        </p:txBody>
      </p:sp>
      <p:sp>
        <p:nvSpPr>
          <p:cNvPr id="4" name="TextBox 3">
            <a:extLst>
              <a:ext uri="{FF2B5EF4-FFF2-40B4-BE49-F238E27FC236}">
                <a16:creationId xmlns:a16="http://schemas.microsoft.com/office/drawing/2014/main" xmlns="" id="{98115552-4D0A-0396-DAC5-061CACACE91D}"/>
              </a:ext>
            </a:extLst>
          </p:cNvPr>
          <p:cNvSpPr txBox="1"/>
          <p:nvPr/>
        </p:nvSpPr>
        <p:spPr>
          <a:xfrm>
            <a:off x="420624" y="523748"/>
            <a:ext cx="9802368" cy="769441"/>
          </a:xfrm>
          <a:prstGeom prst="rect">
            <a:avLst/>
          </a:prstGeom>
          <a:noFill/>
        </p:spPr>
        <p:txBody>
          <a:bodyPr wrap="square" rtlCol="0">
            <a:spAutoFit/>
          </a:bodyPr>
          <a:lstStyle/>
          <a:p>
            <a:pPr algn="l" rtl="0"/>
            <a:r>
              <a:rPr lang="en-US" sz="4400" b="1" dirty="0">
                <a:solidFill>
                  <a:schemeClr val="bg1"/>
                </a:solidFill>
                <a:latin typeface="+mj-lt"/>
              </a:rPr>
              <a:t>Tout comme la foi du centurion</a:t>
            </a:r>
          </a:p>
        </p:txBody>
      </p:sp>
      <p:sp>
        <p:nvSpPr>
          <p:cNvPr id="5" name="TextBox 4">
            <a:extLst>
              <a:ext uri="{FF2B5EF4-FFF2-40B4-BE49-F238E27FC236}">
                <a16:creationId xmlns:a16="http://schemas.microsoft.com/office/drawing/2014/main" xmlns="" id="{83151113-ED49-C8C2-A3AF-B5F9A4A86D35}"/>
              </a:ext>
            </a:extLst>
          </p:cNvPr>
          <p:cNvSpPr txBox="1"/>
          <p:nvPr/>
        </p:nvSpPr>
        <p:spPr>
          <a:xfrm>
            <a:off x="152400" y="1721294"/>
            <a:ext cx="10263908" cy="5078313"/>
          </a:xfrm>
          <a:prstGeom prst="rect">
            <a:avLst/>
          </a:prstGeom>
          <a:noFill/>
        </p:spPr>
        <p:txBody>
          <a:bodyPr wrap="square" rtlCol="0">
            <a:spAutoFit/>
          </a:bodyPr>
          <a:lstStyle/>
          <a:p>
            <a:r>
              <a:rPr lang="en-US" sz="3600" dirty="0"/>
              <a:t>« </a:t>
            </a:r>
            <a:r>
              <a:rPr lang="fr-FR" sz="3600" dirty="0"/>
              <a:t>Je vous le dis en vérité, même en Israël je n’ai pas trouvé une aussi grande foi. Or, je vous déclare que plusieurs viendront de l’orient et de l’occident, et seront à table avec Abraham, Isaac et Jacob, dans le royaume des cieux.</a:t>
            </a:r>
            <a:r>
              <a:rPr lang="en-US" sz="3600" dirty="0"/>
              <a:t>… » </a:t>
            </a:r>
            <a:br>
              <a:rPr lang="en-US" sz="3600" dirty="0"/>
            </a:br>
            <a:r>
              <a:rPr lang="en-US" sz="3600" dirty="0" err="1"/>
              <a:t>Puis</a:t>
            </a:r>
            <a:r>
              <a:rPr lang="en-US" sz="3600" dirty="0"/>
              <a:t> Jésus dit au centurion : « Va ; et qu’il te soit fait selon ta foi. »  Et son serviteur fut guéri à l’instant même.  </a:t>
            </a:r>
            <a:r>
              <a:rPr lang="en-US" sz="3200" dirty="0"/>
              <a:t>(Matthieu 8:10,11,13, </a:t>
            </a:r>
            <a:r>
              <a:rPr lang="fr-CH" sz="3200" dirty="0"/>
              <a:t>NEG1979</a:t>
            </a:r>
            <a:r>
              <a:rPr lang="en-US" sz="3200" dirty="0"/>
              <a:t>)</a:t>
            </a:r>
          </a:p>
          <a:p>
            <a:pPr algn="l" rtl="0"/>
            <a:endParaRPr lang="en-US" sz="3600" dirty="0"/>
          </a:p>
        </p:txBody>
      </p:sp>
    </p:spTree>
    <p:extLst>
      <p:ext uri="{BB962C8B-B14F-4D97-AF65-F5344CB8AC3E}">
        <p14:creationId xmlns:p14="http://schemas.microsoft.com/office/powerpoint/2010/main" val="318670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3062798B-6A17-8C3E-60BE-22AB047E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6DA8364-0F3D-6E16-6408-22DA63213E1C}"/>
              </a:ext>
            </a:extLst>
          </p:cNvPr>
          <p:cNvSpPr>
            <a:spLocks noGrp="1"/>
          </p:cNvSpPr>
          <p:nvPr>
            <p:ph type="title"/>
          </p:nvPr>
        </p:nvSpPr>
        <p:spPr>
          <a:xfrm>
            <a:off x="265546" y="217344"/>
            <a:ext cx="9959108" cy="1325563"/>
          </a:xfrm>
        </p:spPr>
        <p:txBody>
          <a:bodyPr>
            <a:normAutofit/>
          </a:bodyPr>
          <a:lstStyle/>
          <a:p>
            <a:pPr algn="l" rtl="0"/>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78404DD9-75E7-9EC1-280D-4F86A861ED71}"/>
              </a:ext>
            </a:extLst>
          </p:cNvPr>
          <p:cNvSpPr>
            <a:spLocks noGrp="1"/>
          </p:cNvSpPr>
          <p:nvPr>
            <p:ph idx="1"/>
          </p:nvPr>
        </p:nvSpPr>
        <p:spPr>
          <a:xfrm>
            <a:off x="708892" y="1892300"/>
            <a:ext cx="9959108" cy="4748356"/>
          </a:xfrm>
        </p:spPr>
        <p:txBody>
          <a:bodyPr>
            <a:normAutofit/>
          </a:bodyPr>
          <a:lstStyle/>
          <a:p>
            <a:pPr marL="0" indent="0" algn="l" rtl="0">
              <a:buNone/>
            </a:pPr>
            <a:endParaRPr lang="en-US" sz="3200" b="1" dirty="0">
              <a:solidFill>
                <a:schemeClr val="bg1"/>
              </a:solidFill>
            </a:endParaRPr>
          </a:p>
          <a:p>
            <a:pPr marL="0" indent="0" algn="l" rtl="0">
              <a:buNone/>
            </a:pPr>
            <a:endParaRPr lang="en-US" sz="3200" b="1" dirty="0">
              <a:solidFill>
                <a:schemeClr val="bg1"/>
              </a:solidFill>
            </a:endParaRPr>
          </a:p>
        </p:txBody>
      </p:sp>
      <p:sp>
        <p:nvSpPr>
          <p:cNvPr id="4" name="TextBox 3">
            <a:extLst>
              <a:ext uri="{FF2B5EF4-FFF2-40B4-BE49-F238E27FC236}">
                <a16:creationId xmlns:a16="http://schemas.microsoft.com/office/drawing/2014/main" xmlns="" id="{240916D2-B94A-BDCE-0EDB-6E165E454DBB}"/>
              </a:ext>
            </a:extLst>
          </p:cNvPr>
          <p:cNvSpPr txBox="1"/>
          <p:nvPr/>
        </p:nvSpPr>
        <p:spPr>
          <a:xfrm>
            <a:off x="429768" y="496316"/>
            <a:ext cx="10151132" cy="769441"/>
          </a:xfrm>
          <a:prstGeom prst="rect">
            <a:avLst/>
          </a:prstGeom>
          <a:noFill/>
        </p:spPr>
        <p:txBody>
          <a:bodyPr wrap="square" rtlCol="0">
            <a:spAutoFit/>
          </a:bodyPr>
          <a:lstStyle/>
          <a:p>
            <a:pPr algn="l" rtl="0"/>
            <a:r>
              <a:rPr lang="en-US" sz="4400" b="1" dirty="0">
                <a:solidFill>
                  <a:schemeClr val="bg1"/>
                </a:solidFill>
                <a:latin typeface="+mj-lt"/>
              </a:rPr>
              <a:t>Leçons à tirer de cette histoire :</a:t>
            </a:r>
          </a:p>
        </p:txBody>
      </p:sp>
      <p:sp>
        <p:nvSpPr>
          <p:cNvPr id="5" name="TextBox 4">
            <a:extLst>
              <a:ext uri="{FF2B5EF4-FFF2-40B4-BE49-F238E27FC236}">
                <a16:creationId xmlns:a16="http://schemas.microsoft.com/office/drawing/2014/main" xmlns="" id="{926ED761-12EA-2443-2ABD-9450EB7DDC42}"/>
              </a:ext>
            </a:extLst>
          </p:cNvPr>
          <p:cNvSpPr txBox="1"/>
          <p:nvPr/>
        </p:nvSpPr>
        <p:spPr>
          <a:xfrm>
            <a:off x="152400" y="1693862"/>
            <a:ext cx="10263908" cy="4755148"/>
          </a:xfrm>
          <a:prstGeom prst="rect">
            <a:avLst/>
          </a:prstGeom>
          <a:noFill/>
        </p:spPr>
        <p:txBody>
          <a:bodyPr wrap="square" rtlCol="0">
            <a:spAutoFit/>
          </a:bodyPr>
          <a:lstStyle/>
          <a:p>
            <a:pPr marL="285750" indent="-285750" algn="l" rtl="0">
              <a:buFont typeface="Arial" panose="020B0604020202020204" pitchFamily="34" charset="0"/>
              <a:buChar char="•"/>
            </a:pPr>
            <a:r>
              <a:rPr lang="en-US" sz="3200" dirty="0"/>
              <a:t>Une </a:t>
            </a:r>
            <a:r>
              <a:rPr lang="en-US" sz="3200" dirty="0" err="1"/>
              <a:t>leçon</a:t>
            </a:r>
            <a:r>
              <a:rPr lang="en-US" sz="3200" dirty="0"/>
              <a:t>, bien sûr, est la </a:t>
            </a:r>
            <a:r>
              <a:rPr lang="en-US" sz="3200" b="1" dirty="0" err="1">
                <a:solidFill>
                  <a:schemeClr val="accent2">
                    <a:lumMod val="50000"/>
                  </a:schemeClr>
                </a:solidFill>
              </a:rPr>
              <a:t>foi</a:t>
            </a:r>
            <a:r>
              <a:rPr lang="en-US" sz="3200" dirty="0"/>
              <a:t>. </a:t>
            </a:r>
            <a:br>
              <a:rPr lang="en-US" sz="3200" dirty="0"/>
            </a:br>
            <a:r>
              <a:rPr lang="en-US" sz="3200" dirty="0"/>
              <a:t>Cette foi, nous l'avons constatée tout au long du </a:t>
            </a:r>
            <a:r>
              <a:rPr lang="en-US" sz="3200" dirty="0" err="1"/>
              <a:t>récit</a:t>
            </a:r>
            <a:r>
              <a:rPr lang="en-US" sz="3200" dirty="0"/>
              <a:t> </a:t>
            </a:r>
            <a:br>
              <a:rPr lang="en-US" sz="3200" dirty="0"/>
            </a:br>
            <a:r>
              <a:rPr lang="en-US" sz="3200" dirty="0"/>
              <a:t>de sa demande et des réponses. Une foi qui </a:t>
            </a:r>
            <a:r>
              <a:rPr lang="en-US" sz="3200" dirty="0" err="1"/>
              <a:t>persiste</a:t>
            </a:r>
            <a:r>
              <a:rPr lang="en-US" sz="3200" dirty="0"/>
              <a:t> </a:t>
            </a:r>
            <a:br>
              <a:rPr lang="en-US" sz="3200" dirty="0"/>
            </a:br>
            <a:r>
              <a:rPr lang="en-US" sz="3200" dirty="0" err="1"/>
              <a:t>même</a:t>
            </a:r>
            <a:r>
              <a:rPr lang="en-US" sz="3200" dirty="0"/>
              <a:t> en l'absence de réponse immédiate.</a:t>
            </a:r>
          </a:p>
          <a:p>
            <a:pPr algn="l" rtl="0"/>
            <a:endParaRPr lang="en-US" sz="1500" dirty="0"/>
          </a:p>
          <a:p>
            <a:pPr marL="285750" indent="-285750" algn="l" rtl="0">
              <a:buFont typeface="Arial" panose="020B0604020202020204" pitchFamily="34" charset="0"/>
              <a:buChar char="•"/>
            </a:pPr>
            <a:r>
              <a:rPr lang="en-US" sz="3200" dirty="0"/>
              <a:t>La deuxième </a:t>
            </a:r>
            <a:r>
              <a:rPr lang="en-US" sz="3200" dirty="0" err="1"/>
              <a:t>leçon</a:t>
            </a:r>
            <a:r>
              <a:rPr lang="en-US" sz="3200" dirty="0"/>
              <a:t> est la </a:t>
            </a:r>
            <a:r>
              <a:rPr lang="en-US" sz="3200" b="1" dirty="0">
                <a:solidFill>
                  <a:schemeClr val="accent2">
                    <a:lumMod val="50000"/>
                  </a:schemeClr>
                </a:solidFill>
              </a:rPr>
              <a:t>persistence</a:t>
            </a:r>
            <a:r>
              <a:rPr lang="en-US" sz="3200" dirty="0"/>
              <a:t>.</a:t>
            </a:r>
            <a:r>
              <a:rPr lang="en-US" sz="3200" b="1" dirty="0">
                <a:solidFill>
                  <a:schemeClr val="accent2">
                    <a:lumMod val="50000"/>
                  </a:schemeClr>
                </a:solidFill>
              </a:rPr>
              <a:t> </a:t>
            </a:r>
            <a:br>
              <a:rPr lang="en-US" sz="3200" b="1" dirty="0">
                <a:solidFill>
                  <a:schemeClr val="accent2">
                    <a:lumMod val="50000"/>
                  </a:schemeClr>
                </a:solidFill>
              </a:rPr>
            </a:br>
            <a:r>
              <a:rPr lang="en-US" sz="3200" dirty="0"/>
              <a:t>Rien ne l'arrêta : ni les disciples, ni le silence, ni ce qui aurait pu être perçu comme une remarque désobligeante. Ni la culture, ni son entourage. Il avait une mission, et rien ne l'empêcherait de prier pour obtenir de </a:t>
            </a:r>
            <a:r>
              <a:rPr lang="en-US" sz="3200" dirty="0" err="1"/>
              <a:t>l'aide</a:t>
            </a:r>
            <a:r>
              <a:rPr lang="en-US" sz="3200" dirty="0"/>
              <a:t>.</a:t>
            </a:r>
          </a:p>
        </p:txBody>
      </p:sp>
    </p:spTree>
    <p:extLst>
      <p:ext uri="{BB962C8B-B14F-4D97-AF65-F5344CB8AC3E}">
        <p14:creationId xmlns:p14="http://schemas.microsoft.com/office/powerpoint/2010/main" val="20193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4C824912-0968-685B-2C13-E30959C9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CB3C9A1-3EC2-9B57-1370-5E6184723C06}"/>
              </a:ext>
            </a:extLst>
          </p:cNvPr>
          <p:cNvSpPr>
            <a:spLocks noGrp="1"/>
          </p:cNvSpPr>
          <p:nvPr>
            <p:ph type="title"/>
          </p:nvPr>
        </p:nvSpPr>
        <p:spPr>
          <a:xfrm>
            <a:off x="265546" y="217344"/>
            <a:ext cx="9959108" cy="1325563"/>
          </a:xfrm>
        </p:spPr>
        <p:txBody>
          <a:bodyPr>
            <a:normAutofit/>
          </a:bodyPr>
          <a:lstStyle/>
          <a:p>
            <a:pPr algn="l" rtl="0"/>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039F62EC-3360-A0D8-5F12-0007D86C279E}"/>
              </a:ext>
            </a:extLst>
          </p:cNvPr>
          <p:cNvSpPr>
            <a:spLocks noGrp="1"/>
          </p:cNvSpPr>
          <p:nvPr>
            <p:ph idx="1"/>
          </p:nvPr>
        </p:nvSpPr>
        <p:spPr>
          <a:xfrm>
            <a:off x="708892" y="1892300"/>
            <a:ext cx="9959108" cy="4748356"/>
          </a:xfrm>
        </p:spPr>
        <p:txBody>
          <a:bodyPr>
            <a:normAutofit/>
          </a:bodyPr>
          <a:lstStyle/>
          <a:p>
            <a:pPr marL="0" indent="0" algn="l" rtl="0">
              <a:buNone/>
            </a:pPr>
            <a:endParaRPr lang="en-US" sz="3200" b="1" dirty="0">
              <a:solidFill>
                <a:schemeClr val="bg1"/>
              </a:solidFill>
            </a:endParaRPr>
          </a:p>
          <a:p>
            <a:pPr marL="0" indent="0" algn="l" rtl="0">
              <a:buNone/>
            </a:pPr>
            <a:endParaRPr lang="en-US" sz="3200" b="1" dirty="0">
              <a:solidFill>
                <a:schemeClr val="bg1"/>
              </a:solidFill>
            </a:endParaRPr>
          </a:p>
        </p:txBody>
      </p:sp>
      <p:sp>
        <p:nvSpPr>
          <p:cNvPr id="5" name="TextBox 4">
            <a:extLst>
              <a:ext uri="{FF2B5EF4-FFF2-40B4-BE49-F238E27FC236}">
                <a16:creationId xmlns:a16="http://schemas.microsoft.com/office/drawing/2014/main" xmlns="" id="{48C94E92-C580-9FD0-DA32-3D0A989AF797}"/>
              </a:ext>
            </a:extLst>
          </p:cNvPr>
          <p:cNvSpPr txBox="1"/>
          <p:nvPr/>
        </p:nvSpPr>
        <p:spPr>
          <a:xfrm>
            <a:off x="152400" y="1693862"/>
            <a:ext cx="10263908" cy="4093428"/>
          </a:xfrm>
          <a:prstGeom prst="rect">
            <a:avLst/>
          </a:prstGeom>
          <a:noFill/>
        </p:spPr>
        <p:txBody>
          <a:bodyPr wrap="square" rtlCol="0">
            <a:spAutoFit/>
          </a:bodyPr>
          <a:lstStyle/>
          <a:p>
            <a:pPr marL="285750" indent="-285750">
              <a:buFont typeface="Arial" panose="020B0604020202020204" pitchFamily="34" charset="0"/>
              <a:buChar char="•"/>
            </a:pPr>
            <a:r>
              <a:rPr lang="en-US" sz="3200" dirty="0"/>
              <a:t>Troisièmement : Il y avait aussi une leçon pour les disciples et pour nous : </a:t>
            </a:r>
            <a:br>
              <a:rPr lang="en-US" sz="3200" dirty="0"/>
            </a:br>
            <a:r>
              <a:rPr lang="en-US" sz="3200" dirty="0"/>
              <a:t>nous présentons </a:t>
            </a:r>
            <a:r>
              <a:rPr lang="en-US" sz="3200" dirty="0" err="1"/>
              <a:t>une</a:t>
            </a:r>
            <a:r>
              <a:rPr lang="en-US" sz="3200" dirty="0"/>
              <a:t> </a:t>
            </a:r>
            <a:r>
              <a:rPr lang="en-US" sz="3200" dirty="0" err="1"/>
              <a:t>requête</a:t>
            </a:r>
            <a:r>
              <a:rPr lang="en-US" sz="3200" dirty="0"/>
              <a:t>, </a:t>
            </a:r>
            <a:r>
              <a:rPr lang="en-US" sz="3200" dirty="0" err="1"/>
              <a:t>une</a:t>
            </a:r>
            <a:r>
              <a:rPr lang="en-US" sz="3200" dirty="0"/>
              <a:t> </a:t>
            </a:r>
            <a:r>
              <a:rPr lang="en-US" sz="3200" dirty="0" err="1"/>
              <a:t>prière</a:t>
            </a:r>
            <a:r>
              <a:rPr lang="en-US" sz="3200" dirty="0"/>
              <a:t> pour autrui. Nous </a:t>
            </a:r>
            <a:r>
              <a:rPr lang="en-US" sz="3200" dirty="0" err="1"/>
              <a:t>avons</a:t>
            </a:r>
            <a:r>
              <a:rPr lang="en-US" sz="3200" dirty="0"/>
              <a:t> </a:t>
            </a:r>
            <a:r>
              <a:rPr lang="en-US" sz="3200" dirty="0" err="1"/>
              <a:t>peut-être</a:t>
            </a:r>
            <a:r>
              <a:rPr lang="en-US" sz="3200" dirty="0"/>
              <a:t> la </a:t>
            </a:r>
            <a:r>
              <a:rPr lang="en-US" sz="3200" dirty="0" err="1"/>
              <a:t>foi</a:t>
            </a:r>
            <a:r>
              <a:rPr lang="en-US" sz="3200" dirty="0"/>
              <a:t> et la persévérance. Mais croyons-nous vraiment que Dieu, que Jésus,</a:t>
            </a:r>
            <a:r>
              <a:rPr lang="en-US" sz="3200" b="1" dirty="0">
                <a:solidFill>
                  <a:schemeClr val="accent2">
                    <a:lumMod val="50000"/>
                  </a:schemeClr>
                </a:solidFill>
              </a:rPr>
              <a:t> se </a:t>
            </a:r>
            <a:r>
              <a:rPr lang="en-US" sz="3200" b="1" dirty="0" err="1">
                <a:solidFill>
                  <a:schemeClr val="accent2">
                    <a:lumMod val="50000"/>
                  </a:schemeClr>
                </a:solidFill>
              </a:rPr>
              <a:t>soucie</a:t>
            </a:r>
            <a:r>
              <a:rPr lang="en-US" sz="3200" dirty="0"/>
              <a:t> à leur sujet ? </a:t>
            </a:r>
            <a:r>
              <a:rPr lang="fr-FR" sz="3200" dirty="0"/>
              <a:t>Agissons-nous comme si nous nous soucions vraiment des gens </a:t>
            </a:r>
            <a:r>
              <a:rPr lang="en-US" sz="3200" dirty="0"/>
              <a:t>?</a:t>
            </a:r>
          </a:p>
          <a:p>
            <a:pPr algn="l" rtl="0"/>
            <a:endParaRPr lang="en-US" sz="3600" dirty="0"/>
          </a:p>
        </p:txBody>
      </p:sp>
      <p:sp>
        <p:nvSpPr>
          <p:cNvPr id="6" name="TextBox 5">
            <a:extLst>
              <a:ext uri="{FF2B5EF4-FFF2-40B4-BE49-F238E27FC236}">
                <a16:creationId xmlns:a16="http://schemas.microsoft.com/office/drawing/2014/main" xmlns="" id="{92082901-0C7E-7E63-7F36-39736323655C}"/>
              </a:ext>
            </a:extLst>
          </p:cNvPr>
          <p:cNvSpPr txBox="1"/>
          <p:nvPr/>
        </p:nvSpPr>
        <p:spPr>
          <a:xfrm>
            <a:off x="429768" y="496316"/>
            <a:ext cx="10151132" cy="769441"/>
          </a:xfrm>
          <a:prstGeom prst="rect">
            <a:avLst/>
          </a:prstGeom>
          <a:noFill/>
        </p:spPr>
        <p:txBody>
          <a:bodyPr wrap="square" rtlCol="0">
            <a:spAutoFit/>
          </a:bodyPr>
          <a:lstStyle/>
          <a:p>
            <a:pPr algn="l" rtl="0"/>
            <a:r>
              <a:rPr lang="en-US" sz="4400" b="1" dirty="0">
                <a:solidFill>
                  <a:schemeClr val="bg1"/>
                </a:solidFill>
                <a:latin typeface="+mj-lt"/>
              </a:rPr>
              <a:t>Leçons à tirer de cette histoire :</a:t>
            </a:r>
          </a:p>
        </p:txBody>
      </p:sp>
    </p:spTree>
    <p:extLst>
      <p:ext uri="{BB962C8B-B14F-4D97-AF65-F5344CB8AC3E}">
        <p14:creationId xmlns:p14="http://schemas.microsoft.com/office/powerpoint/2010/main" val="104578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D886CA7C-56A8-9A44-1E54-A1C5466778A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93A851EF-CAD4-DD84-E97A-5DA98A4A23E7}"/>
              </a:ext>
            </a:extLst>
          </p:cNvPr>
          <p:cNvSpPr>
            <a:spLocks noGrp="1"/>
          </p:cNvSpPr>
          <p:nvPr>
            <p:ph idx="1"/>
          </p:nvPr>
        </p:nvSpPr>
        <p:spPr>
          <a:xfrm>
            <a:off x="1967345" y="1422400"/>
            <a:ext cx="8456815" cy="5218256"/>
          </a:xfrm>
        </p:spPr>
        <p:txBody>
          <a:bodyPr>
            <a:normAutofit lnSpcReduction="10000"/>
          </a:bodyPr>
          <a:lstStyle/>
          <a:p>
            <a:pPr marL="0" indent="0" algn="l" rtl="0">
              <a:buNone/>
            </a:pPr>
            <a:r>
              <a:rPr lang="en-US" sz="4000" dirty="0"/>
              <a:t>Cette Cananéenne, cette païenne, </a:t>
            </a:r>
            <a:br>
              <a:rPr lang="en-US" sz="4000" dirty="0"/>
            </a:br>
            <a:r>
              <a:rPr lang="en-US" sz="4000" dirty="0" err="1"/>
              <a:t>une</a:t>
            </a:r>
            <a:r>
              <a:rPr lang="en-US" sz="4000" dirty="0"/>
              <a:t> Grecque née en Phénicie syrienne, nous montre comment prier, comment implorer la miséricorde, non pas en dictant à Dieu sa réponse, mais en demandant sa miséricorde et en persévérant dans la foi. Sa prière, empreinte de foi, refusait le silence, criait : « Aie pitié ! » Une foi qui ne renonce jamais, malgré les obstacles.</a:t>
            </a:r>
            <a:endParaRPr lang="pt-BR" sz="5400" dirty="0"/>
          </a:p>
        </p:txBody>
      </p:sp>
      <p:sp>
        <p:nvSpPr>
          <p:cNvPr id="5" name="Title 4">
            <a:extLst>
              <a:ext uri="{FF2B5EF4-FFF2-40B4-BE49-F238E27FC236}">
                <a16:creationId xmlns:a16="http://schemas.microsoft.com/office/drawing/2014/main" xmlns="" id="{29940D36-C31F-6A99-0677-0A9892447E94}"/>
              </a:ext>
            </a:extLst>
          </p:cNvPr>
          <p:cNvSpPr>
            <a:spLocks noGrp="1"/>
          </p:cNvSpPr>
          <p:nvPr>
            <p:ph type="title"/>
          </p:nvPr>
        </p:nvSpPr>
        <p:spPr>
          <a:xfrm>
            <a:off x="2018792" y="217344"/>
            <a:ext cx="10515600" cy="1325563"/>
          </a:xfrm>
        </p:spPr>
        <p:txBody>
          <a:bodyPr/>
          <a:lstStyle/>
          <a:p>
            <a:pPr algn="l" rtl="0"/>
            <a:r>
              <a:rPr lang="en-US" b="1" dirty="0"/>
              <a:t>En conclusion,</a:t>
            </a:r>
          </a:p>
        </p:txBody>
      </p:sp>
    </p:spTree>
    <p:extLst>
      <p:ext uri="{BB962C8B-B14F-4D97-AF65-F5344CB8AC3E}">
        <p14:creationId xmlns:p14="http://schemas.microsoft.com/office/powerpoint/2010/main" val="39100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DF36627F-3473-EAF7-3006-DAC9708725B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1325753A-7C4D-1751-5DC8-0415CA6638BC}"/>
              </a:ext>
            </a:extLst>
          </p:cNvPr>
          <p:cNvSpPr>
            <a:spLocks noGrp="1"/>
          </p:cNvSpPr>
          <p:nvPr>
            <p:ph idx="1"/>
          </p:nvPr>
        </p:nvSpPr>
        <p:spPr>
          <a:xfrm>
            <a:off x="1967345" y="1422400"/>
            <a:ext cx="8257311" cy="5218256"/>
          </a:xfrm>
        </p:spPr>
        <p:txBody>
          <a:bodyPr>
            <a:normAutofit/>
          </a:bodyPr>
          <a:lstStyle/>
          <a:p>
            <a:pPr marL="0" indent="0">
              <a:buNone/>
            </a:pPr>
            <a:r>
              <a:rPr lang="en-US" sz="4800" dirty="0"/>
              <a:t>« </a:t>
            </a:r>
            <a:r>
              <a:rPr lang="fr-FR" sz="4800" dirty="0"/>
              <a:t>Approchons-nous donc avec </a:t>
            </a:r>
            <a:br>
              <a:rPr lang="fr-FR" sz="4800" dirty="0"/>
            </a:br>
            <a:r>
              <a:rPr lang="fr-FR" sz="4800" dirty="0"/>
              <a:t>   assurance du trône de la grâce </a:t>
            </a:r>
            <a:br>
              <a:rPr lang="fr-FR" sz="4800" dirty="0"/>
            </a:br>
            <a:r>
              <a:rPr lang="fr-FR" sz="4800" dirty="0"/>
              <a:t>   de Dieu, afin d’obtenir</a:t>
            </a:r>
            <a:br>
              <a:rPr lang="fr-FR" sz="4800" dirty="0"/>
            </a:br>
            <a:r>
              <a:rPr lang="fr-FR" sz="4800" dirty="0"/>
              <a:t>   miséricorde et </a:t>
            </a:r>
            <a:r>
              <a:rPr lang="fr-FR" sz="4800"/>
              <a:t>de trouver</a:t>
            </a:r>
            <a:br>
              <a:rPr lang="fr-FR" sz="4800"/>
            </a:br>
            <a:r>
              <a:rPr lang="fr-FR" sz="4800"/>
              <a:t>   grâce</a:t>
            </a:r>
            <a:r>
              <a:rPr lang="fr-FR" sz="4800" dirty="0"/>
              <a:t>, pour être secourus </a:t>
            </a:r>
            <a:r>
              <a:rPr lang="fr-FR" sz="4800"/>
              <a:t>dans </a:t>
            </a:r>
            <a:br>
              <a:rPr lang="fr-FR" sz="4800"/>
            </a:br>
            <a:r>
              <a:rPr lang="fr-FR" sz="4800"/>
              <a:t>   nos </a:t>
            </a:r>
            <a:r>
              <a:rPr lang="fr-FR" sz="4800" dirty="0"/>
              <a:t>besoins.</a:t>
            </a:r>
            <a:r>
              <a:rPr lang="en-US" sz="4800" dirty="0"/>
              <a:t>»</a:t>
            </a:r>
          </a:p>
          <a:p>
            <a:pPr marL="0" indent="0" algn="l" rtl="0">
              <a:buNone/>
            </a:pPr>
            <a:endParaRPr lang="en-US" dirty="0"/>
          </a:p>
        </p:txBody>
      </p:sp>
      <p:sp>
        <p:nvSpPr>
          <p:cNvPr id="5" name="Title 4">
            <a:extLst>
              <a:ext uri="{FF2B5EF4-FFF2-40B4-BE49-F238E27FC236}">
                <a16:creationId xmlns:a16="http://schemas.microsoft.com/office/drawing/2014/main" xmlns="" id="{8FD49CD7-2146-FF95-031B-23E414DF1669}"/>
              </a:ext>
            </a:extLst>
          </p:cNvPr>
          <p:cNvSpPr>
            <a:spLocks noGrp="1"/>
          </p:cNvSpPr>
          <p:nvPr>
            <p:ph type="title"/>
          </p:nvPr>
        </p:nvSpPr>
        <p:spPr>
          <a:xfrm>
            <a:off x="2082800" y="217344"/>
            <a:ext cx="10515600" cy="1325563"/>
          </a:xfrm>
        </p:spPr>
        <p:txBody>
          <a:bodyPr>
            <a:normAutofit/>
          </a:bodyPr>
          <a:lstStyle/>
          <a:p>
            <a:pPr algn="l" rtl="0"/>
            <a:r>
              <a:rPr lang="en-US" b="1" dirty="0"/>
              <a:t>Hébreux 4:16</a:t>
            </a:r>
          </a:p>
        </p:txBody>
      </p:sp>
    </p:spTree>
    <p:extLst>
      <p:ext uri="{BB962C8B-B14F-4D97-AF65-F5344CB8AC3E}">
        <p14:creationId xmlns:p14="http://schemas.microsoft.com/office/powerpoint/2010/main" val="14053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3DFFC-0BE9-FE37-4C15-8EFD011D68FE}"/>
              </a:ext>
            </a:extLst>
          </p:cNvPr>
          <p:cNvSpPr>
            <a:spLocks noGrp="1"/>
          </p:cNvSpPr>
          <p:nvPr>
            <p:ph type="title"/>
          </p:nvPr>
        </p:nvSpPr>
        <p:spPr>
          <a:xfrm>
            <a:off x="265546" y="217344"/>
            <a:ext cx="9959108" cy="1325563"/>
          </a:xfrm>
        </p:spPr>
        <p:txBody>
          <a:bodyPr>
            <a:normAutofit/>
          </a:bodyPr>
          <a:lstStyle/>
          <a:p>
            <a:r>
              <a:rPr lang="en-US" b="1" dirty="0" err="1">
                <a:solidFill>
                  <a:schemeClr val="bg1">
                    <a:lumMod val="95000"/>
                  </a:schemeClr>
                </a:solidFill>
              </a:rPr>
              <a:t>Hébreux</a:t>
            </a:r>
            <a:r>
              <a:rPr lang="en-US" b="1" dirty="0">
                <a:solidFill>
                  <a:schemeClr val="bg1">
                    <a:lumMod val="95000"/>
                  </a:schemeClr>
                </a:solidFill>
              </a:rPr>
              <a:t> 4:14-16 (</a:t>
            </a:r>
            <a:r>
              <a:rPr lang="fr-CH" b="1" dirty="0">
                <a:solidFill>
                  <a:schemeClr val="bg1"/>
                </a:solidFill>
              </a:rPr>
              <a:t>NEG1979</a:t>
            </a:r>
            <a:r>
              <a:rPr lang="en-US" b="1" dirty="0">
                <a:solidFill>
                  <a:schemeClr val="bg1">
                    <a:lumMod val="95000"/>
                  </a:schemeClr>
                </a:solidFill>
              </a:rPr>
              <a:t>)</a:t>
            </a:r>
            <a:endParaRPr lang="pt-BR" b="1"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89FA71B7-5885-00B9-0A8C-B148596EB0A0}"/>
              </a:ext>
            </a:extLst>
          </p:cNvPr>
          <p:cNvSpPr>
            <a:spLocks noGrp="1"/>
          </p:cNvSpPr>
          <p:nvPr>
            <p:ph idx="1"/>
          </p:nvPr>
        </p:nvSpPr>
        <p:spPr>
          <a:xfrm>
            <a:off x="265546" y="2001116"/>
            <a:ext cx="9959109" cy="4351338"/>
          </a:xfrm>
        </p:spPr>
        <p:txBody>
          <a:bodyPr>
            <a:normAutofit/>
          </a:bodyPr>
          <a:lstStyle/>
          <a:p>
            <a:pPr marL="0" indent="0">
              <a:buNone/>
            </a:pPr>
            <a:r>
              <a:rPr lang="fr-FR" sz="3200" i="1" dirty="0"/>
              <a:t>Ainsi, puisque nous avons un grand souverain sacrificateur qui a traversé les cieux, Jésus, le Fils de Dieu, demeurons fermes dans la foi que nous professons. Car nous n’avons pas un souverain sacrificateur qui ne puisse compatir à nos faiblesses; au contraire, il a été tenté comme nous en toutes choses, sans commettre de péché. Approchons-nous donc avec assurance du trône de la grâce, afin d’obtenir miséricorde et de trouver grâce, pour être secourus dans nos besoins.</a:t>
            </a:r>
          </a:p>
          <a:p>
            <a:pPr marL="0" indent="0" algn="l" rtl="0">
              <a:buNone/>
            </a:pPr>
            <a:endParaRPr lang="en-US" sz="3200" dirty="0"/>
          </a:p>
          <a:p>
            <a:pPr algn="l" rtl="0"/>
            <a:endParaRPr lang="pt-BR" dirty="0"/>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90B49BD-57B6-8E41-1A14-14F2CE833757}"/>
              </a:ext>
            </a:extLst>
          </p:cNvPr>
          <p:cNvSpPr>
            <a:spLocks noGrp="1"/>
          </p:cNvSpPr>
          <p:nvPr>
            <p:ph type="title"/>
          </p:nvPr>
        </p:nvSpPr>
        <p:spPr>
          <a:xfrm>
            <a:off x="2169761" y="179637"/>
            <a:ext cx="8054894" cy="1356932"/>
          </a:xfrm>
        </p:spPr>
        <p:txBody>
          <a:bodyPr>
            <a:normAutofit/>
          </a:bodyPr>
          <a:lstStyle/>
          <a:p>
            <a:pPr algn="l" rtl="0"/>
            <a:r>
              <a:rPr lang="en-US" sz="4800" b="1" dirty="0">
                <a:solidFill>
                  <a:schemeClr val="bg1">
                    <a:lumMod val="95000"/>
                  </a:schemeClr>
                </a:solidFill>
              </a:rPr>
              <a:t>Une femme vint à Jésus.</a:t>
            </a:r>
            <a:r>
              <a:rPr lang="en-US" b="1" dirty="0">
                <a:solidFill>
                  <a:schemeClr val="bg1">
                    <a:lumMod val="95000"/>
                  </a:schemeClr>
                </a:solidFill>
              </a:rPr>
              <a:t> </a:t>
            </a:r>
            <a:endParaRPr lang="pt-BR" b="1" dirty="0">
              <a:solidFill>
                <a:schemeClr val="bg1">
                  <a:lumMod val="95000"/>
                </a:schemeClr>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xmlns="" id="{4495ABE3-FC6D-6D83-CFBE-A0B416D841F5}"/>
              </a:ext>
            </a:extLst>
          </p:cNvPr>
          <p:cNvSpPr>
            <a:spLocks noGrp="1"/>
          </p:cNvSpPr>
          <p:nvPr>
            <p:ph idx="1"/>
          </p:nvPr>
        </p:nvSpPr>
        <p:spPr>
          <a:xfrm>
            <a:off x="265546" y="1875934"/>
            <a:ext cx="9959109" cy="4476519"/>
          </a:xfrm>
        </p:spPr>
        <p:txBody>
          <a:bodyPr>
            <a:normAutofit/>
          </a:bodyPr>
          <a:lstStyle/>
          <a:p>
            <a:pPr algn="l" rtl="0"/>
            <a:r>
              <a:rPr lang="en-US" sz="3200" dirty="0"/>
              <a:t>Tout d'abord, dans Matthieu 15, il est dit qu'elle était cananéenne, une païenne (voir verset 22). Une personne avec laquelle les Juifs ne souhaitaient pas s'associer. Marc précise ensuite qu'elle était grecque, née en Phénicie syrienne (voir Marc 7,26).</a:t>
            </a:r>
          </a:p>
          <a:p>
            <a:pPr marL="0" indent="0" algn="l" rtl="0">
              <a:buNone/>
            </a:pPr>
            <a:endParaRPr lang="en-US" sz="3200" dirty="0"/>
          </a:p>
          <a:p>
            <a:pPr algn="l" rtl="0"/>
            <a:r>
              <a:rPr lang="en-US" sz="3200" dirty="0"/>
              <a:t>Deuxièmement, une femme ne devait pas s'approcher d'un homme autre que son mari.</a:t>
            </a:r>
            <a:endParaRPr lang="pt-BR" sz="3200" dirty="0"/>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D7850-30E2-E571-9768-3019A337C198}"/>
              </a:ext>
            </a:extLst>
          </p:cNvPr>
          <p:cNvSpPr>
            <a:spLocks noGrp="1"/>
          </p:cNvSpPr>
          <p:nvPr>
            <p:ph type="title"/>
          </p:nvPr>
        </p:nvSpPr>
        <p:spPr>
          <a:xfrm>
            <a:off x="2536659" y="144192"/>
            <a:ext cx="7660563" cy="1498334"/>
          </a:xfrm>
        </p:spPr>
        <p:txBody>
          <a:bodyPr>
            <a:normAutofit/>
          </a:bodyPr>
          <a:lstStyle/>
          <a:p>
            <a:pPr algn="l" rtl="0"/>
            <a:r>
              <a:rPr lang="en-US" b="1" dirty="0"/>
              <a:t>Dans Matthieu 15:22 </a:t>
            </a:r>
            <a:r>
              <a:rPr lang="en-US" sz="4000" b="1" dirty="0" err="1"/>
              <a:t>dit-elle</a:t>
            </a:r>
            <a:r>
              <a:rPr lang="en-US" sz="4000" b="1" dirty="0"/>
              <a:t>,</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xmlns="" id="{549B05F0-CCED-0716-C378-4CA51B99D689}"/>
              </a:ext>
            </a:extLst>
          </p:cNvPr>
          <p:cNvSpPr>
            <a:spLocks noGrp="1"/>
          </p:cNvSpPr>
          <p:nvPr>
            <p:ph idx="1"/>
          </p:nvPr>
        </p:nvSpPr>
        <p:spPr>
          <a:xfrm>
            <a:off x="2564092" y="1819374"/>
            <a:ext cx="7660564" cy="4821282"/>
          </a:xfrm>
        </p:spPr>
        <p:txBody>
          <a:bodyPr>
            <a:normAutofit/>
          </a:bodyPr>
          <a:lstStyle/>
          <a:p>
            <a:pPr marL="0" indent="0">
              <a:buNone/>
            </a:pPr>
            <a:r>
              <a:rPr lang="en-US" sz="4000" dirty="0"/>
              <a:t>« </a:t>
            </a:r>
            <a:r>
              <a:rPr lang="fr-FR" sz="4000" dirty="0"/>
              <a:t>Aie pitié de moi, Seigneur, Fils de David! Ma fille est cruellement tourmentée par le démon.</a:t>
            </a:r>
            <a:r>
              <a:rPr lang="en-US" sz="4000" dirty="0"/>
              <a:t> »</a:t>
            </a:r>
          </a:p>
          <a:p>
            <a:pPr marL="0" indent="0" algn="l" rtl="0">
              <a:buNone/>
            </a:pPr>
            <a:endParaRPr lang="en-US" sz="4000" dirty="0"/>
          </a:p>
          <a:p>
            <a:pPr marL="0" indent="0" algn="l" rtl="0">
              <a:buNone/>
            </a:pPr>
            <a:endParaRPr lang="pt-BR" sz="4000"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EADC585F-04EB-CBE0-F844-32C3CC0A0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90DD05B-669C-D06C-B012-849365CF23F4}"/>
              </a:ext>
            </a:extLst>
          </p:cNvPr>
          <p:cNvSpPr>
            <a:spLocks noGrp="1"/>
          </p:cNvSpPr>
          <p:nvPr>
            <p:ph type="title"/>
          </p:nvPr>
        </p:nvSpPr>
        <p:spPr>
          <a:xfrm>
            <a:off x="265546" y="217344"/>
            <a:ext cx="9959108" cy="1325563"/>
          </a:xfrm>
        </p:spPr>
        <p:txBody>
          <a:bodyPr>
            <a:normAutofit/>
          </a:bodyPr>
          <a:lstStyle/>
          <a:p>
            <a:pPr algn="l" rtl="0"/>
            <a:r>
              <a:rPr lang="en-US" b="1" dirty="0">
                <a:solidFill>
                  <a:schemeClr val="bg1"/>
                </a:solidFill>
              </a:rPr>
              <a:t>Matthieu dit,</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2B8138AC-3496-C17C-3C0E-DC1EFA8EB968}"/>
              </a:ext>
            </a:extLst>
          </p:cNvPr>
          <p:cNvSpPr>
            <a:spLocks noGrp="1"/>
          </p:cNvSpPr>
          <p:nvPr>
            <p:ph idx="1"/>
          </p:nvPr>
        </p:nvSpPr>
        <p:spPr>
          <a:xfrm>
            <a:off x="265546" y="2001116"/>
            <a:ext cx="9959109" cy="4351338"/>
          </a:xfrm>
        </p:spPr>
        <p:txBody>
          <a:bodyPr>
            <a:normAutofit/>
          </a:bodyPr>
          <a:lstStyle/>
          <a:p>
            <a:pPr marL="0" indent="0">
              <a:buNone/>
            </a:pPr>
            <a:r>
              <a:rPr lang="en-US" sz="3600" dirty="0"/>
              <a:t>«</a:t>
            </a:r>
            <a:r>
              <a:rPr lang="fr-FR" sz="3600" dirty="0"/>
              <a:t>Il ne lui répondit pas un mot </a:t>
            </a:r>
            <a:r>
              <a:rPr lang="en-US" sz="3600" dirty="0"/>
              <a:t>» (verset 23).</a:t>
            </a:r>
          </a:p>
          <a:p>
            <a:pPr marL="0" indent="0" algn="l" rtl="0">
              <a:buNone/>
            </a:pPr>
            <a:endParaRPr lang="en-US" sz="3600" dirty="0"/>
          </a:p>
          <a:p>
            <a:pPr marL="0" indent="0" algn="l" rtl="0">
              <a:buNone/>
            </a:pPr>
            <a:r>
              <a:rPr lang="en-US" sz="3600" dirty="0"/>
              <a:t>Avez-vous déjà eu le sentiment d'être ignoré, de ne pas être entendu par Dieu ? Il est parfois difficile de garder la foi quand on a l'impression que nos prières ne sont pas entendues.</a:t>
            </a:r>
            <a:endParaRPr lang="pt-BR" sz="3600" dirty="0"/>
          </a:p>
        </p:txBody>
      </p:sp>
    </p:spTree>
    <p:extLst>
      <p:ext uri="{BB962C8B-B14F-4D97-AF65-F5344CB8AC3E}">
        <p14:creationId xmlns:p14="http://schemas.microsoft.com/office/powerpoint/2010/main" val="40793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F74A7451-8EDC-0C74-4AC4-9387516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C50AFCA-5767-4F8F-1C9E-D0BC824FADA0}"/>
              </a:ext>
            </a:extLst>
          </p:cNvPr>
          <p:cNvSpPr>
            <a:spLocks noGrp="1"/>
          </p:cNvSpPr>
          <p:nvPr>
            <p:ph type="title"/>
          </p:nvPr>
        </p:nvSpPr>
        <p:spPr>
          <a:xfrm>
            <a:off x="265546" y="217344"/>
            <a:ext cx="9959108" cy="1325563"/>
          </a:xfrm>
        </p:spPr>
        <p:txBody>
          <a:bodyPr>
            <a:normAutofit fontScale="90000"/>
          </a:bodyPr>
          <a:lstStyle/>
          <a:p>
            <a:pPr algn="l" rtl="0"/>
            <a:r>
              <a:rPr lang="en-US" b="1" dirty="0">
                <a:solidFill>
                  <a:schemeClr val="bg1"/>
                </a:solidFill>
              </a:rPr>
              <a:t>Dans un camp de concentration, pendant la Seconde Guerre mondiale, un prisonnier juif a écrit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xmlns="" id="{C0E70295-8A45-D333-5CFA-2DD169249133}"/>
              </a:ext>
            </a:extLst>
          </p:cNvPr>
          <p:cNvSpPr>
            <a:spLocks noGrp="1"/>
          </p:cNvSpPr>
          <p:nvPr>
            <p:ph idx="1"/>
          </p:nvPr>
        </p:nvSpPr>
        <p:spPr>
          <a:xfrm>
            <a:off x="265546" y="2001116"/>
            <a:ext cx="9959109" cy="4351338"/>
          </a:xfrm>
        </p:spPr>
        <p:txBody>
          <a:bodyPr>
            <a:normAutofit/>
          </a:bodyPr>
          <a:lstStyle/>
          <a:p>
            <a:pPr marL="0" indent="0" algn="l" rtl="0">
              <a:buNone/>
            </a:pPr>
            <a:r>
              <a:rPr lang="en-US" sz="3600" dirty="0"/>
              <a:t>« Je crois au soleil</a:t>
            </a:r>
          </a:p>
          <a:p>
            <a:pPr marL="182563" indent="-182563" algn="l" rtl="0">
              <a:buNone/>
            </a:pPr>
            <a:r>
              <a:rPr lang="en-US" sz="3600" dirty="0"/>
              <a:t>	</a:t>
            </a:r>
            <a:r>
              <a:rPr lang="en-US" sz="3600" dirty="0" err="1"/>
              <a:t>Même</a:t>
            </a:r>
            <a:r>
              <a:rPr lang="en-US" sz="3600" dirty="0"/>
              <a:t> quand il ne brille pas</a:t>
            </a:r>
          </a:p>
          <a:p>
            <a:pPr marL="182563" indent="-182563" algn="l" rtl="0">
              <a:buNone/>
            </a:pPr>
            <a:r>
              <a:rPr lang="en-US" sz="3600" dirty="0"/>
              <a:t>	Et je crois en l'amour,</a:t>
            </a:r>
          </a:p>
          <a:p>
            <a:pPr marL="182563" indent="-182563" algn="l" rtl="0">
              <a:buNone/>
            </a:pPr>
            <a:r>
              <a:rPr lang="en-US" sz="3600" dirty="0"/>
              <a:t>	</a:t>
            </a:r>
            <a:r>
              <a:rPr lang="en-US" sz="3600" dirty="0" err="1"/>
              <a:t>Même</a:t>
            </a:r>
            <a:r>
              <a:rPr lang="en-US" sz="3600" dirty="0"/>
              <a:t> quand il n'y a personne.</a:t>
            </a:r>
          </a:p>
          <a:p>
            <a:pPr marL="182563" indent="-182563" algn="l" rtl="0">
              <a:buNone/>
            </a:pPr>
            <a:r>
              <a:rPr lang="en-US" sz="3600" dirty="0"/>
              <a:t>	Et je crois en Dieu,</a:t>
            </a:r>
          </a:p>
          <a:p>
            <a:pPr marL="182563" indent="-182563">
              <a:buNone/>
            </a:pPr>
            <a:r>
              <a:rPr lang="en-US" sz="3600" dirty="0"/>
              <a:t>	</a:t>
            </a:r>
            <a:r>
              <a:rPr lang="en-US" sz="3600" dirty="0" err="1"/>
              <a:t>Même</a:t>
            </a:r>
            <a:r>
              <a:rPr lang="en-US" sz="3600" dirty="0"/>
              <a:t> lorsqu'Il est </a:t>
            </a:r>
            <a:r>
              <a:rPr lang="en-US" sz="3600" dirty="0" err="1"/>
              <a:t>silencieux</a:t>
            </a:r>
            <a:r>
              <a:rPr lang="en-US" sz="3600" dirty="0"/>
              <a:t>. »</a:t>
            </a:r>
          </a:p>
        </p:txBody>
      </p:sp>
    </p:spTree>
    <p:extLst>
      <p:ext uri="{BB962C8B-B14F-4D97-AF65-F5344CB8AC3E}">
        <p14:creationId xmlns:p14="http://schemas.microsoft.com/office/powerpoint/2010/main" val="4744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0B431AA3-684E-FA61-B015-1BC32765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1A0173-D641-7C42-1B1A-072384D36896}"/>
              </a:ext>
            </a:extLst>
          </p:cNvPr>
          <p:cNvSpPr>
            <a:spLocks noGrp="1"/>
          </p:cNvSpPr>
          <p:nvPr>
            <p:ph idx="1"/>
          </p:nvPr>
        </p:nvSpPr>
        <p:spPr>
          <a:xfrm>
            <a:off x="115912" y="1444752"/>
            <a:ext cx="10674008" cy="5020056"/>
          </a:xfrm>
        </p:spPr>
        <p:txBody>
          <a:bodyPr>
            <a:normAutofit fontScale="85000" lnSpcReduction="20000"/>
          </a:bodyPr>
          <a:lstStyle/>
          <a:p>
            <a:pPr marL="0" indent="0" algn="l" rtl="0">
              <a:buNone/>
            </a:pPr>
            <a:endParaRPr lang="en-US" sz="3200" dirty="0"/>
          </a:p>
          <a:p>
            <a:pPr marL="0" indent="0">
              <a:buNone/>
            </a:pPr>
            <a:r>
              <a:rPr lang="en-US" sz="3500" dirty="0"/>
              <a:t>«</a:t>
            </a:r>
            <a:r>
              <a:rPr lang="fr-FR" sz="3600" dirty="0"/>
              <a:t>Je n’ai été envoyé qu’aux brebis perdues de la maison d’Israël</a:t>
            </a:r>
            <a:r>
              <a:rPr lang="en-US" sz="3500" dirty="0"/>
              <a:t>.»</a:t>
            </a:r>
          </a:p>
          <a:p>
            <a:pPr marL="0" indent="0" algn="l" rtl="0">
              <a:spcAft>
                <a:spcPts val="600"/>
              </a:spcAft>
              <a:buNone/>
            </a:pPr>
            <a:r>
              <a:rPr lang="en-US" sz="1000" dirty="0"/>
              <a:t/>
            </a:r>
            <a:br>
              <a:rPr lang="en-US" sz="1000" dirty="0"/>
            </a:br>
            <a:r>
              <a:rPr lang="en-US" sz="3500" dirty="0" err="1"/>
              <a:t>C'est</a:t>
            </a:r>
            <a:r>
              <a:rPr lang="en-US" sz="3500" dirty="0"/>
              <a:t> comme dire :</a:t>
            </a:r>
          </a:p>
          <a:p>
            <a:pPr marL="449263" indent="-249238" algn="l" rtl="0"/>
            <a:r>
              <a:rPr lang="en-US" sz="3500" dirty="0"/>
              <a:t>« Je n’ai été envoyé que pour les chrétiens, pas pour </a:t>
            </a:r>
            <a:br>
              <a:rPr lang="en-US" sz="3500" dirty="0"/>
            </a:br>
            <a:r>
              <a:rPr lang="en-US" sz="3500" dirty="0"/>
              <a:t>   les musulmans. »</a:t>
            </a:r>
          </a:p>
          <a:p>
            <a:pPr marL="449263" indent="-249238" algn="l" rtl="0"/>
            <a:r>
              <a:rPr lang="en-US" sz="3500" dirty="0"/>
              <a:t>« On ne m’a envoyé que pour les Blancs, pas pour </a:t>
            </a:r>
            <a:br>
              <a:rPr lang="en-US" sz="3500" dirty="0"/>
            </a:br>
            <a:r>
              <a:rPr lang="en-US" sz="3500" dirty="0"/>
              <a:t>   les personnes de couleur. »</a:t>
            </a:r>
          </a:p>
          <a:p>
            <a:pPr marL="449263" indent="-249238" algn="l" rtl="0"/>
            <a:r>
              <a:rPr lang="en-US" sz="3500" dirty="0"/>
              <a:t>« Je n’ai été envoyé que pour les riches, pas pour les pauvres. »</a:t>
            </a:r>
          </a:p>
          <a:p>
            <a:pPr marL="449263" indent="-249238" algn="l" rtl="0"/>
            <a:r>
              <a:rPr lang="en-US" sz="3500" dirty="0"/>
              <a:t>« Je n’ai été envoyé que pour les personnes très instruites, </a:t>
            </a:r>
            <a:br>
              <a:rPr lang="en-US" sz="3500" dirty="0"/>
            </a:br>
            <a:r>
              <a:rPr lang="en-US" sz="3500" dirty="0"/>
              <a:t>   pas pour le reste d’entre vous. »</a:t>
            </a:r>
            <a:endParaRPr lang="en-US" sz="3500" dirty="0">
              <a:solidFill>
                <a:srgbClr val="C00000"/>
              </a:solidFill>
            </a:endParaRPr>
          </a:p>
          <a:p>
            <a:pPr marL="0" indent="0" algn="l" rtl="0">
              <a:buNone/>
            </a:pPr>
            <a:r>
              <a:rPr lang="en-US" sz="900" dirty="0">
                <a:solidFill>
                  <a:srgbClr val="C00000"/>
                </a:solidFill>
              </a:rPr>
              <a:t/>
            </a:r>
            <a:br>
              <a:rPr lang="en-US" sz="900" dirty="0">
                <a:solidFill>
                  <a:srgbClr val="C00000"/>
                </a:solidFill>
              </a:rPr>
            </a:br>
            <a:r>
              <a:rPr lang="en-US" sz="3500" dirty="0">
                <a:solidFill>
                  <a:srgbClr val="C00000"/>
                </a:solidFill>
              </a:rPr>
              <a:t>Cela ne </a:t>
            </a:r>
            <a:r>
              <a:rPr lang="en-US" sz="3500" dirty="0" err="1">
                <a:solidFill>
                  <a:srgbClr val="C00000"/>
                </a:solidFill>
              </a:rPr>
              <a:t>ressemble</a:t>
            </a:r>
            <a:r>
              <a:rPr lang="en-US" sz="3500" dirty="0">
                <a:solidFill>
                  <a:srgbClr val="C00000"/>
                </a:solidFill>
              </a:rPr>
              <a:t> pas du tout à Jésus !</a:t>
            </a:r>
          </a:p>
        </p:txBody>
      </p:sp>
      <p:sp>
        <p:nvSpPr>
          <p:cNvPr id="5" name="Title 4">
            <a:extLst>
              <a:ext uri="{FF2B5EF4-FFF2-40B4-BE49-F238E27FC236}">
                <a16:creationId xmlns:a16="http://schemas.microsoft.com/office/drawing/2014/main" xmlns="" id="{53811BB4-6272-7687-55C0-70DF03D8120C}"/>
              </a:ext>
            </a:extLst>
          </p:cNvPr>
          <p:cNvSpPr>
            <a:spLocks noGrp="1"/>
          </p:cNvSpPr>
          <p:nvPr>
            <p:ph type="title"/>
          </p:nvPr>
        </p:nvSpPr>
        <p:spPr>
          <a:xfrm>
            <a:off x="399288" y="273685"/>
            <a:ext cx="10515600" cy="1325563"/>
          </a:xfrm>
        </p:spPr>
        <p:txBody>
          <a:bodyPr/>
          <a:lstStyle/>
          <a:p>
            <a:pPr algn="l" rtl="0"/>
            <a:r>
              <a:rPr lang="en-US" b="1" dirty="0">
                <a:solidFill>
                  <a:schemeClr val="bg1"/>
                </a:solidFill>
              </a:rPr>
              <a:t>Au verset 24, Jésus répond :</a:t>
            </a:r>
            <a:endParaRPr lang="en-US" dirty="0"/>
          </a:p>
        </p:txBody>
      </p:sp>
    </p:spTree>
    <p:extLst>
      <p:ext uri="{BB962C8B-B14F-4D97-AF65-F5344CB8AC3E}">
        <p14:creationId xmlns:p14="http://schemas.microsoft.com/office/powerpoint/2010/main" val="395905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4958BB68-53CC-A9FE-9916-F0E2EB394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56F9B79-19A7-DEC6-653C-3BC629D2BBF4}"/>
              </a:ext>
            </a:extLst>
          </p:cNvPr>
          <p:cNvSpPr>
            <a:spLocks noGrp="1"/>
          </p:cNvSpPr>
          <p:nvPr>
            <p:ph type="title"/>
          </p:nvPr>
        </p:nvSpPr>
        <p:spPr>
          <a:xfrm>
            <a:off x="1886713" y="171624"/>
            <a:ext cx="8548254" cy="1498334"/>
          </a:xfrm>
        </p:spPr>
        <p:txBody>
          <a:bodyPr>
            <a:normAutofit/>
          </a:bodyPr>
          <a:lstStyle/>
          <a:p>
            <a:pPr algn="l" rtl="0"/>
            <a:r>
              <a:rPr lang="en-US" b="1" dirty="0"/>
              <a:t>Pour comprendre la réaction de Jésus :</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xmlns="" id="{2C7C6CB1-DF2A-A775-1719-E039192B4D17}"/>
              </a:ext>
            </a:extLst>
          </p:cNvPr>
          <p:cNvSpPr>
            <a:spLocks noGrp="1"/>
          </p:cNvSpPr>
          <p:nvPr>
            <p:ph idx="1"/>
          </p:nvPr>
        </p:nvSpPr>
        <p:spPr>
          <a:xfrm>
            <a:off x="1967345" y="1614424"/>
            <a:ext cx="8257311" cy="4896104"/>
          </a:xfrm>
        </p:spPr>
        <p:txBody>
          <a:bodyPr>
            <a:normAutofit fontScale="62500" lnSpcReduction="20000"/>
          </a:bodyPr>
          <a:lstStyle/>
          <a:p>
            <a:pPr marL="0" indent="0" algn="l" rtl="0">
              <a:buNone/>
            </a:pPr>
            <a:r>
              <a:rPr lang="en-US" sz="5700" i="1" dirty="0"/>
              <a:t>En apaisant sa douleur, il pouvait donner une illustration concrète de l'enseignement qu'il voulait transmettre… Le peuple [juif], qui avait eu toutes les occasions de comprendre la vérité, ignorait les besoins de ceux qui l'entouraient. Aucun effort n'était fait pour secourir les âmes perdues. Le mur de séparation érigé par l'orgueil juif empêchait même les disciples d'éprouver de la compassion pour le monde païen. Mais ces barrières allaient être abattues.</a:t>
            </a:r>
          </a:p>
          <a:p>
            <a:pPr marL="0" indent="0" algn="l" rtl="0">
              <a:buNone/>
            </a:pPr>
            <a:r>
              <a:rPr lang="en-US" sz="3200" dirty="0"/>
              <a:t>—Ellen G. White, </a:t>
            </a:r>
            <a:r>
              <a:rPr lang="en-US" sz="3200" i="1" dirty="0"/>
              <a:t>Daughters of God</a:t>
            </a:r>
            <a:r>
              <a:rPr lang="en-US" sz="3200" dirty="0"/>
              <a:t>, 65</a:t>
            </a:r>
          </a:p>
          <a:p>
            <a:pPr marL="0" indent="0" algn="l" rtl="0">
              <a:buNone/>
            </a:pPr>
            <a:endParaRPr lang="pt-BR" sz="4000" dirty="0"/>
          </a:p>
        </p:txBody>
      </p:sp>
    </p:spTree>
    <p:extLst>
      <p:ext uri="{BB962C8B-B14F-4D97-AF65-F5344CB8AC3E}">
        <p14:creationId xmlns:p14="http://schemas.microsoft.com/office/powerpoint/2010/main" val="29653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5A11A215-5062-3D6F-3C35-49922FFB7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B3F2DB54-0271-B9CD-3FD5-EC60BB220DE1}"/>
              </a:ext>
            </a:extLst>
          </p:cNvPr>
          <p:cNvSpPr>
            <a:spLocks noGrp="1"/>
          </p:cNvSpPr>
          <p:nvPr>
            <p:ph type="title"/>
          </p:nvPr>
        </p:nvSpPr>
        <p:spPr>
          <a:xfrm>
            <a:off x="1808480" y="272208"/>
            <a:ext cx="10515600" cy="1325563"/>
          </a:xfrm>
        </p:spPr>
        <p:txBody>
          <a:bodyPr/>
          <a:lstStyle/>
          <a:p>
            <a:pPr algn="l" rtl="0"/>
            <a:r>
              <a:rPr lang="en-US" b="1" dirty="0"/>
              <a:t>Pouvez-vous seulement imaginer </a:t>
            </a:r>
            <a:r>
              <a:rPr lang="en-US" b="1" dirty="0" err="1"/>
              <a:t>que</a:t>
            </a:r>
            <a:endParaRPr lang="en-US" b="1" dirty="0"/>
          </a:p>
        </p:txBody>
      </p:sp>
      <p:sp>
        <p:nvSpPr>
          <p:cNvPr id="6" name="TextBox 5">
            <a:extLst>
              <a:ext uri="{FF2B5EF4-FFF2-40B4-BE49-F238E27FC236}">
                <a16:creationId xmlns:a16="http://schemas.microsoft.com/office/drawing/2014/main" xmlns="" id="{342447B7-71FC-7BA3-6CB3-46949255248A}"/>
              </a:ext>
            </a:extLst>
          </p:cNvPr>
          <p:cNvSpPr txBox="1"/>
          <p:nvPr/>
        </p:nvSpPr>
        <p:spPr>
          <a:xfrm>
            <a:off x="1879600" y="1542907"/>
            <a:ext cx="8496300" cy="4524315"/>
          </a:xfrm>
          <a:prstGeom prst="rect">
            <a:avLst/>
          </a:prstGeom>
          <a:noFill/>
        </p:spPr>
        <p:txBody>
          <a:bodyPr wrap="square" rtlCol="0">
            <a:spAutoFit/>
          </a:bodyPr>
          <a:lstStyle/>
          <a:p>
            <a:pPr algn="l" rtl="0"/>
            <a:r>
              <a:rPr lang="en-US" sz="3600" dirty="0"/>
              <a:t>Jésus a fait tout ce chemin depuis la Galilée pour rencontrer cette femme. Il lui portait une grande estime. Il tenait à sa fille. Il accordait une grande importance à sa requête, à sa prière, et il était prêt à y répondre. L'Écriture indique qu'il n'a rien fait d'autre à </a:t>
            </a:r>
            <a:r>
              <a:rPr lang="en-US" sz="3600" dirty="0" err="1"/>
              <a:t>ce</a:t>
            </a:r>
            <a:r>
              <a:rPr lang="en-US" sz="3600" dirty="0"/>
              <a:t> moment-</a:t>
            </a:r>
            <a:r>
              <a:rPr lang="en-US" sz="3600" dirty="0" err="1"/>
              <a:t>là</a:t>
            </a:r>
            <a:r>
              <a:rPr lang="en-US" sz="3600" dirty="0"/>
              <a:t> à Tyr, aucun autre miracle, acte ou enseignement là-bas.</a:t>
            </a:r>
          </a:p>
        </p:txBody>
      </p:sp>
    </p:spTree>
    <p:extLst>
      <p:ext uri="{BB962C8B-B14F-4D97-AF65-F5344CB8AC3E}">
        <p14:creationId xmlns:p14="http://schemas.microsoft.com/office/powerpoint/2010/main" val="183377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641</Words>
  <Application>Microsoft Office PowerPoint</Application>
  <PresentationFormat>Personnalisé</PresentationFormat>
  <Paragraphs>69</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Office Theme</vt:lpstr>
      <vt:lpstr>Présentation PowerPoint</vt:lpstr>
      <vt:lpstr>Hébreux 4:14-16 (NEG1979)</vt:lpstr>
      <vt:lpstr>Une femme vint à Jésus. </vt:lpstr>
      <vt:lpstr>Dans Matthieu 15:22 dit-elle,</vt:lpstr>
      <vt:lpstr>Matthieu dit,</vt:lpstr>
      <vt:lpstr>Dans un camp de concentration, pendant la Seconde Guerre mondiale, un prisonnier juif a écrit :</vt:lpstr>
      <vt:lpstr>Au verset 24, Jésus répond :</vt:lpstr>
      <vt:lpstr>Pour comprendre la réaction de Jésus :</vt:lpstr>
      <vt:lpstr>Pouvez-vous seulement imaginer que</vt:lpstr>
      <vt:lpstr>La foi crie encore,</vt:lpstr>
      <vt:lpstr>Même les miettes de Jésus peuvent satisfaire tous nos besoins.</vt:lpstr>
      <vt:lpstr>Enfin, au verset 28, Jésus répondit :</vt:lpstr>
      <vt:lpstr> </vt:lpstr>
      <vt:lpstr> </vt:lpstr>
      <vt:lpstr> </vt:lpstr>
      <vt:lpstr>En conclusion,</vt:lpstr>
      <vt:lpstr>Hébreux 4:16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Claudette DJANOU</cp:lastModifiedBy>
  <cp:revision>19</cp:revision>
  <cp:lastPrinted>2026-01-26T10:15:29Z</cp:lastPrinted>
  <dcterms:created xsi:type="dcterms:W3CDTF">2023-02-14T12:16:54Z</dcterms:created>
  <dcterms:modified xsi:type="dcterms:W3CDTF">2026-02-12T15:40:32Z</dcterms:modified>
</cp:coreProperties>
</file>