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6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2" autoAdjust="0"/>
    <p:restoredTop sz="94691"/>
  </p:normalViewPr>
  <p:slideViewPr>
    <p:cSldViewPr snapToGrid="0">
      <p:cViewPr>
        <p:scale>
          <a:sx n="68" d="100"/>
          <a:sy n="68" d="100"/>
        </p:scale>
        <p:origin x="-8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F92EC-0351-2543-88CD-96E94122990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E6CC-69C2-3F4B-AC82-2F194B176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 elderly church member is financially manipulated by a caregiver and slowly becomes withdrawn from church life.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once-active elderly member stops attending church, avoids eye contact, and seems afraid when asked about their caregiver.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56707F-E04D-EAB9-2ABD-CEA5F6D4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0BBFD96-0D67-C912-53D4-5A7CF90D7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F05D17C-E7B3-CC37-B2EE-039F8AE13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551458-5D5D-C046-6CF4-C0EEF6877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B8F268-B54F-BB99-D837-6AAC19A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83B95BD-6814-0D57-06C5-AC5C0C189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84C6262-3185-77D2-A8C9-73357AE17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BE42A-0063-4D1D-3666-02DBFC4C4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92C380-604B-AF08-301A-23DBC429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86F8490-D587-8BA8-B264-E11EBDB8C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58CDEC2-D864-D038-9E7E-514939809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church creates a "Senior Care Team" that checks in on elderly members weekly.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E881A6-F461-FB37-6617-0B1DD66E6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65B652-67E5-203E-FF1E-8E8097694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9AF8FF4-0987-1659-81F8-8A847611D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0D35775-6D4E-7FD5-FBA6-31AB89DE2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9589AF-3694-BFD4-AF38-E7CDEA582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45179B-152F-AB69-56C0-183C008F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18923F9-77D7-C920-E2E4-B1111C163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2F3EC18-D62C-C779-7CA2-89D0F8542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EE08D4-21DF-7DC8-97BF-69EA251B4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E6CC-69C2-3F4B-AC82-2F194B176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28" y="2048205"/>
            <a:ext cx="9839228" cy="1015662"/>
          </a:xfrm>
        </p:spPr>
        <p:txBody>
          <a:bodyPr>
            <a:no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</a:rPr>
              <a:t>Quelles actions concrètes l'Église peut-elle entreprendre pour…</a:t>
            </a:r>
            <a:endParaRPr lang="pt-BR" sz="1400" b="1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175576-5146-E760-914A-31495855EE91}"/>
              </a:ext>
            </a:extLst>
          </p:cNvPr>
          <p:cNvSpPr txBox="1"/>
          <p:nvPr/>
        </p:nvSpPr>
        <p:spPr>
          <a:xfrm>
            <a:off x="379427" y="2435986"/>
            <a:ext cx="10414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A726"/>
                </a:solidFill>
                <a:latin typeface="Microsoft GothicNeo Light" panose="020B0503020000020004" pitchFamily="34" charset="-127"/>
                <a:ea typeface="Microsoft GothicNeo Light" panose="020B0503020000020004" pitchFamily="34" charset="-127"/>
                <a:cs typeface="Microsoft GothicNeo Light" panose="020B0503020000020004" pitchFamily="34" charset="-127"/>
              </a:rPr>
              <a:t>SOINS ET PROTECTION</a:t>
            </a:r>
          </a:p>
          <a:p>
            <a:r>
              <a:rPr lang="en-US" sz="2800" b="1" dirty="0" err="1">
                <a:solidFill>
                  <a:srgbClr val="FFA726"/>
                </a:solidFill>
                <a:latin typeface="Microsoft GothicNeo Light" panose="020B0503020000020004" pitchFamily="34" charset="-127"/>
                <a:ea typeface="Microsoft GothicNeo Light" panose="020B0503020000020004" pitchFamily="34" charset="-127"/>
                <a:cs typeface="Microsoft GothicNeo Light" panose="020B0503020000020004" pitchFamily="34" charset="-127"/>
              </a:rPr>
              <a:t>Séminaire</a:t>
            </a:r>
            <a:endParaRPr lang="en-US" sz="2800" b="1" dirty="0">
              <a:solidFill>
                <a:srgbClr val="FFA726"/>
              </a:solidFill>
              <a:latin typeface="Microsoft GothicNeo Light" panose="020B0503020000020004" pitchFamily="34" charset="-127"/>
              <a:ea typeface="Microsoft GothicNeo Light" panose="020B0503020000020004" pitchFamily="34" charset="-127"/>
              <a:cs typeface="Microsoft GothicNeo Light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5A4F09-C794-88EC-A340-3826C610AF6B}"/>
              </a:ext>
            </a:extLst>
          </p:cNvPr>
          <p:cNvSpPr txBox="1"/>
          <p:nvPr/>
        </p:nvSpPr>
        <p:spPr>
          <a:xfrm>
            <a:off x="847415" y="5976730"/>
            <a:ext cx="5419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Préparé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par Raquel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Arrais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Traduction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Charles &amp; Carole SAINT-LOUIS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83296DA-AD17-8A56-4120-C53CDEF7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903A7-3571-6FB2-8F20-CB05CE0E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III.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Recognizing the 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     Signs of Elderly Abuse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80967D-EDBF-4791-DB15-DA35BE80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dirty="0"/>
              <a:t>Indicateurs précurseurs d’abus</a:t>
            </a: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8DF7AD9-03BD-99C7-CA77-9E314D9E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33" y="2694158"/>
            <a:ext cx="919113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Blessures inexpliquées telles que ecchymoses, brûlures ou fractures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Changements soudains de comportement, comme le repli sur soi ou la dépression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Peur manifeste envers un aidant ou un membre de la famille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Factures impayées, manque d’argent ou difficultés financières inhabituelles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Mauvaise hygiène, malnutrition ou apparition d’escarres, signes possibles de négligence</a:t>
            </a:r>
          </a:p>
        </p:txBody>
      </p:sp>
    </p:spTree>
    <p:extLst>
      <p:ext uri="{BB962C8B-B14F-4D97-AF65-F5344CB8AC3E}">
        <p14:creationId xmlns:p14="http://schemas.microsoft.com/office/powerpoint/2010/main" val="235466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F456024-5AAF-24BB-14CA-F141B304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D434B-638C-4164-BF58-F96397DE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fr-FR" sz="3200" b="1" dirty="0"/>
              <a:t>Avez-vous déjà observé des signes de maltraitance envers les personnes âgées dans votre communauté ?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b="1" dirty="0"/>
              <a:t>Comment avez-vous réagi face à cette situation ?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64268FE-E659-FB72-6A3A-002E69FF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Débat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8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FFD17FB-67FE-CC9E-5D1F-AE2B61B1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7DE6F-E301-ADF8-9E55-3FCCCF38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IV. What Can the Church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    Do?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F6B067-3EC9-C5D1-8031-68E5DEE6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3200" dirty="0"/>
              <a:t>1. Cultivez la vigilance au sein de votre communauté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FE0B1E5-FAD4-872F-F7AA-A3648EA7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82" y="3015661"/>
            <a:ext cx="99591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Former les pasteurs, anciens, diacres et membres à identifier et signaler les cas d’abus.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Effectuer des visites régulières auprès des personnes âgées de l’église, que ce soit à leur domicile ou en maison de retraite.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Encourager les personnes âgées à s’entourer de partenaires de confiance, tant sur le plan spirituel que financier.</a:t>
            </a:r>
          </a:p>
        </p:txBody>
      </p:sp>
    </p:spTree>
    <p:extLst>
      <p:ext uri="{BB962C8B-B14F-4D97-AF65-F5344CB8AC3E}">
        <p14:creationId xmlns:p14="http://schemas.microsoft.com/office/powerpoint/2010/main" val="304609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F39E68A-1471-EE42-A616-10227612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F9C7-8301-20D3-D665-D804A413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D1EF9-9303-B434-FC99-B0D798C5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2. Établir un milieu sûr au sein de l’église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EE143AD-E210-70A2-370F-6CFAB8287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57" y="2791163"/>
            <a:ext cx="876590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Programmes dédiés aux personnes âgées : groupes de soutien, visites à domicile, activités sociales.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Services de prière et d’accompagnement : soutien spirituel et conseil émotionnel.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Ateliers de prévention financière : sensibilisation aux escroqueries et fraudes ciblant les aînés.</a:t>
            </a:r>
          </a:p>
        </p:txBody>
      </p:sp>
    </p:spTree>
    <p:extLst>
      <p:ext uri="{BB962C8B-B14F-4D97-AF65-F5344CB8AC3E}">
        <p14:creationId xmlns:p14="http://schemas.microsoft.com/office/powerpoint/2010/main" val="13448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F294EFB-35D0-59CD-649F-32D0E095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7D0BC-DD9F-FDF3-DF13-FA2EE146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72CBE2-558E-5A37-4FF5-D966E16D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320192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3. Défendre et agir</a:t>
            </a:r>
            <a:endParaRPr lang="en-US" sz="3600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indent="-742950" algn="ctr">
              <a:buAutoNum type="arabicPeriod"/>
            </a:pP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3F3B84F-67A5-ECA7-F9CE-6BF436FF8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55" y="3001624"/>
            <a:ext cx="96779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Collaborer avec les autorités locales pour signaler les cas d’abus lorsque cela est nécessaire.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Apporter une aide d’urgence, telle que la fourniture de nourriture, d’hébergement ou d’assistance juridique.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Proposer des services de répit afin de soulager les aidants surchargés.</a:t>
            </a:r>
          </a:p>
        </p:txBody>
      </p:sp>
    </p:spTree>
    <p:extLst>
      <p:ext uri="{BB962C8B-B14F-4D97-AF65-F5344CB8AC3E}">
        <p14:creationId xmlns:p14="http://schemas.microsoft.com/office/powerpoint/2010/main" val="211471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3E50E88-783D-D2C9-DB15-912EF06B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5E4DB-CBB9-B16B-4FD5-99CB2A92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r>
              <a:rPr lang="fr-FR" sz="3200" dirty="0"/>
              <a:t>Quelles actions concrètes votre église peut-elle mettre en place pour assurer la protection des membres âgés ?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4C735EA-2429-CEFD-0FC8-B15B0CC1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Débat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9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03EEEA4-A9FB-6CDA-D86C-E0945B9F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3D965-4A16-2573-EA11-AC381E6B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V. Taking Action: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A Commitment to Protect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51871-ADAD-8BE4-767D-117625CB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C00000"/>
                </a:solidFill>
              </a:rPr>
              <a:t>Activité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 err="1">
                <a:solidFill>
                  <a:srgbClr val="C00000"/>
                </a:solidFill>
              </a:rPr>
              <a:t>groupe</a:t>
            </a:r>
            <a:r>
              <a:rPr lang="en-US" sz="3600" b="1" dirty="0">
                <a:solidFill>
                  <a:srgbClr val="C00000"/>
                </a:solidFill>
              </a:rPr>
              <a:t> :</a:t>
            </a: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dirty="0"/>
              <a:t>Chaque participant note une action concrète qu’il peut réaliser pour aider à prévenir la maltraitance des personnes âgées.</a:t>
            </a:r>
            <a:br>
              <a:rPr lang="fr-FR" sz="3600" dirty="0"/>
            </a:br>
            <a:r>
              <a:rPr lang="fr-FR" sz="3600" dirty="0"/>
              <a:t>Ensuite, échangez ensemble sur les différentes façons dont l’Église peut établir un ministère dédié à la protection des aînés.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5D254BD-A9D0-C4DF-BB9C-81B60B54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8B24A-8428-BED8-26D5-59F97AA9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VI. Closing Prayer and 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Encouragement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85C714-1694-DA5E-A115-18F60803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518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1. Devenez une communauté attentive</a:t>
            </a:r>
            <a:endParaRPr lang="en-US" sz="3600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b="1" dirty="0"/>
              <a:t>Dernier passage biblique : Proverbes 31:8-9 — « Défends ceux qui ne peuvent pas se défendre eux-mêmes. » (NIV)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>Prions pour que Dieu nous accorde sagesse, protection et compassion dans notre engagement envers les personnes âgées.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6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D1058DA-454A-94DA-6019-D40AA74E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1352C-99ED-72A8-6EFA-116DA49D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fr-FR" sz="3200" dirty="0"/>
              <a:t>L’Église doit être un refuge où les personnes âgées sont aimées, protégées et respectées.</a:t>
            </a:r>
            <a:br>
              <a:rPr lang="fr-FR" sz="3200" dirty="0"/>
            </a:br>
            <a:r>
              <a:rPr lang="fr-FR" sz="3200" dirty="0"/>
              <a:t>En cultivant la vigilance, en agissant avec discernement et en incarnant l’amour du Christ dans notre service, nous honorons Dieu en prenant soin de nos aînés.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D268532-98AA-993E-47AE-7474BE46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Conclusion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894782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I. Introduction : Quel est notre objectif ?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Éveiller les consciences face à la maltraitance des personnes âgées, discerner les indices de souffrance et équiper l’Église pour qu’elle devienne un refuge sûr et bienveillant pour les aînés.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Verset </a:t>
            </a:r>
            <a:r>
              <a:rPr lang="en-US" b="1" dirty="0" err="1">
                <a:solidFill>
                  <a:srgbClr val="C00000"/>
                </a:solidFill>
              </a:rPr>
              <a:t>clé</a:t>
            </a:r>
            <a:endParaRPr lang="en-US" dirty="0">
              <a:solidFill>
                <a:srgbClr val="C00000"/>
              </a:solidFill>
            </a:endParaRPr>
          </a:p>
          <a:p>
            <a:endParaRPr lang="en-US" i="1" dirty="0"/>
          </a:p>
          <a:p>
            <a:r>
              <a:rPr lang="fr-FR" b="1" dirty="0"/>
              <a:t>« Ne me rejette pas au temps de la vieillesse, ne m’abandonne pas quand mes forces déclinent ! »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— </a:t>
            </a:r>
            <a:r>
              <a:rPr lang="fr-FR" i="1" dirty="0"/>
              <a:t>Psaume 71:9, S21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fr-FR" dirty="0"/>
              <a:t>Quelle personne âgée a été un modèle de foi ou d’amour chrétien dans votre vie ?</a:t>
            </a:r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Activité d’introduction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F253026-714F-5E19-FFD8-9CB0D141D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294064-662B-DC76-507B-F55A1ABF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fr-FR" dirty="0"/>
              <a:t>À votre avis, pourquoi la maltraitance des personnes âgées est-elle si souvent ignorée ?</a:t>
            </a:r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8DCFD24-32CC-89BD-641F-14CC062F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Débat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0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7267EDE-CA8B-A081-FB03-A9AAFCCFB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AF5B1-91E8-7B7D-076E-8BAC3253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II.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Understanding 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    Elderly Abuse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6FD17-4D68-90F2-B0E7-B465BF72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b="1" dirty="0"/>
              <a:t>1. Comment définir la maltraitance des personnes âgées ?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1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DFE3944-CE40-54E2-7C96-2D632590A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112E0-5DDC-531C-4AAD-E8209B31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4" y="217344"/>
            <a:ext cx="7458504" cy="1325563"/>
          </a:xfrm>
        </p:spPr>
        <p:txBody>
          <a:bodyPr>
            <a:noAutofit/>
          </a:bodyPr>
          <a:lstStyle/>
          <a:p>
            <a:r>
              <a:rPr lang="fr-FR" sz="2800" dirty="0"/>
              <a:t>La maltraitance des personnes âgées désigne toute forme de mauvais traitement qui leur cause du tort ou met leur sécurité en danger, notamment :</a:t>
            </a:r>
            <a:endParaRPr lang="pt-BR" sz="2800" b="1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4B4D0-CCEE-B351-0407-74340D2D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894" y="2001116"/>
            <a:ext cx="7291323" cy="4351338"/>
          </a:xfrm>
        </p:spPr>
        <p:txBody>
          <a:bodyPr/>
          <a:lstStyle/>
          <a:p>
            <a:r>
              <a:rPr lang="fr-FR" b="1" dirty="0"/>
              <a:t>Violence physique</a:t>
            </a:r>
            <a:r>
              <a:rPr lang="fr-FR" dirty="0"/>
              <a:t> : coups, bousculades, usage inapproprié de la contention</a:t>
            </a:r>
            <a:br>
              <a:rPr lang="fr-FR" dirty="0"/>
            </a:br>
            <a:r>
              <a:rPr lang="fr-FR" b="1" dirty="0"/>
              <a:t>Violence psychologique</a:t>
            </a:r>
            <a:r>
              <a:rPr lang="fr-FR" dirty="0"/>
              <a:t> : humiliations, menaces, négligence affective</a:t>
            </a:r>
            <a:br>
              <a:rPr lang="fr-FR" dirty="0"/>
            </a:br>
            <a:r>
              <a:rPr lang="fr-FR" b="1" dirty="0"/>
              <a:t>Exploitation financière</a:t>
            </a:r>
            <a:r>
              <a:rPr lang="fr-FR" dirty="0"/>
              <a:t> : vols, escroqueries, détournement de fonds</a:t>
            </a:r>
            <a:br>
              <a:rPr lang="fr-FR" dirty="0"/>
            </a:br>
            <a:r>
              <a:rPr lang="fr-FR" b="1" dirty="0"/>
              <a:t>Négligence</a:t>
            </a:r>
            <a:r>
              <a:rPr lang="fr-FR" dirty="0"/>
              <a:t> : manquement à satisfaire les besoins essentiels</a:t>
            </a:r>
            <a:br>
              <a:rPr lang="fr-FR" dirty="0"/>
            </a:br>
            <a:r>
              <a:rPr lang="fr-FR" b="1" dirty="0"/>
              <a:t>Violence spirituelle</a:t>
            </a:r>
            <a:r>
              <a:rPr lang="fr-FR" dirty="0"/>
              <a:t> : isolement de la personne des activités ecclésiales ou religieuses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8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EC34956-AB6F-59A4-E609-0D8670FC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98C58-94AB-E4A1-3451-FBAF9246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486976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6348DF-80CA-3ADE-7EC0-2A203002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fr-FR" sz="3200" dirty="0"/>
              <a:t>2. La Bible et la prise en charge des aînés</a:t>
            </a:r>
            <a:endParaRPr lang="en-US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FR" sz="3200" b="1" dirty="0"/>
              <a:t>Lévitique 19:32</a:t>
            </a:r>
            <a:r>
              <a:rPr lang="fr-FR" sz="3200" dirty="0"/>
              <a:t> — « Lève-toi en présence des personnes âgées, montre-leur du respect. » (NIV)</a:t>
            </a:r>
            <a:br>
              <a:rPr lang="fr-FR" sz="3200" dirty="0"/>
            </a:br>
            <a:r>
              <a:rPr lang="fr-FR" sz="3200" b="1" dirty="0"/>
              <a:t>1 Timothée 5:8</a:t>
            </a:r>
            <a:r>
              <a:rPr lang="fr-FR" sz="3200" dirty="0"/>
              <a:t> — « Celui qui ne prend pas soin des siens renie la foi. » (NIV)</a:t>
            </a:r>
            <a:br>
              <a:rPr lang="fr-FR" sz="3200" dirty="0"/>
            </a:br>
            <a:r>
              <a:rPr lang="fr-FR" sz="3200" b="1" dirty="0"/>
              <a:t>Jacques 1:27</a:t>
            </a:r>
            <a:r>
              <a:rPr lang="fr-FR" sz="3200" dirty="0"/>
              <a:t> — Nous sommes appelés à veiller sur les plus vulnérables et à vivre une foi active par des actes de compassion.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6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83B76D8-5EB9-4EA5-A10E-D8939B72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9FB21-0099-3741-8724-732E3301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772239"/>
            <a:ext cx="7499928" cy="4711687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r>
              <a:rPr lang="fr-FR" dirty="0"/>
              <a:t>Comment les Écritures révèlent-elles le cœur de Dieu envers les personnes âgées ?</a:t>
            </a:r>
            <a:endParaRPr lang="en-US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79C99CD-C494-FDDC-04F7-64A77987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72239"/>
            <a:ext cx="2221848" cy="4711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Débat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555</Words>
  <Application>Microsoft Office PowerPoint</Application>
  <PresentationFormat>Personnalisé</PresentationFormat>
  <Paragraphs>92</Paragraphs>
  <Slides>18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Présentation PowerPoint</vt:lpstr>
      <vt:lpstr>I. Introduction : Quel est notre objectif ? </vt:lpstr>
      <vt:lpstr>Présentation PowerPoint</vt:lpstr>
      <vt:lpstr>Activité d’introduction     </vt:lpstr>
      <vt:lpstr>Débat       </vt:lpstr>
      <vt:lpstr> II. Understanding      Elderly Abuse  </vt:lpstr>
      <vt:lpstr>La maltraitance des personnes âgées désigne toute forme de mauvais traitement qui leur cause du tort ou met leur sécurité en danger, notamment :</vt:lpstr>
      <vt:lpstr>  </vt:lpstr>
      <vt:lpstr>Débat       </vt:lpstr>
      <vt:lpstr> III. Recognizing the       Signs of Elderly Abuse  </vt:lpstr>
      <vt:lpstr>Débat       </vt:lpstr>
      <vt:lpstr> IV. What Can the Church       Do?  </vt:lpstr>
      <vt:lpstr>  </vt:lpstr>
      <vt:lpstr>  </vt:lpstr>
      <vt:lpstr>Débat       </vt:lpstr>
      <vt:lpstr> V. Taking Action:  A Commitment to Protect  </vt:lpstr>
      <vt:lpstr> VI. Closing Prayer and  Encouragement  </vt:lpstr>
      <vt:lpstr>   Conclusion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Claudette DJANOU</cp:lastModifiedBy>
  <cp:revision>22</cp:revision>
  <dcterms:created xsi:type="dcterms:W3CDTF">2023-02-14T12:16:54Z</dcterms:created>
  <dcterms:modified xsi:type="dcterms:W3CDTF">2025-11-10T19:06:18Z</dcterms:modified>
</cp:coreProperties>
</file>