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3" r:id="rId6"/>
    <p:sldId id="264" r:id="rId7"/>
    <p:sldId id="270" r:id="rId8"/>
    <p:sldId id="277" r:id="rId9"/>
    <p:sldId id="268" r:id="rId10"/>
    <p:sldId id="261" r:id="rId11"/>
    <p:sldId id="272" r:id="rId12"/>
    <p:sldId id="265" r:id="rId13"/>
    <p:sldId id="273" r:id="rId14"/>
    <p:sldId id="266" r:id="rId15"/>
    <p:sldId id="262" r:id="rId16"/>
    <p:sldId id="276" r:id="rId17"/>
    <p:sldId id="274" r:id="rId18"/>
    <p:sldId id="275" r:id="rId19"/>
    <p:sldId id="278" r:id="rId20"/>
    <p:sldId id="267" r:id="rId21"/>
    <p:sldId id="260" r:id="rId22"/>
    <p:sldId id="271" r:id="rId23"/>
    <p:sldId id="269" r:id="rId2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6373"/>
    <a:srgbClr val="A8B1AA"/>
    <a:srgbClr val="A1646A"/>
    <a:srgbClr val="DE8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38" autoAdjust="0"/>
    <p:restoredTop sz="94728"/>
  </p:normalViewPr>
  <p:slideViewPr>
    <p:cSldViewPr snapToGrid="0">
      <p:cViewPr>
        <p:scale>
          <a:sx n="65" d="100"/>
          <a:sy n="65" d="100"/>
        </p:scale>
        <p:origin x="-72"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2BFF45-5E5B-244E-87EE-D94693AEAF65}" type="datetimeFigureOut">
              <a:rPr lang="en-US" smtClean="0"/>
              <a:t>11/10/2025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172CA8-85E2-9743-98BC-C0452C2DCA4E}" type="slidenum">
              <a:rPr lang="en-US" smtClean="0"/>
              <a:t>‹N°›</a:t>
            </a:fld>
            <a:endParaRPr lang="en-US"/>
          </a:p>
        </p:txBody>
      </p:sp>
    </p:spTree>
    <p:extLst>
      <p:ext uri="{BB962C8B-B14F-4D97-AF65-F5344CB8AC3E}">
        <p14:creationId xmlns:p14="http://schemas.microsoft.com/office/powerpoint/2010/main" val="1283504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x-none" dirty="0"/>
          </a:p>
        </p:txBody>
      </p:sp>
      <p:sp>
        <p:nvSpPr>
          <p:cNvPr id="4" name="Espace réservé du numéro de diapositive 3"/>
          <p:cNvSpPr>
            <a:spLocks noGrp="1"/>
          </p:cNvSpPr>
          <p:nvPr>
            <p:ph type="sldNum" sz="quarter" idx="5"/>
          </p:nvPr>
        </p:nvSpPr>
        <p:spPr/>
        <p:txBody>
          <a:bodyPr/>
          <a:lstStyle/>
          <a:p>
            <a:fld id="{CD172CA8-85E2-9743-98BC-C0452C2DCA4E}" type="slidenum">
              <a:rPr lang="en-US" smtClean="0"/>
              <a:t>1</a:t>
            </a:fld>
            <a:endParaRPr lang="en-US"/>
          </a:p>
        </p:txBody>
      </p:sp>
    </p:spTree>
    <p:extLst>
      <p:ext uri="{BB962C8B-B14F-4D97-AF65-F5344CB8AC3E}">
        <p14:creationId xmlns:p14="http://schemas.microsoft.com/office/powerpoint/2010/main" val="2763511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CF7939C-5FA8-A882-34F7-D7D079F064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536B8FCB-D87B-8C65-0587-ED31A083A1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2778BC0A-7A42-93FF-3247-FB4B56DA9A21}"/>
              </a:ext>
            </a:extLst>
          </p:cNvPr>
          <p:cNvSpPr>
            <a:spLocks noGrp="1"/>
          </p:cNvSpPr>
          <p:nvPr>
            <p:ph type="body" idx="1"/>
          </p:nvPr>
        </p:nvSpPr>
        <p:spPr/>
        <p:txBody>
          <a:bodyPr/>
          <a:lstStyle/>
          <a:p>
            <a:r>
              <a:rPr lang="fr-FR" dirty="0"/>
              <a:t>Dans certaines cultures, les personnes âgées bénéficient d’un grand respect et sont profondément honorées.</a:t>
            </a:r>
            <a:br>
              <a:rPr lang="fr-FR" dirty="0"/>
            </a:br>
            <a:r>
              <a:rPr lang="fr-FR" dirty="0"/>
              <a:t>Malheureusement, ces valeurs culturelles tendent à s’estomper dans bien des endroits.</a:t>
            </a:r>
            <a:endParaRPr lang="en-US" dirty="0"/>
          </a:p>
        </p:txBody>
      </p:sp>
      <p:sp>
        <p:nvSpPr>
          <p:cNvPr id="4" name="Slide Number Placeholder 3">
            <a:extLst>
              <a:ext uri="{FF2B5EF4-FFF2-40B4-BE49-F238E27FC236}">
                <a16:creationId xmlns:a16="http://schemas.microsoft.com/office/drawing/2014/main" xmlns="" id="{AB188328-33C8-CB0A-A85E-CDF87F3C5805}"/>
              </a:ext>
            </a:extLst>
          </p:cNvPr>
          <p:cNvSpPr>
            <a:spLocks noGrp="1"/>
          </p:cNvSpPr>
          <p:nvPr>
            <p:ph type="sldNum" sz="quarter" idx="5"/>
          </p:nvPr>
        </p:nvSpPr>
        <p:spPr/>
        <p:txBody>
          <a:bodyPr/>
          <a:lstStyle/>
          <a:p>
            <a:fld id="{CD172CA8-85E2-9743-98BC-C0452C2DCA4E}" type="slidenum">
              <a:rPr lang="en-US" smtClean="0"/>
              <a:t>10</a:t>
            </a:fld>
            <a:endParaRPr lang="en-US"/>
          </a:p>
        </p:txBody>
      </p:sp>
    </p:spTree>
    <p:extLst>
      <p:ext uri="{BB962C8B-B14F-4D97-AF65-F5344CB8AC3E}">
        <p14:creationId xmlns:p14="http://schemas.microsoft.com/office/powerpoint/2010/main" val="160136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8CCEA3F-8141-DAE5-5A20-6B6A21D5C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D59A5EEB-2078-A863-835E-949AA089F4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7E3A9030-940B-5CA7-8A6E-E0926DB5AD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AD7DABB1-2AE3-F038-3146-DB9428E4CE7B}"/>
              </a:ext>
            </a:extLst>
          </p:cNvPr>
          <p:cNvSpPr>
            <a:spLocks noGrp="1"/>
          </p:cNvSpPr>
          <p:nvPr>
            <p:ph type="sldNum" sz="quarter" idx="5"/>
          </p:nvPr>
        </p:nvSpPr>
        <p:spPr/>
        <p:txBody>
          <a:bodyPr/>
          <a:lstStyle/>
          <a:p>
            <a:fld id="{CD172CA8-85E2-9743-98BC-C0452C2DCA4E}" type="slidenum">
              <a:rPr lang="en-US" smtClean="0"/>
              <a:t>11</a:t>
            </a:fld>
            <a:endParaRPr lang="en-US"/>
          </a:p>
        </p:txBody>
      </p:sp>
    </p:spTree>
    <p:extLst>
      <p:ext uri="{BB962C8B-B14F-4D97-AF65-F5344CB8AC3E}">
        <p14:creationId xmlns:p14="http://schemas.microsoft.com/office/powerpoint/2010/main" val="568976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79BF8B5-08AB-5F55-7CB0-5B7D638FF6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27AE9CC0-50F1-F811-F841-6EBC4D4746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A81B5303-4AAA-2086-F40E-44F34ED7CA7F}"/>
              </a:ext>
            </a:extLst>
          </p:cNvPr>
          <p:cNvSpPr>
            <a:spLocks noGrp="1"/>
          </p:cNvSpPr>
          <p:nvPr>
            <p:ph type="body" idx="1"/>
          </p:nvPr>
        </p:nvSpPr>
        <p:spPr/>
        <p:txBody>
          <a:bodyPr/>
          <a:lstStyle/>
          <a:p>
            <a:r>
              <a:rPr lang="fr-FR" dirty="0"/>
              <a:t>La Bible regorge d’exemples montrant comment Dieu a traité avec respect et honneur les personnes âgées.</a:t>
            </a:r>
            <a:br>
              <a:rPr lang="fr-FR" dirty="0"/>
            </a:br>
            <a:r>
              <a:rPr lang="fr-FR" dirty="0"/>
              <a:t>Bien que ces personnes soient avancées en âge, Dieu les valorisait pleinement.</a:t>
            </a:r>
          </a:p>
          <a:p>
            <a:r>
              <a:rPr lang="fr-FR" dirty="0"/>
              <a:t>Comme le dit Job 12:12 :</a:t>
            </a:r>
            <a:br>
              <a:rPr lang="fr-FR" dirty="0"/>
            </a:br>
            <a:r>
              <a:rPr lang="fr-FR" b="1" dirty="0"/>
              <a:t>« La sagesse est avec les vieillards,</a:t>
            </a:r>
            <a:br>
              <a:rPr lang="fr-FR" b="1" dirty="0"/>
            </a:br>
            <a:r>
              <a:rPr lang="fr-FR" b="1" dirty="0"/>
              <a:t>et l’intelligence avec la longueur des jours. »</a:t>
            </a:r>
            <a:r>
              <a:rPr lang="fr-FR" dirty="0"/>
              <a:t> (LSG)</a:t>
            </a:r>
          </a:p>
          <a:p>
            <a:r>
              <a:rPr lang="en-US" sz="1200" kern="1200" dirty="0">
                <a:solidFill>
                  <a:schemeClr val="tx1"/>
                </a:solidFill>
                <a:effectLst/>
                <a:latin typeface="+mn-lt"/>
                <a:ea typeface="+mn-ea"/>
                <a:cs typeface="+mn-cs"/>
              </a:rPr>
              <a:t> </a:t>
            </a:r>
          </a:p>
          <a:p>
            <a:endParaRPr lang="en-US" dirty="0"/>
          </a:p>
        </p:txBody>
      </p:sp>
      <p:sp>
        <p:nvSpPr>
          <p:cNvPr id="4" name="Slide Number Placeholder 3">
            <a:extLst>
              <a:ext uri="{FF2B5EF4-FFF2-40B4-BE49-F238E27FC236}">
                <a16:creationId xmlns:a16="http://schemas.microsoft.com/office/drawing/2014/main" xmlns="" id="{0BF09F17-E6DF-BE3C-5FBA-A839FF709E5C}"/>
              </a:ext>
            </a:extLst>
          </p:cNvPr>
          <p:cNvSpPr>
            <a:spLocks noGrp="1"/>
          </p:cNvSpPr>
          <p:nvPr>
            <p:ph type="sldNum" sz="quarter" idx="5"/>
          </p:nvPr>
        </p:nvSpPr>
        <p:spPr/>
        <p:txBody>
          <a:bodyPr/>
          <a:lstStyle/>
          <a:p>
            <a:fld id="{CD172CA8-85E2-9743-98BC-C0452C2DCA4E}" type="slidenum">
              <a:rPr lang="en-US" smtClean="0"/>
              <a:t>12</a:t>
            </a:fld>
            <a:endParaRPr lang="en-US"/>
          </a:p>
        </p:txBody>
      </p:sp>
    </p:spTree>
    <p:extLst>
      <p:ext uri="{BB962C8B-B14F-4D97-AF65-F5344CB8AC3E}">
        <p14:creationId xmlns:p14="http://schemas.microsoft.com/office/powerpoint/2010/main" val="895626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0351FFF-9D58-17EB-1E11-7CFD1C6AFA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A5905DEE-2A84-F7D9-1043-87C0E0AF64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9E92B9B1-10A0-545E-D582-E34CE5EA24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915D708C-4F39-A185-9DE4-AE8EC3470E97}"/>
              </a:ext>
            </a:extLst>
          </p:cNvPr>
          <p:cNvSpPr>
            <a:spLocks noGrp="1"/>
          </p:cNvSpPr>
          <p:nvPr>
            <p:ph type="sldNum" sz="quarter" idx="5"/>
          </p:nvPr>
        </p:nvSpPr>
        <p:spPr/>
        <p:txBody>
          <a:bodyPr/>
          <a:lstStyle/>
          <a:p>
            <a:fld id="{CD172CA8-85E2-9743-98BC-C0452C2DCA4E}" type="slidenum">
              <a:rPr lang="en-US" smtClean="0"/>
              <a:t>13</a:t>
            </a:fld>
            <a:endParaRPr lang="en-US"/>
          </a:p>
        </p:txBody>
      </p:sp>
    </p:spTree>
    <p:extLst>
      <p:ext uri="{BB962C8B-B14F-4D97-AF65-F5344CB8AC3E}">
        <p14:creationId xmlns:p14="http://schemas.microsoft.com/office/powerpoint/2010/main" val="2361070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B657405-98C3-4199-CE26-5AD533A3F1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E204AF89-404D-4852-0F8D-4BFD78404C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54D5C3F2-36AF-49DC-3FF0-7969B6011E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D3C45358-E92C-E4D9-F87A-A1EEF2480F60}"/>
              </a:ext>
            </a:extLst>
          </p:cNvPr>
          <p:cNvSpPr>
            <a:spLocks noGrp="1"/>
          </p:cNvSpPr>
          <p:nvPr>
            <p:ph type="sldNum" sz="quarter" idx="5"/>
          </p:nvPr>
        </p:nvSpPr>
        <p:spPr/>
        <p:txBody>
          <a:bodyPr/>
          <a:lstStyle/>
          <a:p>
            <a:fld id="{CD172CA8-85E2-9743-98BC-C0452C2DCA4E}" type="slidenum">
              <a:rPr lang="en-US" smtClean="0"/>
              <a:t>14</a:t>
            </a:fld>
            <a:endParaRPr lang="en-US"/>
          </a:p>
        </p:txBody>
      </p:sp>
    </p:spTree>
    <p:extLst>
      <p:ext uri="{BB962C8B-B14F-4D97-AF65-F5344CB8AC3E}">
        <p14:creationId xmlns:p14="http://schemas.microsoft.com/office/powerpoint/2010/main" val="1045636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C60C1F5-4822-9672-790C-7EE013E8E1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C508C06C-9FF9-2A80-DA71-CC09C2EE32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6E641BEA-C809-E067-EFA9-5AE29E694DE8}"/>
              </a:ext>
            </a:extLst>
          </p:cNvPr>
          <p:cNvSpPr>
            <a:spLocks noGrp="1"/>
          </p:cNvSpPr>
          <p:nvPr>
            <p:ph type="body" idx="1"/>
          </p:nvPr>
        </p:nvSpPr>
        <p:spPr/>
        <p:txBody>
          <a:bodyPr/>
          <a:lstStyle/>
          <a:p>
            <a:r>
              <a:rPr lang="fr-FR" dirty="0"/>
              <a:t>La Bible affirme que Dieu est immuable ;</a:t>
            </a:r>
            <a:br>
              <a:rPr lang="fr-FR" dirty="0"/>
            </a:br>
            <a:r>
              <a:rPr lang="fr-FR" dirty="0"/>
              <a:t>c’est sur ce fondement que nous pouvons affirmer avec assurance que son intention demeure inchangée :</a:t>
            </a:r>
            <a:br>
              <a:rPr lang="fr-FR" dirty="0"/>
            </a:br>
            <a:r>
              <a:rPr lang="fr-FR" dirty="0"/>
              <a:t>nous devons toujours traiter les personnes âgées avec respect et honneur.</a:t>
            </a:r>
            <a:endParaRPr lang="en-US" dirty="0"/>
          </a:p>
        </p:txBody>
      </p:sp>
      <p:sp>
        <p:nvSpPr>
          <p:cNvPr id="4" name="Slide Number Placeholder 3">
            <a:extLst>
              <a:ext uri="{FF2B5EF4-FFF2-40B4-BE49-F238E27FC236}">
                <a16:creationId xmlns:a16="http://schemas.microsoft.com/office/drawing/2014/main" xmlns="" id="{84B45DBD-D68E-C362-CE2F-7EA40ABD290A}"/>
              </a:ext>
            </a:extLst>
          </p:cNvPr>
          <p:cNvSpPr>
            <a:spLocks noGrp="1"/>
          </p:cNvSpPr>
          <p:nvPr>
            <p:ph type="sldNum" sz="quarter" idx="5"/>
          </p:nvPr>
        </p:nvSpPr>
        <p:spPr/>
        <p:txBody>
          <a:bodyPr/>
          <a:lstStyle/>
          <a:p>
            <a:fld id="{CD172CA8-85E2-9743-98BC-C0452C2DCA4E}" type="slidenum">
              <a:rPr lang="en-US" smtClean="0"/>
              <a:t>15</a:t>
            </a:fld>
            <a:endParaRPr lang="en-US"/>
          </a:p>
        </p:txBody>
      </p:sp>
    </p:spTree>
    <p:extLst>
      <p:ext uri="{BB962C8B-B14F-4D97-AF65-F5344CB8AC3E}">
        <p14:creationId xmlns:p14="http://schemas.microsoft.com/office/powerpoint/2010/main" val="1711047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9436644-8C5D-3E2F-BB32-21DCD704F1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3E411081-3237-88BD-FE77-13C5AA6654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EB93AE8A-8566-C8EF-18A2-39E173BF49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8663F9F7-24FC-85E1-9374-4143C603C664}"/>
              </a:ext>
            </a:extLst>
          </p:cNvPr>
          <p:cNvSpPr>
            <a:spLocks noGrp="1"/>
          </p:cNvSpPr>
          <p:nvPr>
            <p:ph type="sldNum" sz="quarter" idx="5"/>
          </p:nvPr>
        </p:nvSpPr>
        <p:spPr/>
        <p:txBody>
          <a:bodyPr/>
          <a:lstStyle/>
          <a:p>
            <a:fld id="{CD172CA8-85E2-9743-98BC-C0452C2DCA4E}" type="slidenum">
              <a:rPr lang="en-US" smtClean="0"/>
              <a:t>16</a:t>
            </a:fld>
            <a:endParaRPr lang="en-US"/>
          </a:p>
        </p:txBody>
      </p:sp>
    </p:spTree>
    <p:extLst>
      <p:ext uri="{BB962C8B-B14F-4D97-AF65-F5344CB8AC3E}">
        <p14:creationId xmlns:p14="http://schemas.microsoft.com/office/powerpoint/2010/main" val="2401118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1357C8C-8B48-9356-2F10-5C1AF7B536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B5F514CB-3B58-DDA5-B852-863D36AF36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E1B4EABD-1A23-78CD-CDDE-26D137466901}"/>
              </a:ext>
            </a:extLst>
          </p:cNvPr>
          <p:cNvSpPr>
            <a:spLocks noGrp="1"/>
          </p:cNvSpPr>
          <p:nvPr>
            <p:ph type="body" idx="1"/>
          </p:nvPr>
        </p:nvSpPr>
        <p:spPr/>
        <p:txBody>
          <a:bodyPr/>
          <a:lstStyle/>
          <a:p>
            <a:r>
              <a:rPr lang="fr-FR" dirty="0"/>
              <a:t>En cas de doute, n’hésitez pas à leur demander directement.</a:t>
            </a:r>
            <a:br>
              <a:rPr lang="fr-FR" dirty="0"/>
            </a:br>
            <a:r>
              <a:rPr lang="fr-FR" dirty="0"/>
              <a:t>Laissez-les vous exprimer ce qu’ils voient, entendent et ressentent.</a:t>
            </a:r>
          </a:p>
          <a:p>
            <a:r>
              <a:rPr lang="fr-FR" dirty="0"/>
              <a:t>Demander à </a:t>
            </a:r>
            <a:r>
              <a:rPr lang="fr-FR" dirty="0" err="1"/>
              <a:t>ChatGPT</a:t>
            </a:r>
            <a:endParaRPr lang="fr-FR" dirty="0"/>
          </a:p>
          <a:p>
            <a:endParaRPr lang="en-US" dirty="0"/>
          </a:p>
        </p:txBody>
      </p:sp>
      <p:sp>
        <p:nvSpPr>
          <p:cNvPr id="4" name="Slide Number Placeholder 3">
            <a:extLst>
              <a:ext uri="{FF2B5EF4-FFF2-40B4-BE49-F238E27FC236}">
                <a16:creationId xmlns:a16="http://schemas.microsoft.com/office/drawing/2014/main" xmlns="" id="{DF84DCE2-7BC3-F721-26D3-94BB4B731EF1}"/>
              </a:ext>
            </a:extLst>
          </p:cNvPr>
          <p:cNvSpPr>
            <a:spLocks noGrp="1"/>
          </p:cNvSpPr>
          <p:nvPr>
            <p:ph type="sldNum" sz="quarter" idx="5"/>
          </p:nvPr>
        </p:nvSpPr>
        <p:spPr/>
        <p:txBody>
          <a:bodyPr/>
          <a:lstStyle/>
          <a:p>
            <a:fld id="{CD172CA8-85E2-9743-98BC-C0452C2DCA4E}" type="slidenum">
              <a:rPr lang="en-US" smtClean="0"/>
              <a:t>17</a:t>
            </a:fld>
            <a:endParaRPr lang="en-US"/>
          </a:p>
        </p:txBody>
      </p:sp>
    </p:spTree>
    <p:extLst>
      <p:ext uri="{BB962C8B-B14F-4D97-AF65-F5344CB8AC3E}">
        <p14:creationId xmlns:p14="http://schemas.microsoft.com/office/powerpoint/2010/main" val="2258327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8571171-CD98-0A75-8D60-3EEDBD374E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43B91B7C-8893-A37E-6E75-C977900362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BA2B0323-561E-E2BC-BAF1-E92C66C425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9ED07B51-6C40-67DA-5C1F-6B86479D76C5}"/>
              </a:ext>
            </a:extLst>
          </p:cNvPr>
          <p:cNvSpPr>
            <a:spLocks noGrp="1"/>
          </p:cNvSpPr>
          <p:nvPr>
            <p:ph type="sldNum" sz="quarter" idx="5"/>
          </p:nvPr>
        </p:nvSpPr>
        <p:spPr/>
        <p:txBody>
          <a:bodyPr/>
          <a:lstStyle/>
          <a:p>
            <a:fld id="{CD172CA8-85E2-9743-98BC-C0452C2DCA4E}" type="slidenum">
              <a:rPr lang="en-US" smtClean="0"/>
              <a:t>18</a:t>
            </a:fld>
            <a:endParaRPr lang="en-US"/>
          </a:p>
        </p:txBody>
      </p:sp>
    </p:spTree>
    <p:extLst>
      <p:ext uri="{BB962C8B-B14F-4D97-AF65-F5344CB8AC3E}">
        <p14:creationId xmlns:p14="http://schemas.microsoft.com/office/powerpoint/2010/main" val="944198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344801A-6E0F-D46C-DB3A-0B39DC02CB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8CD82587-3F6B-7976-3C24-958F2D238C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3549729F-A7AA-6F97-1304-343AAD77B297}"/>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 </a:t>
            </a:r>
            <a:endParaRPr lang="en-US" dirty="0"/>
          </a:p>
        </p:txBody>
      </p:sp>
      <p:sp>
        <p:nvSpPr>
          <p:cNvPr id="4" name="Slide Number Placeholder 3">
            <a:extLst>
              <a:ext uri="{FF2B5EF4-FFF2-40B4-BE49-F238E27FC236}">
                <a16:creationId xmlns:a16="http://schemas.microsoft.com/office/drawing/2014/main" xmlns="" id="{225743FE-95AC-374A-CD6C-2024476F1685}"/>
              </a:ext>
            </a:extLst>
          </p:cNvPr>
          <p:cNvSpPr>
            <a:spLocks noGrp="1"/>
          </p:cNvSpPr>
          <p:nvPr>
            <p:ph type="sldNum" sz="quarter" idx="5"/>
          </p:nvPr>
        </p:nvSpPr>
        <p:spPr/>
        <p:txBody>
          <a:bodyPr/>
          <a:lstStyle/>
          <a:p>
            <a:fld id="{CD172CA8-85E2-9743-98BC-C0452C2DCA4E}" type="slidenum">
              <a:rPr lang="en-US" smtClean="0"/>
              <a:t>19</a:t>
            </a:fld>
            <a:endParaRPr lang="en-US"/>
          </a:p>
        </p:txBody>
      </p:sp>
    </p:spTree>
    <p:extLst>
      <p:ext uri="{BB962C8B-B14F-4D97-AF65-F5344CB8AC3E}">
        <p14:creationId xmlns:p14="http://schemas.microsoft.com/office/powerpoint/2010/main" val="2153482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Imaginez la stupéfaction sur le visage de ce couple en entendant leur fils leur dire de telles paroles !</a:t>
            </a:r>
            <a:br>
              <a:rPr lang="fr-FR" dirty="0"/>
            </a:br>
            <a:r>
              <a:rPr lang="fr-FR" dirty="0"/>
              <a:t>Qui allait désormais prendre soin d’eux, couvrir leurs frais médicaux, leur assurer de quoi se nourrir et se loger ?</a:t>
            </a:r>
            <a:br>
              <a:rPr lang="fr-FR" dirty="0"/>
            </a:br>
            <a:r>
              <a:rPr lang="fr-FR" dirty="0"/>
              <a:t>Et tout cela, prétendument au nom de la religion !</a:t>
            </a:r>
            <a:br>
              <a:rPr lang="fr-FR" dirty="0"/>
            </a:br>
            <a:r>
              <a:rPr lang="fr-FR" dirty="0"/>
              <a:t>Comment pouvait-il croire qu’en refusant d’aider ses propres parents pour donner cet argent à Dieu, il recevrait une bénédiction ?</a:t>
            </a:r>
          </a:p>
          <a:p>
            <a:endParaRPr lang="en-US" dirty="0"/>
          </a:p>
        </p:txBody>
      </p:sp>
      <p:sp>
        <p:nvSpPr>
          <p:cNvPr id="4" name="Slide Number Placeholder 3"/>
          <p:cNvSpPr>
            <a:spLocks noGrp="1"/>
          </p:cNvSpPr>
          <p:nvPr>
            <p:ph type="sldNum" sz="quarter" idx="5"/>
          </p:nvPr>
        </p:nvSpPr>
        <p:spPr/>
        <p:txBody>
          <a:bodyPr/>
          <a:lstStyle/>
          <a:p>
            <a:fld id="{CD172CA8-85E2-9743-98BC-C0452C2DCA4E}" type="slidenum">
              <a:rPr lang="en-US" smtClean="0"/>
              <a:t>2</a:t>
            </a:fld>
            <a:endParaRPr lang="en-US"/>
          </a:p>
        </p:txBody>
      </p:sp>
    </p:spTree>
    <p:extLst>
      <p:ext uri="{BB962C8B-B14F-4D97-AF65-F5344CB8AC3E}">
        <p14:creationId xmlns:p14="http://schemas.microsoft.com/office/powerpoint/2010/main" val="2467829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1A3E53F-24EB-A9D5-2B27-E58628439B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F521ED62-0958-32AA-C365-4980BE363E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07E1D60A-6E7D-475A-789F-3D7919772EFD}"/>
              </a:ext>
            </a:extLst>
          </p:cNvPr>
          <p:cNvSpPr>
            <a:spLocks noGrp="1"/>
          </p:cNvSpPr>
          <p:nvPr>
            <p:ph type="body" idx="1"/>
          </p:nvPr>
        </p:nvSpPr>
        <p:spPr/>
        <p:txBody>
          <a:bodyPr/>
          <a:lstStyle/>
          <a:p>
            <a:r>
              <a:rPr lang="fr-FR" dirty="0"/>
              <a:t>À l’époque biblique, il n’existait ni assurance vieillesse, ni pension, ni aucune forme de sécurité sociale assurée par l’État, contrairement à ce que connaissent aujourd’hui de nombreux pays.</a:t>
            </a:r>
            <a:br>
              <a:rPr lang="fr-FR" dirty="0"/>
            </a:br>
            <a:r>
              <a:rPr lang="fr-FR" dirty="0"/>
              <a:t>Pourtant, il reste de notre responsabilité de veiller à ce que nos proches âgés trouvent réconfort et joie dans leurs années avancées.</a:t>
            </a:r>
          </a:p>
          <a:p>
            <a:r>
              <a:rPr lang="fr-FR" dirty="0"/>
              <a:t>Récemment aux États-Unis, un vieil homme vivant seul est décédé, et son corps n’a été découvert qu’un an plus tard, soulignant tragiquement l’isolement que peuvent parfois connaître les personnes âgées.</a:t>
            </a:r>
          </a:p>
          <a:p>
            <a:endParaRPr lang="en-US" dirty="0"/>
          </a:p>
        </p:txBody>
      </p:sp>
      <p:sp>
        <p:nvSpPr>
          <p:cNvPr id="4" name="Slide Number Placeholder 3">
            <a:extLst>
              <a:ext uri="{FF2B5EF4-FFF2-40B4-BE49-F238E27FC236}">
                <a16:creationId xmlns:a16="http://schemas.microsoft.com/office/drawing/2014/main" xmlns="" id="{A7398F1E-8C47-DD3A-9368-AF99F1BCF8D4}"/>
              </a:ext>
            </a:extLst>
          </p:cNvPr>
          <p:cNvSpPr>
            <a:spLocks noGrp="1"/>
          </p:cNvSpPr>
          <p:nvPr>
            <p:ph type="sldNum" sz="quarter" idx="5"/>
          </p:nvPr>
        </p:nvSpPr>
        <p:spPr/>
        <p:txBody>
          <a:bodyPr/>
          <a:lstStyle/>
          <a:p>
            <a:fld id="{CD172CA8-85E2-9743-98BC-C0452C2DCA4E}" type="slidenum">
              <a:rPr lang="en-US" smtClean="0"/>
              <a:t>20</a:t>
            </a:fld>
            <a:endParaRPr lang="en-US"/>
          </a:p>
        </p:txBody>
      </p:sp>
    </p:spTree>
    <p:extLst>
      <p:ext uri="{BB962C8B-B14F-4D97-AF65-F5344CB8AC3E}">
        <p14:creationId xmlns:p14="http://schemas.microsoft.com/office/powerpoint/2010/main" val="1371621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Que la maltraitance des personnes âgées soit motivée par la cupidité — l’envie de leur soutirer de l’argent — par la colère, des représailles ou simplement par le péché, elle cause du tort à tous.</a:t>
            </a:r>
            <a:br>
              <a:rPr lang="fr-FR" dirty="0"/>
            </a:br>
            <a:r>
              <a:rPr lang="fr-FR" dirty="0"/>
              <a:t>À l’inverse, bien traiter les personnes âgées — qu’il s’agisse de nos parents, d’autres personnes dont nous avons la charge, ou de membres de l’Église — profite à chacun de nous.</a:t>
            </a:r>
            <a:br>
              <a:rPr lang="fr-FR" dirty="0"/>
            </a:br>
            <a:r>
              <a:rPr lang="fr-FR" dirty="0"/>
              <a:t>Et c’est précisément ce que Dieu souhaite pour nous.</a:t>
            </a:r>
            <a:endParaRPr lang="en-US" dirty="0"/>
          </a:p>
        </p:txBody>
      </p:sp>
      <p:sp>
        <p:nvSpPr>
          <p:cNvPr id="4" name="Slide Number Placeholder 3"/>
          <p:cNvSpPr>
            <a:spLocks noGrp="1"/>
          </p:cNvSpPr>
          <p:nvPr>
            <p:ph type="sldNum" sz="quarter" idx="5"/>
          </p:nvPr>
        </p:nvSpPr>
        <p:spPr/>
        <p:txBody>
          <a:bodyPr/>
          <a:lstStyle/>
          <a:p>
            <a:fld id="{CD172CA8-85E2-9743-98BC-C0452C2DCA4E}" type="slidenum">
              <a:rPr lang="en-US" smtClean="0"/>
              <a:t>21</a:t>
            </a:fld>
            <a:endParaRPr lang="en-US"/>
          </a:p>
        </p:txBody>
      </p:sp>
    </p:spTree>
    <p:extLst>
      <p:ext uri="{BB962C8B-B14F-4D97-AF65-F5344CB8AC3E}">
        <p14:creationId xmlns:p14="http://schemas.microsoft.com/office/powerpoint/2010/main" val="2086398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85C2048-3242-1558-EDFF-3C4287B7CA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7A82751E-5DBE-55F9-808B-6B0C1D6E0C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76FF2F78-A9A6-3B23-B1B4-FFB5BA1A6E65}"/>
              </a:ext>
            </a:extLst>
          </p:cNvPr>
          <p:cNvSpPr>
            <a:spLocks noGrp="1"/>
          </p:cNvSpPr>
          <p:nvPr>
            <p:ph type="body" idx="1"/>
          </p:nvPr>
        </p:nvSpPr>
        <p:spPr/>
        <p:txBody>
          <a:bodyPr/>
          <a:lstStyle/>
          <a:p>
            <a:r>
              <a:rPr lang="fr-FR" dirty="0"/>
              <a:t>Aujourd’hui encore, Dieu nous exhorte à cesser toute maltraitance envers les personnes âgées.</a:t>
            </a:r>
            <a:br>
              <a:rPr lang="fr-FR" dirty="0"/>
            </a:br>
            <a:r>
              <a:rPr lang="fr-FR" b="1" dirty="0"/>
              <a:t>« Honore ton père et ta mère »</a:t>
            </a:r>
            <a:r>
              <a:rPr lang="fr-FR" dirty="0"/>
              <a:t> — c’est-à-dire traite-les avec honneur, obéissance et courtoisie — afin que tes jours soient prolongés dans le pays que l’Éternel, ton Dieu, te donne (Exode 20:12, AMPC).</a:t>
            </a:r>
          </a:p>
          <a:p>
            <a:r>
              <a:rPr lang="fr-FR" dirty="0"/>
              <a:t>Ainsi, nous pourrons pleinement vivre ce que proclame le Psaume 148:12-13.</a:t>
            </a:r>
          </a:p>
          <a:p>
            <a:endParaRPr lang="en-US" dirty="0"/>
          </a:p>
        </p:txBody>
      </p:sp>
      <p:sp>
        <p:nvSpPr>
          <p:cNvPr id="4" name="Slide Number Placeholder 3">
            <a:extLst>
              <a:ext uri="{FF2B5EF4-FFF2-40B4-BE49-F238E27FC236}">
                <a16:creationId xmlns:a16="http://schemas.microsoft.com/office/drawing/2014/main" xmlns="" id="{ACD5A4FF-8F45-6781-94B3-1423F3C7FF97}"/>
              </a:ext>
            </a:extLst>
          </p:cNvPr>
          <p:cNvSpPr>
            <a:spLocks noGrp="1"/>
          </p:cNvSpPr>
          <p:nvPr>
            <p:ph type="sldNum" sz="quarter" idx="5"/>
          </p:nvPr>
        </p:nvSpPr>
        <p:spPr/>
        <p:txBody>
          <a:bodyPr/>
          <a:lstStyle/>
          <a:p>
            <a:fld id="{CD172CA8-85E2-9743-98BC-C0452C2DCA4E}" type="slidenum">
              <a:rPr lang="en-US" smtClean="0"/>
              <a:t>22</a:t>
            </a:fld>
            <a:endParaRPr lang="en-US"/>
          </a:p>
        </p:txBody>
      </p:sp>
    </p:spTree>
    <p:extLst>
      <p:ext uri="{BB962C8B-B14F-4D97-AF65-F5344CB8AC3E}">
        <p14:creationId xmlns:p14="http://schemas.microsoft.com/office/powerpoint/2010/main" val="3763995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A91CE1E-0958-27DC-E1F4-BD0501EE29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2BA9219D-4251-B9C0-2BC4-EEDBD2D6D7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48583648-7B7E-88F8-ED8C-2258DD073999}"/>
              </a:ext>
            </a:extLst>
          </p:cNvPr>
          <p:cNvSpPr>
            <a:spLocks noGrp="1"/>
          </p:cNvSpPr>
          <p:nvPr>
            <p:ph type="body" idx="1"/>
          </p:nvPr>
        </p:nvSpPr>
        <p:spPr/>
        <p:txBody>
          <a:bodyPr/>
          <a:lstStyle/>
          <a:p>
            <a:r>
              <a:rPr lang="fr-FR" dirty="0"/>
              <a:t>Dans les derniers jours de l’histoire de la terre, à l’apogée du temps, les jeunes et les personnes âgées seront appelés à travailler ensemble, comme l’annonce Joël 2:28-29 (NIV).</a:t>
            </a:r>
            <a:endParaRPr lang="en-US" dirty="0"/>
          </a:p>
        </p:txBody>
      </p:sp>
      <p:sp>
        <p:nvSpPr>
          <p:cNvPr id="4" name="Slide Number Placeholder 3">
            <a:extLst>
              <a:ext uri="{FF2B5EF4-FFF2-40B4-BE49-F238E27FC236}">
                <a16:creationId xmlns:a16="http://schemas.microsoft.com/office/drawing/2014/main" xmlns="" id="{739BE04C-C16D-63F4-CEE7-5759E43FC5BD}"/>
              </a:ext>
            </a:extLst>
          </p:cNvPr>
          <p:cNvSpPr>
            <a:spLocks noGrp="1"/>
          </p:cNvSpPr>
          <p:nvPr>
            <p:ph type="sldNum" sz="quarter" idx="5"/>
          </p:nvPr>
        </p:nvSpPr>
        <p:spPr/>
        <p:txBody>
          <a:bodyPr/>
          <a:lstStyle/>
          <a:p>
            <a:fld id="{CD172CA8-85E2-9743-98BC-C0452C2DCA4E}" type="slidenum">
              <a:rPr lang="en-US" smtClean="0"/>
              <a:t>23</a:t>
            </a:fld>
            <a:endParaRPr lang="en-US"/>
          </a:p>
        </p:txBody>
      </p:sp>
    </p:spTree>
    <p:extLst>
      <p:ext uri="{BB962C8B-B14F-4D97-AF65-F5344CB8AC3E}">
        <p14:creationId xmlns:p14="http://schemas.microsoft.com/office/powerpoint/2010/main" val="2954993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Lorsque vous méditez sur ce commandement — </a:t>
            </a:r>
            <a:r>
              <a:rPr lang="fr-FR" b="1" dirty="0"/>
              <a:t>« Honore ton père et ta mère »</a:t>
            </a:r>
            <a:r>
              <a:rPr lang="fr-FR" dirty="0"/>
              <a:t> — qu’est-ce que cela signifie pour vous, concrètement ?</a:t>
            </a:r>
            <a:br>
              <a:rPr lang="fr-FR" dirty="0"/>
            </a:br>
            <a:r>
              <a:rPr lang="fr-FR" dirty="0"/>
              <a:t>Comment cette parole divine résonne-t-elle dans votre vie aujourd’hui ?</a:t>
            </a:r>
            <a:endParaRPr lang="en-US" dirty="0"/>
          </a:p>
        </p:txBody>
      </p:sp>
      <p:sp>
        <p:nvSpPr>
          <p:cNvPr id="4" name="Slide Number Placeholder 3"/>
          <p:cNvSpPr>
            <a:spLocks noGrp="1"/>
          </p:cNvSpPr>
          <p:nvPr>
            <p:ph type="sldNum" sz="quarter" idx="5"/>
          </p:nvPr>
        </p:nvSpPr>
        <p:spPr/>
        <p:txBody>
          <a:bodyPr/>
          <a:lstStyle/>
          <a:p>
            <a:fld id="{CD172CA8-85E2-9743-98BC-C0452C2DCA4E}" type="slidenum">
              <a:rPr lang="en-US" smtClean="0"/>
              <a:t>3</a:t>
            </a:fld>
            <a:endParaRPr lang="en-US"/>
          </a:p>
        </p:txBody>
      </p:sp>
    </p:spTree>
    <p:extLst>
      <p:ext uri="{BB962C8B-B14F-4D97-AF65-F5344CB8AC3E}">
        <p14:creationId xmlns:p14="http://schemas.microsoft.com/office/powerpoint/2010/main" val="1803127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Au fil des années, à l’occasion de la Journée de prévention de la maltraitance, nous avons abordé des sujets tels que la maltraitance des enfants, la violence conjugale, l’accompagnement et la protection des victimes.</a:t>
            </a:r>
            <a:br>
              <a:rPr lang="fr-FR" dirty="0"/>
            </a:br>
            <a:r>
              <a:rPr lang="fr-FR" dirty="0"/>
              <a:t>Aujourd’hui, nous désirons cependant mettre en lumière un autre type de maltraitance, un problème qui prend de l’ampleur : la maltraitance des personnes âgées.</a:t>
            </a:r>
            <a:endParaRPr lang="en-US" dirty="0"/>
          </a:p>
        </p:txBody>
      </p:sp>
      <p:sp>
        <p:nvSpPr>
          <p:cNvPr id="4" name="Slide Number Placeholder 3"/>
          <p:cNvSpPr>
            <a:spLocks noGrp="1"/>
          </p:cNvSpPr>
          <p:nvPr>
            <p:ph type="sldNum" sz="quarter" idx="5"/>
          </p:nvPr>
        </p:nvSpPr>
        <p:spPr/>
        <p:txBody>
          <a:bodyPr/>
          <a:lstStyle/>
          <a:p>
            <a:fld id="{CD172CA8-85E2-9743-98BC-C0452C2DCA4E}" type="slidenum">
              <a:rPr lang="en-US" smtClean="0"/>
              <a:t>4</a:t>
            </a:fld>
            <a:endParaRPr lang="en-US"/>
          </a:p>
        </p:txBody>
      </p:sp>
    </p:spTree>
    <p:extLst>
      <p:ext uri="{BB962C8B-B14F-4D97-AF65-F5344CB8AC3E}">
        <p14:creationId xmlns:p14="http://schemas.microsoft.com/office/powerpoint/2010/main" val="133975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EC40D4C-FAF3-387D-39AF-16FA34BCD8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341E7D4D-DCCF-7F41-FD23-E1D305DFB6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78326CD0-09F1-38E5-76A2-2347DDBEEC33}"/>
              </a:ext>
            </a:extLst>
          </p:cNvPr>
          <p:cNvSpPr>
            <a:spLocks noGrp="1"/>
          </p:cNvSpPr>
          <p:nvPr>
            <p:ph type="body" idx="1"/>
          </p:nvPr>
        </p:nvSpPr>
        <p:spPr/>
        <p:txBody>
          <a:bodyPr/>
          <a:lstStyle/>
          <a:p>
            <a:r>
              <a:rPr lang="fr-FR" dirty="0"/>
              <a:t>Je vous invite à garder en mémoire notre verset d’ouverture.</a:t>
            </a:r>
            <a:br>
              <a:rPr lang="fr-FR" dirty="0"/>
            </a:br>
            <a:r>
              <a:rPr lang="fr-FR" dirty="0"/>
              <a:t>Avant d’approfondir ce sujet, il reste un verset à lire ensemble.</a:t>
            </a:r>
            <a:br>
              <a:rPr lang="fr-FR" dirty="0"/>
            </a:br>
            <a:r>
              <a:rPr lang="fr-FR" dirty="0"/>
              <a:t>Lisons donc Proverbes 23:22.</a:t>
            </a:r>
          </a:p>
          <a:p>
            <a:r>
              <a:rPr lang="fr-FR" dirty="0"/>
              <a:t>Demander à </a:t>
            </a:r>
            <a:r>
              <a:rPr lang="fr-FR" dirty="0" err="1"/>
              <a:t>ChatGPT</a:t>
            </a:r>
            <a:endParaRPr lang="fr-FR" dirty="0"/>
          </a:p>
          <a:p>
            <a:endParaRPr lang="en-US" dirty="0"/>
          </a:p>
        </p:txBody>
      </p:sp>
      <p:sp>
        <p:nvSpPr>
          <p:cNvPr id="4" name="Slide Number Placeholder 3">
            <a:extLst>
              <a:ext uri="{FF2B5EF4-FFF2-40B4-BE49-F238E27FC236}">
                <a16:creationId xmlns:a16="http://schemas.microsoft.com/office/drawing/2014/main" xmlns="" id="{6394D7CA-7F4B-F182-F68D-CE75C9980113}"/>
              </a:ext>
            </a:extLst>
          </p:cNvPr>
          <p:cNvSpPr>
            <a:spLocks noGrp="1"/>
          </p:cNvSpPr>
          <p:nvPr>
            <p:ph type="sldNum" sz="quarter" idx="5"/>
          </p:nvPr>
        </p:nvSpPr>
        <p:spPr/>
        <p:txBody>
          <a:bodyPr/>
          <a:lstStyle/>
          <a:p>
            <a:fld id="{CD172CA8-85E2-9743-98BC-C0452C2DCA4E}" type="slidenum">
              <a:rPr lang="en-US" smtClean="0"/>
              <a:t>5</a:t>
            </a:fld>
            <a:endParaRPr lang="en-US"/>
          </a:p>
        </p:txBody>
      </p:sp>
    </p:spTree>
    <p:extLst>
      <p:ext uri="{BB962C8B-B14F-4D97-AF65-F5344CB8AC3E}">
        <p14:creationId xmlns:p14="http://schemas.microsoft.com/office/powerpoint/2010/main" val="2602553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531179E-3B6A-7223-2DC7-C44513DFB0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A4974AB6-99C4-DE4F-DDC9-EF2AFE813F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37E5EA5C-5A08-5B82-F1E1-4D7F56AF0592}"/>
              </a:ext>
            </a:extLst>
          </p:cNvPr>
          <p:cNvSpPr>
            <a:spLocks noGrp="1"/>
          </p:cNvSpPr>
          <p:nvPr>
            <p:ph type="body" idx="1"/>
          </p:nvPr>
        </p:nvSpPr>
        <p:spPr/>
        <p:txBody>
          <a:bodyPr/>
          <a:lstStyle/>
          <a:p>
            <a:r>
              <a:rPr lang="fr-FR" dirty="0"/>
              <a:t>L’exploitation financière est sans doute la forme la plus répandue de maltraitance envers les personnes âgées.</a:t>
            </a:r>
            <a:br>
              <a:rPr lang="fr-FR" dirty="0"/>
            </a:br>
            <a:r>
              <a:rPr lang="fr-FR" dirty="0"/>
              <a:t>Tout comme le jeune homme de l’histoire racontée dans l’Évangile de Marc maltraitait ses parents sous prétexte de religion, il arrive encore aujourd’hui que des croyants blessent leurs parents — parfois délibérément, parfois sans y réfléchir.</a:t>
            </a:r>
            <a:endParaRPr lang="en-US" dirty="0"/>
          </a:p>
        </p:txBody>
      </p:sp>
      <p:sp>
        <p:nvSpPr>
          <p:cNvPr id="4" name="Slide Number Placeholder 3">
            <a:extLst>
              <a:ext uri="{FF2B5EF4-FFF2-40B4-BE49-F238E27FC236}">
                <a16:creationId xmlns:a16="http://schemas.microsoft.com/office/drawing/2014/main" xmlns="" id="{D39399E5-E7A9-7843-D972-1DD9200319FB}"/>
              </a:ext>
            </a:extLst>
          </p:cNvPr>
          <p:cNvSpPr>
            <a:spLocks noGrp="1"/>
          </p:cNvSpPr>
          <p:nvPr>
            <p:ph type="sldNum" sz="quarter" idx="5"/>
          </p:nvPr>
        </p:nvSpPr>
        <p:spPr/>
        <p:txBody>
          <a:bodyPr/>
          <a:lstStyle/>
          <a:p>
            <a:fld id="{CD172CA8-85E2-9743-98BC-C0452C2DCA4E}" type="slidenum">
              <a:rPr lang="en-US" smtClean="0"/>
              <a:t>6</a:t>
            </a:fld>
            <a:endParaRPr lang="en-US"/>
          </a:p>
        </p:txBody>
      </p:sp>
    </p:spTree>
    <p:extLst>
      <p:ext uri="{BB962C8B-B14F-4D97-AF65-F5344CB8AC3E}">
        <p14:creationId xmlns:p14="http://schemas.microsoft.com/office/powerpoint/2010/main" val="35378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2DD0737-0D34-3537-6772-BFEAF48D0D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EE04726B-9359-8ECE-D67E-4BAAB2CFAD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D5575ADF-6C5B-6922-2DCF-ECC09ADE83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C424BF04-82C7-D00F-DD17-CA9EA17BA100}"/>
              </a:ext>
            </a:extLst>
          </p:cNvPr>
          <p:cNvSpPr>
            <a:spLocks noGrp="1"/>
          </p:cNvSpPr>
          <p:nvPr>
            <p:ph type="sldNum" sz="quarter" idx="5"/>
          </p:nvPr>
        </p:nvSpPr>
        <p:spPr/>
        <p:txBody>
          <a:bodyPr/>
          <a:lstStyle/>
          <a:p>
            <a:fld id="{CD172CA8-85E2-9743-98BC-C0452C2DCA4E}" type="slidenum">
              <a:rPr lang="en-US" smtClean="0"/>
              <a:t>7</a:t>
            </a:fld>
            <a:endParaRPr lang="en-US"/>
          </a:p>
        </p:txBody>
      </p:sp>
    </p:spTree>
    <p:extLst>
      <p:ext uri="{BB962C8B-B14F-4D97-AF65-F5344CB8AC3E}">
        <p14:creationId xmlns:p14="http://schemas.microsoft.com/office/powerpoint/2010/main" val="1447765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14B9D30-A055-9261-947E-02B987B4C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99A1F154-FC46-5672-41FB-91ADFB639E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A41F60BC-3A89-3CE2-2C3B-696F75AEFA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7A86D714-CE2D-3FF1-8CE5-9D870F3CD5AF}"/>
              </a:ext>
            </a:extLst>
          </p:cNvPr>
          <p:cNvSpPr>
            <a:spLocks noGrp="1"/>
          </p:cNvSpPr>
          <p:nvPr>
            <p:ph type="sldNum" sz="quarter" idx="5"/>
          </p:nvPr>
        </p:nvSpPr>
        <p:spPr/>
        <p:txBody>
          <a:bodyPr/>
          <a:lstStyle/>
          <a:p>
            <a:fld id="{CD172CA8-85E2-9743-98BC-C0452C2DCA4E}" type="slidenum">
              <a:rPr lang="en-US" smtClean="0"/>
              <a:t>8</a:t>
            </a:fld>
            <a:endParaRPr lang="en-US"/>
          </a:p>
        </p:txBody>
      </p:sp>
    </p:spTree>
    <p:extLst>
      <p:ext uri="{BB962C8B-B14F-4D97-AF65-F5344CB8AC3E}">
        <p14:creationId xmlns:p14="http://schemas.microsoft.com/office/powerpoint/2010/main" val="4288112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83A00EE-74B8-F504-3A74-123FD76952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58D0068B-6E42-5FF1-5BF8-F2F44FC389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617C6C07-2FF5-C747-275F-89B2DB1828E3}"/>
              </a:ext>
            </a:extLst>
          </p:cNvPr>
          <p:cNvSpPr>
            <a:spLocks noGrp="1"/>
          </p:cNvSpPr>
          <p:nvPr>
            <p:ph type="body" idx="1"/>
          </p:nvPr>
        </p:nvSpPr>
        <p:spPr/>
        <p:txBody>
          <a:bodyPr/>
          <a:lstStyle/>
          <a:p>
            <a:r>
              <a:rPr lang="fr-FR" dirty="0"/>
              <a:t>Si, selon les Écritures citées par Jésus au verset 10 (Exode 21:17 et Lévitique 20:9), les enfants qui maudissent leurs parents méritent la mort, combien plus ceux qui les privent de nourriture, les négligent ou les maltraitent de quelque manière que ce soit méritent-ils un châtiment ?</a:t>
            </a:r>
            <a:endParaRPr lang="en-US" dirty="0"/>
          </a:p>
        </p:txBody>
      </p:sp>
      <p:sp>
        <p:nvSpPr>
          <p:cNvPr id="4" name="Slide Number Placeholder 3">
            <a:extLst>
              <a:ext uri="{FF2B5EF4-FFF2-40B4-BE49-F238E27FC236}">
                <a16:creationId xmlns:a16="http://schemas.microsoft.com/office/drawing/2014/main" xmlns="" id="{4C38543E-B943-66B7-B2F6-2FEA3321DA05}"/>
              </a:ext>
            </a:extLst>
          </p:cNvPr>
          <p:cNvSpPr>
            <a:spLocks noGrp="1"/>
          </p:cNvSpPr>
          <p:nvPr>
            <p:ph type="sldNum" sz="quarter" idx="5"/>
          </p:nvPr>
        </p:nvSpPr>
        <p:spPr/>
        <p:txBody>
          <a:bodyPr/>
          <a:lstStyle/>
          <a:p>
            <a:fld id="{CD172CA8-85E2-9743-98BC-C0452C2DCA4E}" type="slidenum">
              <a:rPr lang="en-US" smtClean="0"/>
              <a:t>9</a:t>
            </a:fld>
            <a:endParaRPr lang="en-US"/>
          </a:p>
        </p:txBody>
      </p:sp>
    </p:spTree>
    <p:extLst>
      <p:ext uri="{BB962C8B-B14F-4D97-AF65-F5344CB8AC3E}">
        <p14:creationId xmlns:p14="http://schemas.microsoft.com/office/powerpoint/2010/main" val="3877743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07BC76-B972-F2A6-576C-B4EA2A7895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t-BR"/>
          </a:p>
        </p:txBody>
      </p:sp>
      <p:sp>
        <p:nvSpPr>
          <p:cNvPr id="3" name="Subtitle 2">
            <a:extLst>
              <a:ext uri="{FF2B5EF4-FFF2-40B4-BE49-F238E27FC236}">
                <a16:creationId xmlns:a16="http://schemas.microsoft.com/office/drawing/2014/main" xmlns="" id="{5468E9E5-3E59-2CE5-3152-A1F16A0E1C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t-BR"/>
          </a:p>
        </p:txBody>
      </p:sp>
      <p:sp>
        <p:nvSpPr>
          <p:cNvPr id="4" name="Date Placeholder 3">
            <a:extLst>
              <a:ext uri="{FF2B5EF4-FFF2-40B4-BE49-F238E27FC236}">
                <a16:creationId xmlns:a16="http://schemas.microsoft.com/office/drawing/2014/main" xmlns="" id="{03C55046-9A0B-D774-C6B9-E637A39F2CD2}"/>
              </a:ext>
            </a:extLst>
          </p:cNvPr>
          <p:cNvSpPr>
            <a:spLocks noGrp="1"/>
          </p:cNvSpPr>
          <p:nvPr>
            <p:ph type="dt" sz="half" idx="10"/>
          </p:nvPr>
        </p:nvSpPr>
        <p:spPr/>
        <p:txBody>
          <a:bodyPr/>
          <a:lstStyle/>
          <a:p>
            <a:fld id="{10629ADE-8CFD-4149-873B-3F8662D8AEAA}" type="datetimeFigureOut">
              <a:rPr lang="pt-BR" smtClean="0"/>
              <a:t>10/11/2025</a:t>
            </a:fld>
            <a:endParaRPr lang="pt-BR"/>
          </a:p>
        </p:txBody>
      </p:sp>
      <p:sp>
        <p:nvSpPr>
          <p:cNvPr id="5" name="Footer Placeholder 4">
            <a:extLst>
              <a:ext uri="{FF2B5EF4-FFF2-40B4-BE49-F238E27FC236}">
                <a16:creationId xmlns:a16="http://schemas.microsoft.com/office/drawing/2014/main" xmlns="" id="{72188F71-DD25-EE01-6850-CEECB11B379A}"/>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xmlns="" id="{50919CE2-749A-5BF4-2CAB-F9D9BD689DEA}"/>
              </a:ext>
            </a:extLst>
          </p:cNvPr>
          <p:cNvSpPr>
            <a:spLocks noGrp="1"/>
          </p:cNvSpPr>
          <p:nvPr>
            <p:ph type="sldNum" sz="quarter" idx="12"/>
          </p:nvPr>
        </p:nvSpPr>
        <p:spPr/>
        <p:txBody>
          <a:bodyPr/>
          <a:lstStyle/>
          <a:p>
            <a:fld id="{823ECBDF-92E9-42AC-A2BC-5761CD677A07}" type="slidenum">
              <a:rPr lang="pt-BR" smtClean="0"/>
              <a:t>‹N°›</a:t>
            </a:fld>
            <a:endParaRPr lang="pt-BR"/>
          </a:p>
        </p:txBody>
      </p:sp>
    </p:spTree>
    <p:extLst>
      <p:ext uri="{BB962C8B-B14F-4D97-AF65-F5344CB8AC3E}">
        <p14:creationId xmlns:p14="http://schemas.microsoft.com/office/powerpoint/2010/main" val="2787920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C4063B-EB39-76DA-A051-D8FAC906E7A8}"/>
              </a:ext>
            </a:extLst>
          </p:cNvPr>
          <p:cNvSpPr>
            <a:spLocks noGrp="1"/>
          </p:cNvSpPr>
          <p:nvPr>
            <p:ph type="title"/>
          </p:nvPr>
        </p:nvSpPr>
        <p:spPr/>
        <p:txBody>
          <a:bodyPr/>
          <a:lstStyle/>
          <a:p>
            <a:r>
              <a:rPr lang="en-US"/>
              <a:t>Click to edit Master title style</a:t>
            </a:r>
            <a:endParaRPr lang="pt-BR"/>
          </a:p>
        </p:txBody>
      </p:sp>
      <p:sp>
        <p:nvSpPr>
          <p:cNvPr id="3" name="Vertical Text Placeholder 2">
            <a:extLst>
              <a:ext uri="{FF2B5EF4-FFF2-40B4-BE49-F238E27FC236}">
                <a16:creationId xmlns:a16="http://schemas.microsoft.com/office/drawing/2014/main" xmlns="" id="{DCDB1E51-8895-7952-069C-D7867E9B21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xmlns="" id="{E8BF3769-856D-F0B3-BF0A-15A23EF159F6}"/>
              </a:ext>
            </a:extLst>
          </p:cNvPr>
          <p:cNvSpPr>
            <a:spLocks noGrp="1"/>
          </p:cNvSpPr>
          <p:nvPr>
            <p:ph type="dt" sz="half" idx="10"/>
          </p:nvPr>
        </p:nvSpPr>
        <p:spPr/>
        <p:txBody>
          <a:bodyPr/>
          <a:lstStyle/>
          <a:p>
            <a:fld id="{10629ADE-8CFD-4149-873B-3F8662D8AEAA}" type="datetimeFigureOut">
              <a:rPr lang="pt-BR" smtClean="0"/>
              <a:t>10/11/2025</a:t>
            </a:fld>
            <a:endParaRPr lang="pt-BR"/>
          </a:p>
        </p:txBody>
      </p:sp>
      <p:sp>
        <p:nvSpPr>
          <p:cNvPr id="5" name="Footer Placeholder 4">
            <a:extLst>
              <a:ext uri="{FF2B5EF4-FFF2-40B4-BE49-F238E27FC236}">
                <a16:creationId xmlns:a16="http://schemas.microsoft.com/office/drawing/2014/main" xmlns="" id="{1C26EBE0-15FD-C626-31D6-058E070C6F84}"/>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xmlns="" id="{437EACBD-467D-FBF8-B2C5-D1CE5434D6BE}"/>
              </a:ext>
            </a:extLst>
          </p:cNvPr>
          <p:cNvSpPr>
            <a:spLocks noGrp="1"/>
          </p:cNvSpPr>
          <p:nvPr>
            <p:ph type="sldNum" sz="quarter" idx="12"/>
          </p:nvPr>
        </p:nvSpPr>
        <p:spPr/>
        <p:txBody>
          <a:bodyPr/>
          <a:lstStyle/>
          <a:p>
            <a:fld id="{823ECBDF-92E9-42AC-A2BC-5761CD677A07}" type="slidenum">
              <a:rPr lang="pt-BR" smtClean="0"/>
              <a:t>‹N°›</a:t>
            </a:fld>
            <a:endParaRPr lang="pt-BR"/>
          </a:p>
        </p:txBody>
      </p:sp>
    </p:spTree>
    <p:extLst>
      <p:ext uri="{BB962C8B-B14F-4D97-AF65-F5344CB8AC3E}">
        <p14:creationId xmlns:p14="http://schemas.microsoft.com/office/powerpoint/2010/main" val="741611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384DB61-4D2B-68CF-742E-5A2105D9B9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pt-BR"/>
          </a:p>
        </p:txBody>
      </p:sp>
      <p:sp>
        <p:nvSpPr>
          <p:cNvPr id="3" name="Vertical Text Placeholder 2">
            <a:extLst>
              <a:ext uri="{FF2B5EF4-FFF2-40B4-BE49-F238E27FC236}">
                <a16:creationId xmlns:a16="http://schemas.microsoft.com/office/drawing/2014/main" xmlns="" id="{BB04C7BC-EC4F-357D-939C-4A83A618DB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xmlns="" id="{C72032C4-7D52-32CD-51D7-5C3BD443D290}"/>
              </a:ext>
            </a:extLst>
          </p:cNvPr>
          <p:cNvSpPr>
            <a:spLocks noGrp="1"/>
          </p:cNvSpPr>
          <p:nvPr>
            <p:ph type="dt" sz="half" idx="10"/>
          </p:nvPr>
        </p:nvSpPr>
        <p:spPr/>
        <p:txBody>
          <a:bodyPr/>
          <a:lstStyle/>
          <a:p>
            <a:fld id="{10629ADE-8CFD-4149-873B-3F8662D8AEAA}" type="datetimeFigureOut">
              <a:rPr lang="pt-BR" smtClean="0"/>
              <a:t>10/11/2025</a:t>
            </a:fld>
            <a:endParaRPr lang="pt-BR"/>
          </a:p>
        </p:txBody>
      </p:sp>
      <p:sp>
        <p:nvSpPr>
          <p:cNvPr id="5" name="Footer Placeholder 4">
            <a:extLst>
              <a:ext uri="{FF2B5EF4-FFF2-40B4-BE49-F238E27FC236}">
                <a16:creationId xmlns:a16="http://schemas.microsoft.com/office/drawing/2014/main" xmlns="" id="{59C1571C-4BA8-67BD-6E9C-DA74F3E173F6}"/>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xmlns="" id="{33083481-9B41-1C55-288F-43E0117E49D3}"/>
              </a:ext>
            </a:extLst>
          </p:cNvPr>
          <p:cNvSpPr>
            <a:spLocks noGrp="1"/>
          </p:cNvSpPr>
          <p:nvPr>
            <p:ph type="sldNum" sz="quarter" idx="12"/>
          </p:nvPr>
        </p:nvSpPr>
        <p:spPr/>
        <p:txBody>
          <a:bodyPr/>
          <a:lstStyle/>
          <a:p>
            <a:fld id="{823ECBDF-92E9-42AC-A2BC-5761CD677A07}" type="slidenum">
              <a:rPr lang="pt-BR" smtClean="0"/>
              <a:t>‹N°›</a:t>
            </a:fld>
            <a:endParaRPr lang="pt-BR"/>
          </a:p>
        </p:txBody>
      </p:sp>
    </p:spTree>
    <p:extLst>
      <p:ext uri="{BB962C8B-B14F-4D97-AF65-F5344CB8AC3E}">
        <p14:creationId xmlns:p14="http://schemas.microsoft.com/office/powerpoint/2010/main" val="866080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EA3A22-CFF4-4FD7-0D01-6EE68517A311}"/>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xmlns="" id="{BBFB49A3-DFA0-9882-CD99-538989B73B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xmlns="" id="{2D8EB6CB-FDB0-56FF-A250-1015EC61942E}"/>
              </a:ext>
            </a:extLst>
          </p:cNvPr>
          <p:cNvSpPr>
            <a:spLocks noGrp="1"/>
          </p:cNvSpPr>
          <p:nvPr>
            <p:ph type="dt" sz="half" idx="10"/>
          </p:nvPr>
        </p:nvSpPr>
        <p:spPr/>
        <p:txBody>
          <a:bodyPr/>
          <a:lstStyle/>
          <a:p>
            <a:fld id="{10629ADE-8CFD-4149-873B-3F8662D8AEAA}" type="datetimeFigureOut">
              <a:rPr lang="pt-BR" smtClean="0"/>
              <a:t>10/11/2025</a:t>
            </a:fld>
            <a:endParaRPr lang="pt-BR"/>
          </a:p>
        </p:txBody>
      </p:sp>
      <p:sp>
        <p:nvSpPr>
          <p:cNvPr id="5" name="Footer Placeholder 4">
            <a:extLst>
              <a:ext uri="{FF2B5EF4-FFF2-40B4-BE49-F238E27FC236}">
                <a16:creationId xmlns:a16="http://schemas.microsoft.com/office/drawing/2014/main" xmlns="" id="{918FBB6D-B890-5AE4-3B14-2A4C6A6DF858}"/>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xmlns="" id="{A8DE9148-B801-AC1D-E9B3-870EFF6B567A}"/>
              </a:ext>
            </a:extLst>
          </p:cNvPr>
          <p:cNvSpPr>
            <a:spLocks noGrp="1"/>
          </p:cNvSpPr>
          <p:nvPr>
            <p:ph type="sldNum" sz="quarter" idx="12"/>
          </p:nvPr>
        </p:nvSpPr>
        <p:spPr/>
        <p:txBody>
          <a:bodyPr/>
          <a:lstStyle/>
          <a:p>
            <a:fld id="{823ECBDF-92E9-42AC-A2BC-5761CD677A07}" type="slidenum">
              <a:rPr lang="pt-BR" smtClean="0"/>
              <a:t>‹N°›</a:t>
            </a:fld>
            <a:endParaRPr lang="pt-BR"/>
          </a:p>
        </p:txBody>
      </p:sp>
    </p:spTree>
    <p:extLst>
      <p:ext uri="{BB962C8B-B14F-4D97-AF65-F5344CB8AC3E}">
        <p14:creationId xmlns:p14="http://schemas.microsoft.com/office/powerpoint/2010/main" val="134789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C52DC4-092C-0B67-3BBC-AFDDA87D53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t-BR"/>
          </a:p>
        </p:txBody>
      </p:sp>
      <p:sp>
        <p:nvSpPr>
          <p:cNvPr id="3" name="Text Placeholder 2">
            <a:extLst>
              <a:ext uri="{FF2B5EF4-FFF2-40B4-BE49-F238E27FC236}">
                <a16:creationId xmlns:a16="http://schemas.microsoft.com/office/drawing/2014/main" xmlns="" id="{6431B5A0-6594-0923-4A2D-2DDD6C7137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A0695A1-481B-1E79-2E31-36E387D498CF}"/>
              </a:ext>
            </a:extLst>
          </p:cNvPr>
          <p:cNvSpPr>
            <a:spLocks noGrp="1"/>
          </p:cNvSpPr>
          <p:nvPr>
            <p:ph type="dt" sz="half" idx="10"/>
          </p:nvPr>
        </p:nvSpPr>
        <p:spPr/>
        <p:txBody>
          <a:bodyPr/>
          <a:lstStyle/>
          <a:p>
            <a:fld id="{10629ADE-8CFD-4149-873B-3F8662D8AEAA}" type="datetimeFigureOut">
              <a:rPr lang="pt-BR" smtClean="0"/>
              <a:t>10/11/2025</a:t>
            </a:fld>
            <a:endParaRPr lang="pt-BR"/>
          </a:p>
        </p:txBody>
      </p:sp>
      <p:sp>
        <p:nvSpPr>
          <p:cNvPr id="5" name="Footer Placeholder 4">
            <a:extLst>
              <a:ext uri="{FF2B5EF4-FFF2-40B4-BE49-F238E27FC236}">
                <a16:creationId xmlns:a16="http://schemas.microsoft.com/office/drawing/2014/main" xmlns="" id="{E12B2A26-D894-5162-8BAD-06D00A3D47EB}"/>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xmlns="" id="{72D9580A-6AF6-2F2D-E30F-FC3EE8F0783F}"/>
              </a:ext>
            </a:extLst>
          </p:cNvPr>
          <p:cNvSpPr>
            <a:spLocks noGrp="1"/>
          </p:cNvSpPr>
          <p:nvPr>
            <p:ph type="sldNum" sz="quarter" idx="12"/>
          </p:nvPr>
        </p:nvSpPr>
        <p:spPr/>
        <p:txBody>
          <a:bodyPr/>
          <a:lstStyle/>
          <a:p>
            <a:fld id="{823ECBDF-92E9-42AC-A2BC-5761CD677A07}" type="slidenum">
              <a:rPr lang="pt-BR" smtClean="0"/>
              <a:t>‹N°›</a:t>
            </a:fld>
            <a:endParaRPr lang="pt-BR"/>
          </a:p>
        </p:txBody>
      </p:sp>
    </p:spTree>
    <p:extLst>
      <p:ext uri="{BB962C8B-B14F-4D97-AF65-F5344CB8AC3E}">
        <p14:creationId xmlns:p14="http://schemas.microsoft.com/office/powerpoint/2010/main" val="1662867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ACF7AA-B3FD-79B1-6AE2-3B064842C9EF}"/>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xmlns="" id="{5DB705DF-4D6A-0CF5-F9B8-23F3D0FB4F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a:extLst>
              <a:ext uri="{FF2B5EF4-FFF2-40B4-BE49-F238E27FC236}">
                <a16:creationId xmlns:a16="http://schemas.microsoft.com/office/drawing/2014/main" xmlns="" id="{C29C15D0-5599-0240-1BD5-801CC578E8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Date Placeholder 4">
            <a:extLst>
              <a:ext uri="{FF2B5EF4-FFF2-40B4-BE49-F238E27FC236}">
                <a16:creationId xmlns:a16="http://schemas.microsoft.com/office/drawing/2014/main" xmlns="" id="{D81AD005-3CCE-AF19-FF1B-7F29C499C4D8}"/>
              </a:ext>
            </a:extLst>
          </p:cNvPr>
          <p:cNvSpPr>
            <a:spLocks noGrp="1"/>
          </p:cNvSpPr>
          <p:nvPr>
            <p:ph type="dt" sz="half" idx="10"/>
          </p:nvPr>
        </p:nvSpPr>
        <p:spPr/>
        <p:txBody>
          <a:bodyPr/>
          <a:lstStyle/>
          <a:p>
            <a:fld id="{10629ADE-8CFD-4149-873B-3F8662D8AEAA}" type="datetimeFigureOut">
              <a:rPr lang="pt-BR" smtClean="0"/>
              <a:t>10/11/2025</a:t>
            </a:fld>
            <a:endParaRPr lang="pt-BR"/>
          </a:p>
        </p:txBody>
      </p:sp>
      <p:sp>
        <p:nvSpPr>
          <p:cNvPr id="6" name="Footer Placeholder 5">
            <a:extLst>
              <a:ext uri="{FF2B5EF4-FFF2-40B4-BE49-F238E27FC236}">
                <a16:creationId xmlns:a16="http://schemas.microsoft.com/office/drawing/2014/main" xmlns="" id="{CFED1DED-B187-C2EE-DDEF-28CDB740326A}"/>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xmlns="" id="{DA3BD4A4-D064-B5E9-DDBC-5E25E045FC23}"/>
              </a:ext>
            </a:extLst>
          </p:cNvPr>
          <p:cNvSpPr>
            <a:spLocks noGrp="1"/>
          </p:cNvSpPr>
          <p:nvPr>
            <p:ph type="sldNum" sz="quarter" idx="12"/>
          </p:nvPr>
        </p:nvSpPr>
        <p:spPr/>
        <p:txBody>
          <a:bodyPr/>
          <a:lstStyle/>
          <a:p>
            <a:fld id="{823ECBDF-92E9-42AC-A2BC-5761CD677A07}" type="slidenum">
              <a:rPr lang="pt-BR" smtClean="0"/>
              <a:t>‹N°›</a:t>
            </a:fld>
            <a:endParaRPr lang="pt-BR"/>
          </a:p>
        </p:txBody>
      </p:sp>
    </p:spTree>
    <p:extLst>
      <p:ext uri="{BB962C8B-B14F-4D97-AF65-F5344CB8AC3E}">
        <p14:creationId xmlns:p14="http://schemas.microsoft.com/office/powerpoint/2010/main" val="374163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8E4A74-C41A-1F71-1477-CA09AEF6C211}"/>
              </a:ext>
            </a:extLst>
          </p:cNvPr>
          <p:cNvSpPr>
            <a:spLocks noGrp="1"/>
          </p:cNvSpPr>
          <p:nvPr>
            <p:ph type="title"/>
          </p:nvPr>
        </p:nvSpPr>
        <p:spPr>
          <a:xfrm>
            <a:off x="839788" y="365125"/>
            <a:ext cx="10515600" cy="1325563"/>
          </a:xfrm>
        </p:spPr>
        <p:txBody>
          <a:bodyPr/>
          <a:lstStyle/>
          <a:p>
            <a:r>
              <a:rPr lang="en-US"/>
              <a:t>Click to edit Master title style</a:t>
            </a:r>
            <a:endParaRPr lang="pt-BR"/>
          </a:p>
        </p:txBody>
      </p:sp>
      <p:sp>
        <p:nvSpPr>
          <p:cNvPr id="3" name="Text Placeholder 2">
            <a:extLst>
              <a:ext uri="{FF2B5EF4-FFF2-40B4-BE49-F238E27FC236}">
                <a16:creationId xmlns:a16="http://schemas.microsoft.com/office/drawing/2014/main" xmlns="" id="{7EEFCE21-9169-0F94-410E-B938AEADF3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5CB15C6-473E-7784-23D3-B6ED2DE9B9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a:extLst>
              <a:ext uri="{FF2B5EF4-FFF2-40B4-BE49-F238E27FC236}">
                <a16:creationId xmlns:a16="http://schemas.microsoft.com/office/drawing/2014/main" xmlns="" id="{CD5864F0-E273-1F16-F0EB-B9F1B83158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24FF94E-0507-5E82-2BCF-7377114B17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Date Placeholder 6">
            <a:extLst>
              <a:ext uri="{FF2B5EF4-FFF2-40B4-BE49-F238E27FC236}">
                <a16:creationId xmlns:a16="http://schemas.microsoft.com/office/drawing/2014/main" xmlns="" id="{BAFA44A3-0114-DDA4-9EF0-87E91D2A6F8B}"/>
              </a:ext>
            </a:extLst>
          </p:cNvPr>
          <p:cNvSpPr>
            <a:spLocks noGrp="1"/>
          </p:cNvSpPr>
          <p:nvPr>
            <p:ph type="dt" sz="half" idx="10"/>
          </p:nvPr>
        </p:nvSpPr>
        <p:spPr/>
        <p:txBody>
          <a:bodyPr/>
          <a:lstStyle/>
          <a:p>
            <a:fld id="{10629ADE-8CFD-4149-873B-3F8662D8AEAA}" type="datetimeFigureOut">
              <a:rPr lang="pt-BR" smtClean="0"/>
              <a:t>10/11/2025</a:t>
            </a:fld>
            <a:endParaRPr lang="pt-BR"/>
          </a:p>
        </p:txBody>
      </p:sp>
      <p:sp>
        <p:nvSpPr>
          <p:cNvPr id="8" name="Footer Placeholder 7">
            <a:extLst>
              <a:ext uri="{FF2B5EF4-FFF2-40B4-BE49-F238E27FC236}">
                <a16:creationId xmlns:a16="http://schemas.microsoft.com/office/drawing/2014/main" xmlns="" id="{60377783-660C-D39E-D2D0-6BF98D151D49}"/>
              </a:ext>
            </a:extLst>
          </p:cNvPr>
          <p:cNvSpPr>
            <a:spLocks noGrp="1"/>
          </p:cNvSpPr>
          <p:nvPr>
            <p:ph type="ftr" sz="quarter" idx="11"/>
          </p:nvPr>
        </p:nvSpPr>
        <p:spPr/>
        <p:txBody>
          <a:bodyPr/>
          <a:lstStyle/>
          <a:p>
            <a:endParaRPr lang="pt-BR"/>
          </a:p>
        </p:txBody>
      </p:sp>
      <p:sp>
        <p:nvSpPr>
          <p:cNvPr id="9" name="Slide Number Placeholder 8">
            <a:extLst>
              <a:ext uri="{FF2B5EF4-FFF2-40B4-BE49-F238E27FC236}">
                <a16:creationId xmlns:a16="http://schemas.microsoft.com/office/drawing/2014/main" xmlns="" id="{1AEF9AA5-8E4F-F7CD-33E9-B7794BBA18AB}"/>
              </a:ext>
            </a:extLst>
          </p:cNvPr>
          <p:cNvSpPr>
            <a:spLocks noGrp="1"/>
          </p:cNvSpPr>
          <p:nvPr>
            <p:ph type="sldNum" sz="quarter" idx="12"/>
          </p:nvPr>
        </p:nvSpPr>
        <p:spPr/>
        <p:txBody>
          <a:bodyPr/>
          <a:lstStyle/>
          <a:p>
            <a:fld id="{823ECBDF-92E9-42AC-A2BC-5761CD677A07}" type="slidenum">
              <a:rPr lang="pt-BR" smtClean="0"/>
              <a:t>‹N°›</a:t>
            </a:fld>
            <a:endParaRPr lang="pt-BR"/>
          </a:p>
        </p:txBody>
      </p:sp>
    </p:spTree>
    <p:extLst>
      <p:ext uri="{BB962C8B-B14F-4D97-AF65-F5344CB8AC3E}">
        <p14:creationId xmlns:p14="http://schemas.microsoft.com/office/powerpoint/2010/main" val="171910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C9312F-4DAF-FAE5-4AAB-39B9691CECF2}"/>
              </a:ext>
            </a:extLst>
          </p:cNvPr>
          <p:cNvSpPr>
            <a:spLocks noGrp="1"/>
          </p:cNvSpPr>
          <p:nvPr>
            <p:ph type="title"/>
          </p:nvPr>
        </p:nvSpPr>
        <p:spPr/>
        <p:txBody>
          <a:bodyPr/>
          <a:lstStyle/>
          <a:p>
            <a:r>
              <a:rPr lang="en-US"/>
              <a:t>Click to edit Master title style</a:t>
            </a:r>
            <a:endParaRPr lang="pt-BR"/>
          </a:p>
        </p:txBody>
      </p:sp>
      <p:sp>
        <p:nvSpPr>
          <p:cNvPr id="3" name="Date Placeholder 2">
            <a:extLst>
              <a:ext uri="{FF2B5EF4-FFF2-40B4-BE49-F238E27FC236}">
                <a16:creationId xmlns:a16="http://schemas.microsoft.com/office/drawing/2014/main" xmlns="" id="{8DB131BF-B9FF-7C84-D45F-474D76123A72}"/>
              </a:ext>
            </a:extLst>
          </p:cNvPr>
          <p:cNvSpPr>
            <a:spLocks noGrp="1"/>
          </p:cNvSpPr>
          <p:nvPr>
            <p:ph type="dt" sz="half" idx="10"/>
          </p:nvPr>
        </p:nvSpPr>
        <p:spPr/>
        <p:txBody>
          <a:bodyPr/>
          <a:lstStyle/>
          <a:p>
            <a:fld id="{10629ADE-8CFD-4149-873B-3F8662D8AEAA}" type="datetimeFigureOut">
              <a:rPr lang="pt-BR" smtClean="0"/>
              <a:t>10/11/2025</a:t>
            </a:fld>
            <a:endParaRPr lang="pt-BR"/>
          </a:p>
        </p:txBody>
      </p:sp>
      <p:sp>
        <p:nvSpPr>
          <p:cNvPr id="4" name="Footer Placeholder 3">
            <a:extLst>
              <a:ext uri="{FF2B5EF4-FFF2-40B4-BE49-F238E27FC236}">
                <a16:creationId xmlns:a16="http://schemas.microsoft.com/office/drawing/2014/main" xmlns="" id="{729417E3-436F-2E84-921B-74484C528703}"/>
              </a:ext>
            </a:extLst>
          </p:cNvPr>
          <p:cNvSpPr>
            <a:spLocks noGrp="1"/>
          </p:cNvSpPr>
          <p:nvPr>
            <p:ph type="ftr" sz="quarter" idx="11"/>
          </p:nvPr>
        </p:nvSpPr>
        <p:spPr/>
        <p:txBody>
          <a:bodyPr/>
          <a:lstStyle/>
          <a:p>
            <a:endParaRPr lang="pt-BR"/>
          </a:p>
        </p:txBody>
      </p:sp>
      <p:sp>
        <p:nvSpPr>
          <p:cNvPr id="5" name="Slide Number Placeholder 4">
            <a:extLst>
              <a:ext uri="{FF2B5EF4-FFF2-40B4-BE49-F238E27FC236}">
                <a16:creationId xmlns:a16="http://schemas.microsoft.com/office/drawing/2014/main" xmlns="" id="{639EE9F0-1DBC-F573-E2B8-CE20062EB810}"/>
              </a:ext>
            </a:extLst>
          </p:cNvPr>
          <p:cNvSpPr>
            <a:spLocks noGrp="1"/>
          </p:cNvSpPr>
          <p:nvPr>
            <p:ph type="sldNum" sz="quarter" idx="12"/>
          </p:nvPr>
        </p:nvSpPr>
        <p:spPr/>
        <p:txBody>
          <a:bodyPr/>
          <a:lstStyle/>
          <a:p>
            <a:fld id="{823ECBDF-92E9-42AC-A2BC-5761CD677A07}" type="slidenum">
              <a:rPr lang="pt-BR" smtClean="0"/>
              <a:t>‹N°›</a:t>
            </a:fld>
            <a:endParaRPr lang="pt-BR"/>
          </a:p>
        </p:txBody>
      </p:sp>
    </p:spTree>
    <p:extLst>
      <p:ext uri="{BB962C8B-B14F-4D97-AF65-F5344CB8AC3E}">
        <p14:creationId xmlns:p14="http://schemas.microsoft.com/office/powerpoint/2010/main" val="4067446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7B5B57E-F04B-3079-73B8-0639DE6038AF}"/>
              </a:ext>
            </a:extLst>
          </p:cNvPr>
          <p:cNvSpPr>
            <a:spLocks noGrp="1"/>
          </p:cNvSpPr>
          <p:nvPr>
            <p:ph type="dt" sz="half" idx="10"/>
          </p:nvPr>
        </p:nvSpPr>
        <p:spPr/>
        <p:txBody>
          <a:bodyPr/>
          <a:lstStyle/>
          <a:p>
            <a:fld id="{10629ADE-8CFD-4149-873B-3F8662D8AEAA}" type="datetimeFigureOut">
              <a:rPr lang="pt-BR" smtClean="0"/>
              <a:t>10/11/2025</a:t>
            </a:fld>
            <a:endParaRPr lang="pt-BR"/>
          </a:p>
        </p:txBody>
      </p:sp>
      <p:sp>
        <p:nvSpPr>
          <p:cNvPr id="3" name="Footer Placeholder 2">
            <a:extLst>
              <a:ext uri="{FF2B5EF4-FFF2-40B4-BE49-F238E27FC236}">
                <a16:creationId xmlns:a16="http://schemas.microsoft.com/office/drawing/2014/main" xmlns="" id="{E403B380-ACEB-CD8B-67A4-2F1E1BBF8529}"/>
              </a:ext>
            </a:extLst>
          </p:cNvPr>
          <p:cNvSpPr>
            <a:spLocks noGrp="1"/>
          </p:cNvSpPr>
          <p:nvPr>
            <p:ph type="ftr" sz="quarter" idx="11"/>
          </p:nvPr>
        </p:nvSpPr>
        <p:spPr/>
        <p:txBody>
          <a:bodyPr/>
          <a:lstStyle/>
          <a:p>
            <a:endParaRPr lang="pt-BR"/>
          </a:p>
        </p:txBody>
      </p:sp>
      <p:sp>
        <p:nvSpPr>
          <p:cNvPr id="4" name="Slide Number Placeholder 3">
            <a:extLst>
              <a:ext uri="{FF2B5EF4-FFF2-40B4-BE49-F238E27FC236}">
                <a16:creationId xmlns:a16="http://schemas.microsoft.com/office/drawing/2014/main" xmlns="" id="{046EE92F-E2C0-BA3B-6029-37153020638F}"/>
              </a:ext>
            </a:extLst>
          </p:cNvPr>
          <p:cNvSpPr>
            <a:spLocks noGrp="1"/>
          </p:cNvSpPr>
          <p:nvPr>
            <p:ph type="sldNum" sz="quarter" idx="12"/>
          </p:nvPr>
        </p:nvSpPr>
        <p:spPr/>
        <p:txBody>
          <a:bodyPr/>
          <a:lstStyle/>
          <a:p>
            <a:fld id="{823ECBDF-92E9-42AC-A2BC-5761CD677A07}" type="slidenum">
              <a:rPr lang="pt-BR" smtClean="0"/>
              <a:t>‹N°›</a:t>
            </a:fld>
            <a:endParaRPr lang="pt-BR"/>
          </a:p>
        </p:txBody>
      </p:sp>
    </p:spTree>
    <p:extLst>
      <p:ext uri="{BB962C8B-B14F-4D97-AF65-F5344CB8AC3E}">
        <p14:creationId xmlns:p14="http://schemas.microsoft.com/office/powerpoint/2010/main" val="153551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9C2615-22F2-8C54-6D75-63EF33957B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Content Placeholder 2">
            <a:extLst>
              <a:ext uri="{FF2B5EF4-FFF2-40B4-BE49-F238E27FC236}">
                <a16:creationId xmlns:a16="http://schemas.microsoft.com/office/drawing/2014/main" xmlns="" id="{6B86110E-3510-7B75-9DE8-11604C4E11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a:extLst>
              <a:ext uri="{FF2B5EF4-FFF2-40B4-BE49-F238E27FC236}">
                <a16:creationId xmlns:a16="http://schemas.microsoft.com/office/drawing/2014/main" xmlns="" id="{CC6ACEA4-DEB3-385B-3A00-9AF343D2D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91A2596-EC95-1BA2-DF68-782AA9EFDB18}"/>
              </a:ext>
            </a:extLst>
          </p:cNvPr>
          <p:cNvSpPr>
            <a:spLocks noGrp="1"/>
          </p:cNvSpPr>
          <p:nvPr>
            <p:ph type="dt" sz="half" idx="10"/>
          </p:nvPr>
        </p:nvSpPr>
        <p:spPr/>
        <p:txBody>
          <a:bodyPr/>
          <a:lstStyle/>
          <a:p>
            <a:fld id="{10629ADE-8CFD-4149-873B-3F8662D8AEAA}" type="datetimeFigureOut">
              <a:rPr lang="pt-BR" smtClean="0"/>
              <a:t>10/11/2025</a:t>
            </a:fld>
            <a:endParaRPr lang="pt-BR"/>
          </a:p>
        </p:txBody>
      </p:sp>
      <p:sp>
        <p:nvSpPr>
          <p:cNvPr id="6" name="Footer Placeholder 5">
            <a:extLst>
              <a:ext uri="{FF2B5EF4-FFF2-40B4-BE49-F238E27FC236}">
                <a16:creationId xmlns:a16="http://schemas.microsoft.com/office/drawing/2014/main" xmlns="" id="{04E09BAC-1C7A-8528-AEBC-5C30A6574561}"/>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xmlns="" id="{156BCBF8-26D8-B80D-6ED8-E19900855483}"/>
              </a:ext>
            </a:extLst>
          </p:cNvPr>
          <p:cNvSpPr>
            <a:spLocks noGrp="1"/>
          </p:cNvSpPr>
          <p:nvPr>
            <p:ph type="sldNum" sz="quarter" idx="12"/>
          </p:nvPr>
        </p:nvSpPr>
        <p:spPr/>
        <p:txBody>
          <a:bodyPr/>
          <a:lstStyle/>
          <a:p>
            <a:fld id="{823ECBDF-92E9-42AC-A2BC-5761CD677A07}" type="slidenum">
              <a:rPr lang="pt-BR" smtClean="0"/>
              <a:t>‹N°›</a:t>
            </a:fld>
            <a:endParaRPr lang="pt-BR"/>
          </a:p>
        </p:txBody>
      </p:sp>
    </p:spTree>
    <p:extLst>
      <p:ext uri="{BB962C8B-B14F-4D97-AF65-F5344CB8AC3E}">
        <p14:creationId xmlns:p14="http://schemas.microsoft.com/office/powerpoint/2010/main" val="3831769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244614-450D-FCEA-96D2-8AF8DD828F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Picture Placeholder 2">
            <a:extLst>
              <a:ext uri="{FF2B5EF4-FFF2-40B4-BE49-F238E27FC236}">
                <a16:creationId xmlns:a16="http://schemas.microsoft.com/office/drawing/2014/main" xmlns="" id="{45987AED-23F5-E5F4-2AB6-6F439C3756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a:extLst>
              <a:ext uri="{FF2B5EF4-FFF2-40B4-BE49-F238E27FC236}">
                <a16:creationId xmlns:a16="http://schemas.microsoft.com/office/drawing/2014/main" xmlns="" id="{EB297F53-5FC6-9663-C31B-3382DB0B4D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C77D5A1-4694-A2B5-7474-6DB6B758A617}"/>
              </a:ext>
            </a:extLst>
          </p:cNvPr>
          <p:cNvSpPr>
            <a:spLocks noGrp="1"/>
          </p:cNvSpPr>
          <p:nvPr>
            <p:ph type="dt" sz="half" idx="10"/>
          </p:nvPr>
        </p:nvSpPr>
        <p:spPr/>
        <p:txBody>
          <a:bodyPr/>
          <a:lstStyle/>
          <a:p>
            <a:fld id="{10629ADE-8CFD-4149-873B-3F8662D8AEAA}" type="datetimeFigureOut">
              <a:rPr lang="pt-BR" smtClean="0"/>
              <a:t>10/11/2025</a:t>
            </a:fld>
            <a:endParaRPr lang="pt-BR"/>
          </a:p>
        </p:txBody>
      </p:sp>
      <p:sp>
        <p:nvSpPr>
          <p:cNvPr id="6" name="Footer Placeholder 5">
            <a:extLst>
              <a:ext uri="{FF2B5EF4-FFF2-40B4-BE49-F238E27FC236}">
                <a16:creationId xmlns:a16="http://schemas.microsoft.com/office/drawing/2014/main" xmlns="" id="{79A19BA5-7361-BD5F-8D49-7ED81FE3B717}"/>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xmlns="" id="{DCCF5C22-5CFF-C0C7-67A9-9A035C1F0A07}"/>
              </a:ext>
            </a:extLst>
          </p:cNvPr>
          <p:cNvSpPr>
            <a:spLocks noGrp="1"/>
          </p:cNvSpPr>
          <p:nvPr>
            <p:ph type="sldNum" sz="quarter" idx="12"/>
          </p:nvPr>
        </p:nvSpPr>
        <p:spPr/>
        <p:txBody>
          <a:bodyPr/>
          <a:lstStyle/>
          <a:p>
            <a:fld id="{823ECBDF-92E9-42AC-A2BC-5761CD677A07}" type="slidenum">
              <a:rPr lang="pt-BR" smtClean="0"/>
              <a:t>‹N°›</a:t>
            </a:fld>
            <a:endParaRPr lang="pt-BR"/>
          </a:p>
        </p:txBody>
      </p:sp>
    </p:spTree>
    <p:extLst>
      <p:ext uri="{BB962C8B-B14F-4D97-AF65-F5344CB8AC3E}">
        <p14:creationId xmlns:p14="http://schemas.microsoft.com/office/powerpoint/2010/main" val="3193976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0A441DD-D9B4-033A-06AE-39F00A0917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pt-BR"/>
          </a:p>
        </p:txBody>
      </p:sp>
      <p:sp>
        <p:nvSpPr>
          <p:cNvPr id="3" name="Text Placeholder 2">
            <a:extLst>
              <a:ext uri="{FF2B5EF4-FFF2-40B4-BE49-F238E27FC236}">
                <a16:creationId xmlns:a16="http://schemas.microsoft.com/office/drawing/2014/main" xmlns="" id="{0BE5B379-CA6C-C0BC-5953-4E354ED134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xmlns="" id="{C475C338-5207-ABFC-FD22-01E247CC72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629ADE-8CFD-4149-873B-3F8662D8AEAA}" type="datetimeFigureOut">
              <a:rPr lang="pt-BR" smtClean="0"/>
              <a:t>10/11/2025</a:t>
            </a:fld>
            <a:endParaRPr lang="pt-BR"/>
          </a:p>
        </p:txBody>
      </p:sp>
      <p:sp>
        <p:nvSpPr>
          <p:cNvPr id="5" name="Footer Placeholder 4">
            <a:extLst>
              <a:ext uri="{FF2B5EF4-FFF2-40B4-BE49-F238E27FC236}">
                <a16:creationId xmlns:a16="http://schemas.microsoft.com/office/drawing/2014/main" xmlns="" id="{2E5E2FBA-F896-00F0-594A-7D3813B62B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a:extLst>
              <a:ext uri="{FF2B5EF4-FFF2-40B4-BE49-F238E27FC236}">
                <a16:creationId xmlns:a16="http://schemas.microsoft.com/office/drawing/2014/main" xmlns="" id="{66CB4833-CF0B-3672-8589-BF102C0ED1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3ECBDF-92E9-42AC-A2BC-5761CD677A07}" type="slidenum">
              <a:rPr lang="pt-BR" smtClean="0"/>
              <a:t>‹N°›</a:t>
            </a:fld>
            <a:endParaRPr lang="pt-BR"/>
          </a:p>
        </p:txBody>
      </p:sp>
    </p:spTree>
    <p:extLst>
      <p:ext uri="{BB962C8B-B14F-4D97-AF65-F5344CB8AC3E}">
        <p14:creationId xmlns:p14="http://schemas.microsoft.com/office/powerpoint/2010/main" val="3980832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760F33-BAE4-F09D-A8AA-846F81319FB1}"/>
              </a:ext>
            </a:extLst>
          </p:cNvPr>
          <p:cNvSpPr>
            <a:spLocks noGrp="1"/>
          </p:cNvSpPr>
          <p:nvPr>
            <p:ph type="ctrTitle"/>
          </p:nvPr>
        </p:nvSpPr>
        <p:spPr>
          <a:xfrm>
            <a:off x="2668491" y="1703671"/>
            <a:ext cx="5395188" cy="1303649"/>
          </a:xfrm>
        </p:spPr>
        <p:txBody>
          <a:bodyPr>
            <a:noAutofit/>
          </a:bodyPr>
          <a:lstStyle/>
          <a:p>
            <a:r>
              <a:rPr lang="pt-BR" sz="8800" dirty="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HONORE</a:t>
            </a:r>
          </a:p>
        </p:txBody>
      </p:sp>
      <p:sp>
        <p:nvSpPr>
          <p:cNvPr id="3" name="Subtitle 2">
            <a:extLst>
              <a:ext uri="{FF2B5EF4-FFF2-40B4-BE49-F238E27FC236}">
                <a16:creationId xmlns:a16="http://schemas.microsoft.com/office/drawing/2014/main" xmlns="" id="{6DEC13DD-AC22-48CB-6771-9744EF262B67}"/>
              </a:ext>
            </a:extLst>
          </p:cNvPr>
          <p:cNvSpPr>
            <a:spLocks noGrp="1"/>
          </p:cNvSpPr>
          <p:nvPr>
            <p:ph type="subTitle" idx="1"/>
          </p:nvPr>
        </p:nvSpPr>
        <p:spPr>
          <a:xfrm>
            <a:off x="1557735" y="4954038"/>
            <a:ext cx="7327939" cy="923330"/>
          </a:xfrm>
        </p:spPr>
        <p:txBody>
          <a:bodyPr>
            <a:noAutofit/>
          </a:bodyPr>
          <a:lstStyle/>
          <a:p>
            <a:r>
              <a:rPr lang="en-US" sz="3600" dirty="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TON PÈRE ET TA MÈRE</a:t>
            </a:r>
            <a:endParaRPr lang="pt-BR" sz="6600" dirty="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p:txBody>
      </p:sp>
      <p:sp>
        <p:nvSpPr>
          <p:cNvPr id="4" name="TextBox 3">
            <a:extLst>
              <a:ext uri="{FF2B5EF4-FFF2-40B4-BE49-F238E27FC236}">
                <a16:creationId xmlns:a16="http://schemas.microsoft.com/office/drawing/2014/main" xmlns="" id="{78AF294F-D74E-39C5-9C49-563170F4A20F}"/>
              </a:ext>
            </a:extLst>
          </p:cNvPr>
          <p:cNvSpPr txBox="1"/>
          <p:nvPr/>
        </p:nvSpPr>
        <p:spPr>
          <a:xfrm>
            <a:off x="272716" y="5688832"/>
            <a:ext cx="10186737" cy="1492716"/>
          </a:xfrm>
          <a:prstGeom prst="rect">
            <a:avLst/>
          </a:prstGeom>
          <a:noFill/>
        </p:spPr>
        <p:txBody>
          <a:bodyPr wrap="square" rtlCol="0">
            <a:spAutoFit/>
          </a:bodyPr>
          <a:lstStyle/>
          <a:p>
            <a:pPr algn="ctr"/>
            <a:r>
              <a:rPr lang="en-US" sz="4000" dirty="0">
                <a:solidFill>
                  <a:schemeClr val="bg1">
                    <a:lumMod val="95000"/>
                  </a:schemeClr>
                </a:solidFill>
                <a:latin typeface="ADLaM Display" panose="02010000000000000000" pitchFamily="2" charset="0"/>
                <a:ea typeface="ADLaM Display" panose="02010000000000000000" pitchFamily="2" charset="0"/>
                <a:cs typeface="ADLaM Display" panose="02010000000000000000" pitchFamily="2" charset="0"/>
              </a:rPr>
              <a:t>SABBAT 23 AOÛT 2025</a:t>
            </a:r>
          </a:p>
          <a:p>
            <a:pPr algn="ctr"/>
            <a:r>
              <a:rPr lang="fr-FR" sz="1100" dirty="0"/>
              <a:t>Révisé ; texte original rédigé par Heather-Dawn Small et Raquel </a:t>
            </a:r>
            <a:r>
              <a:rPr lang="fr-FR" sz="1100" dirty="0" err="1"/>
              <a:t>Arrais</a:t>
            </a:r>
            <a:r>
              <a:rPr lang="fr-FR" sz="1100" dirty="0"/>
              <a:t/>
            </a:r>
            <a:br>
              <a:rPr lang="fr-FR" sz="1100" dirty="0"/>
            </a:br>
            <a:r>
              <a:rPr lang="fr-FR" sz="1100" dirty="0"/>
              <a:t>dans le cadre de la Journée </a:t>
            </a:r>
            <a:r>
              <a:rPr lang="fr-FR" sz="1100" dirty="0" err="1"/>
              <a:t>Enditnow</a:t>
            </a:r>
            <a:r>
              <a:rPr lang="fr-FR" sz="1100" dirty="0"/>
              <a:t> 2007 </a:t>
            </a:r>
          </a:p>
          <a:p>
            <a:pPr algn="ctr"/>
            <a:r>
              <a:rPr lang="fr-FR" sz="1100"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Traduction Juillet 2025 Charles &amp; Carole SAINT-LOUIS</a:t>
            </a:r>
            <a:endParaRPr lang="en-US" sz="1100" dirty="0">
              <a:solidFill>
                <a:srgbClr val="FF0000"/>
              </a:solidFill>
              <a:latin typeface="ADLaM Display" panose="02010000000000000000" pitchFamily="2" charset="0"/>
              <a:ea typeface="ADLaM Display" panose="02010000000000000000" pitchFamily="2" charset="0"/>
              <a:cs typeface="ADLaM Display" panose="02010000000000000000" pitchFamily="2" charset="0"/>
            </a:endParaRPr>
          </a:p>
          <a:p>
            <a:endParaRPr lang="en-US" dirty="0"/>
          </a:p>
        </p:txBody>
      </p:sp>
    </p:spTree>
    <p:extLst>
      <p:ext uri="{BB962C8B-B14F-4D97-AF65-F5344CB8AC3E}">
        <p14:creationId xmlns:p14="http://schemas.microsoft.com/office/powerpoint/2010/main" val="360289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xmlns="" id="{34E52A44-3B28-EA11-4B19-E90FE44551C2}"/>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xmlns="" id="{C63C759C-D902-36B6-44B9-D90BABC2DC7F}"/>
              </a:ext>
            </a:extLst>
          </p:cNvPr>
          <p:cNvSpPr>
            <a:spLocks noGrp="1"/>
          </p:cNvSpPr>
          <p:nvPr>
            <p:ph idx="1"/>
          </p:nvPr>
        </p:nvSpPr>
        <p:spPr>
          <a:xfrm>
            <a:off x="265545" y="2314039"/>
            <a:ext cx="9959109" cy="3766271"/>
          </a:xfrm>
        </p:spPr>
        <p:txBody>
          <a:bodyPr>
            <a:normAutofit fontScale="92500" lnSpcReduction="10000"/>
          </a:bodyPr>
          <a:lstStyle/>
          <a:p>
            <a:r>
              <a:rPr lang="fr-FR" dirty="0"/>
              <a:t>L’un des éléments fondamentaux de la maltraitance envers les personnes âgées est </a:t>
            </a:r>
            <a:r>
              <a:rPr lang="fr-FR" b="1" dirty="0"/>
              <a:t>le manque de respect et le mépris</a:t>
            </a:r>
            <a:r>
              <a:rPr lang="fr-FR" dirty="0"/>
              <a:t> à leur égard.</a:t>
            </a:r>
            <a:br>
              <a:rPr lang="fr-FR" dirty="0"/>
            </a:br>
            <a:r>
              <a:rPr lang="fr-FR" dirty="0"/>
              <a:t>Dans certaines sociétés, dès qu’une personne atteint un certain âge, elle est perçue comme inutile, comme si elle n’avait plus rien à offrir.</a:t>
            </a:r>
          </a:p>
          <a:p>
            <a:r>
              <a:rPr lang="fr-FR" dirty="0"/>
              <a:t>On la considère parfois comme un fardeau, une source de problèmes. Les enfants et les autres membres de la famille peuvent même souhaiter s’en décharger, estimant qu’elle est devenue </a:t>
            </a:r>
            <a:r>
              <a:rPr lang="fr-FR" b="1" dirty="0"/>
              <a:t>trop exigeante ou encombrante</a:t>
            </a:r>
            <a:r>
              <a:rPr lang="fr-FR" dirty="0"/>
              <a:t>.</a:t>
            </a:r>
          </a:p>
          <a:p>
            <a:r>
              <a:rPr lang="fr-FR" dirty="0"/>
              <a:t>Cette perception injuste contribue à son isolement, à sa souffrance — et, trop souvent, à sa maltraitance.</a:t>
            </a:r>
          </a:p>
          <a:p>
            <a:endParaRPr lang="pt-BR" dirty="0"/>
          </a:p>
        </p:txBody>
      </p:sp>
      <p:sp>
        <p:nvSpPr>
          <p:cNvPr id="2" name="Title 1">
            <a:extLst>
              <a:ext uri="{FF2B5EF4-FFF2-40B4-BE49-F238E27FC236}">
                <a16:creationId xmlns:a16="http://schemas.microsoft.com/office/drawing/2014/main" xmlns="" id="{A3DDB1B9-D8E1-63C6-E0D8-59480EE9BEE6}"/>
              </a:ext>
            </a:extLst>
          </p:cNvPr>
          <p:cNvSpPr>
            <a:spLocks noGrp="1"/>
          </p:cNvSpPr>
          <p:nvPr>
            <p:ph type="title"/>
          </p:nvPr>
        </p:nvSpPr>
        <p:spPr>
          <a:xfrm>
            <a:off x="265545" y="217344"/>
            <a:ext cx="9959109" cy="1325563"/>
          </a:xfrm>
        </p:spPr>
        <p:txBody>
          <a:bodyPr>
            <a:normAutofit/>
          </a:bodyPr>
          <a:lstStyle/>
          <a:p>
            <a:pPr algn="ctr"/>
            <a:endParaRPr lang="pt-BR" sz="3600" b="1" dirty="0">
              <a:solidFill>
                <a:schemeClr val="bg1">
                  <a:lumMod val="95000"/>
                </a:schemeClr>
              </a:solidFill>
              <a:latin typeface="Futura LT Book" panose="02000504030000020003" pitchFamily="2" charset="0"/>
            </a:endParaRPr>
          </a:p>
        </p:txBody>
      </p:sp>
    </p:spTree>
    <p:extLst>
      <p:ext uri="{BB962C8B-B14F-4D97-AF65-F5344CB8AC3E}">
        <p14:creationId xmlns:p14="http://schemas.microsoft.com/office/powerpoint/2010/main" val="997240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xmlns="" id="{231C5781-2A39-9502-755B-72680D007BAF}"/>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xmlns="" id="{E6766347-1322-5827-4D08-45AEC6A57608}"/>
              </a:ext>
            </a:extLst>
          </p:cNvPr>
          <p:cNvSpPr>
            <a:spLocks noGrp="1"/>
          </p:cNvSpPr>
          <p:nvPr>
            <p:ph idx="1"/>
          </p:nvPr>
        </p:nvSpPr>
        <p:spPr>
          <a:xfrm>
            <a:off x="265546" y="2586182"/>
            <a:ext cx="9959109" cy="3766271"/>
          </a:xfrm>
        </p:spPr>
        <p:txBody>
          <a:bodyPr>
            <a:normAutofit lnSpcReduction="10000"/>
          </a:bodyPr>
          <a:lstStyle/>
          <a:p>
            <a:r>
              <a:rPr lang="fr-FR" b="1" dirty="0"/>
              <a:t>Le commandement divin nous enseigne d’honorer nos parents.</a:t>
            </a:r>
            <a:endParaRPr lang="fr-FR" dirty="0"/>
          </a:p>
          <a:p>
            <a:r>
              <a:rPr lang="fr-FR" dirty="0"/>
              <a:t>Dans Lévitique 19.32, il est écrit :</a:t>
            </a:r>
            <a:br>
              <a:rPr lang="fr-FR" dirty="0"/>
            </a:br>
            <a:r>
              <a:rPr lang="fr-FR" b="1" dirty="0"/>
              <a:t>« Lève-toi devant les personnes âgées, fais preuve de respect envers elles et crains ton Dieu. Je suis l'Éternel. »</a:t>
            </a:r>
            <a:r>
              <a:rPr lang="fr-FR" dirty="0"/>
              <a:t> (version NIV)</a:t>
            </a:r>
          </a:p>
          <a:p>
            <a:r>
              <a:rPr lang="fr-FR" dirty="0"/>
              <a:t>Honorer et respecter les personnes âgées, c’est adopter une attitude empreinte d’admiration, de considération et de bienveillance à leur égard.</a:t>
            </a:r>
            <a:br>
              <a:rPr lang="fr-FR" dirty="0"/>
            </a:br>
            <a:r>
              <a:rPr lang="fr-FR" dirty="0"/>
              <a:t>Cela implique de les traiter avec soin, courtoisie, obéissance et attention, en reconnaissant leur valeur et leur dignité.</a:t>
            </a:r>
          </a:p>
          <a:p>
            <a:endParaRPr lang="en-US" dirty="0">
              <a:solidFill>
                <a:schemeClr val="accent1">
                  <a:lumMod val="75000"/>
                </a:schemeClr>
              </a:solidFill>
            </a:endParaRPr>
          </a:p>
          <a:p>
            <a:endParaRPr lang="pt-BR" dirty="0"/>
          </a:p>
        </p:txBody>
      </p:sp>
      <p:sp>
        <p:nvSpPr>
          <p:cNvPr id="2" name="Title 1">
            <a:extLst>
              <a:ext uri="{FF2B5EF4-FFF2-40B4-BE49-F238E27FC236}">
                <a16:creationId xmlns:a16="http://schemas.microsoft.com/office/drawing/2014/main" xmlns="" id="{5C9138C5-DB9A-4130-5CF9-048E47B1DC86}"/>
              </a:ext>
            </a:extLst>
          </p:cNvPr>
          <p:cNvSpPr>
            <a:spLocks noGrp="1"/>
          </p:cNvSpPr>
          <p:nvPr>
            <p:ph type="title"/>
          </p:nvPr>
        </p:nvSpPr>
        <p:spPr>
          <a:xfrm>
            <a:off x="265545" y="217344"/>
            <a:ext cx="9959109" cy="1325563"/>
          </a:xfrm>
        </p:spPr>
        <p:txBody>
          <a:bodyPr>
            <a:normAutofit/>
          </a:bodyPr>
          <a:lstStyle/>
          <a:p>
            <a:pPr algn="ctr"/>
            <a:r>
              <a:rPr lang="fr-FR" sz="3600" b="1" dirty="0">
                <a:solidFill>
                  <a:schemeClr val="bg1">
                    <a:lumMod val="95000"/>
                  </a:schemeClr>
                </a:solidFill>
                <a:latin typeface="Futura LT Book" panose="02000504030000020003" pitchFamily="2" charset="0"/>
              </a:rPr>
              <a:t>Qu’est-ce que Dieu attend de nous ?</a:t>
            </a:r>
            <a:endParaRPr lang="pt-BR" sz="3600" b="1" dirty="0">
              <a:solidFill>
                <a:schemeClr val="bg1">
                  <a:lumMod val="95000"/>
                </a:schemeClr>
              </a:solidFill>
              <a:latin typeface="Futura LT Book" panose="02000504030000020003" pitchFamily="2" charset="0"/>
            </a:endParaRPr>
          </a:p>
        </p:txBody>
      </p:sp>
    </p:spTree>
    <p:extLst>
      <p:ext uri="{BB962C8B-B14F-4D97-AF65-F5344CB8AC3E}">
        <p14:creationId xmlns:p14="http://schemas.microsoft.com/office/powerpoint/2010/main" val="2723939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xmlns="" id="{83EFAD4A-BB89-1B05-802B-E406F326AC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A5B1F67A-5533-4F43-14EE-EC59ECE7405F}"/>
              </a:ext>
            </a:extLst>
          </p:cNvPr>
          <p:cNvSpPr>
            <a:spLocks noGrp="1"/>
          </p:cNvSpPr>
          <p:nvPr>
            <p:ph type="title"/>
          </p:nvPr>
        </p:nvSpPr>
        <p:spPr>
          <a:xfrm>
            <a:off x="361080" y="230992"/>
            <a:ext cx="9959109" cy="1325563"/>
          </a:xfrm>
        </p:spPr>
        <p:txBody>
          <a:bodyPr>
            <a:normAutofit fontScale="90000"/>
          </a:bodyPr>
          <a:lstStyle/>
          <a:p>
            <a:pPr algn="ctr"/>
            <a:r>
              <a:rPr lang="en-US" b="1" dirty="0">
                <a:solidFill>
                  <a:schemeClr val="bg1">
                    <a:lumMod val="95000"/>
                  </a:schemeClr>
                </a:solidFill>
              </a:rPr>
              <a:t/>
            </a:r>
            <a:br>
              <a:rPr lang="en-US" b="1" dirty="0">
                <a:solidFill>
                  <a:schemeClr val="bg1">
                    <a:lumMod val="95000"/>
                  </a:schemeClr>
                </a:solidFill>
              </a:rPr>
            </a:br>
            <a:r>
              <a:rPr lang="en-US" b="1" dirty="0" err="1">
                <a:solidFill>
                  <a:schemeClr val="bg1">
                    <a:lumMod val="95000"/>
                  </a:schemeClr>
                </a:solidFill>
              </a:rPr>
              <a:t>Exemples</a:t>
            </a:r>
            <a:r>
              <a:rPr lang="en-US" b="1" dirty="0">
                <a:solidFill>
                  <a:schemeClr val="bg1">
                    <a:lumMod val="95000"/>
                  </a:schemeClr>
                </a:solidFill>
              </a:rPr>
              <a:t> </a:t>
            </a:r>
            <a:r>
              <a:rPr lang="en-US" b="1" dirty="0" err="1">
                <a:solidFill>
                  <a:schemeClr val="bg1">
                    <a:lumMod val="95000"/>
                  </a:schemeClr>
                </a:solidFill>
              </a:rPr>
              <a:t>bibliques</a:t>
            </a:r>
            <a:r>
              <a:rPr lang="en-US" dirty="0">
                <a:solidFill>
                  <a:schemeClr val="bg1">
                    <a:lumMod val="95000"/>
                  </a:schemeClr>
                </a:solidFill>
              </a:rPr>
              <a:t/>
            </a:r>
            <a:br>
              <a:rPr lang="en-US" dirty="0">
                <a:solidFill>
                  <a:schemeClr val="bg1">
                    <a:lumMod val="95000"/>
                  </a:schemeClr>
                </a:solidFill>
              </a:rPr>
            </a:br>
            <a:endParaRPr lang="pt-BR" sz="4000" dirty="0">
              <a:solidFill>
                <a:schemeClr val="bg1">
                  <a:lumMod val="95000"/>
                </a:schemeClr>
              </a:solidFill>
              <a:latin typeface="Futura LT Book" panose="02000504030000020003" pitchFamily="2" charset="0"/>
            </a:endParaRPr>
          </a:p>
        </p:txBody>
      </p:sp>
      <p:sp>
        <p:nvSpPr>
          <p:cNvPr id="3" name="Content Placeholder 2">
            <a:extLst>
              <a:ext uri="{FF2B5EF4-FFF2-40B4-BE49-F238E27FC236}">
                <a16:creationId xmlns:a16="http://schemas.microsoft.com/office/drawing/2014/main" xmlns="" id="{88EFE6D4-CD7F-9878-A31C-12244DD99B07}"/>
              </a:ext>
            </a:extLst>
          </p:cNvPr>
          <p:cNvSpPr>
            <a:spLocks noGrp="1"/>
          </p:cNvSpPr>
          <p:nvPr>
            <p:ph idx="1"/>
          </p:nvPr>
        </p:nvSpPr>
        <p:spPr>
          <a:xfrm>
            <a:off x="265546" y="2001116"/>
            <a:ext cx="9959109" cy="4351338"/>
          </a:xfrm>
        </p:spPr>
        <p:txBody>
          <a:bodyPr>
            <a:normAutofit/>
          </a:bodyPr>
          <a:lstStyle/>
          <a:p>
            <a:endParaRPr lang="en-US" dirty="0"/>
          </a:p>
          <a:p>
            <a:endParaRPr lang="en-US" dirty="0"/>
          </a:p>
          <a:p>
            <a:pPr marL="0" indent="0">
              <a:buNone/>
            </a:pPr>
            <a:endParaRPr lang="en-US" dirty="0"/>
          </a:p>
          <a:p>
            <a:endParaRPr lang="pt-BR" dirty="0"/>
          </a:p>
        </p:txBody>
      </p:sp>
      <p:sp>
        <p:nvSpPr>
          <p:cNvPr id="4" name="TextBox 3">
            <a:extLst>
              <a:ext uri="{FF2B5EF4-FFF2-40B4-BE49-F238E27FC236}">
                <a16:creationId xmlns:a16="http://schemas.microsoft.com/office/drawing/2014/main" xmlns="" id="{0EFF93EE-CEFF-7F62-C269-C0A030755E32}"/>
              </a:ext>
            </a:extLst>
          </p:cNvPr>
          <p:cNvSpPr txBox="1"/>
          <p:nvPr/>
        </p:nvSpPr>
        <p:spPr>
          <a:xfrm>
            <a:off x="542205" y="2597580"/>
            <a:ext cx="9596858" cy="3416320"/>
          </a:xfrm>
          <a:prstGeom prst="rect">
            <a:avLst/>
          </a:prstGeom>
          <a:noFill/>
        </p:spPr>
        <p:txBody>
          <a:bodyPr wrap="square" rtlCol="0">
            <a:spAutoFit/>
          </a:bodyPr>
          <a:lstStyle/>
          <a:p>
            <a:r>
              <a:rPr lang="fr-FR" b="1" dirty="0"/>
              <a:t>Abraham</a:t>
            </a:r>
            <a:r>
              <a:rPr lang="fr-FR" dirty="0"/>
              <a:t> — Lorsque Dieu promit à Abraham qu’une grande nation naîtrait de sa descendance, Abraham avait déjà 75 ans. Dieu aurait pu choisir un homme plus jeune, comme Lot, qui était beaucoup plus jeune et dynamique. Pourtant, Dieu choisit Abraham. Pourquoi ?</a:t>
            </a:r>
          </a:p>
          <a:p>
            <a:r>
              <a:rPr lang="fr-FR" b="1" dirty="0"/>
              <a:t>Moïse</a:t>
            </a:r>
            <a:r>
              <a:rPr lang="fr-FR" dirty="0"/>
              <a:t> — Dieu recherchait un homme obéissant, qui mettrait toujours sa volonté en priorité, un homme fort dans la foi et le courage. C’est justement ces qualités que Dieu forgea en Moïse durant les quarante années passées à Madian, avant de l’appeler à l’âge de 80 ans.</a:t>
            </a:r>
          </a:p>
          <a:p>
            <a:r>
              <a:rPr lang="fr-FR" b="1" dirty="0"/>
              <a:t>Noé</a:t>
            </a:r>
            <a:r>
              <a:rPr lang="fr-FR" dirty="0"/>
              <a:t> — Dieu appela Noé alors qu’il était âgé de plusieurs centaines d’années. Ses fils, eux, étaient plus jeunes, vigoureux et en pleine force. Pourtant, c’est Noé que Dieu choisit. Il lui donna la vision, l’idée, la révélation de ce qui allait arriver. Ses fils furent ses assistants, mais c’est Noé qui reçut le message.</a:t>
            </a:r>
          </a:p>
          <a:p>
            <a:r>
              <a:rPr lang="fr-FR" b="1" dirty="0"/>
              <a:t>Jean</a:t>
            </a:r>
            <a:r>
              <a:rPr lang="fr-FR" dirty="0"/>
              <a:t> — Le disciple bien-aimé de Jésus reçut, dans sa vieillesse, une vocation toute particulière.</a:t>
            </a:r>
          </a:p>
          <a:p>
            <a:endParaRPr lang="en-US" dirty="0"/>
          </a:p>
        </p:txBody>
      </p:sp>
    </p:spTree>
    <p:extLst>
      <p:ext uri="{BB962C8B-B14F-4D97-AF65-F5344CB8AC3E}">
        <p14:creationId xmlns:p14="http://schemas.microsoft.com/office/powerpoint/2010/main" val="3941953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xmlns="" id="{FECA6A2F-1BBF-938C-7AA6-6C563498963F}"/>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xmlns="" id="{52307234-828D-F65B-8BF2-187009CE4C6B}"/>
              </a:ext>
            </a:extLst>
          </p:cNvPr>
          <p:cNvSpPr>
            <a:spLocks noGrp="1"/>
          </p:cNvSpPr>
          <p:nvPr>
            <p:ph idx="1"/>
          </p:nvPr>
        </p:nvSpPr>
        <p:spPr>
          <a:xfrm>
            <a:off x="265546" y="2197290"/>
            <a:ext cx="9959109" cy="4155163"/>
          </a:xfrm>
        </p:spPr>
        <p:txBody>
          <a:bodyPr>
            <a:normAutofit fontScale="85000" lnSpcReduction="10000"/>
          </a:bodyPr>
          <a:lstStyle/>
          <a:p>
            <a:r>
              <a:rPr lang="fr-FR" dirty="0"/>
              <a:t>L’histoire de Jean illustre parfaitement comment Dieu peut continuer à utiliser ses serviteurs, même dans leur âge avancé. Lorsque Jean fut exilé sur l’île de Patmos, beaucoup le voyaient comme un vieil homme fragile, un roseau brisé prêt à se rompre. Pourtant, le Seigneur choisit de l’employer encore pleinement.</a:t>
            </a:r>
          </a:p>
          <a:p>
            <a:r>
              <a:rPr lang="fr-FR" dirty="0"/>
              <a:t>Bien qu’éloigné des lieux où il avait exercé son ministère, Jean ne cessa jamais de témoigner de la vérité. Même à Patmos, il se fit des amis et gagna des âmes à la foi. Son message était rempli d’espérance, proclamant un Sauveur ressuscité qui intercède pour son peuple dans les cieux, jusqu’à ce qu’il revienne pour le prendre avec lui.</a:t>
            </a:r>
          </a:p>
          <a:p>
            <a:r>
              <a:rPr lang="fr-FR" dirty="0"/>
              <a:t>C’est après des années de service fidèle, dans sa vieillesse, que Jean reçut davantage de révélations célestes qu’il n’en avait jamais reçues auparavant.</a:t>
            </a:r>
            <a:br>
              <a:rPr lang="fr-FR" dirty="0"/>
            </a:br>
            <a:r>
              <a:rPr lang="fr-FR" dirty="0"/>
              <a:t>— Ellen G. White, </a:t>
            </a:r>
            <a:r>
              <a:rPr lang="fr-FR" i="1" dirty="0" err="1"/>
              <a:t>Reflecting</a:t>
            </a:r>
            <a:r>
              <a:rPr lang="fr-FR" i="1" dirty="0"/>
              <a:t> Christ</a:t>
            </a:r>
            <a:r>
              <a:rPr lang="fr-FR" dirty="0"/>
              <a:t>, p. 280</a:t>
            </a:r>
          </a:p>
          <a:p>
            <a:endParaRPr lang="pt-BR" dirty="0"/>
          </a:p>
        </p:txBody>
      </p:sp>
      <p:sp>
        <p:nvSpPr>
          <p:cNvPr id="2" name="Title 1">
            <a:extLst>
              <a:ext uri="{FF2B5EF4-FFF2-40B4-BE49-F238E27FC236}">
                <a16:creationId xmlns:a16="http://schemas.microsoft.com/office/drawing/2014/main" xmlns="" id="{1BCEB300-2EFA-DCDA-D903-F7691F42A2F0}"/>
              </a:ext>
            </a:extLst>
          </p:cNvPr>
          <p:cNvSpPr>
            <a:spLocks noGrp="1"/>
          </p:cNvSpPr>
          <p:nvPr>
            <p:ph type="title"/>
          </p:nvPr>
        </p:nvSpPr>
        <p:spPr>
          <a:xfrm>
            <a:off x="265545" y="217344"/>
            <a:ext cx="9959109" cy="1325563"/>
          </a:xfrm>
        </p:spPr>
        <p:txBody>
          <a:bodyPr>
            <a:normAutofit/>
          </a:bodyPr>
          <a:lstStyle/>
          <a:p>
            <a:pPr algn="ctr"/>
            <a:endParaRPr lang="pt-BR" sz="3600" b="1" dirty="0">
              <a:solidFill>
                <a:schemeClr val="bg1">
                  <a:lumMod val="95000"/>
                </a:schemeClr>
              </a:solidFill>
              <a:latin typeface="Futura LT Book" panose="02000504030000020003" pitchFamily="2" charset="0"/>
            </a:endParaRPr>
          </a:p>
        </p:txBody>
      </p:sp>
    </p:spTree>
    <p:extLst>
      <p:ext uri="{BB962C8B-B14F-4D97-AF65-F5344CB8AC3E}">
        <p14:creationId xmlns:p14="http://schemas.microsoft.com/office/powerpoint/2010/main" val="3742251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xmlns="" id="{3BC0249F-1884-7443-E292-CCE7589B06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829DC8B3-F363-10A5-7E52-3ADAC0BD6B82}"/>
              </a:ext>
            </a:extLst>
          </p:cNvPr>
          <p:cNvSpPr>
            <a:spLocks noGrp="1"/>
          </p:cNvSpPr>
          <p:nvPr>
            <p:ph type="title"/>
          </p:nvPr>
        </p:nvSpPr>
        <p:spPr>
          <a:xfrm>
            <a:off x="265545" y="217344"/>
            <a:ext cx="9959109" cy="1325563"/>
          </a:xfrm>
        </p:spPr>
        <p:txBody>
          <a:bodyPr>
            <a:noAutofit/>
          </a:bodyPr>
          <a:lstStyle/>
          <a:p>
            <a:pPr algn="ctr"/>
            <a:r>
              <a:rPr lang="en-US" sz="3200" b="1" dirty="0">
                <a:solidFill>
                  <a:srgbClr val="FF0000"/>
                </a:solidFill>
              </a:rPr>
              <a:t/>
            </a:r>
            <a:br>
              <a:rPr lang="en-US" sz="3200" b="1" dirty="0">
                <a:solidFill>
                  <a:srgbClr val="FF0000"/>
                </a:solidFill>
              </a:rPr>
            </a:br>
            <a:r>
              <a:rPr lang="fr-FR" sz="3200" b="1" dirty="0">
                <a:solidFill>
                  <a:srgbClr val="FF0000"/>
                </a:solidFill>
              </a:rPr>
              <a:t>Dieu veille sur les personnes âgées et leur témoigne respect.</a:t>
            </a:r>
            <a:r>
              <a:rPr lang="en-US" sz="3200" b="1" dirty="0">
                <a:solidFill>
                  <a:srgbClr val="FF0000"/>
                </a:solidFill>
              </a:rPr>
              <a:t/>
            </a:r>
            <a:br>
              <a:rPr lang="en-US" sz="3200" b="1" dirty="0">
                <a:solidFill>
                  <a:srgbClr val="FF0000"/>
                </a:solidFill>
              </a:rPr>
            </a:br>
            <a:r>
              <a:rPr lang="en-US" sz="3200" b="1" dirty="0">
                <a:solidFill>
                  <a:srgbClr val="FF0000"/>
                </a:solidFill>
              </a:rPr>
              <a:t> </a:t>
            </a:r>
            <a:br>
              <a:rPr lang="en-US" sz="3200" b="1" dirty="0">
                <a:solidFill>
                  <a:srgbClr val="FF0000"/>
                </a:solidFill>
              </a:rPr>
            </a:br>
            <a:endParaRPr lang="pt-BR" sz="3200" b="1" dirty="0">
              <a:solidFill>
                <a:srgbClr val="FF0000"/>
              </a:solidFill>
              <a:latin typeface="Futura LT Book" panose="02000504030000020003" pitchFamily="2" charset="0"/>
            </a:endParaRPr>
          </a:p>
        </p:txBody>
      </p:sp>
      <p:sp>
        <p:nvSpPr>
          <p:cNvPr id="3" name="Content Placeholder 2">
            <a:extLst>
              <a:ext uri="{FF2B5EF4-FFF2-40B4-BE49-F238E27FC236}">
                <a16:creationId xmlns:a16="http://schemas.microsoft.com/office/drawing/2014/main" xmlns="" id="{B5FEF584-FDC5-0435-3538-552824E046B8}"/>
              </a:ext>
            </a:extLst>
          </p:cNvPr>
          <p:cNvSpPr>
            <a:spLocks noGrp="1"/>
          </p:cNvSpPr>
          <p:nvPr>
            <p:ph idx="1"/>
          </p:nvPr>
        </p:nvSpPr>
        <p:spPr>
          <a:xfrm>
            <a:off x="265546" y="2001116"/>
            <a:ext cx="9959109" cy="4351338"/>
          </a:xfrm>
        </p:spPr>
        <p:txBody>
          <a:bodyPr>
            <a:normAutofit/>
          </a:bodyPr>
          <a:lstStyle/>
          <a:p>
            <a:endParaRPr lang="en-US" dirty="0"/>
          </a:p>
          <a:p>
            <a:endParaRPr lang="en-US" dirty="0"/>
          </a:p>
          <a:p>
            <a:pPr marL="0" indent="0">
              <a:buNone/>
            </a:pPr>
            <a:endParaRPr lang="en-US" dirty="0"/>
          </a:p>
          <a:p>
            <a:endParaRPr lang="pt-BR" dirty="0"/>
          </a:p>
        </p:txBody>
      </p:sp>
      <p:sp>
        <p:nvSpPr>
          <p:cNvPr id="4" name="TextBox 3">
            <a:extLst>
              <a:ext uri="{FF2B5EF4-FFF2-40B4-BE49-F238E27FC236}">
                <a16:creationId xmlns:a16="http://schemas.microsoft.com/office/drawing/2014/main" xmlns="" id="{94327F39-7CAA-60F9-F792-E782593C1C2A}"/>
              </a:ext>
            </a:extLst>
          </p:cNvPr>
          <p:cNvSpPr txBox="1"/>
          <p:nvPr/>
        </p:nvSpPr>
        <p:spPr>
          <a:xfrm>
            <a:off x="859972" y="2623457"/>
            <a:ext cx="8588828" cy="3816429"/>
          </a:xfrm>
          <a:prstGeom prst="rect">
            <a:avLst/>
          </a:prstGeom>
          <a:noFill/>
        </p:spPr>
        <p:txBody>
          <a:bodyPr wrap="square" rtlCol="0">
            <a:spAutoFit/>
          </a:bodyPr>
          <a:lstStyle/>
          <a:p>
            <a:r>
              <a:rPr lang="fr-FR" sz="3200" dirty="0"/>
              <a:t>Même si les personnes âgées ont perdu une partie de leur vigueur, le Seigneur ne les abandonne jamais. Il leur accorde une grâce spéciale ainsi qu’une sagesse précieuse.</a:t>
            </a:r>
          </a:p>
          <a:p>
            <a:r>
              <a:rPr lang="fr-FR" sz="3200" dirty="0"/>
              <a:t>Réfléchissez à l’histoire d’Élisée (2 Rois 2:23-25).</a:t>
            </a:r>
          </a:p>
          <a:p>
            <a:endParaRPr lang="en-US" sz="3200" dirty="0">
              <a:solidFill>
                <a:schemeClr val="accent1">
                  <a:lumMod val="75000"/>
                </a:schemeClr>
              </a:solidFill>
            </a:endParaRPr>
          </a:p>
          <a:p>
            <a:r>
              <a:rPr lang="en-US" sz="3200" dirty="0">
                <a:solidFill>
                  <a:schemeClr val="accent1">
                    <a:lumMod val="75000"/>
                  </a:schemeClr>
                </a:solidFill>
              </a:rPr>
              <a:t> </a:t>
            </a:r>
          </a:p>
          <a:p>
            <a:endParaRPr lang="en-US" dirty="0"/>
          </a:p>
        </p:txBody>
      </p:sp>
    </p:spTree>
    <p:extLst>
      <p:ext uri="{BB962C8B-B14F-4D97-AF65-F5344CB8AC3E}">
        <p14:creationId xmlns:p14="http://schemas.microsoft.com/office/powerpoint/2010/main" val="2299719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xmlns="" id="{77FA6E40-E2AA-1DB7-3862-B904B76424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4B65DA61-E55A-8B47-A0A9-0C6B239FB941}"/>
              </a:ext>
            </a:extLst>
          </p:cNvPr>
          <p:cNvSpPr>
            <a:spLocks noGrp="1"/>
          </p:cNvSpPr>
          <p:nvPr>
            <p:ph type="title"/>
          </p:nvPr>
        </p:nvSpPr>
        <p:spPr>
          <a:xfrm>
            <a:off x="265545" y="217344"/>
            <a:ext cx="9959109" cy="1325563"/>
          </a:xfrm>
        </p:spPr>
        <p:txBody>
          <a:bodyPr>
            <a:normAutofit/>
          </a:bodyPr>
          <a:lstStyle/>
          <a:p>
            <a:pPr algn="ctr"/>
            <a:endParaRPr lang="pt-BR" sz="3600" b="1" dirty="0">
              <a:solidFill>
                <a:schemeClr val="bg1">
                  <a:lumMod val="95000"/>
                </a:schemeClr>
              </a:solidFill>
              <a:latin typeface="Futura LT Book" panose="02000504030000020003" pitchFamily="2" charset="0"/>
            </a:endParaRPr>
          </a:p>
        </p:txBody>
      </p:sp>
      <p:sp>
        <p:nvSpPr>
          <p:cNvPr id="3" name="Rectangle 1">
            <a:extLst>
              <a:ext uri="{FF2B5EF4-FFF2-40B4-BE49-F238E27FC236}">
                <a16:creationId xmlns:a16="http://schemas.microsoft.com/office/drawing/2014/main" xmlns="" id="{E43B28DD-98AB-3422-31B0-53C7771C8777}"/>
              </a:ext>
            </a:extLst>
          </p:cNvPr>
          <p:cNvSpPr>
            <a:spLocks noGrp="1" noChangeArrowheads="1"/>
          </p:cNvSpPr>
          <p:nvPr>
            <p:ph idx="1"/>
          </p:nvPr>
        </p:nvSpPr>
        <p:spPr bwMode="auto">
          <a:xfrm>
            <a:off x="265113" y="3453945"/>
            <a:ext cx="9892516"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dirty="0">
                <a:ln>
                  <a:noFill/>
                </a:ln>
                <a:solidFill>
                  <a:schemeClr val="tx1"/>
                </a:solidFill>
                <a:effectLst/>
                <a:latin typeface="Arial" panose="020B0604020202020204" pitchFamily="34" charset="0"/>
              </a:rPr>
              <a:t>L’Ancien et le Nouveau Testament regorgent d’exhortations à prendre soin des plus démunis,</a:t>
            </a:r>
            <a:endParaRPr kumimoji="0" lang="fr-FR" altLang="x-non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dirty="0">
                <a:ln>
                  <a:noFill/>
                </a:ln>
                <a:solidFill>
                  <a:schemeClr val="tx1"/>
                </a:solidFill>
                <a:effectLst/>
                <a:latin typeface="Arial" panose="020B0604020202020204" pitchFamily="34" charset="0"/>
              </a:rPr>
              <a:t> parmi lesquels les veuves sont fréquemment mentionnées. </a:t>
            </a:r>
            <a:endParaRPr kumimoji="0" lang="fr-FR" altLang="x-non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dirty="0">
                <a:ln>
                  <a:noFill/>
                </a:ln>
                <a:solidFill>
                  <a:schemeClr val="tx1"/>
                </a:solidFill>
                <a:effectLst/>
                <a:latin typeface="Arial" panose="020B0604020202020204" pitchFamily="34" charset="0"/>
              </a:rPr>
              <a:t>Par nature, beaucoup d’entre elles sont âgées.</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dirty="0">
                <a:ln>
                  <a:noFill/>
                </a:ln>
                <a:solidFill>
                  <a:schemeClr val="tx1"/>
                </a:solidFill>
                <a:effectLst/>
                <a:latin typeface="Arial" panose="020B0604020202020204" pitchFamily="34" charset="0"/>
              </a:rPr>
              <a:t>Tout au long de son ministère, Jésus a porté une attention particulière aux besoins des veuves </a:t>
            </a:r>
            <a:endParaRPr kumimoji="0" lang="fr-FR" altLang="x-non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dirty="0">
                <a:ln>
                  <a:noFill/>
                </a:ln>
                <a:solidFill>
                  <a:schemeClr val="tx1"/>
                </a:solidFill>
                <a:effectLst/>
                <a:latin typeface="Arial" panose="020B0604020202020204" pitchFamily="34" charset="0"/>
              </a:rPr>
              <a:t>: il a ressuscité le fils d’une veuve, guéri d’autres personnes dans le besoin, </a:t>
            </a:r>
            <a:endParaRPr kumimoji="0" lang="fr-FR" altLang="x-non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dirty="0">
                <a:ln>
                  <a:noFill/>
                </a:ln>
                <a:solidFill>
                  <a:schemeClr val="tx1"/>
                </a:solidFill>
                <a:effectLst/>
                <a:latin typeface="Arial" panose="020B0604020202020204" pitchFamily="34" charset="0"/>
              </a:rPr>
              <a:t>et témoigné respect et honneur à la veuve qui lui avait donné ses deux pièces d’or.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44379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xmlns="" id="{D8054F3E-9E63-4D24-FEEF-D3B471BB9BC6}"/>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xmlns="" id="{85507C5A-BBFC-A5A1-973B-54A4D1493B53}"/>
              </a:ext>
            </a:extLst>
          </p:cNvPr>
          <p:cNvSpPr>
            <a:spLocks noGrp="1"/>
          </p:cNvSpPr>
          <p:nvPr>
            <p:ph idx="1"/>
          </p:nvPr>
        </p:nvSpPr>
        <p:spPr>
          <a:xfrm>
            <a:off x="265546" y="2586182"/>
            <a:ext cx="9959109" cy="3766271"/>
          </a:xfrm>
        </p:spPr>
        <p:txBody>
          <a:bodyPr/>
          <a:lstStyle/>
          <a:p>
            <a:pPr marL="0" indent="0">
              <a:buNone/>
            </a:pPr>
            <a:endParaRPr lang="en-US" dirty="0"/>
          </a:p>
          <a:p>
            <a:pPr marL="0" indent="0">
              <a:buNone/>
            </a:pPr>
            <a:r>
              <a:rPr lang="fr-FR" sz="3200" dirty="0"/>
              <a:t>Ellen White affirme dans son livre </a:t>
            </a:r>
            <a:r>
              <a:rPr lang="fr-FR" sz="3200" i="1" dirty="0" err="1"/>
              <a:t>Daughters</a:t>
            </a:r>
            <a:r>
              <a:rPr lang="fr-FR" sz="3200" i="1" dirty="0"/>
              <a:t> of </a:t>
            </a:r>
            <a:r>
              <a:rPr lang="fr-FR" sz="3200" i="1" dirty="0" err="1"/>
              <a:t>God</a:t>
            </a:r>
            <a:r>
              <a:rPr lang="fr-FR" sz="3200" dirty="0"/>
              <a:t> que </a:t>
            </a:r>
            <a:r>
              <a:rPr lang="fr-FR" sz="3200" b="1" dirty="0"/>
              <a:t>Dieu tient chaque enfant pour responsable s’il néglige de prendre soin de ses parents</a:t>
            </a:r>
            <a:r>
              <a:rPr lang="fr-FR" sz="3200" dirty="0"/>
              <a:t>, et qu’Il </a:t>
            </a:r>
            <a:r>
              <a:rPr lang="fr-FR" sz="3200" b="1" dirty="0"/>
              <a:t>prend note du mépris manifesté à leur égard</a:t>
            </a:r>
            <a:r>
              <a:rPr lang="fr-FR" sz="3200" dirty="0"/>
              <a:t> (p. 199).</a:t>
            </a:r>
            <a:endParaRPr lang="en-US" sz="3200" dirty="0">
              <a:solidFill>
                <a:schemeClr val="accent1">
                  <a:lumMod val="75000"/>
                </a:schemeClr>
              </a:solidFill>
            </a:endParaRPr>
          </a:p>
          <a:p>
            <a:endParaRPr lang="pt-BR" dirty="0"/>
          </a:p>
        </p:txBody>
      </p:sp>
      <p:sp>
        <p:nvSpPr>
          <p:cNvPr id="2" name="Title 1">
            <a:extLst>
              <a:ext uri="{FF2B5EF4-FFF2-40B4-BE49-F238E27FC236}">
                <a16:creationId xmlns:a16="http://schemas.microsoft.com/office/drawing/2014/main" xmlns="" id="{14565A4B-2F3E-B43A-66D9-4DC99EF1BAA9}"/>
              </a:ext>
            </a:extLst>
          </p:cNvPr>
          <p:cNvSpPr>
            <a:spLocks noGrp="1"/>
          </p:cNvSpPr>
          <p:nvPr>
            <p:ph type="title"/>
          </p:nvPr>
        </p:nvSpPr>
        <p:spPr>
          <a:xfrm>
            <a:off x="265545" y="217344"/>
            <a:ext cx="9959109" cy="1325563"/>
          </a:xfrm>
        </p:spPr>
        <p:txBody>
          <a:bodyPr>
            <a:normAutofit/>
          </a:bodyPr>
          <a:lstStyle/>
          <a:p>
            <a:pPr algn="ctr"/>
            <a:endParaRPr lang="pt-BR" sz="3600" b="1" dirty="0">
              <a:solidFill>
                <a:schemeClr val="bg1">
                  <a:lumMod val="95000"/>
                </a:schemeClr>
              </a:solidFill>
              <a:latin typeface="Futura LT Book" panose="02000504030000020003" pitchFamily="2" charset="0"/>
            </a:endParaRPr>
          </a:p>
        </p:txBody>
      </p:sp>
    </p:spTree>
    <p:extLst>
      <p:ext uri="{BB962C8B-B14F-4D97-AF65-F5344CB8AC3E}">
        <p14:creationId xmlns:p14="http://schemas.microsoft.com/office/powerpoint/2010/main" val="892874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xmlns="" id="{086F75F0-AD99-80EE-1EE5-F0D53132B31C}"/>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xmlns="" id="{D753D433-2058-5D8C-4794-40880B1E3B53}"/>
              </a:ext>
            </a:extLst>
          </p:cNvPr>
          <p:cNvSpPr>
            <a:spLocks noGrp="1"/>
          </p:cNvSpPr>
          <p:nvPr>
            <p:ph idx="1"/>
          </p:nvPr>
        </p:nvSpPr>
        <p:spPr>
          <a:xfrm>
            <a:off x="396174" y="1959430"/>
            <a:ext cx="9959109" cy="4164424"/>
          </a:xfrm>
        </p:spPr>
        <p:txBody>
          <a:bodyPr>
            <a:normAutofit/>
          </a:bodyPr>
          <a:lstStyle/>
          <a:p>
            <a:pPr marL="0" indent="0">
              <a:buNone/>
            </a:pPr>
            <a:r>
              <a:rPr lang="fr-FR" dirty="0"/>
              <a:t>Avez-vous déjà élevé la voix contre une personne âgée, emporté par la colère ?</a:t>
            </a:r>
            <a:br>
              <a:rPr lang="fr-FR" dirty="0"/>
            </a:br>
            <a:r>
              <a:rPr lang="fr-FR" dirty="0"/>
              <a:t>Les avez-vous blessés par vos paroles ou vos insultes ?</a:t>
            </a:r>
            <a:br>
              <a:rPr lang="fr-FR" dirty="0"/>
            </a:br>
            <a:r>
              <a:rPr lang="fr-FR" dirty="0"/>
              <a:t>Vous est-il arrivé de rester assis dans un bus sans leur céder votre place ?</a:t>
            </a:r>
            <a:br>
              <a:rPr lang="fr-FR" dirty="0"/>
            </a:br>
            <a:r>
              <a:rPr lang="fr-FR" dirty="0"/>
              <a:t>Oublions-nous parfois de solliciter leur sagesse et leurs conseils ?</a:t>
            </a:r>
            <a:br>
              <a:rPr lang="fr-FR" dirty="0"/>
            </a:br>
            <a:r>
              <a:rPr lang="fr-FR" dirty="0"/>
              <a:t>Ou bien pensons-nous qu’ils sont dépassés, que leur façon de penser est démodée, et qu’ils ne comprennent plus le monde d’aujourd’hui ?</a:t>
            </a:r>
            <a:endParaRPr lang="en-GB" dirty="0"/>
          </a:p>
        </p:txBody>
      </p:sp>
      <p:sp>
        <p:nvSpPr>
          <p:cNvPr id="2" name="Title 1">
            <a:extLst>
              <a:ext uri="{FF2B5EF4-FFF2-40B4-BE49-F238E27FC236}">
                <a16:creationId xmlns:a16="http://schemas.microsoft.com/office/drawing/2014/main" xmlns="" id="{5EAF81A9-45E3-6298-F35C-51F3048EFB60}"/>
              </a:ext>
            </a:extLst>
          </p:cNvPr>
          <p:cNvSpPr>
            <a:spLocks noGrp="1"/>
          </p:cNvSpPr>
          <p:nvPr>
            <p:ph type="title"/>
          </p:nvPr>
        </p:nvSpPr>
        <p:spPr>
          <a:xfrm>
            <a:off x="265545" y="217344"/>
            <a:ext cx="9959109" cy="1325563"/>
          </a:xfrm>
        </p:spPr>
        <p:txBody>
          <a:bodyPr>
            <a:normAutofit/>
          </a:bodyPr>
          <a:lstStyle/>
          <a:p>
            <a:pPr algn="ctr"/>
            <a:endParaRPr lang="pt-BR" sz="3600" b="1" dirty="0">
              <a:solidFill>
                <a:schemeClr val="bg1">
                  <a:lumMod val="95000"/>
                </a:schemeClr>
              </a:solidFill>
              <a:latin typeface="Futura LT Book" panose="02000504030000020003" pitchFamily="2" charset="0"/>
            </a:endParaRPr>
          </a:p>
        </p:txBody>
      </p:sp>
    </p:spTree>
    <p:extLst>
      <p:ext uri="{BB962C8B-B14F-4D97-AF65-F5344CB8AC3E}">
        <p14:creationId xmlns:p14="http://schemas.microsoft.com/office/powerpoint/2010/main" val="2998861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xmlns="" id="{AD30BC2D-1D0F-7948-A2FE-3422BAA28BB3}"/>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xmlns="" id="{E60C96B4-1468-2FB2-2CDC-3421AB24F9AC}"/>
              </a:ext>
            </a:extLst>
          </p:cNvPr>
          <p:cNvSpPr>
            <a:spLocks noGrp="1"/>
          </p:cNvSpPr>
          <p:nvPr>
            <p:ph idx="1"/>
          </p:nvPr>
        </p:nvSpPr>
        <p:spPr>
          <a:xfrm>
            <a:off x="510643" y="2312804"/>
            <a:ext cx="9321367" cy="3766271"/>
          </a:xfrm>
        </p:spPr>
        <p:txBody>
          <a:bodyPr/>
          <a:lstStyle/>
          <a:p>
            <a:r>
              <a:rPr lang="fr-FR" b="1" dirty="0"/>
              <a:t>Ne me rejette pas au temps de la vieillesse,</a:t>
            </a:r>
            <a:br>
              <a:rPr lang="fr-FR" b="1" dirty="0"/>
            </a:br>
            <a:r>
              <a:rPr lang="fr-FR" b="1" dirty="0"/>
              <a:t>ne m’abandonne pas lorsque mes forces déclinent.</a:t>
            </a:r>
            <a:endParaRPr lang="fr-FR" dirty="0"/>
          </a:p>
          <a:p>
            <a:r>
              <a:rPr lang="fr-FR" dirty="0"/>
              <a:t>Même lorsque mes cheveux blanchiront et que les années auront passé,</a:t>
            </a:r>
            <a:br>
              <a:rPr lang="fr-FR" dirty="0"/>
            </a:br>
            <a:r>
              <a:rPr lang="fr-FR" b="1" dirty="0"/>
              <a:t>ne m’abandonne pas, ô mon Dieu,</a:t>
            </a:r>
            <a:br>
              <a:rPr lang="fr-FR" b="1" dirty="0"/>
            </a:br>
            <a:r>
              <a:rPr lang="fr-FR" b="1" dirty="0"/>
              <a:t>jusqu’à ce que j’aie proclamé ta puissance aux générations à venir,</a:t>
            </a:r>
            <a:br>
              <a:rPr lang="fr-FR" b="1" dirty="0"/>
            </a:br>
            <a:r>
              <a:rPr lang="fr-FR" b="1" dirty="0"/>
              <a:t>ta force à tous ceux qui naîtront.</a:t>
            </a:r>
            <a:r>
              <a:rPr lang="fr-FR" dirty="0"/>
              <a:t/>
            </a:r>
            <a:br>
              <a:rPr lang="fr-FR" dirty="0"/>
            </a:br>
            <a:r>
              <a:rPr lang="fr-FR" dirty="0"/>
              <a:t>— </a:t>
            </a:r>
            <a:r>
              <a:rPr lang="fr-FR" i="1" dirty="0"/>
              <a:t>Psaume 71.9, 18 (LSG)</a:t>
            </a:r>
            <a:endParaRPr lang="fr-FR" dirty="0"/>
          </a:p>
          <a:p>
            <a:endParaRPr lang="pt-BR" dirty="0"/>
          </a:p>
        </p:txBody>
      </p:sp>
      <p:sp>
        <p:nvSpPr>
          <p:cNvPr id="2" name="Title 1">
            <a:extLst>
              <a:ext uri="{FF2B5EF4-FFF2-40B4-BE49-F238E27FC236}">
                <a16:creationId xmlns:a16="http://schemas.microsoft.com/office/drawing/2014/main" xmlns="" id="{2A61A8E8-98F2-FD1A-516D-F08AACAB0C17}"/>
              </a:ext>
            </a:extLst>
          </p:cNvPr>
          <p:cNvSpPr>
            <a:spLocks noGrp="1"/>
          </p:cNvSpPr>
          <p:nvPr>
            <p:ph type="title"/>
          </p:nvPr>
        </p:nvSpPr>
        <p:spPr>
          <a:xfrm>
            <a:off x="265545" y="217344"/>
            <a:ext cx="9959109" cy="1325563"/>
          </a:xfrm>
        </p:spPr>
        <p:txBody>
          <a:bodyPr>
            <a:normAutofit/>
          </a:bodyPr>
          <a:lstStyle/>
          <a:p>
            <a:pPr algn="ctr"/>
            <a:endParaRPr lang="pt-BR" sz="3600" b="1" dirty="0">
              <a:solidFill>
                <a:schemeClr val="bg1">
                  <a:lumMod val="95000"/>
                </a:schemeClr>
              </a:solidFill>
              <a:latin typeface="Futura LT Book" panose="02000504030000020003" pitchFamily="2" charset="0"/>
            </a:endParaRPr>
          </a:p>
        </p:txBody>
      </p:sp>
    </p:spTree>
    <p:extLst>
      <p:ext uri="{BB962C8B-B14F-4D97-AF65-F5344CB8AC3E}">
        <p14:creationId xmlns:p14="http://schemas.microsoft.com/office/powerpoint/2010/main" val="3995802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xmlns="" id="{BE95C8A3-C81B-C8A7-794C-C59078E86C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AF68ADA0-CC7C-851F-D736-9B7ABE90B97D}"/>
              </a:ext>
            </a:extLst>
          </p:cNvPr>
          <p:cNvSpPr>
            <a:spLocks noGrp="1"/>
          </p:cNvSpPr>
          <p:nvPr>
            <p:ph type="title"/>
          </p:nvPr>
        </p:nvSpPr>
        <p:spPr>
          <a:xfrm>
            <a:off x="265545" y="217344"/>
            <a:ext cx="9959109" cy="1325563"/>
          </a:xfrm>
        </p:spPr>
        <p:txBody>
          <a:bodyPr>
            <a:normAutofit/>
          </a:bodyPr>
          <a:lstStyle/>
          <a:p>
            <a:pPr algn="ctr"/>
            <a:r>
              <a:rPr lang="en-US" sz="3600" b="1" dirty="0">
                <a:solidFill>
                  <a:schemeClr val="bg1">
                    <a:lumMod val="95000"/>
                  </a:schemeClr>
                </a:solidFill>
              </a:rPr>
              <a:t/>
            </a:r>
            <a:br>
              <a:rPr lang="en-US" sz="3600" b="1" dirty="0">
                <a:solidFill>
                  <a:schemeClr val="bg1">
                    <a:lumMod val="95000"/>
                  </a:schemeClr>
                </a:solidFill>
              </a:rPr>
            </a:br>
            <a:r>
              <a:rPr lang="fr-FR" sz="3600" b="1" dirty="0">
                <a:solidFill>
                  <a:schemeClr val="bg1">
                    <a:lumMod val="95000"/>
                  </a:schemeClr>
                </a:solidFill>
              </a:rPr>
              <a:t>Que pouvons-nous faire en tant qu’Église ?</a:t>
            </a:r>
            <a:endParaRPr lang="pt-BR" sz="3600" b="1" dirty="0">
              <a:solidFill>
                <a:schemeClr val="bg1">
                  <a:lumMod val="95000"/>
                </a:schemeClr>
              </a:solidFill>
              <a:latin typeface="Futura LT Book" panose="02000504030000020003" pitchFamily="2" charset="0"/>
            </a:endParaRPr>
          </a:p>
        </p:txBody>
      </p:sp>
      <p:sp>
        <p:nvSpPr>
          <p:cNvPr id="3" name="Content Placeholder 2">
            <a:extLst>
              <a:ext uri="{FF2B5EF4-FFF2-40B4-BE49-F238E27FC236}">
                <a16:creationId xmlns:a16="http://schemas.microsoft.com/office/drawing/2014/main" xmlns="" id="{6811903E-EA7D-01C8-7A5A-BA2DB8E39D51}"/>
              </a:ext>
            </a:extLst>
          </p:cNvPr>
          <p:cNvSpPr>
            <a:spLocks noGrp="1"/>
          </p:cNvSpPr>
          <p:nvPr>
            <p:ph idx="1"/>
          </p:nvPr>
        </p:nvSpPr>
        <p:spPr>
          <a:xfrm>
            <a:off x="265546" y="2001116"/>
            <a:ext cx="9959109" cy="4351338"/>
          </a:xfrm>
        </p:spPr>
        <p:txBody>
          <a:bodyPr>
            <a:normAutofit/>
          </a:bodyPr>
          <a:lstStyle/>
          <a:p>
            <a:endParaRPr lang="en-US" dirty="0"/>
          </a:p>
          <a:p>
            <a:endParaRPr lang="en-US" dirty="0"/>
          </a:p>
          <a:p>
            <a:pPr marL="0" indent="0">
              <a:buNone/>
            </a:pPr>
            <a:endParaRPr lang="en-US" dirty="0"/>
          </a:p>
          <a:p>
            <a:endParaRPr lang="pt-BR" dirty="0"/>
          </a:p>
        </p:txBody>
      </p:sp>
      <p:sp>
        <p:nvSpPr>
          <p:cNvPr id="4" name="TextBox 3">
            <a:extLst>
              <a:ext uri="{FF2B5EF4-FFF2-40B4-BE49-F238E27FC236}">
                <a16:creationId xmlns:a16="http://schemas.microsoft.com/office/drawing/2014/main" xmlns="" id="{3978D045-6CA2-242A-FBB1-FAD52EAF78D4}"/>
              </a:ext>
            </a:extLst>
          </p:cNvPr>
          <p:cNvSpPr txBox="1"/>
          <p:nvPr/>
        </p:nvSpPr>
        <p:spPr>
          <a:xfrm>
            <a:off x="627379" y="1750745"/>
            <a:ext cx="9235439" cy="2585323"/>
          </a:xfrm>
          <a:prstGeom prst="rect">
            <a:avLst/>
          </a:prstGeom>
          <a:noFill/>
        </p:spPr>
        <p:txBody>
          <a:bodyPr wrap="square" rtlCol="0">
            <a:spAutoFit/>
          </a:bodyPr>
          <a:lstStyle/>
          <a:p>
            <a:r>
              <a:rPr lang="fr-FR" dirty="0"/>
              <a:t>Ce problème mérite d’être examiné avec sérieux,</a:t>
            </a:r>
            <a:br>
              <a:rPr lang="fr-FR" dirty="0"/>
            </a:br>
            <a:r>
              <a:rPr lang="fr-FR" b="1" dirty="0"/>
              <a:t>au sein de nos familles</a:t>
            </a:r>
            <a:r>
              <a:rPr lang="fr-FR" dirty="0"/>
              <a:t> :</a:t>
            </a:r>
            <a:br>
              <a:rPr lang="fr-FR" dirty="0"/>
            </a:br>
            <a:r>
              <a:rPr lang="fr-FR" dirty="0"/>
              <a:t>Nos proches âgés reçoivent-ils les soins et l’attention dont ils ont besoin ?</a:t>
            </a:r>
          </a:p>
          <a:p>
            <a:r>
              <a:rPr lang="fr-FR" b="1" dirty="0"/>
              <a:t>Au sein de notre Église</a:t>
            </a:r>
            <a:r>
              <a:rPr lang="fr-FR" dirty="0"/>
              <a:t> :</a:t>
            </a:r>
            <a:br>
              <a:rPr lang="fr-FR" dirty="0"/>
            </a:br>
            <a:r>
              <a:rPr lang="fr-FR" dirty="0"/>
              <a:t>Que faisons-nous concrètement pour nos membres âgés, en particulier ceux qui sont confinés à domicile ?</a:t>
            </a:r>
            <a:br>
              <a:rPr lang="fr-FR" dirty="0"/>
            </a:br>
            <a:r>
              <a:rPr lang="fr-FR" dirty="0"/>
              <a:t>Quelqu’un se charge-t-il de leur transport lorsqu’ils en ont besoin ?</a:t>
            </a:r>
            <a:br>
              <a:rPr lang="fr-FR" dirty="0"/>
            </a:br>
            <a:r>
              <a:rPr lang="fr-FR" dirty="0"/>
              <a:t>Prenons-nous le temps de leur rendre visite et de leur témoigner notre présence ?</a:t>
            </a:r>
          </a:p>
          <a:p>
            <a:pPr algn="ctr"/>
            <a:endParaRPr lang="en-US" dirty="0"/>
          </a:p>
        </p:txBody>
      </p:sp>
    </p:spTree>
    <p:extLst>
      <p:ext uri="{BB962C8B-B14F-4D97-AF65-F5344CB8AC3E}">
        <p14:creationId xmlns:p14="http://schemas.microsoft.com/office/powerpoint/2010/main" val="2753762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D3DFFC-0BE9-FE37-4C15-8EFD011D68FE}"/>
              </a:ext>
            </a:extLst>
          </p:cNvPr>
          <p:cNvSpPr>
            <a:spLocks noGrp="1"/>
          </p:cNvSpPr>
          <p:nvPr>
            <p:ph type="title"/>
          </p:nvPr>
        </p:nvSpPr>
        <p:spPr>
          <a:xfrm>
            <a:off x="265545" y="217344"/>
            <a:ext cx="9959109" cy="1325563"/>
          </a:xfrm>
        </p:spPr>
        <p:txBody>
          <a:bodyPr>
            <a:normAutofit/>
          </a:bodyPr>
          <a:lstStyle/>
          <a:p>
            <a:endParaRPr lang="pt-BR" sz="4000" dirty="0">
              <a:solidFill>
                <a:schemeClr val="bg1"/>
              </a:solidFill>
              <a:latin typeface="Futura LT Book" panose="02000504030000020003" pitchFamily="2" charset="0"/>
            </a:endParaRPr>
          </a:p>
        </p:txBody>
      </p:sp>
      <p:sp>
        <p:nvSpPr>
          <p:cNvPr id="3" name="Content Placeholder 2">
            <a:extLst>
              <a:ext uri="{FF2B5EF4-FFF2-40B4-BE49-F238E27FC236}">
                <a16:creationId xmlns:a16="http://schemas.microsoft.com/office/drawing/2014/main" xmlns="" id="{89FA71B7-5885-00B9-0A8C-B148596EB0A0}"/>
              </a:ext>
            </a:extLst>
          </p:cNvPr>
          <p:cNvSpPr>
            <a:spLocks noGrp="1"/>
          </p:cNvSpPr>
          <p:nvPr>
            <p:ph idx="1"/>
          </p:nvPr>
        </p:nvSpPr>
        <p:spPr>
          <a:xfrm>
            <a:off x="265546" y="2001116"/>
            <a:ext cx="9959109" cy="4351338"/>
          </a:xfrm>
        </p:spPr>
        <p:txBody>
          <a:bodyPr>
            <a:normAutofit fontScale="92500" lnSpcReduction="10000"/>
          </a:bodyPr>
          <a:lstStyle/>
          <a:p>
            <a:r>
              <a:rPr lang="fr-FR" dirty="0"/>
              <a:t>Un fils dit à ses parents :</a:t>
            </a:r>
            <a:br>
              <a:rPr lang="fr-FR" dirty="0"/>
            </a:br>
            <a:r>
              <a:rPr lang="fr-FR" dirty="0"/>
              <a:t>« Je ne prendrai pas soin de vous. L’argent que j’aurais pu utiliser pour vous aider, je le donne à l’Église. Puisque c’est pour Dieu, je ne vous déshonore pas, et je recevrai une bénédiction. »</a:t>
            </a:r>
          </a:p>
          <a:p>
            <a:r>
              <a:rPr lang="fr-FR" dirty="0"/>
              <a:t>Que répond Jésus dans Marc 7.5–13 ?</a:t>
            </a:r>
          </a:p>
          <a:p>
            <a:r>
              <a:rPr lang="fr-FR" dirty="0"/>
              <a:t>Il condamne fermement cette attitude. Jésus reproche aux pharisiens leur hypocrisie : sous couvert de piété, ils annulaient la loi divine par leurs traditions humaines. Permettre à quelqu’un de se soustraire à son devoir envers ses parents en prétendant consacrer son argent à Dieu est, selon Jésus, inacceptable. Ce genre de comportement montre qu’on honore Dieu uniquement en apparence, par les paroles, mais pas en vérité, ni avec le cœur.</a:t>
            </a:r>
          </a:p>
          <a:p>
            <a:endParaRPr lang="en-US" dirty="0"/>
          </a:p>
          <a:p>
            <a:pPr marL="0" indent="0">
              <a:buNone/>
            </a:pPr>
            <a:endParaRPr lang="en-US" dirty="0"/>
          </a:p>
          <a:p>
            <a:endParaRPr lang="pt-BR" dirty="0"/>
          </a:p>
        </p:txBody>
      </p:sp>
    </p:spTree>
    <p:extLst>
      <p:ext uri="{BB962C8B-B14F-4D97-AF65-F5344CB8AC3E}">
        <p14:creationId xmlns:p14="http://schemas.microsoft.com/office/powerpoint/2010/main" val="401858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xmlns="" id="{C32A9C8D-172B-F885-49EF-9D1C18A31B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3F7E4E74-4E65-F920-D0B5-E3E6B8EBBED2}"/>
              </a:ext>
            </a:extLst>
          </p:cNvPr>
          <p:cNvSpPr>
            <a:spLocks noGrp="1"/>
          </p:cNvSpPr>
          <p:nvPr>
            <p:ph type="title"/>
          </p:nvPr>
        </p:nvSpPr>
        <p:spPr>
          <a:xfrm>
            <a:off x="265545" y="217344"/>
            <a:ext cx="9959109" cy="1325563"/>
          </a:xfrm>
        </p:spPr>
        <p:txBody>
          <a:bodyPr>
            <a:normAutofit/>
          </a:bodyPr>
          <a:lstStyle/>
          <a:p>
            <a:pPr algn="ctr"/>
            <a:r>
              <a:rPr lang="en-US" sz="3600" b="1" dirty="0">
                <a:solidFill>
                  <a:schemeClr val="bg1">
                    <a:lumMod val="95000"/>
                  </a:schemeClr>
                </a:solidFill>
              </a:rPr>
              <a:t/>
            </a:r>
            <a:br>
              <a:rPr lang="en-US" sz="3600" b="1" dirty="0">
                <a:solidFill>
                  <a:schemeClr val="bg1">
                    <a:lumMod val="95000"/>
                  </a:schemeClr>
                </a:solidFill>
              </a:rPr>
            </a:br>
            <a:r>
              <a:rPr lang="fr-FR" sz="3600" b="1" dirty="0">
                <a:solidFill>
                  <a:schemeClr val="bg1">
                    <a:lumMod val="95000"/>
                  </a:schemeClr>
                </a:solidFill>
              </a:rPr>
              <a:t>Que pouvons-nous faire en tant qu’Église ?</a:t>
            </a:r>
            <a:endParaRPr lang="pt-BR" sz="3600" b="1" dirty="0">
              <a:solidFill>
                <a:schemeClr val="bg1">
                  <a:lumMod val="95000"/>
                </a:schemeClr>
              </a:solidFill>
              <a:latin typeface="Futura LT Book" panose="02000504030000020003" pitchFamily="2" charset="0"/>
            </a:endParaRPr>
          </a:p>
        </p:txBody>
      </p:sp>
      <p:sp>
        <p:nvSpPr>
          <p:cNvPr id="3" name="Content Placeholder 2">
            <a:extLst>
              <a:ext uri="{FF2B5EF4-FFF2-40B4-BE49-F238E27FC236}">
                <a16:creationId xmlns:a16="http://schemas.microsoft.com/office/drawing/2014/main" xmlns="" id="{F73E08E3-5226-155C-97DE-852FA8FFF618}"/>
              </a:ext>
            </a:extLst>
          </p:cNvPr>
          <p:cNvSpPr>
            <a:spLocks noGrp="1"/>
          </p:cNvSpPr>
          <p:nvPr>
            <p:ph idx="1"/>
          </p:nvPr>
        </p:nvSpPr>
        <p:spPr>
          <a:xfrm>
            <a:off x="265546" y="2001116"/>
            <a:ext cx="9959109" cy="4351338"/>
          </a:xfrm>
        </p:spPr>
        <p:txBody>
          <a:bodyPr>
            <a:normAutofit/>
          </a:bodyPr>
          <a:lstStyle/>
          <a:p>
            <a:endParaRPr lang="en-US" dirty="0"/>
          </a:p>
          <a:p>
            <a:endParaRPr lang="en-US" dirty="0"/>
          </a:p>
          <a:p>
            <a:pPr marL="0" indent="0">
              <a:buNone/>
            </a:pPr>
            <a:endParaRPr lang="en-US" dirty="0"/>
          </a:p>
          <a:p>
            <a:endParaRPr lang="pt-BR" dirty="0"/>
          </a:p>
        </p:txBody>
      </p:sp>
      <p:sp>
        <p:nvSpPr>
          <p:cNvPr id="4" name="TextBox 3">
            <a:extLst>
              <a:ext uri="{FF2B5EF4-FFF2-40B4-BE49-F238E27FC236}">
                <a16:creationId xmlns:a16="http://schemas.microsoft.com/office/drawing/2014/main" xmlns="" id="{10ED202E-CDD3-70E9-A5A6-8105C8766D27}"/>
              </a:ext>
            </a:extLst>
          </p:cNvPr>
          <p:cNvSpPr txBox="1"/>
          <p:nvPr/>
        </p:nvSpPr>
        <p:spPr>
          <a:xfrm>
            <a:off x="636806" y="2118391"/>
            <a:ext cx="9235439" cy="2031325"/>
          </a:xfrm>
          <a:prstGeom prst="rect">
            <a:avLst/>
          </a:prstGeom>
          <a:noFill/>
        </p:spPr>
        <p:txBody>
          <a:bodyPr wrap="square" rtlCol="0">
            <a:spAutoFit/>
          </a:bodyPr>
          <a:lstStyle/>
          <a:p>
            <a:r>
              <a:rPr lang="fr-FR" dirty="0"/>
              <a:t>Veillons-nous à leur apporter la sainte cène lorsqu’ils ne peuvent pas se rendre aux cultes ?</a:t>
            </a:r>
            <a:br>
              <a:rPr lang="fr-FR" dirty="0"/>
            </a:br>
            <a:r>
              <a:rPr lang="fr-FR" dirty="0"/>
              <a:t>Quelqu’un s’assure-t-il qu’ils reçoivent les soins et l’attention qu’ils méritent ?</a:t>
            </a:r>
            <a:br>
              <a:rPr lang="fr-FR" dirty="0"/>
            </a:br>
            <a:r>
              <a:rPr lang="fr-FR" dirty="0"/>
              <a:t>Et pourquoi ne pas leur offrir un coup de main pour les tâches ménagères, l’entretien du jardin ou les petites réparations à la maison ?</a:t>
            </a:r>
          </a:p>
          <a:p>
            <a:r>
              <a:rPr lang="fr-FR" b="1" dirty="0"/>
              <a:t>Dieu nous appelle, aujourd’hui encore, à honorer nos parents et à témoigner du respect envers les personnes âgées.</a:t>
            </a:r>
            <a:endParaRPr lang="fr-FR" dirty="0"/>
          </a:p>
          <a:p>
            <a:pPr algn="ctr"/>
            <a:endParaRPr lang="en-US" dirty="0"/>
          </a:p>
        </p:txBody>
      </p:sp>
    </p:spTree>
    <p:extLst>
      <p:ext uri="{BB962C8B-B14F-4D97-AF65-F5344CB8AC3E}">
        <p14:creationId xmlns:p14="http://schemas.microsoft.com/office/powerpoint/2010/main" val="3113789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xmlns="" id="{879A1977-B288-49E3-539B-999D45CD8E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E559A7EF-29C0-D2C3-1A7D-DE7A9B6F48C4}"/>
              </a:ext>
            </a:extLst>
          </p:cNvPr>
          <p:cNvSpPr>
            <a:spLocks noGrp="1"/>
          </p:cNvSpPr>
          <p:nvPr>
            <p:ph type="title"/>
          </p:nvPr>
        </p:nvSpPr>
        <p:spPr>
          <a:xfrm>
            <a:off x="235672" y="217344"/>
            <a:ext cx="6328414" cy="1224957"/>
          </a:xfrm>
        </p:spPr>
        <p:txBody>
          <a:bodyPr>
            <a:normAutofit fontScale="90000"/>
          </a:bodyPr>
          <a:lstStyle/>
          <a:p>
            <a:pPr algn="ctr"/>
            <a:r>
              <a:rPr lang="en-US" b="1" dirty="0"/>
              <a:t> </a:t>
            </a:r>
            <a:r>
              <a:rPr lang="en-US" dirty="0"/>
              <a:t/>
            </a:r>
            <a:br>
              <a:rPr lang="en-US" dirty="0"/>
            </a:br>
            <a:r>
              <a:rPr lang="en-US" dirty="0"/>
              <a:t> </a:t>
            </a:r>
            <a:r>
              <a:rPr lang="en-US" b="1" dirty="0"/>
              <a:t>  </a:t>
            </a:r>
            <a:r>
              <a:rPr lang="en-US" dirty="0"/>
              <a:t/>
            </a:r>
            <a:br>
              <a:rPr lang="en-US" dirty="0"/>
            </a:br>
            <a:r>
              <a:rPr lang="en-US" dirty="0"/>
              <a:t> </a:t>
            </a:r>
            <a:r>
              <a:rPr lang="en-US" b="1" dirty="0"/>
              <a:t> </a:t>
            </a:r>
            <a:r>
              <a:rPr lang="en-US" sz="4000" b="1" dirty="0">
                <a:solidFill>
                  <a:schemeClr val="accent1">
                    <a:lumMod val="75000"/>
                  </a:schemeClr>
                </a:solidFill>
              </a:rPr>
              <a:t>Conclusion</a:t>
            </a:r>
            <a:r>
              <a:rPr lang="en-US" dirty="0"/>
              <a:t/>
            </a:r>
            <a:br>
              <a:rPr lang="en-US" dirty="0"/>
            </a:br>
            <a:r>
              <a:rPr lang="en-US" dirty="0"/>
              <a:t/>
            </a:r>
            <a:br>
              <a:rPr lang="en-US" dirty="0"/>
            </a:br>
            <a:endParaRPr lang="pt-BR" sz="4000" dirty="0">
              <a:latin typeface="Futura LT Book" panose="02000504030000020003" pitchFamily="2" charset="0"/>
            </a:endParaRPr>
          </a:p>
        </p:txBody>
      </p:sp>
      <p:sp>
        <p:nvSpPr>
          <p:cNvPr id="4" name="Content Placeholder 2">
            <a:extLst>
              <a:ext uri="{FF2B5EF4-FFF2-40B4-BE49-F238E27FC236}">
                <a16:creationId xmlns:a16="http://schemas.microsoft.com/office/drawing/2014/main" xmlns="" id="{22AF33DA-9A0F-7F75-B266-31519B290260}"/>
              </a:ext>
            </a:extLst>
          </p:cNvPr>
          <p:cNvSpPr>
            <a:spLocks noGrp="1"/>
          </p:cNvSpPr>
          <p:nvPr>
            <p:ph idx="1"/>
          </p:nvPr>
        </p:nvSpPr>
        <p:spPr>
          <a:xfrm>
            <a:off x="235672" y="1706252"/>
            <a:ext cx="9926423" cy="4934404"/>
          </a:xfrm>
        </p:spPr>
        <p:txBody>
          <a:bodyPr>
            <a:normAutofit lnSpcReduction="10000"/>
          </a:bodyPr>
          <a:lstStyle/>
          <a:p>
            <a:pPr marL="0" indent="0">
              <a:buNone/>
            </a:pPr>
            <a:endParaRPr lang="en-US" dirty="0"/>
          </a:p>
          <a:p>
            <a:r>
              <a:rPr lang="fr-FR" dirty="0"/>
              <a:t>Écoute avec respect ton père, celui qui t’a élevé,</a:t>
            </a:r>
            <a:br>
              <a:rPr lang="fr-FR" dirty="0"/>
            </a:br>
            <a:r>
              <a:rPr lang="fr-FR" dirty="0"/>
              <a:t>et ne néglige pas ta mère lorsqu’elle avancera en âge.</a:t>
            </a:r>
          </a:p>
          <a:p>
            <a:r>
              <a:rPr lang="fr-FR" dirty="0"/>
              <a:t>Acquiers la vérité et ne la laisse pas s’échanger contre l’amour ou l’argent ;</a:t>
            </a:r>
            <a:br>
              <a:rPr lang="fr-FR" dirty="0"/>
            </a:br>
            <a:r>
              <a:rPr lang="fr-FR" dirty="0"/>
              <a:t>cherche la sagesse, l’instruction et la compréhension.</a:t>
            </a:r>
          </a:p>
          <a:p>
            <a:r>
              <a:rPr lang="fr-FR" dirty="0"/>
              <a:t>Les parents trouvent leur joie dans la réussite de leurs enfants,</a:t>
            </a:r>
            <a:br>
              <a:rPr lang="fr-FR" dirty="0"/>
            </a:br>
            <a:r>
              <a:rPr lang="fr-FR" dirty="0"/>
              <a:t>et un enfant sage est une source de fierté pour sa famille.</a:t>
            </a:r>
          </a:p>
          <a:p>
            <a:r>
              <a:rPr lang="fr-FR" dirty="0"/>
              <a:t>Alors, rends ton père heureux,</a:t>
            </a:r>
            <a:br>
              <a:rPr lang="fr-FR" dirty="0"/>
            </a:br>
            <a:r>
              <a:rPr lang="fr-FR" dirty="0"/>
              <a:t>et fais la joie de ta mère !</a:t>
            </a:r>
          </a:p>
          <a:p>
            <a:r>
              <a:rPr lang="fr-FR" dirty="0"/>
              <a:t>— </a:t>
            </a:r>
            <a:r>
              <a:rPr lang="fr-FR" i="1" dirty="0"/>
              <a:t>Proverbes 23.22–25, version libre inspirée du Message</a:t>
            </a:r>
            <a:endParaRPr lang="fr-FR" dirty="0"/>
          </a:p>
          <a:p>
            <a:pPr marL="0" indent="0">
              <a:buNone/>
            </a:pPr>
            <a:endParaRPr lang="pt-BR" dirty="0"/>
          </a:p>
        </p:txBody>
      </p:sp>
    </p:spTree>
    <p:extLst>
      <p:ext uri="{BB962C8B-B14F-4D97-AF65-F5344CB8AC3E}">
        <p14:creationId xmlns:p14="http://schemas.microsoft.com/office/powerpoint/2010/main" val="663866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xmlns="" id="{2A5E973E-C636-429A-6A51-475FFDED79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6632E603-426E-0FAF-8180-62F27A0A5F03}"/>
              </a:ext>
            </a:extLst>
          </p:cNvPr>
          <p:cNvSpPr>
            <a:spLocks noGrp="1"/>
          </p:cNvSpPr>
          <p:nvPr>
            <p:ph type="title"/>
          </p:nvPr>
        </p:nvSpPr>
        <p:spPr>
          <a:xfrm>
            <a:off x="235672" y="217344"/>
            <a:ext cx="5566414" cy="1224957"/>
          </a:xfrm>
        </p:spPr>
        <p:txBody>
          <a:bodyPr>
            <a:normAutofit fontScale="90000"/>
          </a:bodyPr>
          <a:lstStyle/>
          <a:p>
            <a:pPr algn="ctr"/>
            <a:r>
              <a:rPr lang="en-US" b="1" dirty="0"/>
              <a:t> </a:t>
            </a:r>
            <a:r>
              <a:rPr lang="en-US" dirty="0"/>
              <a:t/>
            </a:r>
            <a:br>
              <a:rPr lang="en-US" dirty="0"/>
            </a:br>
            <a:r>
              <a:rPr lang="en-US" dirty="0"/>
              <a:t> </a:t>
            </a:r>
            <a:r>
              <a:rPr lang="en-US" b="1" dirty="0"/>
              <a:t>  </a:t>
            </a:r>
            <a:r>
              <a:rPr lang="en-US" dirty="0"/>
              <a:t/>
            </a:r>
            <a:br>
              <a:rPr lang="en-US" dirty="0"/>
            </a:br>
            <a:r>
              <a:rPr lang="en-US" dirty="0"/>
              <a:t> </a:t>
            </a:r>
            <a:r>
              <a:rPr lang="en-US" b="1" dirty="0"/>
              <a:t> </a:t>
            </a:r>
            <a:r>
              <a:rPr lang="en-US" sz="4000" b="1" dirty="0">
                <a:solidFill>
                  <a:schemeClr val="accent1">
                    <a:lumMod val="75000"/>
                  </a:schemeClr>
                </a:solidFill>
              </a:rPr>
              <a:t>Conclusion</a:t>
            </a:r>
            <a:r>
              <a:rPr lang="en-US" dirty="0"/>
              <a:t/>
            </a:r>
            <a:br>
              <a:rPr lang="en-US" dirty="0"/>
            </a:br>
            <a:r>
              <a:rPr lang="en-US" dirty="0"/>
              <a:t/>
            </a:r>
            <a:br>
              <a:rPr lang="en-US" dirty="0"/>
            </a:br>
            <a:endParaRPr lang="pt-BR" sz="4000" dirty="0">
              <a:latin typeface="Futura LT Book" panose="02000504030000020003" pitchFamily="2" charset="0"/>
            </a:endParaRPr>
          </a:p>
        </p:txBody>
      </p:sp>
      <p:sp>
        <p:nvSpPr>
          <p:cNvPr id="4" name="Content Placeholder 2">
            <a:extLst>
              <a:ext uri="{FF2B5EF4-FFF2-40B4-BE49-F238E27FC236}">
                <a16:creationId xmlns:a16="http://schemas.microsoft.com/office/drawing/2014/main" xmlns="" id="{2A0664E8-3921-FE9F-CA0D-660DAD21A621}"/>
              </a:ext>
            </a:extLst>
          </p:cNvPr>
          <p:cNvSpPr>
            <a:spLocks noGrp="1"/>
          </p:cNvSpPr>
          <p:nvPr>
            <p:ph idx="1"/>
          </p:nvPr>
        </p:nvSpPr>
        <p:spPr>
          <a:xfrm>
            <a:off x="235672" y="1706252"/>
            <a:ext cx="9926423" cy="4934404"/>
          </a:xfrm>
        </p:spPr>
        <p:txBody>
          <a:bodyPr/>
          <a:lstStyle/>
          <a:p>
            <a:r>
              <a:rPr lang="fr-FR" b="1" dirty="0"/>
              <a:t>Jeunes hommes, jeunes filles, personnes âgées et enfants,</a:t>
            </a:r>
            <a:r>
              <a:rPr lang="fr-FR" dirty="0"/>
              <a:t/>
            </a:r>
            <a:br>
              <a:rPr lang="fr-FR" dirty="0"/>
            </a:br>
            <a:r>
              <a:rPr lang="fr-FR" dirty="0"/>
              <a:t>qu’ils louent et élèvent le nom du Seigneur !</a:t>
            </a:r>
            <a:br>
              <a:rPr lang="fr-FR" dirty="0"/>
            </a:br>
            <a:r>
              <a:rPr lang="fr-FR" dirty="0"/>
              <a:t>Car </a:t>
            </a:r>
            <a:r>
              <a:rPr lang="fr-FR" b="1" dirty="0"/>
              <a:t>Lui seul</a:t>
            </a:r>
            <a:r>
              <a:rPr lang="fr-FR" dirty="0"/>
              <a:t> mérite d’être exalté ;</a:t>
            </a:r>
            <a:br>
              <a:rPr lang="fr-FR" dirty="0"/>
            </a:br>
            <a:r>
              <a:rPr lang="fr-FR" b="1" dirty="0"/>
              <a:t>Son nom est au-dessus de tout !</a:t>
            </a:r>
            <a:r>
              <a:rPr lang="fr-FR" dirty="0"/>
              <a:t/>
            </a:r>
            <a:br>
              <a:rPr lang="fr-FR" dirty="0"/>
            </a:br>
            <a:r>
              <a:rPr lang="fr-FR" dirty="0"/>
              <a:t>Sa gloire resplendit sur la terre comme dans les cieux,</a:t>
            </a:r>
            <a:br>
              <a:rPr lang="fr-FR" dirty="0"/>
            </a:br>
            <a:r>
              <a:rPr lang="fr-FR" dirty="0"/>
              <a:t>et </a:t>
            </a:r>
            <a:r>
              <a:rPr lang="fr-FR" b="1" dirty="0"/>
              <a:t>Sa majesté règne sur toutes choses.</a:t>
            </a:r>
            <a:endParaRPr lang="fr-FR" dirty="0"/>
          </a:p>
          <a:p>
            <a:r>
              <a:rPr lang="fr-FR" dirty="0"/>
              <a:t>— </a:t>
            </a:r>
            <a:r>
              <a:rPr lang="fr-FR" i="1" dirty="0"/>
              <a:t>Psaume 148.12–13, adapté de la version AMPC</a:t>
            </a:r>
            <a:endParaRPr lang="fr-FR" dirty="0"/>
          </a:p>
          <a:p>
            <a:pPr marL="0" indent="0">
              <a:buNone/>
            </a:pPr>
            <a:endParaRPr lang="en-US" dirty="0"/>
          </a:p>
        </p:txBody>
      </p:sp>
    </p:spTree>
    <p:extLst>
      <p:ext uri="{BB962C8B-B14F-4D97-AF65-F5344CB8AC3E}">
        <p14:creationId xmlns:p14="http://schemas.microsoft.com/office/powerpoint/2010/main" val="1656444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xmlns="" id="{6529C320-BE75-A2FB-9901-3D2CDC5A46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60E97A54-718B-AA2C-F036-9F4C0279AAE4}"/>
              </a:ext>
            </a:extLst>
          </p:cNvPr>
          <p:cNvSpPr>
            <a:spLocks noGrp="1"/>
          </p:cNvSpPr>
          <p:nvPr>
            <p:ph type="title"/>
          </p:nvPr>
        </p:nvSpPr>
        <p:spPr>
          <a:xfrm>
            <a:off x="235672" y="217344"/>
            <a:ext cx="6241328" cy="1224957"/>
          </a:xfrm>
        </p:spPr>
        <p:txBody>
          <a:bodyPr>
            <a:normAutofit fontScale="90000"/>
          </a:bodyPr>
          <a:lstStyle/>
          <a:p>
            <a:pPr algn="ctr"/>
            <a:r>
              <a:rPr lang="en-US" b="1" dirty="0"/>
              <a:t> </a:t>
            </a:r>
            <a:r>
              <a:rPr lang="en-US" dirty="0"/>
              <a:t/>
            </a:r>
            <a:br>
              <a:rPr lang="en-US" dirty="0"/>
            </a:br>
            <a:r>
              <a:rPr lang="en-US" dirty="0"/>
              <a:t> </a:t>
            </a:r>
            <a:r>
              <a:rPr lang="en-US" b="1" dirty="0"/>
              <a:t>  </a:t>
            </a:r>
            <a:r>
              <a:rPr lang="en-US" dirty="0"/>
              <a:t/>
            </a:r>
            <a:br>
              <a:rPr lang="en-US" dirty="0"/>
            </a:br>
            <a:r>
              <a:rPr lang="en-US" dirty="0"/>
              <a:t> </a:t>
            </a:r>
            <a:r>
              <a:rPr lang="en-US" b="1" dirty="0"/>
              <a:t> </a:t>
            </a:r>
            <a:r>
              <a:rPr lang="en-US" sz="4000" b="1" dirty="0">
                <a:solidFill>
                  <a:schemeClr val="accent1">
                    <a:lumMod val="75000"/>
                  </a:schemeClr>
                </a:solidFill>
              </a:rPr>
              <a:t>Conclusion</a:t>
            </a:r>
            <a:r>
              <a:rPr lang="en-US" dirty="0"/>
              <a:t/>
            </a:r>
            <a:br>
              <a:rPr lang="en-US" dirty="0"/>
            </a:br>
            <a:r>
              <a:rPr lang="en-US" dirty="0"/>
              <a:t/>
            </a:r>
            <a:br>
              <a:rPr lang="en-US" dirty="0"/>
            </a:br>
            <a:endParaRPr lang="pt-BR" sz="4000" dirty="0">
              <a:latin typeface="Futura LT Book" panose="02000504030000020003" pitchFamily="2" charset="0"/>
            </a:endParaRPr>
          </a:p>
        </p:txBody>
      </p:sp>
      <p:sp>
        <p:nvSpPr>
          <p:cNvPr id="4" name="Content Placeholder 2">
            <a:extLst>
              <a:ext uri="{FF2B5EF4-FFF2-40B4-BE49-F238E27FC236}">
                <a16:creationId xmlns:a16="http://schemas.microsoft.com/office/drawing/2014/main" xmlns="" id="{145744D9-0BD6-6AE2-270F-51C470B96D65}"/>
              </a:ext>
            </a:extLst>
          </p:cNvPr>
          <p:cNvSpPr>
            <a:spLocks noGrp="1"/>
          </p:cNvSpPr>
          <p:nvPr>
            <p:ph idx="1"/>
          </p:nvPr>
        </p:nvSpPr>
        <p:spPr>
          <a:xfrm>
            <a:off x="235672" y="1706252"/>
            <a:ext cx="9926423" cy="4934404"/>
          </a:xfrm>
        </p:spPr>
        <p:txBody>
          <a:bodyPr>
            <a:normAutofit/>
          </a:bodyPr>
          <a:lstStyle/>
          <a:p>
            <a:r>
              <a:rPr lang="fr-FR" dirty="0"/>
              <a:t>« Ensuite, je déverserai mon Esprit sur tous les êtres humains.</a:t>
            </a:r>
            <a:br>
              <a:rPr lang="fr-FR" dirty="0"/>
            </a:br>
            <a:r>
              <a:rPr lang="fr-FR" dirty="0"/>
              <a:t>Vos fils et vos filles prophétiseront,</a:t>
            </a:r>
            <a:br>
              <a:rPr lang="fr-FR" dirty="0"/>
            </a:br>
            <a:r>
              <a:rPr lang="fr-FR" dirty="0"/>
              <a:t>vos vieillards feront des rêves,</a:t>
            </a:r>
            <a:br>
              <a:rPr lang="fr-FR" dirty="0"/>
            </a:br>
            <a:r>
              <a:rPr lang="fr-FR" dirty="0"/>
              <a:t>vos jeunes gens auront des visions.</a:t>
            </a:r>
            <a:br>
              <a:rPr lang="fr-FR" dirty="0"/>
            </a:br>
            <a:r>
              <a:rPr lang="fr-FR" dirty="0"/>
              <a:t>Même sur les serviteurs et les servantes,</a:t>
            </a:r>
            <a:br>
              <a:rPr lang="fr-FR" dirty="0"/>
            </a:br>
            <a:r>
              <a:rPr lang="fr-FR" dirty="0"/>
              <a:t>je répandrai mon Esprit en ces jours-là. »</a:t>
            </a:r>
            <a:br>
              <a:rPr lang="fr-FR" dirty="0"/>
            </a:br>
            <a:r>
              <a:rPr lang="fr-FR" dirty="0"/>
              <a:t>— </a:t>
            </a:r>
            <a:r>
              <a:rPr lang="fr-FR" i="1" dirty="0"/>
              <a:t>Joël 2.28–29, NBS</a:t>
            </a:r>
            <a:endParaRPr lang="fr-FR" dirty="0"/>
          </a:p>
          <a:p>
            <a:r>
              <a:rPr lang="fr-FR" b="1" dirty="0"/>
              <a:t>Dieu honore, valorise et soutient les personnes âgées.</a:t>
            </a:r>
            <a:r>
              <a:rPr lang="fr-FR" dirty="0"/>
              <a:t/>
            </a:r>
            <a:br>
              <a:rPr lang="fr-FR" dirty="0"/>
            </a:br>
            <a:r>
              <a:rPr lang="fr-FR" b="1" dirty="0"/>
              <a:t>À nous aussi de les apprécier, de les encourager et de les respecter.</a:t>
            </a:r>
            <a:endParaRPr lang="fr-FR" dirty="0"/>
          </a:p>
          <a:p>
            <a:pPr marL="0" indent="0">
              <a:buNone/>
            </a:pPr>
            <a:endParaRPr lang="pt-BR" dirty="0"/>
          </a:p>
        </p:txBody>
      </p:sp>
    </p:spTree>
    <p:extLst>
      <p:ext uri="{BB962C8B-B14F-4D97-AF65-F5344CB8AC3E}">
        <p14:creationId xmlns:p14="http://schemas.microsoft.com/office/powerpoint/2010/main" val="3019350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xmlns="" id="{4495ABE3-FC6D-6D83-CFBE-A0B416D841F5}"/>
              </a:ext>
            </a:extLst>
          </p:cNvPr>
          <p:cNvSpPr>
            <a:spLocks noGrp="1"/>
          </p:cNvSpPr>
          <p:nvPr>
            <p:ph idx="1"/>
          </p:nvPr>
        </p:nvSpPr>
        <p:spPr>
          <a:xfrm>
            <a:off x="265546" y="2586182"/>
            <a:ext cx="9959109" cy="3766271"/>
          </a:xfrm>
        </p:spPr>
        <p:txBody>
          <a:bodyPr/>
          <a:lstStyle/>
          <a:p>
            <a:r>
              <a:rPr lang="fr-FR" b="1" dirty="0"/>
              <a:t>« Respecte et honore ton père et ta mère, afin que tu jouisses d’une longue vie dans le pays que l’Éternel, ton Dieu, t’accorde. »</a:t>
            </a:r>
            <a:r>
              <a:rPr lang="fr-FR" dirty="0"/>
              <a:t> (Exode 20:12)</a:t>
            </a:r>
          </a:p>
          <a:p>
            <a:r>
              <a:rPr lang="fr-FR" dirty="0"/>
              <a:t>Si tu préfères une version plus littéraire ou plus moderne, je peux en proposer d'autres aussi. Souhaites-tu un ton plus contemporain, pédagogique, ou solennel ?</a:t>
            </a:r>
          </a:p>
          <a:p>
            <a:endParaRPr lang="en-US" dirty="0">
              <a:solidFill>
                <a:schemeClr val="accent1">
                  <a:lumMod val="75000"/>
                </a:schemeClr>
              </a:solidFill>
            </a:endParaRPr>
          </a:p>
          <a:p>
            <a:endParaRPr lang="pt-BR" dirty="0"/>
          </a:p>
        </p:txBody>
      </p:sp>
      <p:sp>
        <p:nvSpPr>
          <p:cNvPr id="2" name="Title 1">
            <a:extLst>
              <a:ext uri="{FF2B5EF4-FFF2-40B4-BE49-F238E27FC236}">
                <a16:creationId xmlns:a16="http://schemas.microsoft.com/office/drawing/2014/main" xmlns="" id="{46CE2BFB-52B7-7EF9-8B86-DEEB0C94FA1B}"/>
              </a:ext>
            </a:extLst>
          </p:cNvPr>
          <p:cNvSpPr>
            <a:spLocks noGrp="1"/>
          </p:cNvSpPr>
          <p:nvPr>
            <p:ph type="title"/>
          </p:nvPr>
        </p:nvSpPr>
        <p:spPr>
          <a:xfrm>
            <a:off x="265545" y="217344"/>
            <a:ext cx="9959109" cy="1325563"/>
          </a:xfrm>
        </p:spPr>
        <p:txBody>
          <a:bodyPr>
            <a:normAutofit/>
          </a:bodyPr>
          <a:lstStyle/>
          <a:p>
            <a:pPr algn="ctr"/>
            <a:r>
              <a:rPr lang="pt-BR" sz="3600" b="1" dirty="0">
                <a:solidFill>
                  <a:schemeClr val="bg1">
                    <a:lumMod val="95000"/>
                  </a:schemeClr>
                </a:solidFill>
                <a:latin typeface="Futura LT Book" panose="02000504030000020003" pitchFamily="2" charset="0"/>
              </a:rPr>
              <a:t>Le cinquième commandement</a:t>
            </a:r>
          </a:p>
        </p:txBody>
      </p:sp>
    </p:spTree>
    <p:extLst>
      <p:ext uri="{BB962C8B-B14F-4D97-AF65-F5344CB8AC3E}">
        <p14:creationId xmlns:p14="http://schemas.microsoft.com/office/powerpoint/2010/main" val="3980296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7D7850-30E2-E571-9768-3019A337C198}"/>
              </a:ext>
            </a:extLst>
          </p:cNvPr>
          <p:cNvSpPr>
            <a:spLocks noGrp="1"/>
          </p:cNvSpPr>
          <p:nvPr>
            <p:ph type="title"/>
          </p:nvPr>
        </p:nvSpPr>
        <p:spPr>
          <a:xfrm>
            <a:off x="1357461" y="217344"/>
            <a:ext cx="8867194" cy="1224957"/>
          </a:xfrm>
        </p:spPr>
        <p:txBody>
          <a:bodyPr>
            <a:normAutofit/>
          </a:bodyPr>
          <a:lstStyle/>
          <a:p>
            <a:pPr algn="ctr"/>
            <a:r>
              <a:rPr lang="pt-BR" sz="3600" b="1" dirty="0">
                <a:solidFill>
                  <a:schemeClr val="accent1">
                    <a:lumMod val="75000"/>
                  </a:schemeClr>
                </a:solidFill>
                <a:latin typeface="Futura LT Book" panose="02000504030000020003" pitchFamily="2" charset="0"/>
              </a:rPr>
              <a:t>Maltraitance des personnes âgées</a:t>
            </a:r>
          </a:p>
        </p:txBody>
      </p:sp>
      <p:sp>
        <p:nvSpPr>
          <p:cNvPr id="4" name="Content Placeholder 2">
            <a:extLst>
              <a:ext uri="{FF2B5EF4-FFF2-40B4-BE49-F238E27FC236}">
                <a16:creationId xmlns:a16="http://schemas.microsoft.com/office/drawing/2014/main" xmlns="" id="{549B05F0-CCED-0716-C378-4CA51B99D689}"/>
              </a:ext>
            </a:extLst>
          </p:cNvPr>
          <p:cNvSpPr>
            <a:spLocks noGrp="1"/>
          </p:cNvSpPr>
          <p:nvPr>
            <p:ph idx="1"/>
          </p:nvPr>
        </p:nvSpPr>
        <p:spPr>
          <a:xfrm>
            <a:off x="2564091" y="1696826"/>
            <a:ext cx="7669991" cy="4943830"/>
          </a:xfrm>
        </p:spPr>
        <p:txBody>
          <a:bodyPr/>
          <a:lstStyle/>
          <a:p>
            <a:endParaRPr lang="pt-BR" dirty="0"/>
          </a:p>
          <a:p>
            <a:r>
              <a:rPr lang="fr-FR" b="1" dirty="0"/>
              <a:t>La maltraitance des personnes âgées est un problème en constante progression à l’échelle mondiale.</a:t>
            </a:r>
          </a:p>
          <a:p>
            <a:r>
              <a:rPr lang="fr-FR" dirty="0"/>
              <a:t>Ce fléau ne se limite ni à un pays, ni à une culture, ni à une origine ethnique ou à une classe sociale particulière.</a:t>
            </a:r>
          </a:p>
          <a:p>
            <a:r>
              <a:rPr lang="fr-FR" dirty="0"/>
              <a:t>Il dépasse toutes les frontières et concerne l’ensemble de la société.</a:t>
            </a:r>
            <a:endParaRPr lang="pt-BR" dirty="0"/>
          </a:p>
        </p:txBody>
      </p:sp>
    </p:spTree>
    <p:extLst>
      <p:ext uri="{BB962C8B-B14F-4D97-AF65-F5344CB8AC3E}">
        <p14:creationId xmlns:p14="http://schemas.microsoft.com/office/powerpoint/2010/main" val="2470095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xmlns="" id="{A240E824-7F12-C1D9-ED55-D0BEDC2A39A8}"/>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xmlns="" id="{98AEE79A-EBCB-5E36-93D0-2F6B93AACF68}"/>
              </a:ext>
            </a:extLst>
          </p:cNvPr>
          <p:cNvSpPr>
            <a:spLocks noGrp="1"/>
          </p:cNvSpPr>
          <p:nvPr>
            <p:ph idx="1"/>
          </p:nvPr>
        </p:nvSpPr>
        <p:spPr>
          <a:xfrm>
            <a:off x="265546" y="2586182"/>
            <a:ext cx="9959109" cy="3766271"/>
          </a:xfrm>
        </p:spPr>
        <p:txBody>
          <a:bodyPr/>
          <a:lstStyle/>
          <a:p>
            <a:r>
              <a:rPr lang="fr-FR" dirty="0"/>
              <a:t>Salomon exhorte son fils en ces termes :</a:t>
            </a:r>
            <a:br>
              <a:rPr lang="fr-FR" dirty="0"/>
            </a:br>
            <a:r>
              <a:rPr lang="fr-FR" b="1" dirty="0"/>
              <a:t>« Écoute ton père qui t’a donné la vie, et ne méprise pas ta mère lorsqu’elle est devenue âgée. »</a:t>
            </a:r>
            <a:r>
              <a:rPr lang="fr-FR" dirty="0"/>
              <a:t> (Proverbes 23.22, LSG)</a:t>
            </a:r>
          </a:p>
          <a:p>
            <a:r>
              <a:rPr lang="fr-FR" dirty="0"/>
              <a:t>La version paraphrasée du </a:t>
            </a:r>
            <a:r>
              <a:rPr lang="fr-FR" i="1" dirty="0"/>
              <a:t>Message Biblique</a:t>
            </a:r>
            <a:r>
              <a:rPr lang="fr-FR" dirty="0"/>
              <a:t> en offre une lecture encore plus accessible :</a:t>
            </a:r>
            <a:br>
              <a:rPr lang="fr-FR" dirty="0"/>
            </a:br>
            <a:r>
              <a:rPr lang="fr-FR" b="1" dirty="0"/>
              <a:t>« Écoute avec respect le père qui t’a élevé, et ne délaisse pas ta mère lorsqu’elle prendra de l’âge. »</a:t>
            </a:r>
            <a:endParaRPr lang="fr-FR" dirty="0"/>
          </a:p>
          <a:p>
            <a:endParaRPr lang="pt-BR" dirty="0"/>
          </a:p>
        </p:txBody>
      </p:sp>
      <p:sp>
        <p:nvSpPr>
          <p:cNvPr id="2" name="Title 1">
            <a:extLst>
              <a:ext uri="{FF2B5EF4-FFF2-40B4-BE49-F238E27FC236}">
                <a16:creationId xmlns:a16="http://schemas.microsoft.com/office/drawing/2014/main" xmlns="" id="{B4EC8B94-81B6-07E9-BF12-1AA8C60A7A3C}"/>
              </a:ext>
            </a:extLst>
          </p:cNvPr>
          <p:cNvSpPr>
            <a:spLocks noGrp="1"/>
          </p:cNvSpPr>
          <p:nvPr>
            <p:ph type="title"/>
          </p:nvPr>
        </p:nvSpPr>
        <p:spPr>
          <a:xfrm>
            <a:off x="265545" y="217344"/>
            <a:ext cx="9959109" cy="1325563"/>
          </a:xfrm>
        </p:spPr>
        <p:txBody>
          <a:bodyPr>
            <a:normAutofit/>
          </a:bodyPr>
          <a:lstStyle/>
          <a:p>
            <a:pPr algn="ctr"/>
            <a:endParaRPr lang="pt-BR" sz="3600" b="1" dirty="0">
              <a:solidFill>
                <a:schemeClr val="bg1">
                  <a:lumMod val="95000"/>
                </a:schemeClr>
              </a:solidFill>
              <a:latin typeface="Futura LT Book" panose="02000504030000020003" pitchFamily="2" charset="0"/>
            </a:endParaRPr>
          </a:p>
        </p:txBody>
      </p:sp>
    </p:spTree>
    <p:extLst>
      <p:ext uri="{BB962C8B-B14F-4D97-AF65-F5344CB8AC3E}">
        <p14:creationId xmlns:p14="http://schemas.microsoft.com/office/powerpoint/2010/main" val="631024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xmlns="" id="{7CC2E066-3CCC-7852-7BDE-0B2EE343F529}"/>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xmlns="" id="{B38E3C7F-1AEA-D10B-52F3-F9E14888C4F6}"/>
              </a:ext>
            </a:extLst>
          </p:cNvPr>
          <p:cNvSpPr>
            <a:spLocks noGrp="1"/>
          </p:cNvSpPr>
          <p:nvPr>
            <p:ph idx="1"/>
          </p:nvPr>
        </p:nvSpPr>
        <p:spPr>
          <a:xfrm>
            <a:off x="265546" y="1970828"/>
            <a:ext cx="9959109" cy="4428119"/>
          </a:xfrm>
        </p:spPr>
        <p:txBody>
          <a:bodyPr>
            <a:normAutofit fontScale="70000" lnSpcReduction="20000"/>
          </a:bodyPr>
          <a:lstStyle/>
          <a:p>
            <a:r>
              <a:rPr lang="fr-FR" dirty="0"/>
              <a:t>La maltraitance et la négligence envers les personnes âgées peuvent prendre la forme d’actes isolés ou répétés.</a:t>
            </a:r>
            <a:br>
              <a:rPr lang="fr-FR" dirty="0"/>
            </a:br>
            <a:r>
              <a:rPr lang="fr-FR" dirty="0"/>
              <a:t>Elles surviennent souvent dans des relations de confiance, ou dans des contextes où une personne détient un pouvoir ou une autorité sur une autre.</a:t>
            </a:r>
          </a:p>
          <a:p>
            <a:r>
              <a:rPr lang="fr-FR" dirty="0"/>
              <a:t>Ces abus peuvent se manifester de différentes façons :</a:t>
            </a:r>
          </a:p>
          <a:p>
            <a:r>
              <a:rPr lang="fr-FR" b="1" dirty="0"/>
              <a:t>Physiques</a:t>
            </a:r>
            <a:r>
              <a:rPr lang="fr-FR" dirty="0"/>
              <a:t> : comme frapper, bousculer ou infliger des blessures ;</a:t>
            </a:r>
          </a:p>
          <a:p>
            <a:r>
              <a:rPr lang="fr-FR" b="1" dirty="0"/>
              <a:t>Émotionnels ou psychologiques</a:t>
            </a:r>
            <a:r>
              <a:rPr lang="fr-FR" dirty="0"/>
              <a:t> : par l’intimidation, le harcèlement ou l’humiliation ;</a:t>
            </a:r>
          </a:p>
          <a:p>
            <a:r>
              <a:rPr lang="fr-FR" b="1" dirty="0"/>
              <a:t>Verbaux</a:t>
            </a:r>
            <a:r>
              <a:rPr lang="fr-FR" dirty="0"/>
              <a:t> : tels que les insultes, les moqueries ou les propos dévalorisants ;</a:t>
            </a:r>
          </a:p>
          <a:p>
            <a:r>
              <a:rPr lang="fr-FR" b="1" dirty="0"/>
              <a:t>Financiers</a:t>
            </a:r>
            <a:r>
              <a:rPr lang="fr-FR" dirty="0"/>
              <a:t> : par l’appropriation injustifiée d’argent ou de biens ;</a:t>
            </a:r>
          </a:p>
          <a:p>
            <a:r>
              <a:rPr lang="fr-FR" b="1" dirty="0"/>
              <a:t>Sexuels</a:t>
            </a:r>
            <a:r>
              <a:rPr lang="fr-FR" dirty="0"/>
              <a:t> : par des gestes ou des comportements inappropriés ou non consentis ;</a:t>
            </a:r>
          </a:p>
          <a:p>
            <a:r>
              <a:rPr lang="fr-FR" b="1" dirty="0"/>
              <a:t>Spirituels</a:t>
            </a:r>
            <a:r>
              <a:rPr lang="fr-FR" dirty="0"/>
              <a:t> : en manipulant les croyances religieuses ou en empêchant la pratique de la foi.</a:t>
            </a:r>
          </a:p>
          <a:p>
            <a:r>
              <a:rPr lang="fr-FR" dirty="0"/>
              <a:t>Certaines formes de maltraitance constituent également une violation des droits fondamentaux des personnes âgées.</a:t>
            </a:r>
          </a:p>
          <a:p>
            <a:endParaRPr lang="pt-BR" dirty="0">
              <a:solidFill>
                <a:schemeClr val="accent1">
                  <a:lumMod val="75000"/>
                </a:schemeClr>
              </a:solidFill>
            </a:endParaRPr>
          </a:p>
        </p:txBody>
      </p:sp>
      <p:sp>
        <p:nvSpPr>
          <p:cNvPr id="2" name="Title 1">
            <a:extLst>
              <a:ext uri="{FF2B5EF4-FFF2-40B4-BE49-F238E27FC236}">
                <a16:creationId xmlns:a16="http://schemas.microsoft.com/office/drawing/2014/main" xmlns="" id="{C90A61B5-D8BA-BE06-DAC4-AE31C91A37CB}"/>
              </a:ext>
            </a:extLst>
          </p:cNvPr>
          <p:cNvSpPr>
            <a:spLocks noGrp="1"/>
          </p:cNvSpPr>
          <p:nvPr>
            <p:ph type="title"/>
          </p:nvPr>
        </p:nvSpPr>
        <p:spPr>
          <a:xfrm>
            <a:off x="265545" y="217344"/>
            <a:ext cx="9959109" cy="1325563"/>
          </a:xfrm>
        </p:spPr>
        <p:txBody>
          <a:bodyPr>
            <a:normAutofit/>
          </a:bodyPr>
          <a:lstStyle/>
          <a:p>
            <a:pPr algn="ctr"/>
            <a:r>
              <a:rPr lang="fr-FR" sz="3600" b="1" dirty="0">
                <a:solidFill>
                  <a:schemeClr val="bg1">
                    <a:lumMod val="95000"/>
                  </a:schemeClr>
                </a:solidFill>
                <a:latin typeface="Futura LT Book" panose="02000504030000020003" pitchFamily="2" charset="0"/>
              </a:rPr>
              <a:t>Selon l'Organisation mondiale de la santé</a:t>
            </a:r>
            <a:endParaRPr lang="pt-BR" sz="3600" b="1" dirty="0">
              <a:solidFill>
                <a:schemeClr val="bg1">
                  <a:lumMod val="95000"/>
                </a:schemeClr>
              </a:solidFill>
              <a:latin typeface="Futura LT Book" panose="02000504030000020003" pitchFamily="2" charset="0"/>
            </a:endParaRPr>
          </a:p>
        </p:txBody>
      </p:sp>
    </p:spTree>
    <p:extLst>
      <p:ext uri="{BB962C8B-B14F-4D97-AF65-F5344CB8AC3E}">
        <p14:creationId xmlns:p14="http://schemas.microsoft.com/office/powerpoint/2010/main" val="2483461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xmlns="" id="{AAEAEAFA-A5C7-34DB-4927-2E034BC1AD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FAA980DE-7777-C98C-6457-5D85A283B47A}"/>
              </a:ext>
            </a:extLst>
          </p:cNvPr>
          <p:cNvSpPr>
            <a:spLocks noGrp="1"/>
          </p:cNvSpPr>
          <p:nvPr>
            <p:ph type="title"/>
          </p:nvPr>
        </p:nvSpPr>
        <p:spPr>
          <a:xfrm>
            <a:off x="235672" y="217344"/>
            <a:ext cx="8201318" cy="1224957"/>
          </a:xfrm>
        </p:spPr>
        <p:txBody>
          <a:bodyPr>
            <a:normAutofit fontScale="90000"/>
          </a:bodyPr>
          <a:lstStyle/>
          <a:p>
            <a:pPr algn="ctr"/>
            <a:r>
              <a:rPr lang="en-US" b="1" dirty="0"/>
              <a:t> </a:t>
            </a:r>
            <a:r>
              <a:rPr lang="en-US" dirty="0"/>
              <a:t/>
            </a:r>
            <a:br>
              <a:rPr lang="en-US" dirty="0"/>
            </a:br>
            <a:r>
              <a:rPr lang="en-US" dirty="0"/>
              <a:t> </a:t>
            </a:r>
            <a:r>
              <a:rPr lang="en-US" b="1" dirty="0"/>
              <a:t>  </a:t>
            </a:r>
            <a:r>
              <a:rPr lang="en-US" dirty="0"/>
              <a:t/>
            </a:r>
            <a:br>
              <a:rPr lang="en-US" dirty="0"/>
            </a:br>
            <a:r>
              <a:rPr lang="en-US" dirty="0"/>
              <a:t> </a:t>
            </a:r>
            <a:br>
              <a:rPr lang="en-US" dirty="0"/>
            </a:br>
            <a:r>
              <a:rPr lang="en-US" dirty="0"/>
              <a:t/>
            </a:r>
            <a:br>
              <a:rPr lang="en-US" dirty="0"/>
            </a:br>
            <a:endParaRPr lang="pt-BR" sz="4000" dirty="0">
              <a:latin typeface="Futura LT Book" panose="02000504030000020003" pitchFamily="2" charset="0"/>
            </a:endParaRPr>
          </a:p>
        </p:txBody>
      </p:sp>
      <p:sp>
        <p:nvSpPr>
          <p:cNvPr id="4" name="Content Placeholder 2">
            <a:extLst>
              <a:ext uri="{FF2B5EF4-FFF2-40B4-BE49-F238E27FC236}">
                <a16:creationId xmlns:a16="http://schemas.microsoft.com/office/drawing/2014/main" xmlns="" id="{AC13C0B5-0275-E6C5-DC1C-C904ED2155F6}"/>
              </a:ext>
            </a:extLst>
          </p:cNvPr>
          <p:cNvSpPr>
            <a:spLocks noGrp="1"/>
          </p:cNvSpPr>
          <p:nvPr>
            <p:ph idx="1"/>
          </p:nvPr>
        </p:nvSpPr>
        <p:spPr>
          <a:xfrm>
            <a:off x="235673" y="1953741"/>
            <a:ext cx="8009426" cy="4028601"/>
          </a:xfrm>
        </p:spPr>
        <p:txBody>
          <a:bodyPr>
            <a:normAutofit lnSpcReduction="10000"/>
          </a:bodyPr>
          <a:lstStyle/>
          <a:p>
            <a:r>
              <a:rPr lang="fr-FR" b="1" dirty="0"/>
              <a:t>La négligence est aussi une forme de maltraitance.</a:t>
            </a:r>
            <a:r>
              <a:rPr lang="fr-FR" dirty="0"/>
              <a:t/>
            </a:r>
            <a:br>
              <a:rPr lang="fr-FR" dirty="0"/>
            </a:br>
            <a:r>
              <a:rPr lang="fr-FR" dirty="0"/>
              <a:t>Elle se manifeste par l’omission de répondre aux besoins essentiels d’une personne âgée : lui fournir de la nourriture, un logement, des médicaments, des soins appropriés ou encore des relations humaines significatives.</a:t>
            </a:r>
          </a:p>
          <a:p>
            <a:r>
              <a:rPr lang="fr-FR" dirty="0"/>
              <a:t>De nombreuses personnes âgées sont malheureusement victimes de </a:t>
            </a:r>
            <a:r>
              <a:rPr lang="fr-FR" b="1" dirty="0"/>
              <a:t>plusieurs formes de maltraitance et de négligence à la fois</a:t>
            </a:r>
            <a:r>
              <a:rPr lang="fr-FR" dirty="0"/>
              <a:t>, ce qui aggrave leur souffrance et leur isolement.</a:t>
            </a:r>
          </a:p>
          <a:p>
            <a:endParaRPr lang="en-US" dirty="0">
              <a:solidFill>
                <a:schemeClr val="accent1">
                  <a:lumMod val="75000"/>
                </a:schemeClr>
              </a:solidFill>
            </a:endParaRPr>
          </a:p>
        </p:txBody>
      </p:sp>
    </p:spTree>
    <p:extLst>
      <p:ext uri="{BB962C8B-B14F-4D97-AF65-F5344CB8AC3E}">
        <p14:creationId xmlns:p14="http://schemas.microsoft.com/office/powerpoint/2010/main" val="978433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xmlns="" id="{FAADD4BD-2970-DE17-9F11-99547867B0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3A665739-FB24-613C-2FCD-D48EE491DAE5}"/>
              </a:ext>
            </a:extLst>
          </p:cNvPr>
          <p:cNvSpPr>
            <a:spLocks noGrp="1"/>
          </p:cNvSpPr>
          <p:nvPr>
            <p:ph type="title"/>
          </p:nvPr>
        </p:nvSpPr>
        <p:spPr>
          <a:xfrm>
            <a:off x="235672" y="217344"/>
            <a:ext cx="8201318" cy="1224957"/>
          </a:xfrm>
        </p:spPr>
        <p:txBody>
          <a:bodyPr>
            <a:normAutofit fontScale="90000"/>
          </a:bodyPr>
          <a:lstStyle/>
          <a:p>
            <a:pPr algn="ctr"/>
            <a:r>
              <a:rPr lang="en-US" b="1" dirty="0"/>
              <a:t> </a:t>
            </a:r>
            <a:r>
              <a:rPr lang="en-US" dirty="0"/>
              <a:t/>
            </a:r>
            <a:br>
              <a:rPr lang="en-US" dirty="0"/>
            </a:br>
            <a:r>
              <a:rPr lang="en-US" dirty="0"/>
              <a:t> </a:t>
            </a:r>
            <a:r>
              <a:rPr lang="en-US" b="1" dirty="0"/>
              <a:t>  </a:t>
            </a:r>
            <a:r>
              <a:rPr lang="en-US" dirty="0"/>
              <a:t/>
            </a:r>
            <a:br>
              <a:rPr lang="en-US" dirty="0"/>
            </a:br>
            <a:r>
              <a:rPr lang="en-US" dirty="0"/>
              <a:t> </a:t>
            </a:r>
            <a:br>
              <a:rPr lang="en-US" dirty="0"/>
            </a:br>
            <a:r>
              <a:rPr lang="en-US" dirty="0"/>
              <a:t/>
            </a:r>
            <a:br>
              <a:rPr lang="en-US" dirty="0"/>
            </a:br>
            <a:endParaRPr lang="pt-BR" sz="4000" dirty="0">
              <a:latin typeface="Futura LT Book" panose="02000504030000020003" pitchFamily="2" charset="0"/>
            </a:endParaRPr>
          </a:p>
        </p:txBody>
      </p:sp>
      <p:sp>
        <p:nvSpPr>
          <p:cNvPr id="4" name="Content Placeholder 2">
            <a:extLst>
              <a:ext uri="{FF2B5EF4-FFF2-40B4-BE49-F238E27FC236}">
                <a16:creationId xmlns:a16="http://schemas.microsoft.com/office/drawing/2014/main" xmlns="" id="{96815C0E-0BB0-123C-781C-456B7490CFC7}"/>
              </a:ext>
            </a:extLst>
          </p:cNvPr>
          <p:cNvSpPr>
            <a:spLocks noGrp="1"/>
          </p:cNvSpPr>
          <p:nvPr>
            <p:ph idx="1"/>
          </p:nvPr>
        </p:nvSpPr>
        <p:spPr>
          <a:xfrm>
            <a:off x="235672" y="2062232"/>
            <a:ext cx="9926423" cy="3718635"/>
          </a:xfrm>
        </p:spPr>
        <p:txBody>
          <a:bodyPr/>
          <a:lstStyle/>
          <a:p>
            <a:r>
              <a:rPr lang="fr-FR" b="1" dirty="0"/>
              <a:t>Les auteurs de maltraitance peuvent être variés</a:t>
            </a:r>
            <a:r>
              <a:rPr lang="fr-FR" dirty="0"/>
              <a:t> : un enfant, un conjoint, un petit-enfant, mais aussi un ami, un voisin, un aidant professionnel, un propriétaire ou toute personne occupant une position de confiance, d’autorité ou de pouvoir sur la personne âgée.</a:t>
            </a:r>
          </a:p>
          <a:p>
            <a:r>
              <a:rPr lang="fr-FR" dirty="0"/>
              <a:t>Les actes de maltraitance peuvent survenir dans divers contextes : </a:t>
            </a:r>
            <a:r>
              <a:rPr lang="fr-FR" b="1" dirty="0"/>
              <a:t>au domicile</a:t>
            </a:r>
            <a:r>
              <a:rPr lang="fr-FR" dirty="0"/>
              <a:t>, </a:t>
            </a:r>
            <a:r>
              <a:rPr lang="fr-FR" b="1" dirty="0"/>
              <a:t>en établissement de soins</a:t>
            </a:r>
            <a:r>
              <a:rPr lang="fr-FR" dirty="0"/>
              <a:t> (comme une maison de retraite) ou encore </a:t>
            </a:r>
            <a:r>
              <a:rPr lang="fr-FR" b="1" dirty="0"/>
              <a:t>au sein de la communauté</a:t>
            </a:r>
            <a:r>
              <a:rPr lang="fr-FR" dirty="0"/>
              <a:t>.</a:t>
            </a:r>
          </a:p>
          <a:p>
            <a:pPr marL="0" indent="0">
              <a:buNone/>
            </a:pPr>
            <a:endParaRPr lang="en-US" dirty="0"/>
          </a:p>
        </p:txBody>
      </p:sp>
    </p:spTree>
    <p:extLst>
      <p:ext uri="{BB962C8B-B14F-4D97-AF65-F5344CB8AC3E}">
        <p14:creationId xmlns:p14="http://schemas.microsoft.com/office/powerpoint/2010/main" val="298791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xmlns="" id="{5E3ABD1A-D9E2-D84E-B969-CB089A30AA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6CA1F039-E6D7-0124-0BD3-C83DDD7E401D}"/>
              </a:ext>
            </a:extLst>
          </p:cNvPr>
          <p:cNvSpPr>
            <a:spLocks noGrp="1"/>
          </p:cNvSpPr>
          <p:nvPr>
            <p:ph type="title"/>
          </p:nvPr>
        </p:nvSpPr>
        <p:spPr>
          <a:xfrm>
            <a:off x="265545" y="217344"/>
            <a:ext cx="9959109" cy="1325563"/>
          </a:xfrm>
        </p:spPr>
        <p:txBody>
          <a:bodyPr>
            <a:normAutofit fontScale="90000"/>
          </a:bodyPr>
          <a:lstStyle/>
          <a:p>
            <a:pPr algn="ctr"/>
            <a:r>
              <a:rPr lang="en-US" sz="3600" b="1" dirty="0">
                <a:solidFill>
                  <a:schemeClr val="bg1">
                    <a:lumMod val="95000"/>
                  </a:schemeClr>
                </a:solidFill>
              </a:rPr>
              <a:t/>
            </a:r>
            <a:br>
              <a:rPr lang="en-US" sz="3600" b="1" dirty="0">
                <a:solidFill>
                  <a:schemeClr val="bg1">
                    <a:lumMod val="95000"/>
                  </a:schemeClr>
                </a:solidFill>
              </a:rPr>
            </a:br>
            <a:r>
              <a:rPr lang="fr-FR" sz="3600" b="1" dirty="0">
                <a:solidFill>
                  <a:schemeClr val="bg1">
                    <a:lumMod val="95000"/>
                  </a:schemeClr>
                </a:solidFill>
              </a:rPr>
              <a:t>Qu’est-ce que Dieu attend de nous ?</a:t>
            </a:r>
            <a:r>
              <a:rPr lang="en-US" dirty="0"/>
              <a:t/>
            </a:r>
            <a:br>
              <a:rPr lang="en-US" dirty="0"/>
            </a:br>
            <a:endParaRPr lang="pt-BR" sz="4000" dirty="0">
              <a:solidFill>
                <a:schemeClr val="bg1"/>
              </a:solidFill>
              <a:latin typeface="Futura LT Book" panose="02000504030000020003" pitchFamily="2" charset="0"/>
            </a:endParaRPr>
          </a:p>
        </p:txBody>
      </p:sp>
      <p:sp>
        <p:nvSpPr>
          <p:cNvPr id="3" name="Content Placeholder 2">
            <a:extLst>
              <a:ext uri="{FF2B5EF4-FFF2-40B4-BE49-F238E27FC236}">
                <a16:creationId xmlns:a16="http://schemas.microsoft.com/office/drawing/2014/main" xmlns="" id="{8F869826-BC5D-44DA-3524-1D68B14844B0}"/>
              </a:ext>
            </a:extLst>
          </p:cNvPr>
          <p:cNvSpPr>
            <a:spLocks noGrp="1"/>
          </p:cNvSpPr>
          <p:nvPr>
            <p:ph idx="1"/>
          </p:nvPr>
        </p:nvSpPr>
        <p:spPr>
          <a:xfrm>
            <a:off x="265546" y="2001116"/>
            <a:ext cx="9959109" cy="4351338"/>
          </a:xfrm>
        </p:spPr>
        <p:txBody>
          <a:bodyPr>
            <a:normAutofit/>
          </a:bodyPr>
          <a:lstStyle/>
          <a:p>
            <a:endParaRPr lang="en-US" dirty="0"/>
          </a:p>
          <a:p>
            <a:endParaRPr lang="en-US" dirty="0"/>
          </a:p>
          <a:p>
            <a:pPr marL="0" indent="0">
              <a:buNone/>
            </a:pPr>
            <a:endParaRPr lang="en-US" dirty="0"/>
          </a:p>
          <a:p>
            <a:endParaRPr lang="pt-BR" dirty="0"/>
          </a:p>
        </p:txBody>
      </p:sp>
      <p:sp>
        <p:nvSpPr>
          <p:cNvPr id="4" name="TextBox 3">
            <a:extLst>
              <a:ext uri="{FF2B5EF4-FFF2-40B4-BE49-F238E27FC236}">
                <a16:creationId xmlns:a16="http://schemas.microsoft.com/office/drawing/2014/main" xmlns="" id="{A733AEED-A937-5C0B-CB77-9CDDAECE5771}"/>
              </a:ext>
            </a:extLst>
          </p:cNvPr>
          <p:cNvSpPr txBox="1"/>
          <p:nvPr/>
        </p:nvSpPr>
        <p:spPr>
          <a:xfrm>
            <a:off x="721649" y="2456595"/>
            <a:ext cx="9503005" cy="5509200"/>
          </a:xfrm>
          <a:prstGeom prst="rect">
            <a:avLst/>
          </a:prstGeom>
          <a:noFill/>
        </p:spPr>
        <p:txBody>
          <a:bodyPr wrap="square" rtlCol="0">
            <a:spAutoFit/>
          </a:bodyPr>
          <a:lstStyle/>
          <a:p>
            <a:r>
              <a:rPr lang="fr-FR" sz="3200" dirty="0"/>
              <a:t>Considéreriez-vous que le comportement de cet homme envers ses parents, tel que rapporté dans Marc 7, constitue une forme de maltraitance ?</a:t>
            </a:r>
          </a:p>
          <a:p>
            <a:r>
              <a:rPr lang="fr-FR" sz="3200" dirty="0"/>
              <a:t>Jésus a déclaré que les pharisiens avaient </a:t>
            </a:r>
            <a:r>
              <a:rPr lang="fr-FR" sz="3200" b="1" dirty="0"/>
              <a:t>« annulé la parole de Dieu au profit de leur tradition »</a:t>
            </a:r>
            <a:r>
              <a:rPr lang="fr-FR" sz="3200" dirty="0"/>
              <a:t> (Marc 7.13).</a:t>
            </a:r>
          </a:p>
          <a:p>
            <a:r>
              <a:rPr lang="fr-FR" sz="3200" dirty="0"/>
              <a:t>Il est évident que les enfants ont le devoir moral et spirituel d’aider leurs parents dans le besoin, dans la mesure de leurs capacités.</a:t>
            </a:r>
          </a:p>
          <a:p>
            <a:pPr marL="457200" indent="-457200">
              <a:buFont typeface="Arial" panose="020B0604020202020204" pitchFamily="34" charset="0"/>
              <a:buChar char="•"/>
            </a:pPr>
            <a:endParaRPr lang="en-US" sz="3200" dirty="0">
              <a:solidFill>
                <a:schemeClr val="accent1">
                  <a:lumMod val="75000"/>
                </a:schemeClr>
              </a:solidFill>
            </a:endParaRP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31764381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1334</Words>
  <Application>Microsoft Office PowerPoint</Application>
  <PresentationFormat>Personnalisé</PresentationFormat>
  <Paragraphs>144</Paragraphs>
  <Slides>23</Slides>
  <Notes>23</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Office Theme</vt:lpstr>
      <vt:lpstr>HONORE</vt:lpstr>
      <vt:lpstr>Présentation PowerPoint</vt:lpstr>
      <vt:lpstr>Le cinquième commandement</vt:lpstr>
      <vt:lpstr>Maltraitance des personnes âgées</vt:lpstr>
      <vt:lpstr>Présentation PowerPoint</vt:lpstr>
      <vt:lpstr>Selon l'Organisation mondiale de la santé</vt:lpstr>
      <vt:lpstr>         </vt:lpstr>
      <vt:lpstr>         </vt:lpstr>
      <vt:lpstr> Qu’est-ce que Dieu attend de nous ? </vt:lpstr>
      <vt:lpstr>Présentation PowerPoint</vt:lpstr>
      <vt:lpstr>Qu’est-ce que Dieu attend de nous ?</vt:lpstr>
      <vt:lpstr> Exemples bibliques </vt:lpstr>
      <vt:lpstr>Présentation PowerPoint</vt:lpstr>
      <vt:lpstr> Dieu veille sur les personnes âgées et leur témoigne respect.   </vt:lpstr>
      <vt:lpstr>Présentation PowerPoint</vt:lpstr>
      <vt:lpstr>Présentation PowerPoint</vt:lpstr>
      <vt:lpstr>Présentation PowerPoint</vt:lpstr>
      <vt:lpstr>Présentation PowerPoint</vt:lpstr>
      <vt:lpstr> Que pouvons-nous faire en tant qu’Église ?</vt:lpstr>
      <vt:lpstr> Que pouvons-nous faire en tant qu’Église ?</vt:lpstr>
      <vt:lpstr>        Conclusion  </vt:lpstr>
      <vt:lpstr>        Conclusion  </vt:lpstr>
      <vt:lpstr>        Conclusion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love</dc:title>
  <dc:creator>Erika Miike</dc:creator>
  <cp:lastModifiedBy>Claudette DJANOU</cp:lastModifiedBy>
  <cp:revision>33</cp:revision>
  <dcterms:created xsi:type="dcterms:W3CDTF">2023-02-14T12:16:54Z</dcterms:created>
  <dcterms:modified xsi:type="dcterms:W3CDTF">2025-11-10T19:10:23Z</dcterms:modified>
</cp:coreProperties>
</file>