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8"/>
  </p:notesMasterIdLst>
  <p:sldIdLst>
    <p:sldId id="257" r:id="rId2"/>
    <p:sldId id="258" r:id="rId3"/>
    <p:sldId id="297" r:id="rId4"/>
    <p:sldId id="259" r:id="rId5"/>
    <p:sldId id="295" r:id="rId6"/>
    <p:sldId id="296" r:id="rId7"/>
    <p:sldId id="298" r:id="rId8"/>
    <p:sldId id="299" r:id="rId9"/>
    <p:sldId id="260" r:id="rId10"/>
    <p:sldId id="262" r:id="rId11"/>
    <p:sldId id="308" r:id="rId12"/>
    <p:sldId id="266" r:id="rId13"/>
    <p:sldId id="316" r:id="rId14"/>
    <p:sldId id="265" r:id="rId15"/>
    <p:sldId id="267" r:id="rId16"/>
    <p:sldId id="268" r:id="rId17"/>
    <p:sldId id="292" r:id="rId18"/>
    <p:sldId id="293" r:id="rId19"/>
    <p:sldId id="271" r:id="rId20"/>
    <p:sldId id="273" r:id="rId21"/>
    <p:sldId id="274" r:id="rId22"/>
    <p:sldId id="276" r:id="rId23"/>
    <p:sldId id="310" r:id="rId24"/>
    <p:sldId id="311" r:id="rId25"/>
    <p:sldId id="278" r:id="rId26"/>
    <p:sldId id="279" r:id="rId27"/>
    <p:sldId id="280" r:id="rId28"/>
    <p:sldId id="281" r:id="rId29"/>
    <p:sldId id="282" r:id="rId30"/>
    <p:sldId id="312" r:id="rId31"/>
    <p:sldId id="284" r:id="rId32"/>
    <p:sldId id="313" r:id="rId33"/>
    <p:sldId id="285" r:id="rId34"/>
    <p:sldId id="294" r:id="rId35"/>
    <p:sldId id="314" r:id="rId36"/>
    <p:sldId id="31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212" autoAdjust="0"/>
    <p:restoredTop sz="86441"/>
  </p:normalViewPr>
  <p:slideViewPr>
    <p:cSldViewPr snapToGrid="0">
      <p:cViewPr>
        <p:scale>
          <a:sx n="100" d="100"/>
          <a:sy n="100" d="100"/>
        </p:scale>
        <p:origin x="-96" y="320"/>
      </p:cViewPr>
      <p:guideLst/>
    </p:cSldViewPr>
  </p:slideViewPr>
  <p:outlineViewPr>
    <p:cViewPr>
      <p:scale>
        <a:sx n="33" d="100"/>
        <a:sy n="33" d="100"/>
      </p:scale>
      <p:origin x="0" y="-61384"/>
    </p:cViewPr>
  </p:outlineViewPr>
  <p:notesTextViewPr>
    <p:cViewPr>
      <p:scale>
        <a:sx n="20" d="100"/>
        <a:sy n="2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23C883-9D39-4EC8-A291-CEC3126D64F7}" type="datetimeFigureOut">
              <a:rPr lang="fr-FR" smtClean="0"/>
              <a:t>21/07/2025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000CD-6ECB-4B9E-A70B-7E95CB67A834}" type="slidenum">
              <a:rPr lang="fr-FR" smtClean="0"/>
              <a:t>‹N°›</a:t>
            </a:fld>
            <a:endParaRPr lang="fr-FR"/>
          </a:p>
        </p:txBody>
      </p:sp>
    </p:spTree>
    <p:extLst>
      <p:ext uri="{BB962C8B-B14F-4D97-AF65-F5344CB8AC3E}">
        <p14:creationId xmlns:p14="http://schemas.microsoft.com/office/powerpoint/2010/main" val="613212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4D135B5-55A4-9D49-80AC-20D56C40505F}" type="slidenum">
              <a:rPr lang="fr-FR" smtClean="0"/>
              <a:t>1</a:t>
            </a:fld>
            <a:endParaRPr lang="fr-FR"/>
          </a:p>
        </p:txBody>
      </p:sp>
    </p:spTree>
    <p:extLst>
      <p:ext uri="{BB962C8B-B14F-4D97-AF65-F5344CB8AC3E}">
        <p14:creationId xmlns:p14="http://schemas.microsoft.com/office/powerpoint/2010/main" val="1936016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3B000CD-6ECB-4B9E-A70B-7E95CB67A834}" type="slidenum">
              <a:rPr lang="fr-FR" smtClean="0"/>
              <a:t>6</a:t>
            </a:fld>
            <a:endParaRPr lang="fr-FR"/>
          </a:p>
        </p:txBody>
      </p:sp>
    </p:spTree>
    <p:extLst>
      <p:ext uri="{BB962C8B-B14F-4D97-AF65-F5344CB8AC3E}">
        <p14:creationId xmlns:p14="http://schemas.microsoft.com/office/powerpoint/2010/main" val="138935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3B000CD-6ECB-4B9E-A70B-7E95CB67A834}" type="slidenum">
              <a:rPr lang="fr-FR" smtClean="0"/>
              <a:t>14</a:t>
            </a:fld>
            <a:endParaRPr lang="fr-FR"/>
          </a:p>
        </p:txBody>
      </p:sp>
    </p:spTree>
    <p:extLst>
      <p:ext uri="{BB962C8B-B14F-4D97-AF65-F5344CB8AC3E}">
        <p14:creationId xmlns:p14="http://schemas.microsoft.com/office/powerpoint/2010/main" val="755531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4D135B5-55A4-9D49-80AC-20D56C40505F}" type="slidenum">
              <a:rPr lang="fr-FR" smtClean="0"/>
              <a:t>20</a:t>
            </a:fld>
            <a:endParaRPr lang="fr-FR"/>
          </a:p>
        </p:txBody>
      </p:sp>
    </p:spTree>
    <p:extLst>
      <p:ext uri="{BB962C8B-B14F-4D97-AF65-F5344CB8AC3E}">
        <p14:creationId xmlns:p14="http://schemas.microsoft.com/office/powerpoint/2010/main" val="3554887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pPr lvl="0"/>
            <a:endParaRPr/>
          </a:p>
        </p:txBody>
      </p:sp>
      <p:sp>
        <p:nvSpPr>
          <p:cNvPr id="199" name="Shape 199"/>
          <p:cNvSpPr>
            <a:spLocks noGrp="1"/>
          </p:cNvSpPr>
          <p:nvPr>
            <p:ph type="body" sz="quarter" idx="1"/>
          </p:nvPr>
        </p:nvSpPr>
        <p:spPr>
          <a:prstGeom prst="rect">
            <a:avLst/>
          </a:prstGeom>
        </p:spPr>
        <p:txBody>
          <a:bodyPr/>
          <a:lstStyle>
            <a:lvl1pPr defTabSz="914400">
              <a:lnSpc>
                <a:spcPct val="100000"/>
              </a:lnSpc>
              <a:defRPr sz="1200">
                <a:latin typeface="Arial"/>
                <a:ea typeface="Arial"/>
                <a:cs typeface="Arial"/>
                <a:sym typeface="Arial"/>
              </a:defRPr>
            </a:lvl1pPr>
          </a:lstStyle>
          <a:p>
            <a:pPr lvl="0">
              <a:defRPr sz="1800"/>
            </a:pPr>
            <a:r>
              <a:rPr sz="1200"/>
              <a:t>A baby has many more connections between neurons than adults. Brains have to be made more efficient as they learn and mature. Also, these changes do not occur evenly across the brain. Those that are latest to mature are also those later to evolve.</a:t>
            </a:r>
          </a:p>
        </p:txBody>
      </p:sp>
    </p:spTree>
    <p:extLst>
      <p:ext uri="{BB962C8B-B14F-4D97-AF65-F5344CB8AC3E}">
        <p14:creationId xmlns:p14="http://schemas.microsoft.com/office/powerpoint/2010/main" val="1155703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3B000CD-6ECB-4B9E-A70B-7E95CB67A834}" type="slidenum">
              <a:rPr lang="fr-FR" smtClean="0"/>
              <a:t>27</a:t>
            </a:fld>
            <a:endParaRPr lang="fr-FR"/>
          </a:p>
        </p:txBody>
      </p:sp>
    </p:spTree>
    <p:extLst>
      <p:ext uri="{BB962C8B-B14F-4D97-AF65-F5344CB8AC3E}">
        <p14:creationId xmlns:p14="http://schemas.microsoft.com/office/powerpoint/2010/main" val="397291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3B000CD-6ECB-4B9E-A70B-7E95CB67A834}" type="slidenum">
              <a:rPr lang="fr-FR" smtClean="0"/>
              <a:t>29</a:t>
            </a:fld>
            <a:endParaRPr lang="fr-FR"/>
          </a:p>
        </p:txBody>
      </p:sp>
    </p:spTree>
    <p:extLst>
      <p:ext uri="{BB962C8B-B14F-4D97-AF65-F5344CB8AC3E}">
        <p14:creationId xmlns:p14="http://schemas.microsoft.com/office/powerpoint/2010/main" val="1424121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3B000CD-6ECB-4B9E-A70B-7E95CB67A834}" type="slidenum">
              <a:rPr lang="fr-FR" smtClean="0"/>
              <a:t>33</a:t>
            </a:fld>
            <a:endParaRPr lang="fr-FR"/>
          </a:p>
        </p:txBody>
      </p:sp>
    </p:spTree>
    <p:extLst>
      <p:ext uri="{BB962C8B-B14F-4D97-AF65-F5344CB8AC3E}">
        <p14:creationId xmlns:p14="http://schemas.microsoft.com/office/powerpoint/2010/main" val="1911011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52906B9-36E5-4283-B1FD-367B045E4C70}" type="datetime1">
              <a:rPr lang="en-US" smtClean="0"/>
              <a:t>7/21/25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F344E86B-89C3-48CC-BFFD-2B0C63FB4261}" type="datetime1">
              <a:rPr lang="en-US" smtClean="0"/>
              <a:t>7/21/25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15666E11-DB0A-46A5-8467-0F6B58574263}" type="datetime1">
              <a:rPr lang="en-US" smtClean="0"/>
              <a:t>7/21/25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8721FDE9-633E-4AE2-A4AD-ECB68C5C570B}" type="datetime1">
              <a:rPr lang="en-US" smtClean="0"/>
              <a:t>7/21/25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64D146A7-FBBE-49B1-AF31-3EC3EE35F3F0}" type="datetime1">
              <a:rPr lang="en-US" smtClean="0"/>
              <a:t>7/21/25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CE066D90-9548-4765-B441-1C4F1BD44494}" type="datetime1">
              <a:rPr lang="en-US" smtClean="0"/>
              <a:t>7/21/25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00F44AA3-05E6-4142-AE05-D5B287160E5F}" type="datetime1">
              <a:rPr lang="en-US" smtClean="0"/>
              <a:t>7/21/25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0FDB2C6-02E2-436A-9259-51E6AE1E7D16}" type="datetime1">
              <a:rPr lang="en-US" smtClean="0"/>
              <a:t>7/21/25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437267F-7B84-4DD7-BC1E-2C4B1CB33E28}" type="datetime1">
              <a:rPr lang="en-US" smtClean="0"/>
              <a:t>7/21/25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8" name="Shape 108"/>
          <p:cNvSpPr>
            <a:spLocks noGrp="1"/>
          </p:cNvSpPr>
          <p:nvPr>
            <p:ph type="sldNum" sz="quarter" idx="2"/>
          </p:nvPr>
        </p:nvSpPr>
        <p:spPr>
          <a:xfrm>
            <a:off x="8737600" y="6450013"/>
            <a:ext cx="2844800" cy="177801"/>
          </a:xfrm>
          <a:prstGeom prst="rect">
            <a:avLst/>
          </a:prstGeom>
        </p:spPr>
        <p:txBody>
          <a:bodyPr lIns="0" tIns="0" rIns="0" bIns="0" anchor="ctr"/>
          <a:lstStyle>
            <a:lvl1pPr>
              <a:defRPr>
                <a:solidFill>
                  <a:srgbClr val="898989"/>
                </a:solidFill>
                <a:latin typeface="Calibri"/>
                <a:ea typeface="Calibri"/>
                <a:cs typeface="Calibri"/>
                <a:sym typeface="Calibri"/>
              </a:defRPr>
            </a:lvl1pPr>
          </a:lstStyle>
          <a:p>
            <a:pPr lvl="0">
              <a:defRPr>
                <a:effectLst/>
              </a:defRPr>
            </a:pPr>
            <a:fld id="{86CB4B4D-7CA3-9044-876B-883B54F8677D}" type="slidenum">
              <a:t>‹N°›</a:t>
            </a:fld>
            <a:endParaRPr/>
          </a:p>
        </p:txBody>
      </p:sp>
    </p:spTree>
    <p:extLst>
      <p:ext uri="{BB962C8B-B14F-4D97-AF65-F5344CB8AC3E}">
        <p14:creationId xmlns:p14="http://schemas.microsoft.com/office/powerpoint/2010/main" val="73793499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05" name="Shape 105"/>
          <p:cNvSpPr>
            <a:spLocks noGrp="1"/>
          </p:cNvSpPr>
          <p:nvPr>
            <p:ph type="body" idx="1"/>
          </p:nvPr>
        </p:nvSpPr>
        <p:spPr>
          <a:xfrm>
            <a:off x="440267" y="908050"/>
            <a:ext cx="11319933" cy="5257800"/>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marL="228600" indent="-228600">
              <a:lnSpc>
                <a:spcPct val="90000"/>
              </a:lnSpc>
              <a:spcBef>
                <a:spcPts val="1000"/>
              </a:spcBef>
              <a:buClrTx/>
              <a:buFont typeface="Arial"/>
              <a:defRPr sz="2800">
                <a:solidFill>
                  <a:srgbClr val="000000"/>
                </a:solidFill>
                <a:latin typeface="Calibri"/>
                <a:ea typeface="Calibri"/>
                <a:cs typeface="Calibri"/>
                <a:sym typeface="Calibri"/>
              </a:defRPr>
            </a:lvl1pPr>
            <a:lvl2pPr marL="723900" indent="-266700">
              <a:lnSpc>
                <a:spcPct val="90000"/>
              </a:lnSpc>
              <a:spcBef>
                <a:spcPts val="1000"/>
              </a:spcBef>
              <a:buClrTx/>
              <a:buFont typeface="Arial"/>
              <a:buChar char="•"/>
              <a:defRPr sz="2800">
                <a:solidFill>
                  <a:srgbClr val="000000"/>
                </a:solidFill>
                <a:latin typeface="Calibri"/>
                <a:ea typeface="Calibri"/>
                <a:cs typeface="Calibri"/>
                <a:sym typeface="Calibri"/>
              </a:defRPr>
            </a:lvl2pPr>
            <a:lvl3pPr marL="1234438" indent="-320038">
              <a:lnSpc>
                <a:spcPct val="90000"/>
              </a:lnSpc>
              <a:spcBef>
                <a:spcPts val="1000"/>
              </a:spcBef>
              <a:buClrTx/>
              <a:buFont typeface="Arial"/>
              <a:defRPr sz="2800">
                <a:solidFill>
                  <a:srgbClr val="000000"/>
                </a:solidFill>
                <a:latin typeface="Calibri"/>
                <a:ea typeface="Calibri"/>
                <a:cs typeface="Calibri"/>
                <a:sym typeface="Calibri"/>
              </a:defRPr>
            </a:lvl3pPr>
            <a:lvl4pPr marL="1727200" indent="-355600">
              <a:lnSpc>
                <a:spcPct val="90000"/>
              </a:lnSpc>
              <a:spcBef>
                <a:spcPts val="1000"/>
              </a:spcBef>
              <a:buClrTx/>
              <a:buFont typeface="Arial"/>
              <a:buChar char="•"/>
              <a:defRPr sz="2800">
                <a:solidFill>
                  <a:srgbClr val="000000"/>
                </a:solidFill>
                <a:latin typeface="Calibri"/>
                <a:ea typeface="Calibri"/>
                <a:cs typeface="Calibri"/>
                <a:sym typeface="Calibri"/>
              </a:defRPr>
            </a:lvl4pPr>
            <a:lvl5pPr marL="2184400" indent="-355600">
              <a:lnSpc>
                <a:spcPct val="90000"/>
              </a:lnSpc>
              <a:spcBef>
                <a:spcPts val="1000"/>
              </a:spcBef>
              <a:buClrTx/>
              <a:buFont typeface="Arial"/>
              <a:defRPr sz="2800">
                <a:solidFill>
                  <a:srgbClr val="000000"/>
                </a:solidFill>
                <a:latin typeface="Calibri"/>
                <a:ea typeface="Calibri"/>
                <a:cs typeface="Calibri"/>
                <a:sym typeface="Calibri"/>
              </a:defRPr>
            </a:lvl5pPr>
          </a:lstStyle>
          <a:p>
            <a:pPr lvl="0">
              <a:defRPr sz="1800"/>
            </a:pPr>
            <a:r>
              <a:rPr sz="2800"/>
              <a:t>Texte niveau 1</a:t>
            </a:r>
          </a:p>
          <a:p>
            <a:pPr lvl="1">
              <a:defRPr sz="1800"/>
            </a:pPr>
            <a:r>
              <a:rPr sz="2800"/>
              <a:t>Texte niveau 2</a:t>
            </a:r>
          </a:p>
          <a:p>
            <a:pPr lvl="2">
              <a:defRPr sz="1800"/>
            </a:pPr>
            <a:r>
              <a:rPr sz="2800"/>
              <a:t>Texte niveau 3</a:t>
            </a:r>
          </a:p>
          <a:p>
            <a:pPr lvl="3">
              <a:defRPr sz="1800"/>
            </a:pPr>
            <a:r>
              <a:rPr sz="2800"/>
              <a:t>Texte niveau 4</a:t>
            </a:r>
          </a:p>
          <a:p>
            <a:pPr lvl="4">
              <a:defRPr sz="1800"/>
            </a:pPr>
            <a:r>
              <a:rPr sz="2800"/>
              <a:t>Texte niveau 5</a:t>
            </a:r>
          </a:p>
        </p:txBody>
      </p:sp>
      <p:sp>
        <p:nvSpPr>
          <p:cNvPr id="106" name="Shape 106"/>
          <p:cNvSpPr>
            <a:spLocks noGrp="1"/>
          </p:cNvSpPr>
          <p:nvPr>
            <p:ph type="sldNum" sz="quarter" idx="2"/>
          </p:nvPr>
        </p:nvSpPr>
        <p:spPr>
          <a:xfrm>
            <a:off x="8610600" y="6450015"/>
            <a:ext cx="2743200" cy="177801"/>
          </a:xfrm>
          <a:prstGeom prst="rect">
            <a:avLst/>
          </a:prstGeom>
        </p:spPr>
        <p:txBody>
          <a:bodyPr lIns="0" tIns="0" rIns="0" bIns="0" anchor="ctr"/>
          <a:lstStyle>
            <a:lvl1pPr>
              <a:defRPr>
                <a:solidFill>
                  <a:srgbClr val="888888"/>
                </a:solidFill>
                <a:latin typeface="Calibri"/>
                <a:ea typeface="Calibri"/>
                <a:cs typeface="Calibri"/>
                <a:sym typeface="Calibri"/>
              </a:defRPr>
            </a:lvl1pPr>
          </a:lstStyle>
          <a:p>
            <a:pPr lvl="0">
              <a:defRPr>
                <a:effectLst/>
              </a:defRPr>
            </a:pPr>
            <a:fld id="{86CB4B4D-7CA3-9044-876B-883B54F8677D}" type="slidenum">
              <a:t>‹N°›</a:t>
            </a:fld>
            <a:endParaRPr/>
          </a:p>
        </p:txBody>
      </p:sp>
    </p:spTree>
    <p:extLst>
      <p:ext uri="{BB962C8B-B14F-4D97-AF65-F5344CB8AC3E}">
        <p14:creationId xmlns:p14="http://schemas.microsoft.com/office/powerpoint/2010/main" val="8415574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B0F1858-7CE6-4A46-BA5C-5BFE3E66D1F4}" type="datetime1">
              <a:rPr lang="en-US" smtClean="0"/>
              <a:t>7/21/25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C72CFFFC-7345-47CA-8F7C-820CE393A78B}" type="datetime1">
              <a:rPr lang="en-US" smtClean="0"/>
              <a:t>7/21/25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EFAE38D-64D8-45A2-A9DE-82AE0BBCE687}" type="datetime1">
              <a:rPr lang="en-US" smtClean="0"/>
              <a:t>7/21/25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0613A17-7DF5-465B-B67F-022431B25291}" type="datetime1">
              <a:rPr lang="en-US" smtClean="0"/>
              <a:t>7/21/25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AE439AA-B995-4811-B79C-E383F79E23D3}" type="datetime1">
              <a:rPr lang="en-US" smtClean="0"/>
              <a:t>7/21/25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5842071A-25CE-47C9-BF9C-2DF5BAAF2894}" type="datetime1">
              <a:rPr lang="en-US" smtClean="0"/>
              <a:t>7/21/25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339E6788-0D83-4E02-B4FE-711AF0C6A319}" type="datetime1">
              <a:rPr lang="en-US" smtClean="0"/>
              <a:t>7/21/25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3D67007F-7E38-47B7-BD8B-3BC7F08652C3}" type="datetime1">
              <a:rPr lang="en-US" smtClean="0"/>
              <a:t>7/21/25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8AF252C-67CA-4516-960D-217A3BEB59C3}" type="datetime1">
              <a:rPr lang="en-US" smtClean="0"/>
              <a:t>7/21/25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1" r:id="rId19"/>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1.tif"/><Relationship Id="rId3" Type="http://schemas.openxmlformats.org/officeDocument/2006/relationships/image" Target="../media/image26.tif"/><Relationship Id="rId7" Type="http://schemas.openxmlformats.org/officeDocument/2006/relationships/image" Target="../media/image30.tif"/><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9.tif"/><Relationship Id="rId5" Type="http://schemas.openxmlformats.org/officeDocument/2006/relationships/image" Target="../media/image28.tif"/><Relationship Id="rId4" Type="http://schemas.openxmlformats.org/officeDocument/2006/relationships/image" Target="../media/image27.tif"/></Relationships>
</file>

<file path=ppt/slides/_rels/slide26.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affiche, logo, graphisme&#10;&#10;Le contenu généré par l’IA peut être incorrect.">
            <a:extLst>
              <a:ext uri="{FF2B5EF4-FFF2-40B4-BE49-F238E27FC236}">
                <a16:creationId xmlns:a16="http://schemas.microsoft.com/office/drawing/2014/main" id="{45C5436A-B93B-5119-5AA2-44BDC8D763C5}"/>
              </a:ext>
            </a:extLst>
          </p:cNvPr>
          <p:cNvPicPr>
            <a:picLocks noChangeAspect="1"/>
          </p:cNvPicPr>
          <p:nvPr/>
        </p:nvPicPr>
        <p:blipFill>
          <a:blip r:embed="rId3"/>
          <a:stretch>
            <a:fillRect/>
          </a:stretch>
        </p:blipFill>
        <p:spPr>
          <a:xfrm>
            <a:off x="3671597" y="0"/>
            <a:ext cx="4848805" cy="6861671"/>
          </a:xfrm>
          <a:prstGeom prst="rect">
            <a:avLst/>
          </a:prstGeom>
        </p:spPr>
      </p:pic>
    </p:spTree>
    <p:extLst>
      <p:ext uri="{BB962C8B-B14F-4D97-AF65-F5344CB8AC3E}">
        <p14:creationId xmlns:p14="http://schemas.microsoft.com/office/powerpoint/2010/main" val="1430436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25" y="78212"/>
            <a:ext cx="10364451" cy="1596177"/>
          </a:xfrm>
        </p:spPr>
        <p:txBody>
          <a:bodyPr/>
          <a:lstStyle/>
          <a:p>
            <a:r>
              <a:rPr b="1" dirty="0" err="1">
                <a:latin typeface="Arial" panose="020B0604020202020204" pitchFamily="34" charset="0"/>
                <a:cs typeface="Arial" panose="020B0604020202020204" pitchFamily="34" charset="0"/>
              </a:rPr>
              <a:t>Objectifs</a:t>
            </a:r>
            <a:r>
              <a:rPr b="1" dirty="0">
                <a:latin typeface="Arial" panose="020B0604020202020204" pitchFamily="34" charset="0"/>
                <a:cs typeface="Arial" panose="020B0604020202020204" pitchFamily="34" charset="0"/>
              </a:rPr>
              <a:t> d</a:t>
            </a:r>
            <a:r>
              <a:rPr lang="fr-FR" b="1" dirty="0">
                <a:latin typeface="Arial" panose="020B0604020202020204" pitchFamily="34" charset="0"/>
                <a:cs typeface="Arial" panose="020B0604020202020204" pitchFamily="34" charset="0"/>
              </a:rPr>
              <a:t>u message</a:t>
            </a:r>
            <a:endParaRPr b="1"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378372" y="1866900"/>
            <a:ext cx="11288111" cy="4381500"/>
          </a:xfrm>
          <a:prstGeom prst="rect">
            <a:avLst/>
          </a:prstGeom>
        </p:spPr>
        <p:txBody>
          <a:bodyPr>
            <a:noAutofit/>
          </a:bodyPr>
          <a:lstStyle/>
          <a:p>
            <a:pPr marL="342900" indent="-342900">
              <a:lnSpc>
                <a:spcPct val="115000"/>
              </a:lnSpc>
              <a:spcAft>
                <a:spcPts val="1000"/>
              </a:spcAft>
              <a:buAutoNum type="arabicPeriod"/>
            </a:pPr>
            <a:r>
              <a:rPr lang="fr-FR" sz="3200" dirty="0">
                <a:effectLst/>
                <a:latin typeface="Arial" panose="020B0604020202020204" pitchFamily="34" charset="0"/>
                <a:ea typeface="MS Mincho" panose="02020609040205080304" pitchFamily="49" charset="-128"/>
                <a:cs typeface="Arial" panose="020B0604020202020204" pitchFamily="34" charset="0"/>
              </a:rPr>
              <a:t>Comment notre cerveau grandit et change quand on est enfant et ado </a:t>
            </a:r>
            <a:endParaRPr lang="fr-GP" sz="3200" dirty="0">
              <a:latin typeface="Arial" panose="020B0604020202020204" pitchFamily="34" charset="0"/>
              <a:ea typeface="MS Mincho" panose="02020609040205080304" pitchFamily="49" charset="-128"/>
              <a:cs typeface="Arial" panose="020B0604020202020204" pitchFamily="34" charset="0"/>
            </a:endParaRPr>
          </a:p>
          <a:p>
            <a:pPr marL="342900" indent="-342900">
              <a:lnSpc>
                <a:spcPct val="115000"/>
              </a:lnSpc>
              <a:spcAft>
                <a:spcPts val="1000"/>
              </a:spcAft>
              <a:buAutoNum type="arabicPeriod"/>
            </a:pPr>
            <a:r>
              <a:rPr lang="fr-FR" sz="3200" dirty="0">
                <a:effectLst/>
                <a:latin typeface="Arial" panose="020B0604020202020204" pitchFamily="34" charset="0"/>
                <a:ea typeface="MS Mincho" panose="02020609040205080304" pitchFamily="49" charset="-128"/>
                <a:cs typeface="Arial" panose="020B0604020202020204" pitchFamily="34" charset="0"/>
              </a:rPr>
              <a:t>Ce qui aide le cerveau à bien se développer </a:t>
            </a:r>
            <a:endParaRPr lang="fr-GP" sz="3200" dirty="0">
              <a:latin typeface="Arial" panose="020B0604020202020204" pitchFamily="34" charset="0"/>
              <a:ea typeface="MS Mincho" panose="02020609040205080304" pitchFamily="49" charset="-128"/>
              <a:cs typeface="Arial" panose="020B0604020202020204" pitchFamily="34" charset="0"/>
            </a:endParaRPr>
          </a:p>
          <a:p>
            <a:pPr marL="342900" indent="-342900">
              <a:lnSpc>
                <a:spcPct val="115000"/>
              </a:lnSpc>
              <a:spcAft>
                <a:spcPts val="1000"/>
              </a:spcAft>
              <a:buAutoNum type="arabicPeriod"/>
            </a:pPr>
            <a:r>
              <a:rPr lang="fr-FR" sz="3200" dirty="0">
                <a:effectLst/>
                <a:latin typeface="Arial" panose="020B0604020202020204" pitchFamily="34" charset="0"/>
                <a:ea typeface="MS Mincho" panose="02020609040205080304" pitchFamily="49" charset="-128"/>
                <a:cs typeface="Arial" panose="020B0604020202020204" pitchFamily="34" charset="0"/>
              </a:rPr>
              <a:t>Ce qu’il faut éviter pour ne pas l’abîmer</a:t>
            </a:r>
          </a:p>
          <a:p>
            <a:pPr marL="342900" indent="-342900">
              <a:lnSpc>
                <a:spcPct val="115000"/>
              </a:lnSpc>
              <a:spcAft>
                <a:spcPts val="1000"/>
              </a:spcAft>
              <a:buAutoNum type="arabicPeriod"/>
            </a:pPr>
            <a:r>
              <a:rPr lang="fr-FR" sz="3200" dirty="0">
                <a:effectLst/>
                <a:latin typeface="Arial" panose="020B0604020202020204" pitchFamily="34" charset="0"/>
                <a:ea typeface="MS Mincho" panose="02020609040205080304" pitchFamily="49" charset="-128"/>
                <a:cs typeface="Arial" panose="020B0604020202020204" pitchFamily="34" charset="0"/>
              </a:rPr>
              <a:t>Et surtout, comment Dieu peut nous aider à avoir une bonne santé mentale</a:t>
            </a:r>
            <a:endParaRPr lang="fr-GP" sz="3200" dirty="0">
              <a:effectLst/>
              <a:latin typeface="Arial" panose="020B0604020202020204" pitchFamily="34" charset="0"/>
              <a:ea typeface="MS Mincho" panose="02020609040205080304" pitchFamily="49" charset="-128"/>
              <a:cs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1512218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0387" y="609600"/>
            <a:ext cx="12192000" cy="2819400"/>
          </a:xfrm>
          <a:prstGeom prst="rect">
            <a:avLst/>
          </a:prstGeom>
        </p:spPr>
        <p:txBody>
          <a:bodyPr>
            <a:noAutofit/>
          </a:bodyPr>
          <a:lstStyle/>
          <a:p>
            <a:pPr marL="0" indent="0" algn="ctr">
              <a:buNone/>
            </a:pPr>
            <a:r>
              <a:rPr lang="fr-FR" sz="4000" cap="none" dirty="0">
                <a:latin typeface="Arial" panose="020B0604020202020204" pitchFamily="34" charset="0"/>
                <a:cs typeface="Arial" panose="020B0604020202020204" pitchFamily="34" charset="0"/>
              </a:rPr>
              <a:t>Le cerveau est l'organe le plus complexe du corps et il est impossible de le remplacer. </a:t>
            </a:r>
          </a:p>
        </p:txBody>
      </p:sp>
      <p:pic>
        <p:nvPicPr>
          <p:cNvPr id="5" name="image2.jpeg"/>
          <p:cNvPicPr/>
          <p:nvPr/>
        </p:nvPicPr>
        <p:blipFill>
          <a:blip r:embed="rId2"/>
          <a:stretch>
            <a:fillRect/>
          </a:stretch>
        </p:blipFill>
        <p:spPr>
          <a:xfrm>
            <a:off x="2743157" y="2519912"/>
            <a:ext cx="6866459" cy="4272452"/>
          </a:xfrm>
          <a:prstGeom prst="rect">
            <a:avLst/>
          </a:prstGeom>
          <a:ln w="12700">
            <a:miter lim="400000"/>
          </a:ln>
        </p:spPr>
      </p:pic>
      <p:sp>
        <p:nvSpPr>
          <p:cNvPr id="6" name="Espace réservé du numéro de diapositive 5"/>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3856502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a:off x="409903" y="232926"/>
            <a:ext cx="11172497" cy="621708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291944" indent="-291944" algn="ctr" defTabSz="778519">
              <a:spcBef>
                <a:spcPts val="1200"/>
              </a:spcBef>
            </a:pPr>
            <a:r>
              <a:rPr lang="fr-FR" sz="4800" dirty="0">
                <a:latin typeface="Arial"/>
                <a:ea typeface="Arial"/>
                <a:cs typeface="Arial"/>
                <a:sym typeface="Arial"/>
              </a:rPr>
              <a:t>	</a:t>
            </a:r>
            <a:r>
              <a:rPr sz="4800" dirty="0">
                <a:latin typeface="Arial"/>
                <a:ea typeface="Arial"/>
                <a:cs typeface="Arial"/>
                <a:sym typeface="Arial"/>
              </a:rPr>
              <a:t>Le </a:t>
            </a:r>
            <a:r>
              <a:rPr sz="4800" dirty="0" err="1">
                <a:latin typeface="Arial"/>
                <a:ea typeface="Arial"/>
                <a:cs typeface="Arial"/>
                <a:sym typeface="Arial"/>
              </a:rPr>
              <a:t>cerveau</a:t>
            </a:r>
            <a:r>
              <a:rPr sz="4800" dirty="0">
                <a:latin typeface="Arial"/>
                <a:ea typeface="Arial"/>
                <a:cs typeface="Arial"/>
                <a:sym typeface="Arial"/>
              </a:rPr>
              <a:t> se </a:t>
            </a:r>
            <a:r>
              <a:rPr sz="4800" dirty="0" err="1">
                <a:latin typeface="Arial"/>
                <a:ea typeface="Arial"/>
                <a:cs typeface="Arial"/>
                <a:sym typeface="Arial"/>
              </a:rPr>
              <a:t>développe</a:t>
            </a:r>
            <a:r>
              <a:rPr sz="4800" dirty="0">
                <a:latin typeface="Arial"/>
                <a:ea typeface="Arial"/>
                <a:cs typeface="Arial"/>
                <a:sym typeface="Arial"/>
              </a:rPr>
              <a:t>, se </a:t>
            </a:r>
            <a:r>
              <a:rPr sz="4800" dirty="0" err="1">
                <a:latin typeface="Arial"/>
                <a:ea typeface="Arial"/>
                <a:cs typeface="Arial"/>
                <a:sym typeface="Arial"/>
              </a:rPr>
              <a:t>transforme</a:t>
            </a:r>
            <a:r>
              <a:rPr sz="4800" dirty="0">
                <a:latin typeface="Arial"/>
                <a:ea typeface="Arial"/>
                <a:cs typeface="Arial"/>
                <a:sym typeface="Arial"/>
              </a:rPr>
              <a:t> et</a:t>
            </a:r>
            <a:r>
              <a:rPr lang="fr-FR" sz="4800" dirty="0">
                <a:latin typeface="Arial"/>
                <a:ea typeface="Arial"/>
                <a:cs typeface="Arial"/>
                <a:sym typeface="Arial"/>
              </a:rPr>
              <a:t> </a:t>
            </a:r>
            <a:r>
              <a:rPr sz="4800" dirty="0" err="1">
                <a:latin typeface="Arial"/>
                <a:ea typeface="Arial"/>
                <a:cs typeface="Arial"/>
                <a:sym typeface="Arial"/>
              </a:rPr>
              <a:t>s'adapte</a:t>
            </a:r>
            <a:r>
              <a:rPr sz="4800" dirty="0">
                <a:latin typeface="Arial"/>
                <a:ea typeface="Arial"/>
                <a:cs typeface="Arial"/>
                <a:sym typeface="Arial"/>
              </a:rPr>
              <a:t> </a:t>
            </a:r>
            <a:r>
              <a:rPr sz="4800" dirty="0" err="1">
                <a:latin typeface="Arial"/>
                <a:ea typeface="Arial"/>
                <a:cs typeface="Arial"/>
                <a:sym typeface="Arial"/>
              </a:rPr>
              <a:t>facilement</a:t>
            </a:r>
            <a:r>
              <a:rPr sz="4800" dirty="0">
                <a:latin typeface="Arial"/>
                <a:ea typeface="Arial"/>
                <a:cs typeface="Arial"/>
                <a:sym typeface="Arial"/>
              </a:rPr>
              <a:t> au </a:t>
            </a:r>
            <a:r>
              <a:rPr sz="4800" dirty="0" err="1">
                <a:latin typeface="Arial"/>
                <a:ea typeface="Arial"/>
                <a:cs typeface="Arial"/>
                <a:sym typeface="Arial"/>
              </a:rPr>
              <a:t>cours</a:t>
            </a:r>
            <a:r>
              <a:rPr sz="4800" dirty="0">
                <a:latin typeface="Arial"/>
                <a:ea typeface="Arial"/>
                <a:cs typeface="Arial"/>
                <a:sym typeface="Arial"/>
              </a:rPr>
              <a:t> des premières </a:t>
            </a:r>
            <a:r>
              <a:rPr sz="4800" dirty="0" err="1">
                <a:latin typeface="Arial"/>
                <a:ea typeface="Arial"/>
                <a:cs typeface="Arial"/>
                <a:sym typeface="Arial"/>
              </a:rPr>
              <a:t>années</a:t>
            </a:r>
            <a:r>
              <a:rPr sz="4800" dirty="0">
                <a:latin typeface="Arial"/>
                <a:ea typeface="Arial"/>
                <a:cs typeface="Arial"/>
                <a:sym typeface="Arial"/>
              </a:rPr>
              <a:t> de vie. </a:t>
            </a:r>
            <a:r>
              <a:rPr lang="fr-FR" sz="4800" dirty="0">
                <a:latin typeface="Arial"/>
                <a:ea typeface="Arial"/>
                <a:cs typeface="Arial"/>
                <a:sym typeface="Arial"/>
              </a:rPr>
              <a:t>On dit qu’il est “malléable” : il peut se transformer selon ce que tu vis et ce que tu choisis. </a:t>
            </a:r>
          </a:p>
          <a:p>
            <a:pPr marL="291944" indent="-291944" algn="ctr" defTabSz="778519">
              <a:spcBef>
                <a:spcPts val="1200"/>
              </a:spcBef>
            </a:pPr>
            <a:r>
              <a:rPr lang="fr-FR" sz="4800" dirty="0">
                <a:latin typeface="Arial"/>
                <a:ea typeface="Arial"/>
                <a:cs typeface="Arial"/>
                <a:sym typeface="Arial"/>
              </a:rPr>
              <a:t>Ton cerveau se développe</a:t>
            </a:r>
          </a:p>
          <a:p>
            <a:pPr marL="291944" indent="-291944" algn="ctr" defTabSz="778519">
              <a:spcBef>
                <a:spcPts val="1200"/>
              </a:spcBef>
            </a:pPr>
            <a:r>
              <a:rPr lang="fr-FR" sz="4800" b="1" dirty="0">
                <a:solidFill>
                  <a:srgbClr val="FF0000"/>
                </a:solidFill>
                <a:latin typeface="Arial"/>
                <a:ea typeface="Arial"/>
                <a:cs typeface="Arial"/>
                <a:sym typeface="Arial"/>
              </a:rPr>
              <a:t>jusqu’à</a:t>
            </a:r>
            <a:r>
              <a:rPr sz="4800" b="1" dirty="0">
                <a:solidFill>
                  <a:srgbClr val="FF0000"/>
                </a:solidFill>
                <a:latin typeface="Arial"/>
                <a:ea typeface="Arial"/>
                <a:cs typeface="Arial"/>
                <a:sym typeface="Arial"/>
              </a:rPr>
              <a:t> 25 </a:t>
            </a:r>
            <a:r>
              <a:rPr lang="fr-FR" sz="4800" b="1" dirty="0">
                <a:solidFill>
                  <a:srgbClr val="FF0000"/>
                </a:solidFill>
                <a:latin typeface="Arial"/>
                <a:ea typeface="Arial"/>
                <a:cs typeface="Arial"/>
                <a:sym typeface="Arial"/>
              </a:rPr>
              <a:t>ou</a:t>
            </a:r>
            <a:r>
              <a:rPr sz="4800" b="1" dirty="0">
                <a:solidFill>
                  <a:srgbClr val="FF0000"/>
                </a:solidFill>
                <a:latin typeface="Arial"/>
                <a:ea typeface="Arial"/>
                <a:cs typeface="Arial"/>
                <a:sym typeface="Arial"/>
              </a:rPr>
              <a:t> 30 ans.</a:t>
            </a:r>
          </a:p>
        </p:txBody>
      </p:sp>
      <p:sp>
        <p:nvSpPr>
          <p:cNvPr id="2" name="Espace réservé du numéro de diapositive 1"/>
          <p:cNvSpPr>
            <a:spLocks noGrp="1"/>
          </p:cNvSpPr>
          <p:nvPr>
            <p:ph type="sldNum" sz="quarter" idx="2"/>
          </p:nvPr>
        </p:nvSpPr>
        <p:spPr/>
        <p:txBody>
          <a:bodyPr/>
          <a:lstStyle/>
          <a:p>
            <a:pPr lvl="0">
              <a:defRPr>
                <a:effectLst/>
              </a:defRPr>
            </a:pPr>
            <a:fld id="{86CB4B4D-7CA3-9044-876B-883B54F8677D}" type="slidenum">
              <a:rPr lang="fr-FR" smtClean="0"/>
              <a:t>12</a:t>
            </a:fld>
            <a:endParaRPr lang="fr-FR"/>
          </a:p>
        </p:txBody>
      </p:sp>
    </p:spTree>
    <p:extLst>
      <p:ext uri="{BB962C8B-B14F-4D97-AF65-F5344CB8AC3E}">
        <p14:creationId xmlns:p14="http://schemas.microsoft.com/office/powerpoint/2010/main" val="324102290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37295-85EE-3439-599E-20966560B6AF}"/>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C401A051-9F25-CDE2-8595-84555C5A3BC8}"/>
              </a:ext>
            </a:extLst>
          </p:cNvPr>
          <p:cNvPicPr>
            <a:picLocks noChangeAspect="1"/>
          </p:cNvPicPr>
          <p:nvPr/>
        </p:nvPicPr>
        <p:blipFill>
          <a:blip r:embed="rId2"/>
          <a:stretch>
            <a:fillRect/>
          </a:stretch>
        </p:blipFill>
        <p:spPr>
          <a:xfrm>
            <a:off x="8077199" y="0"/>
            <a:ext cx="4196863" cy="6858000"/>
          </a:xfrm>
          <a:prstGeom prst="rect">
            <a:avLst/>
          </a:prstGeom>
        </p:spPr>
      </p:pic>
      <p:sp>
        <p:nvSpPr>
          <p:cNvPr id="2" name="Espace réservé du numéro de diapositive 1">
            <a:extLst>
              <a:ext uri="{FF2B5EF4-FFF2-40B4-BE49-F238E27FC236}">
                <a16:creationId xmlns:a16="http://schemas.microsoft.com/office/drawing/2014/main" id="{E95D1426-44B6-964B-BFC6-FAFFF5A38DD6}"/>
              </a:ext>
            </a:extLst>
          </p:cNvPr>
          <p:cNvSpPr>
            <a:spLocks noGrp="1"/>
          </p:cNvSpPr>
          <p:nvPr>
            <p:ph type="sldNum" sz="quarter" idx="2"/>
          </p:nvPr>
        </p:nvSpPr>
        <p:spPr/>
        <p:txBody>
          <a:bodyPr/>
          <a:lstStyle/>
          <a:p>
            <a:pPr lvl="0">
              <a:defRPr>
                <a:effectLst/>
              </a:defRPr>
            </a:pPr>
            <a:fld id="{86CB4B4D-7CA3-9044-876B-883B54F8677D}" type="slidenum">
              <a:rPr lang="fr-FR" smtClean="0"/>
              <a:t>13</a:t>
            </a:fld>
            <a:endParaRPr lang="fr-FR"/>
          </a:p>
        </p:txBody>
      </p:sp>
      <p:sp>
        <p:nvSpPr>
          <p:cNvPr id="4" name="Content Placeholder 2">
            <a:extLst>
              <a:ext uri="{FF2B5EF4-FFF2-40B4-BE49-F238E27FC236}">
                <a16:creationId xmlns:a16="http://schemas.microsoft.com/office/drawing/2014/main" id="{E2A8DF61-8F97-0C31-32D8-48E8FB50C0FD}"/>
              </a:ext>
            </a:extLst>
          </p:cNvPr>
          <p:cNvSpPr txBox="1">
            <a:spLocks/>
          </p:cNvSpPr>
          <p:nvPr/>
        </p:nvSpPr>
        <p:spPr>
          <a:xfrm>
            <a:off x="222738" y="1038608"/>
            <a:ext cx="7854461" cy="55851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514350" indent="-514350">
              <a:buFont typeface="+mj-lt"/>
              <a:buAutoNum type="arabicPeriod"/>
            </a:pPr>
            <a:r>
              <a:rPr lang="fr-FR" sz="3600" cap="none" dirty="0">
                <a:latin typeface="Arial" panose="020B0604020202020204" pitchFamily="34" charset="0"/>
                <a:cs typeface="Arial" panose="020B0604020202020204" pitchFamily="34" charset="0"/>
              </a:rPr>
              <a:t>90 % du cerveau se forme avant l’âge de 6 ans</a:t>
            </a:r>
          </a:p>
          <a:p>
            <a:pPr marL="0" indent="0">
              <a:buFont typeface="Arial" panose="020B0604020202020204" pitchFamily="34" charset="0"/>
              <a:buNone/>
            </a:pPr>
            <a:r>
              <a:rPr lang="fr-FR" sz="3600" cap="none" dirty="0">
                <a:latin typeface="Arial" panose="020B0604020202020204" pitchFamily="34" charset="0"/>
                <a:cs typeface="Arial" panose="020B0604020202020204" pitchFamily="34" charset="0"/>
              </a:rPr>
              <a:t>2.  L’adolescence : une phase de reprogrammation cérébrale</a:t>
            </a:r>
          </a:p>
          <a:p>
            <a:pPr marL="0" indent="0">
              <a:buFont typeface="Arial" panose="020B0604020202020204" pitchFamily="34" charset="0"/>
              <a:buNone/>
            </a:pPr>
            <a:r>
              <a:rPr lang="fr-FR" sz="3600" cap="none" dirty="0">
                <a:latin typeface="Arial" panose="020B0604020202020204" pitchFamily="34" charset="0"/>
                <a:cs typeface="Arial" panose="020B0604020202020204" pitchFamily="34" charset="0"/>
              </a:rPr>
              <a:t>3.  Période très importante pour l’apprentissage, les émotions et les relations</a:t>
            </a:r>
          </a:p>
          <a:p>
            <a:pPr marL="0" indent="0">
              <a:buFont typeface="Arial" panose="020B0604020202020204" pitchFamily="34" charset="0"/>
              <a:buNone/>
            </a:pPr>
            <a:r>
              <a:rPr lang="fr-FR" sz="3600" cap="none" dirty="0">
                <a:latin typeface="Arial" panose="020B0604020202020204" pitchFamily="34" charset="0"/>
                <a:cs typeface="Arial" panose="020B0604020202020204" pitchFamily="34" charset="0"/>
              </a:rPr>
              <a:t>4. Plasticité cérébrale</a:t>
            </a:r>
          </a:p>
        </p:txBody>
      </p:sp>
      <p:sp>
        <p:nvSpPr>
          <p:cNvPr id="5" name="Title 1">
            <a:extLst>
              <a:ext uri="{FF2B5EF4-FFF2-40B4-BE49-F238E27FC236}">
                <a16:creationId xmlns:a16="http://schemas.microsoft.com/office/drawing/2014/main" id="{5D94882A-B5EA-B435-9C92-73044C2536D8}"/>
              </a:ext>
            </a:extLst>
          </p:cNvPr>
          <p:cNvSpPr txBox="1">
            <a:spLocks/>
          </p:cNvSpPr>
          <p:nvPr/>
        </p:nvSpPr>
        <p:spPr>
          <a:xfrm>
            <a:off x="-1032257" y="234210"/>
            <a:ext cx="10364451" cy="804398"/>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fr-FR" b="1">
                <a:latin typeface="Arial" panose="020B0604020202020204" pitchFamily="34" charset="0"/>
                <a:cs typeface="Arial" panose="020B0604020202020204" pitchFamily="34" charset="0"/>
              </a:rPr>
              <a:t>Le cerveau en croissance</a:t>
            </a:r>
            <a:endParaRPr lang="fr-F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16025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idx="4294967295"/>
          </p:nvPr>
        </p:nvSpPr>
        <p:spPr>
          <a:xfrm>
            <a:off x="1981200" y="274638"/>
            <a:ext cx="8229600" cy="1143001"/>
          </a:xfrm>
          <a:prstGeom prst="rect">
            <a:avLst/>
          </a:prstGeom>
        </p:spPr>
        <p:txBody>
          <a:bodyPr vert="horz" lIns="0" tIns="0" rIns="0" bIns="0" rtlCol="0" anchor="ctr">
            <a:normAutofit/>
          </a:bodyPr>
          <a:lstStyle/>
          <a:p>
            <a:pPr lvl="0">
              <a:defRPr>
                <a:solidFill>
                  <a:srgbClr val="000000"/>
                </a:solidFill>
                <a:effectLst/>
                <a:latin typeface="Calibri"/>
                <a:ea typeface="Calibri"/>
                <a:cs typeface="Calibri"/>
                <a:sym typeface="Calibri"/>
              </a:defRPr>
            </a:pPr>
            <a:endParaRPr dirty="0"/>
          </a:p>
        </p:txBody>
      </p:sp>
      <p:sp>
        <p:nvSpPr>
          <p:cNvPr id="138" name="Shape 138"/>
          <p:cNvSpPr>
            <a:spLocks noGrp="1"/>
          </p:cNvSpPr>
          <p:nvPr>
            <p:ph type="body" idx="4294967295"/>
          </p:nvPr>
        </p:nvSpPr>
        <p:spPr>
          <a:xfrm>
            <a:off x="200340" y="2938950"/>
            <a:ext cx="11791319" cy="3919051"/>
          </a:xfrm>
          <a:prstGeom prst="rect">
            <a:avLst/>
          </a:prstGeom>
        </p:spPr>
        <p:txBody>
          <a:bodyPr vert="horz" lIns="0" tIns="0" rIns="0" bIns="0" rtlCol="0">
            <a:normAutofit/>
          </a:bodyPr>
          <a:lstStyle/>
          <a:p>
            <a:pPr marL="0" indent="0" defTabSz="778519">
              <a:spcBef>
                <a:spcPts val="1200"/>
              </a:spcBef>
              <a:buNone/>
            </a:pPr>
            <a:r>
              <a:rPr lang="fr-FR" sz="3200" cap="none" dirty="0">
                <a:latin typeface="Arial"/>
                <a:ea typeface="Arial"/>
                <a:cs typeface="Arial"/>
                <a:sym typeface="Arial"/>
              </a:rPr>
              <a:t> Dès ta naissance et à chaque fois que tu apprends quelque chose de nouveau, ton cerveau crée des connexions. Avec le temps, des milliards de connexions sont créées. Mais si tu n’utilises pas certaines connexions, elles disparaissent !</a:t>
            </a:r>
          </a:p>
          <a:p>
            <a:pPr marL="0" indent="0" defTabSz="778519">
              <a:spcBef>
                <a:spcPts val="1200"/>
              </a:spcBef>
              <a:buNone/>
            </a:pPr>
            <a:r>
              <a:rPr lang="fr-FR" sz="3200" cap="none" dirty="0">
                <a:latin typeface="Arial"/>
                <a:ea typeface="Arial"/>
                <a:cs typeface="Arial"/>
                <a:sym typeface="Arial"/>
              </a:rPr>
              <a:t> On appelle ce phénomène  : </a:t>
            </a:r>
            <a:r>
              <a:rPr lang="fr-FR" sz="3200" b="1" i="1" dirty="0">
                <a:solidFill>
                  <a:srgbClr val="FF2600"/>
                </a:solidFill>
                <a:latin typeface="Arial"/>
                <a:ea typeface="Arial"/>
                <a:cs typeface="Arial"/>
                <a:sym typeface="Arial"/>
              </a:rPr>
              <a:t>La plasticité cérébrale</a:t>
            </a:r>
            <a:r>
              <a:rPr lang="fr-FR" sz="2400" b="1" i="1" dirty="0">
                <a:latin typeface="Arial"/>
                <a:ea typeface="Arial"/>
                <a:cs typeface="Arial"/>
                <a:sym typeface="Arial"/>
              </a:rPr>
              <a:t>.</a:t>
            </a:r>
          </a:p>
          <a:p>
            <a:pPr lvl="0">
              <a:buClrTx/>
              <a:buFont typeface="Arial"/>
              <a:defRPr>
                <a:solidFill>
                  <a:srgbClr val="000000"/>
                </a:solidFill>
                <a:latin typeface="Calibri"/>
                <a:ea typeface="Calibri"/>
                <a:cs typeface="Calibri"/>
                <a:sym typeface="Calibri"/>
              </a:defRPr>
            </a:pPr>
            <a:endParaRPr dirty="0"/>
          </a:p>
        </p:txBody>
      </p:sp>
      <p:pic>
        <p:nvPicPr>
          <p:cNvPr id="140" name="pasted-image.tif"/>
          <p:cNvPicPr/>
          <p:nvPr/>
        </p:nvPicPr>
        <p:blipFill>
          <a:blip r:embed="rId3"/>
          <a:srcRect r="12324" b="759"/>
          <a:stretch>
            <a:fillRect/>
          </a:stretch>
        </p:blipFill>
        <p:spPr>
          <a:xfrm>
            <a:off x="-1" y="0"/>
            <a:ext cx="3556559" cy="2535446"/>
          </a:xfrm>
          <a:prstGeom prst="rect">
            <a:avLst/>
          </a:prstGeom>
          <a:ln w="12700">
            <a:miter lim="400000"/>
          </a:ln>
        </p:spPr>
      </p:pic>
      <p:sp>
        <p:nvSpPr>
          <p:cNvPr id="141" name="Shape 141"/>
          <p:cNvSpPr/>
          <p:nvPr/>
        </p:nvSpPr>
        <p:spPr>
          <a:xfrm>
            <a:off x="2830287" y="685841"/>
            <a:ext cx="11995253" cy="5386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291944" indent="-291944" defTabSz="778519">
              <a:spcBef>
                <a:spcPts val="1200"/>
              </a:spcBef>
            </a:pPr>
            <a:endParaRPr sz="3500" b="1" i="1" dirty="0">
              <a:latin typeface="Arial"/>
              <a:ea typeface="Arial"/>
              <a:cs typeface="Arial"/>
              <a:sym typeface="Arial"/>
            </a:endParaRPr>
          </a:p>
        </p:txBody>
      </p:sp>
      <p:pic>
        <p:nvPicPr>
          <p:cNvPr id="3" name="Image 2">
            <a:extLst>
              <a:ext uri="{FF2B5EF4-FFF2-40B4-BE49-F238E27FC236}">
                <a16:creationId xmlns:a16="http://schemas.microsoft.com/office/drawing/2014/main" id="{56B32598-256F-79C1-045D-537892C150B1}"/>
              </a:ext>
            </a:extLst>
          </p:cNvPr>
          <p:cNvPicPr>
            <a:picLocks noChangeAspect="1"/>
          </p:cNvPicPr>
          <p:nvPr/>
        </p:nvPicPr>
        <p:blipFill>
          <a:blip r:embed="rId4"/>
          <a:stretch>
            <a:fillRect/>
          </a:stretch>
        </p:blipFill>
        <p:spPr>
          <a:xfrm>
            <a:off x="3556559" y="11844"/>
            <a:ext cx="5311111" cy="2523602"/>
          </a:xfrm>
          <a:prstGeom prst="rect">
            <a:avLst/>
          </a:prstGeom>
        </p:spPr>
      </p:pic>
      <p:sp>
        <p:nvSpPr>
          <p:cNvPr id="2" name="Espace réservé du numéro de diapositive 1"/>
          <p:cNvSpPr>
            <a:spLocks noGrp="1"/>
          </p:cNvSpPr>
          <p:nvPr>
            <p:ph type="sldNum" sz="quarter" idx="2"/>
          </p:nvPr>
        </p:nvSpPr>
        <p:spPr/>
        <p:txBody>
          <a:bodyPr/>
          <a:lstStyle/>
          <a:p>
            <a:pPr lvl="0">
              <a:defRPr>
                <a:effectLst/>
              </a:defRPr>
            </a:pPr>
            <a:fld id="{86CB4B4D-7CA3-9044-876B-883B54F8677D}" type="slidenum">
              <a:rPr lang="fr-FR" smtClean="0"/>
              <a:t>14</a:t>
            </a:fld>
            <a:endParaRPr lang="fr-FR"/>
          </a:p>
        </p:txBody>
      </p:sp>
      <p:pic>
        <p:nvPicPr>
          <p:cNvPr id="6" name="Image 5"/>
          <p:cNvPicPr>
            <a:picLocks noChangeAspect="1"/>
          </p:cNvPicPr>
          <p:nvPr/>
        </p:nvPicPr>
        <p:blipFill>
          <a:blip r:embed="rId5"/>
          <a:stretch>
            <a:fillRect/>
          </a:stretch>
        </p:blipFill>
        <p:spPr>
          <a:xfrm>
            <a:off x="8867670" y="22836"/>
            <a:ext cx="3324330" cy="2501618"/>
          </a:xfrm>
          <a:prstGeom prst="rect">
            <a:avLst/>
          </a:prstGeom>
        </p:spPr>
      </p:pic>
    </p:spTree>
    <p:extLst>
      <p:ext uri="{BB962C8B-B14F-4D97-AF65-F5344CB8AC3E}">
        <p14:creationId xmlns:p14="http://schemas.microsoft.com/office/powerpoint/2010/main" val="20062841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asted-image.tif"/>
          <p:cNvPicPr/>
          <p:nvPr/>
        </p:nvPicPr>
        <p:blipFill>
          <a:blip r:embed="rId2"/>
          <a:srcRect r="12324" b="759"/>
          <a:stretch>
            <a:fillRect/>
          </a:stretch>
        </p:blipFill>
        <p:spPr>
          <a:xfrm>
            <a:off x="1523998" y="2074985"/>
            <a:ext cx="9243706" cy="4805489"/>
          </a:xfrm>
          <a:prstGeom prst="rect">
            <a:avLst/>
          </a:prstGeom>
          <a:ln w="12700">
            <a:miter lim="400000"/>
          </a:ln>
        </p:spPr>
      </p:pic>
      <p:sp>
        <p:nvSpPr>
          <p:cNvPr id="188" name="Shape 188"/>
          <p:cNvSpPr/>
          <p:nvPr/>
        </p:nvSpPr>
        <p:spPr>
          <a:xfrm>
            <a:off x="1523998" y="281760"/>
            <a:ext cx="8759556" cy="14773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L="291944" indent="-291944" algn="ctr" defTabSz="778519">
              <a:spcBef>
                <a:spcPts val="1200"/>
              </a:spcBef>
              <a:defRPr sz="5500" b="1" i="1">
                <a:solidFill>
                  <a:srgbClr val="FFFB00"/>
                </a:solidFill>
                <a:latin typeface="Arial"/>
                <a:ea typeface="Arial"/>
                <a:cs typeface="Arial"/>
                <a:sym typeface="Arial"/>
              </a:defRPr>
            </a:lvl1pPr>
          </a:lstStyle>
          <a:p>
            <a:pPr lvl="0">
              <a:defRPr sz="1800" b="0" i="0">
                <a:solidFill>
                  <a:srgbClr val="000000"/>
                </a:solidFill>
              </a:defRPr>
            </a:pPr>
            <a:r>
              <a:rPr lang="fr-FR" sz="4800" dirty="0"/>
              <a:t>Qu’est ce qui favorise la bonne plasticité du cerveau ? </a:t>
            </a:r>
          </a:p>
        </p:txBody>
      </p:sp>
      <p:sp>
        <p:nvSpPr>
          <p:cNvPr id="2" name="Espace réservé du numéro de diapositive 1"/>
          <p:cNvSpPr>
            <a:spLocks noGrp="1"/>
          </p:cNvSpPr>
          <p:nvPr>
            <p:ph type="sldNum" sz="quarter" idx="2"/>
          </p:nvPr>
        </p:nvSpPr>
        <p:spPr/>
        <p:txBody>
          <a:bodyPr/>
          <a:lstStyle/>
          <a:p>
            <a:pPr lvl="0">
              <a:defRPr>
                <a:effectLst/>
              </a:defRPr>
            </a:pPr>
            <a:fld id="{86CB4B4D-7CA3-9044-876B-883B54F8677D}" type="slidenum">
              <a:rPr lang="fr-FR" smtClean="0"/>
              <a:t>15</a:t>
            </a:fld>
            <a:endParaRPr lang="fr-FR"/>
          </a:p>
        </p:txBody>
      </p:sp>
    </p:spTree>
    <p:extLst>
      <p:ext uri="{BB962C8B-B14F-4D97-AF65-F5344CB8AC3E}">
        <p14:creationId xmlns:p14="http://schemas.microsoft.com/office/powerpoint/2010/main" val="301615777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549" y="4024"/>
            <a:ext cx="10364451" cy="1596177"/>
          </a:xfrm>
        </p:spPr>
        <p:txBody>
          <a:bodyPr/>
          <a:lstStyle/>
          <a:p>
            <a:r>
              <a:rPr b="1" dirty="0" err="1">
                <a:latin typeface="Arial" panose="020B0604020202020204" pitchFamily="34" charset="0"/>
                <a:cs typeface="Arial" panose="020B0604020202020204" pitchFamily="34" charset="0"/>
              </a:rPr>
              <a:t>Facteurs</a:t>
            </a:r>
            <a:r>
              <a:rPr b="1" dirty="0">
                <a:latin typeface="Arial" panose="020B0604020202020204" pitchFamily="34" charset="0"/>
                <a:cs typeface="Arial" panose="020B0604020202020204" pitchFamily="34" charset="0"/>
              </a:rPr>
              <a:t> de protection</a:t>
            </a:r>
          </a:p>
        </p:txBody>
      </p:sp>
      <p:sp>
        <p:nvSpPr>
          <p:cNvPr id="3" name="Content Placeholder 2"/>
          <p:cNvSpPr>
            <a:spLocks noGrp="1"/>
          </p:cNvSpPr>
          <p:nvPr>
            <p:ph idx="4294967295"/>
          </p:nvPr>
        </p:nvSpPr>
        <p:spPr>
          <a:xfrm>
            <a:off x="514259" y="1493699"/>
            <a:ext cx="8588263" cy="5360277"/>
          </a:xfrm>
          <a:prstGeom prst="rect">
            <a:avLst/>
          </a:prstGeom>
        </p:spPr>
        <p:txBody>
          <a:bodyPr>
            <a:normAutofit/>
          </a:bodyPr>
          <a:lstStyle/>
          <a:p>
            <a:r>
              <a:rPr lang="fr-FR" sz="4000" cap="none" dirty="0">
                <a:latin typeface="Arial" panose="020B0604020202020204" pitchFamily="34" charset="0"/>
                <a:cs typeface="Arial" panose="020B0604020202020204" pitchFamily="34" charset="0"/>
              </a:rPr>
              <a:t>Manger équilibré</a:t>
            </a:r>
          </a:p>
          <a:p>
            <a:r>
              <a:rPr lang="fr-FR" sz="4000" cap="none" dirty="0">
                <a:latin typeface="Arial" panose="020B0604020202020204" pitchFamily="34" charset="0"/>
                <a:cs typeface="Arial" panose="020B0604020202020204" pitchFamily="34" charset="0"/>
              </a:rPr>
              <a:t>Pratiquer du sport ou jouer dehors</a:t>
            </a:r>
          </a:p>
          <a:p>
            <a:r>
              <a:rPr lang="fr-FR" sz="4000" cap="none" dirty="0">
                <a:latin typeface="Arial" panose="020B0604020202020204" pitchFamily="34" charset="0"/>
                <a:cs typeface="Arial" panose="020B0604020202020204" pitchFamily="34" charset="0"/>
              </a:rPr>
              <a:t>Boire de l’eau  </a:t>
            </a:r>
          </a:p>
          <a:p>
            <a:r>
              <a:rPr lang="fr-FR" sz="4000" cap="none" dirty="0">
                <a:latin typeface="Arial" panose="020B0604020202020204" pitchFamily="34" charset="0"/>
                <a:cs typeface="Arial" panose="020B0604020202020204" pitchFamily="34" charset="0"/>
              </a:rPr>
              <a:t>Bien dormir </a:t>
            </a:r>
          </a:p>
          <a:p>
            <a:r>
              <a:rPr lang="fr-FR" sz="4000" cap="none" dirty="0">
                <a:latin typeface="Arial" panose="020B0604020202020204" pitchFamily="34" charset="0"/>
                <a:cs typeface="Arial" panose="020B0604020202020204" pitchFamily="34" charset="0"/>
              </a:rPr>
              <a:t>Être entouré(e) d’amour et de paix </a:t>
            </a:r>
          </a:p>
          <a:p>
            <a:r>
              <a:rPr lang="fr-FR" sz="4000" cap="none" dirty="0">
                <a:latin typeface="Arial" panose="020B0604020202020204" pitchFamily="34" charset="0"/>
                <a:cs typeface="Arial" panose="020B0604020202020204" pitchFamily="34" charset="0"/>
              </a:rPr>
              <a:t>Lecture, créativité, prière et </a:t>
            </a:r>
            <a:r>
              <a:rPr sz="4000" dirty="0">
                <a:latin typeface="Arial" panose="020B0604020202020204" pitchFamily="34" charset="0"/>
                <a:cs typeface="Arial" panose="020B0604020202020204" pitchFamily="34" charset="0"/>
              </a:rPr>
              <a:t>chant</a:t>
            </a:r>
          </a:p>
        </p:txBody>
      </p:sp>
      <p:pic>
        <p:nvPicPr>
          <p:cNvPr id="7" name="Image 6">
            <a:extLst>
              <a:ext uri="{FF2B5EF4-FFF2-40B4-BE49-F238E27FC236}">
                <a16:creationId xmlns:a16="http://schemas.microsoft.com/office/drawing/2014/main" id="{C78D914E-E3BF-4015-5493-BCEB32EE71B3}"/>
              </a:ext>
            </a:extLst>
          </p:cNvPr>
          <p:cNvPicPr>
            <a:picLocks noChangeAspect="1"/>
          </p:cNvPicPr>
          <p:nvPr/>
        </p:nvPicPr>
        <p:blipFill>
          <a:blip r:embed="rId2"/>
          <a:stretch>
            <a:fillRect/>
          </a:stretch>
        </p:blipFill>
        <p:spPr>
          <a:xfrm>
            <a:off x="9313231" y="146871"/>
            <a:ext cx="2709533" cy="2038292"/>
          </a:xfrm>
          <a:prstGeom prst="rect">
            <a:avLst/>
          </a:prstGeom>
        </p:spPr>
      </p:pic>
      <p:pic>
        <p:nvPicPr>
          <p:cNvPr id="9" name="Image 8">
            <a:extLst>
              <a:ext uri="{FF2B5EF4-FFF2-40B4-BE49-F238E27FC236}">
                <a16:creationId xmlns:a16="http://schemas.microsoft.com/office/drawing/2014/main" id="{04B26460-CF07-96BC-D020-3133D278B6CF}"/>
              </a:ext>
            </a:extLst>
          </p:cNvPr>
          <p:cNvPicPr>
            <a:picLocks noChangeAspect="1"/>
          </p:cNvPicPr>
          <p:nvPr/>
        </p:nvPicPr>
        <p:blipFill>
          <a:blip r:embed="rId3"/>
          <a:stretch>
            <a:fillRect/>
          </a:stretch>
        </p:blipFill>
        <p:spPr>
          <a:xfrm>
            <a:off x="9155824" y="4449389"/>
            <a:ext cx="3024351" cy="1843711"/>
          </a:xfrm>
          <a:prstGeom prst="rect">
            <a:avLst/>
          </a:prstGeom>
        </p:spPr>
      </p:pic>
      <p:pic>
        <p:nvPicPr>
          <p:cNvPr id="11" name="Image 10">
            <a:extLst>
              <a:ext uri="{FF2B5EF4-FFF2-40B4-BE49-F238E27FC236}">
                <a16:creationId xmlns:a16="http://schemas.microsoft.com/office/drawing/2014/main" id="{10370C2D-8AAC-5C2B-CBF8-4AAC4DD3EA39}"/>
              </a:ext>
            </a:extLst>
          </p:cNvPr>
          <p:cNvPicPr>
            <a:picLocks noChangeAspect="1"/>
          </p:cNvPicPr>
          <p:nvPr/>
        </p:nvPicPr>
        <p:blipFill>
          <a:blip r:embed="rId4"/>
          <a:stretch>
            <a:fillRect/>
          </a:stretch>
        </p:blipFill>
        <p:spPr>
          <a:xfrm>
            <a:off x="9155823" y="2349553"/>
            <a:ext cx="3024351" cy="1845332"/>
          </a:xfrm>
          <a:prstGeom prst="rect">
            <a:avLst/>
          </a:prstGeom>
        </p:spPr>
      </p:pic>
      <p:sp>
        <p:nvSpPr>
          <p:cNvPr id="4" name="Espace réservé du numéro de diapositive 3"/>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3100116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C0EE5B0-4C7B-E46E-9D80-50E2F26784F0}"/>
              </a:ext>
            </a:extLst>
          </p:cNvPr>
          <p:cNvSpPr txBox="1"/>
          <p:nvPr/>
        </p:nvSpPr>
        <p:spPr>
          <a:xfrm>
            <a:off x="197068" y="-63062"/>
            <a:ext cx="11797863" cy="2862322"/>
          </a:xfrm>
          <a:prstGeom prst="rect">
            <a:avLst/>
          </a:prstGeom>
          <a:noFill/>
        </p:spPr>
        <p:txBody>
          <a:bodyPr wrap="square" rtlCol="0">
            <a:spAutoFit/>
          </a:bodyPr>
          <a:lstStyle/>
          <a:p>
            <a:r>
              <a:rPr lang="fr-FR" sz="6000" dirty="0"/>
              <a:t>Ton cerveau aime qu’on lui donne de bons aliments comme les fruits, les légumes, les céréales complètes…</a:t>
            </a:r>
          </a:p>
        </p:txBody>
      </p:sp>
      <p:pic>
        <p:nvPicPr>
          <p:cNvPr id="4" name="Image 3">
            <a:extLst>
              <a:ext uri="{FF2B5EF4-FFF2-40B4-BE49-F238E27FC236}">
                <a16:creationId xmlns:a16="http://schemas.microsoft.com/office/drawing/2014/main" id="{AD165CE0-A4AE-B05D-2FF9-10C23E2ACCB9}"/>
              </a:ext>
            </a:extLst>
          </p:cNvPr>
          <p:cNvPicPr>
            <a:picLocks noChangeAspect="1"/>
          </p:cNvPicPr>
          <p:nvPr/>
        </p:nvPicPr>
        <p:blipFill>
          <a:blip r:embed="rId2"/>
          <a:stretch>
            <a:fillRect/>
          </a:stretch>
        </p:blipFill>
        <p:spPr>
          <a:xfrm>
            <a:off x="7953829" y="3054020"/>
            <a:ext cx="4238171" cy="3276132"/>
          </a:xfrm>
          <a:prstGeom prst="rect">
            <a:avLst/>
          </a:prstGeom>
        </p:spPr>
      </p:pic>
      <p:sp>
        <p:nvSpPr>
          <p:cNvPr id="2" name="Espace réservé du numéro de diapositive 1"/>
          <p:cNvSpPr>
            <a:spLocks noGrp="1"/>
          </p:cNvSpPr>
          <p:nvPr>
            <p:ph type="sldNum" sz="quarter" idx="12"/>
          </p:nvPr>
        </p:nvSpPr>
        <p:spPr/>
        <p:txBody>
          <a:bodyPr/>
          <a:lstStyle/>
          <a:p>
            <a:fld id="{6D22F896-40B5-4ADD-8801-0D06FADFA095}" type="slidenum">
              <a:rPr lang="en-US" smtClean="0"/>
              <a:t>17</a:t>
            </a:fld>
            <a:endParaRPr lang="en-US" dirty="0"/>
          </a:p>
        </p:txBody>
      </p:sp>
      <p:sp>
        <p:nvSpPr>
          <p:cNvPr id="5" name="ZoneTexte 4">
            <a:extLst>
              <a:ext uri="{FF2B5EF4-FFF2-40B4-BE49-F238E27FC236}">
                <a16:creationId xmlns:a16="http://schemas.microsoft.com/office/drawing/2014/main" id="{B9FAA8FB-DE7A-DF85-FBEC-55EF9DB88744}"/>
              </a:ext>
            </a:extLst>
          </p:cNvPr>
          <p:cNvSpPr txBox="1"/>
          <p:nvPr/>
        </p:nvSpPr>
        <p:spPr>
          <a:xfrm>
            <a:off x="197068" y="2799260"/>
            <a:ext cx="7756761" cy="3785652"/>
          </a:xfrm>
          <a:prstGeom prst="rect">
            <a:avLst/>
          </a:prstGeom>
          <a:noFill/>
        </p:spPr>
        <p:txBody>
          <a:bodyPr wrap="square" rtlCol="0">
            <a:spAutoFit/>
          </a:bodyPr>
          <a:lstStyle/>
          <a:p>
            <a:r>
              <a:rPr lang="fr-FR" sz="6000" dirty="0"/>
              <a:t>Mais attention : trop de sucre ou de fast-food fatigue ton cerveau et te rend moins concentré.</a:t>
            </a:r>
          </a:p>
        </p:txBody>
      </p:sp>
    </p:spTree>
    <p:extLst>
      <p:ext uri="{BB962C8B-B14F-4D97-AF65-F5344CB8AC3E}">
        <p14:creationId xmlns:p14="http://schemas.microsoft.com/office/powerpoint/2010/main" val="2652123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07"/>
          <p:cNvSpPr/>
          <p:nvPr/>
        </p:nvSpPr>
        <p:spPr>
          <a:xfrm>
            <a:off x="0" y="609600"/>
            <a:ext cx="11947274"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L="291944" indent="-291944" algn="ctr" defTabSz="778519">
              <a:spcBef>
                <a:spcPts val="1200"/>
              </a:spcBef>
              <a:defRPr sz="3500" b="1" i="1">
                <a:solidFill>
                  <a:srgbClr val="FFFFFF"/>
                </a:solidFill>
                <a:latin typeface="Arial"/>
                <a:ea typeface="Arial"/>
                <a:cs typeface="Arial"/>
                <a:sym typeface="Arial"/>
              </a:defRPr>
            </a:lvl1pPr>
          </a:lstStyle>
          <a:p>
            <a:pPr lvl="0">
              <a:defRPr sz="1800" b="0" i="0">
                <a:solidFill>
                  <a:srgbClr val="000000"/>
                </a:solidFill>
              </a:defRPr>
            </a:pPr>
            <a:r>
              <a:rPr sz="4400" dirty="0">
                <a:latin typeface="Calibri" panose="020F0502020204030204" pitchFamily="34" charset="0"/>
                <a:cs typeface="Calibri" panose="020F0502020204030204" pitchFamily="34" charset="0"/>
              </a:rPr>
              <a:t>Prat</a:t>
            </a:r>
            <a:r>
              <a:rPr lang="fr-FR" sz="4400" dirty="0" err="1">
                <a:latin typeface="Calibri" panose="020F0502020204030204" pitchFamily="34" charset="0"/>
                <a:cs typeface="Calibri" panose="020F0502020204030204" pitchFamily="34" charset="0"/>
              </a:rPr>
              <a:t>ique</a:t>
            </a:r>
            <a:r>
              <a:rPr sz="4400" dirty="0">
                <a:latin typeface="Calibri" panose="020F0502020204030204" pitchFamily="34" charset="0"/>
                <a:cs typeface="Calibri" panose="020F0502020204030204" pitchFamily="34" charset="0"/>
              </a:rPr>
              <a:t> des </a:t>
            </a:r>
            <a:r>
              <a:rPr sz="4400" dirty="0" err="1">
                <a:latin typeface="Calibri" panose="020F0502020204030204" pitchFamily="34" charset="0"/>
                <a:cs typeface="Calibri" panose="020F0502020204030204" pitchFamily="34" charset="0"/>
              </a:rPr>
              <a:t>activités</a:t>
            </a:r>
            <a:r>
              <a:rPr lang="fr-FR" sz="4400" dirty="0">
                <a:latin typeface="Calibri" panose="020F0502020204030204" pitchFamily="34" charset="0"/>
                <a:cs typeface="Calibri" panose="020F0502020204030204" pitchFamily="34" charset="0"/>
              </a:rPr>
              <a:t> physiques et</a:t>
            </a:r>
            <a:r>
              <a:rPr sz="4400" dirty="0">
                <a:latin typeface="Calibri" panose="020F0502020204030204" pitchFamily="34" charset="0"/>
                <a:cs typeface="Calibri" panose="020F0502020204030204" pitchFamily="34" charset="0"/>
              </a:rPr>
              <a:t> </a:t>
            </a:r>
            <a:r>
              <a:rPr sz="4400" dirty="0" err="1">
                <a:latin typeface="Calibri" panose="020F0502020204030204" pitchFamily="34" charset="0"/>
                <a:cs typeface="Calibri" panose="020F0502020204030204" pitchFamily="34" charset="0"/>
              </a:rPr>
              <a:t>sportives</a:t>
            </a:r>
            <a:endParaRPr sz="4400" dirty="0">
              <a:latin typeface="Calibri" panose="020F0502020204030204" pitchFamily="34" charset="0"/>
              <a:cs typeface="Calibri" panose="020F0502020204030204" pitchFamily="34" charset="0"/>
            </a:endParaRPr>
          </a:p>
        </p:txBody>
      </p:sp>
      <p:sp>
        <p:nvSpPr>
          <p:cNvPr id="5" name="Shape 208"/>
          <p:cNvSpPr/>
          <p:nvPr/>
        </p:nvSpPr>
        <p:spPr>
          <a:xfrm>
            <a:off x="0" y="2297163"/>
            <a:ext cx="8889462" cy="452431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291944" indent="-291944" algn="ctr" defTabSz="778519">
              <a:spcBef>
                <a:spcPts val="1200"/>
              </a:spcBef>
            </a:pPr>
            <a:r>
              <a:rPr lang="fr-FR" sz="3300" b="1" i="1" dirty="0">
                <a:latin typeface="Arial"/>
                <a:ea typeface="Arial"/>
                <a:cs typeface="Arial"/>
                <a:sym typeface="Arial"/>
              </a:rPr>
              <a:t>Quand tu cours, sautes, danses ou nages, tu libères des hormones (des produits chimiques naturelles) qui te rendent heureux et attentif.</a:t>
            </a:r>
          </a:p>
          <a:p>
            <a:pPr marL="291944" indent="-291944" algn="ctr" defTabSz="778519">
              <a:spcBef>
                <a:spcPts val="1200"/>
              </a:spcBef>
            </a:pPr>
            <a:endParaRPr lang="fr-FR" sz="3300" b="1" i="1" dirty="0">
              <a:latin typeface="Arial"/>
              <a:ea typeface="Arial"/>
              <a:cs typeface="Arial"/>
              <a:sym typeface="Arial"/>
            </a:endParaRPr>
          </a:p>
          <a:p>
            <a:pPr marL="291944" indent="-291944" algn="ctr" defTabSz="778519">
              <a:spcBef>
                <a:spcPts val="1200"/>
              </a:spcBef>
            </a:pPr>
            <a:r>
              <a:rPr sz="3300" i="1" dirty="0">
                <a:latin typeface="Arial"/>
                <a:ea typeface="Arial"/>
                <a:cs typeface="Arial"/>
                <a:sym typeface="Arial"/>
              </a:rPr>
              <a:t>1 </a:t>
            </a:r>
            <a:r>
              <a:rPr sz="3300" i="1" dirty="0" err="1">
                <a:latin typeface="Arial"/>
                <a:ea typeface="Arial"/>
                <a:cs typeface="Arial"/>
                <a:sym typeface="Arial"/>
              </a:rPr>
              <a:t>Corinthiens</a:t>
            </a:r>
            <a:r>
              <a:rPr sz="3300" i="1" dirty="0">
                <a:latin typeface="Arial"/>
                <a:ea typeface="Arial"/>
                <a:cs typeface="Arial"/>
                <a:sym typeface="Arial"/>
              </a:rPr>
              <a:t> 6:19-20 </a:t>
            </a:r>
            <a:r>
              <a:rPr sz="3300" i="1" dirty="0" err="1">
                <a:latin typeface="Arial"/>
                <a:ea typeface="Arial"/>
                <a:cs typeface="Arial"/>
                <a:sym typeface="Arial"/>
              </a:rPr>
              <a:t>rappelle</a:t>
            </a:r>
            <a:r>
              <a:rPr sz="3300" i="1" dirty="0">
                <a:latin typeface="Arial"/>
                <a:ea typeface="Arial"/>
                <a:cs typeface="Arial"/>
                <a:sym typeface="Arial"/>
              </a:rPr>
              <a:t> que </a:t>
            </a:r>
            <a:r>
              <a:rPr sz="3300" i="1" dirty="0" err="1">
                <a:latin typeface="Arial"/>
                <a:ea typeface="Arial"/>
                <a:cs typeface="Arial"/>
                <a:sym typeface="Arial"/>
              </a:rPr>
              <a:t>notre</a:t>
            </a:r>
            <a:r>
              <a:rPr sz="3300" i="1" dirty="0">
                <a:latin typeface="Arial"/>
                <a:ea typeface="Arial"/>
                <a:cs typeface="Arial"/>
                <a:sym typeface="Arial"/>
              </a:rPr>
              <a:t> corps </a:t>
            </a:r>
            <a:r>
              <a:rPr sz="3300" i="1" dirty="0" err="1">
                <a:latin typeface="Arial"/>
                <a:ea typeface="Arial"/>
                <a:cs typeface="Arial"/>
                <a:sym typeface="Arial"/>
              </a:rPr>
              <a:t>est</a:t>
            </a:r>
            <a:r>
              <a:rPr sz="3300" i="1" dirty="0">
                <a:latin typeface="Arial"/>
                <a:ea typeface="Arial"/>
                <a:cs typeface="Arial"/>
                <a:sym typeface="Arial"/>
              </a:rPr>
              <a:t> le temple du Saint-Esprit. </a:t>
            </a:r>
            <a:endParaRPr lang="fr-FR" sz="3300" i="1" dirty="0">
              <a:latin typeface="Arial"/>
              <a:ea typeface="Arial"/>
              <a:cs typeface="Arial"/>
              <a:sym typeface="Arial"/>
            </a:endParaRPr>
          </a:p>
          <a:p>
            <a:pPr marL="291944" indent="-291944" algn="ctr" defTabSz="778519">
              <a:spcBef>
                <a:spcPts val="1200"/>
              </a:spcBef>
            </a:pPr>
            <a:endParaRPr lang="fr-FR" sz="3300" b="1" i="1" dirty="0">
              <a:latin typeface="Arial"/>
              <a:ea typeface="Arial"/>
              <a:cs typeface="Arial"/>
              <a:sym typeface="Arial"/>
            </a:endParaRPr>
          </a:p>
        </p:txBody>
      </p:sp>
      <p:pic>
        <p:nvPicPr>
          <p:cNvPr id="7" name="Image 6">
            <a:extLst>
              <a:ext uri="{FF2B5EF4-FFF2-40B4-BE49-F238E27FC236}">
                <a16:creationId xmlns:a16="http://schemas.microsoft.com/office/drawing/2014/main" id="{4C034E11-2E3A-BA2A-CB18-A0F7ED8AC0EF}"/>
              </a:ext>
            </a:extLst>
          </p:cNvPr>
          <p:cNvPicPr>
            <a:picLocks noChangeAspect="1"/>
          </p:cNvPicPr>
          <p:nvPr/>
        </p:nvPicPr>
        <p:blipFill>
          <a:blip r:embed="rId2"/>
          <a:stretch>
            <a:fillRect/>
          </a:stretch>
        </p:blipFill>
        <p:spPr>
          <a:xfrm>
            <a:off x="8889462" y="2737669"/>
            <a:ext cx="3302538" cy="4083809"/>
          </a:xfrm>
          <a:prstGeom prst="rect">
            <a:avLst/>
          </a:prstGeom>
        </p:spPr>
      </p:pic>
      <p:sp>
        <p:nvSpPr>
          <p:cNvPr id="3" name="Espace réservé du numéro de diapositive 2"/>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1266171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p:nvPr/>
        </p:nvSpPr>
        <p:spPr>
          <a:xfrm>
            <a:off x="420572" y="696851"/>
            <a:ext cx="11403566" cy="76943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marL="291944" indent="-291944" algn="ctr" defTabSz="778519">
              <a:spcBef>
                <a:spcPts val="1200"/>
              </a:spcBef>
              <a:defRPr sz="3500" b="1" i="1">
                <a:solidFill>
                  <a:srgbClr val="FFFFFF"/>
                </a:solidFill>
                <a:latin typeface="Arial"/>
                <a:ea typeface="Arial"/>
                <a:cs typeface="Arial"/>
                <a:sym typeface="Arial"/>
              </a:defRPr>
            </a:lvl1pPr>
          </a:lstStyle>
          <a:p>
            <a:pPr lvl="0" algn="l">
              <a:defRPr sz="1800" b="0" i="0">
                <a:solidFill>
                  <a:srgbClr val="000000"/>
                </a:solidFill>
              </a:defRPr>
            </a:pPr>
            <a:r>
              <a:rPr sz="4400" dirty="0" err="1"/>
              <a:t>Favoriser</a:t>
            </a:r>
            <a:r>
              <a:rPr sz="4400" dirty="0"/>
              <a:t> un </a:t>
            </a:r>
            <a:r>
              <a:rPr sz="4400" dirty="0" err="1"/>
              <a:t>environnement</a:t>
            </a:r>
            <a:r>
              <a:rPr sz="4400" dirty="0"/>
              <a:t> familial </a:t>
            </a:r>
            <a:r>
              <a:rPr lang="fr-FR" sz="4400" dirty="0"/>
              <a:t>agréable</a:t>
            </a:r>
          </a:p>
        </p:txBody>
      </p:sp>
      <p:sp>
        <p:nvSpPr>
          <p:cNvPr id="219" name="Shape 219"/>
          <p:cNvSpPr/>
          <p:nvPr/>
        </p:nvSpPr>
        <p:spPr>
          <a:xfrm>
            <a:off x="420572" y="2211846"/>
            <a:ext cx="7342630" cy="34470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291944" indent="-291944" defTabSz="778519">
              <a:spcBef>
                <a:spcPts val="1200"/>
              </a:spcBef>
            </a:pPr>
            <a:r>
              <a:rPr sz="3200" i="1" dirty="0" err="1">
                <a:latin typeface="Arial"/>
                <a:ea typeface="Arial"/>
                <a:cs typeface="Arial"/>
                <a:sym typeface="Arial"/>
              </a:rPr>
              <a:t>Philippiens</a:t>
            </a:r>
            <a:r>
              <a:rPr sz="3200" i="1" dirty="0">
                <a:latin typeface="Arial"/>
                <a:ea typeface="Arial"/>
                <a:cs typeface="Arial"/>
                <a:sym typeface="Arial"/>
              </a:rPr>
              <a:t> 4:8 </a:t>
            </a:r>
            <a:r>
              <a:rPr sz="3200" i="1" dirty="0" err="1">
                <a:latin typeface="Arial"/>
                <a:ea typeface="Arial"/>
                <a:cs typeface="Arial"/>
                <a:sym typeface="Arial"/>
              </a:rPr>
              <a:t>conseille</a:t>
            </a:r>
            <a:r>
              <a:rPr sz="3200" i="1" dirty="0">
                <a:latin typeface="Arial"/>
                <a:ea typeface="Arial"/>
                <a:cs typeface="Arial"/>
                <a:sym typeface="Arial"/>
              </a:rPr>
              <a:t> de </a:t>
            </a:r>
            <a:r>
              <a:rPr sz="3200" i="1" dirty="0" err="1">
                <a:latin typeface="Arial"/>
                <a:ea typeface="Arial"/>
                <a:cs typeface="Arial"/>
                <a:sym typeface="Arial"/>
              </a:rPr>
              <a:t>penser</a:t>
            </a:r>
            <a:r>
              <a:rPr sz="3200" i="1" dirty="0">
                <a:latin typeface="Arial"/>
                <a:ea typeface="Arial"/>
                <a:cs typeface="Arial"/>
                <a:sym typeface="Arial"/>
              </a:rPr>
              <a:t> aux choses </a:t>
            </a:r>
            <a:r>
              <a:rPr sz="3200" i="1" dirty="0" err="1">
                <a:latin typeface="Arial"/>
                <a:ea typeface="Arial"/>
                <a:cs typeface="Arial"/>
                <a:sym typeface="Arial"/>
              </a:rPr>
              <a:t>vraies</a:t>
            </a:r>
            <a:r>
              <a:rPr sz="3200" i="1" dirty="0">
                <a:latin typeface="Arial"/>
                <a:ea typeface="Arial"/>
                <a:cs typeface="Arial"/>
                <a:sym typeface="Arial"/>
              </a:rPr>
              <a:t>, </a:t>
            </a:r>
            <a:r>
              <a:rPr sz="3200" i="1" dirty="0" err="1">
                <a:latin typeface="Arial"/>
                <a:ea typeface="Arial"/>
                <a:cs typeface="Arial"/>
                <a:sym typeface="Arial"/>
              </a:rPr>
              <a:t>honorables</a:t>
            </a:r>
            <a:r>
              <a:rPr sz="3200" i="1" dirty="0">
                <a:latin typeface="Arial"/>
                <a:ea typeface="Arial"/>
                <a:cs typeface="Arial"/>
                <a:sym typeface="Arial"/>
              </a:rPr>
              <a:t>, </a:t>
            </a:r>
            <a:r>
              <a:rPr sz="3200" i="1" dirty="0" err="1">
                <a:latin typeface="Arial"/>
                <a:ea typeface="Arial"/>
                <a:cs typeface="Arial"/>
                <a:sym typeface="Arial"/>
              </a:rPr>
              <a:t>justes</a:t>
            </a:r>
            <a:r>
              <a:rPr sz="3200" i="1" dirty="0">
                <a:latin typeface="Arial"/>
                <a:ea typeface="Arial"/>
                <a:cs typeface="Arial"/>
                <a:sym typeface="Arial"/>
              </a:rPr>
              <a:t>, </a:t>
            </a:r>
            <a:r>
              <a:rPr sz="3200" i="1" dirty="0" err="1">
                <a:latin typeface="Arial"/>
                <a:ea typeface="Arial"/>
                <a:cs typeface="Arial"/>
                <a:sym typeface="Arial"/>
              </a:rPr>
              <a:t>pures</a:t>
            </a:r>
            <a:r>
              <a:rPr sz="3200" i="1" dirty="0">
                <a:latin typeface="Arial"/>
                <a:ea typeface="Arial"/>
                <a:cs typeface="Arial"/>
                <a:sym typeface="Arial"/>
              </a:rPr>
              <a:t>, </a:t>
            </a:r>
            <a:r>
              <a:rPr sz="3200" i="1" dirty="0" err="1">
                <a:latin typeface="Arial"/>
                <a:ea typeface="Arial"/>
                <a:cs typeface="Arial"/>
                <a:sym typeface="Arial"/>
              </a:rPr>
              <a:t>aimables</a:t>
            </a:r>
            <a:r>
              <a:rPr sz="3200" i="1" dirty="0">
                <a:latin typeface="Arial"/>
                <a:ea typeface="Arial"/>
                <a:cs typeface="Arial"/>
                <a:sym typeface="Arial"/>
              </a:rPr>
              <a:t> et de bonne </a:t>
            </a:r>
            <a:r>
              <a:rPr sz="3200" i="1" dirty="0" err="1">
                <a:latin typeface="Arial"/>
                <a:ea typeface="Arial"/>
                <a:cs typeface="Arial"/>
                <a:sym typeface="Arial"/>
              </a:rPr>
              <a:t>réputa</a:t>
            </a:r>
            <a:r>
              <a:rPr lang="fr-FR" sz="3200" i="1" dirty="0">
                <a:latin typeface="Arial"/>
                <a:ea typeface="Arial"/>
                <a:cs typeface="Arial"/>
                <a:sym typeface="Arial"/>
              </a:rPr>
              <a:t>-</a:t>
            </a:r>
            <a:r>
              <a:rPr sz="3200" i="1" dirty="0" err="1">
                <a:latin typeface="Arial"/>
                <a:ea typeface="Arial"/>
                <a:cs typeface="Arial"/>
                <a:sym typeface="Arial"/>
              </a:rPr>
              <a:t>tion</a:t>
            </a:r>
            <a:r>
              <a:rPr sz="3200" i="1" dirty="0">
                <a:latin typeface="Arial"/>
                <a:ea typeface="Arial"/>
                <a:cs typeface="Arial"/>
                <a:sym typeface="Arial"/>
              </a:rPr>
              <a:t>. En </a:t>
            </a:r>
            <a:r>
              <a:rPr sz="3200" i="1" dirty="0" err="1">
                <a:latin typeface="Arial"/>
                <a:ea typeface="Arial"/>
                <a:cs typeface="Arial"/>
                <a:sym typeface="Arial"/>
              </a:rPr>
              <a:t>cultivant</a:t>
            </a:r>
            <a:r>
              <a:rPr sz="3200" i="1" dirty="0">
                <a:latin typeface="Arial"/>
                <a:ea typeface="Arial"/>
                <a:cs typeface="Arial"/>
                <a:sym typeface="Arial"/>
              </a:rPr>
              <a:t> des pensées </a:t>
            </a:r>
            <a:r>
              <a:rPr sz="3200" i="1" dirty="0" err="1">
                <a:latin typeface="Arial"/>
                <a:ea typeface="Arial"/>
                <a:cs typeface="Arial"/>
                <a:sym typeface="Arial"/>
              </a:rPr>
              <a:t>positi</a:t>
            </a:r>
            <a:r>
              <a:rPr lang="fr-FR" sz="3200" i="1" dirty="0">
                <a:latin typeface="Arial"/>
                <a:ea typeface="Arial"/>
                <a:cs typeface="Arial"/>
                <a:sym typeface="Arial"/>
              </a:rPr>
              <a:t>-</a:t>
            </a:r>
            <a:r>
              <a:rPr sz="3200" i="1" dirty="0" err="1">
                <a:latin typeface="Arial"/>
                <a:ea typeface="Arial"/>
                <a:cs typeface="Arial"/>
                <a:sym typeface="Arial"/>
              </a:rPr>
              <a:t>ves</a:t>
            </a:r>
            <a:r>
              <a:rPr sz="3200" i="1" dirty="0">
                <a:latin typeface="Arial"/>
                <a:ea typeface="Arial"/>
                <a:cs typeface="Arial"/>
                <a:sym typeface="Arial"/>
              </a:rPr>
              <a:t>, </a:t>
            </a:r>
            <a:r>
              <a:rPr lang="fr-FR" sz="3200" i="1" dirty="0">
                <a:latin typeface="Arial"/>
                <a:ea typeface="Arial"/>
                <a:cs typeface="Arial"/>
                <a:sym typeface="Arial"/>
              </a:rPr>
              <a:t>nous</a:t>
            </a:r>
            <a:r>
              <a:rPr sz="3200" i="1" dirty="0">
                <a:latin typeface="Arial"/>
                <a:ea typeface="Arial"/>
                <a:cs typeface="Arial"/>
                <a:sym typeface="Arial"/>
              </a:rPr>
              <a:t> p</a:t>
            </a:r>
            <a:r>
              <a:rPr lang="fr-FR" sz="3200" i="1" dirty="0" err="1">
                <a:latin typeface="Arial"/>
                <a:ea typeface="Arial"/>
                <a:cs typeface="Arial"/>
                <a:sym typeface="Arial"/>
              </a:rPr>
              <a:t>ouvons</a:t>
            </a:r>
            <a:r>
              <a:rPr sz="3200" i="1" dirty="0">
                <a:latin typeface="Arial"/>
                <a:ea typeface="Arial"/>
                <a:cs typeface="Arial"/>
                <a:sym typeface="Arial"/>
              </a:rPr>
              <a:t> </a:t>
            </a:r>
            <a:r>
              <a:rPr sz="3200" i="1" dirty="0" err="1">
                <a:latin typeface="Arial"/>
                <a:ea typeface="Arial"/>
                <a:cs typeface="Arial"/>
                <a:sym typeface="Arial"/>
              </a:rPr>
              <a:t>protéger</a:t>
            </a:r>
            <a:r>
              <a:rPr sz="3200" i="1" dirty="0">
                <a:latin typeface="Arial"/>
                <a:ea typeface="Arial"/>
                <a:cs typeface="Arial"/>
                <a:sym typeface="Arial"/>
              </a:rPr>
              <a:t> </a:t>
            </a:r>
            <a:r>
              <a:rPr lang="fr-FR" sz="3200" i="1" dirty="0">
                <a:latin typeface="Arial"/>
                <a:ea typeface="Arial"/>
                <a:cs typeface="Arial"/>
                <a:sym typeface="Arial"/>
              </a:rPr>
              <a:t>notre</a:t>
            </a:r>
            <a:r>
              <a:rPr sz="3200" i="1" dirty="0">
                <a:latin typeface="Arial"/>
                <a:ea typeface="Arial"/>
                <a:cs typeface="Arial"/>
                <a:sym typeface="Arial"/>
              </a:rPr>
              <a:t> esprit </a:t>
            </a:r>
            <a:r>
              <a:rPr sz="3200" i="1" dirty="0" err="1">
                <a:latin typeface="Arial"/>
                <a:ea typeface="Arial"/>
                <a:cs typeface="Arial"/>
                <a:sym typeface="Arial"/>
              </a:rPr>
              <a:t>contre</a:t>
            </a:r>
            <a:r>
              <a:rPr sz="3200" i="1" dirty="0">
                <a:latin typeface="Arial"/>
                <a:ea typeface="Arial"/>
                <a:cs typeface="Arial"/>
                <a:sym typeface="Arial"/>
              </a:rPr>
              <a:t> les influences </a:t>
            </a:r>
            <a:r>
              <a:rPr sz="3200" i="1" dirty="0" err="1">
                <a:latin typeface="Arial"/>
                <a:ea typeface="Arial"/>
                <a:cs typeface="Arial"/>
                <a:sym typeface="Arial"/>
              </a:rPr>
              <a:t>négatives</a:t>
            </a:r>
            <a:r>
              <a:rPr sz="3200" i="1" dirty="0">
                <a:latin typeface="Arial"/>
                <a:ea typeface="Arial"/>
                <a:cs typeface="Arial"/>
                <a:sym typeface="Arial"/>
              </a:rPr>
              <a:t> et </a:t>
            </a:r>
            <a:r>
              <a:rPr sz="3200" i="1" dirty="0" err="1">
                <a:latin typeface="Arial"/>
                <a:ea typeface="Arial"/>
                <a:cs typeface="Arial"/>
                <a:sym typeface="Arial"/>
              </a:rPr>
              <a:t>développer</a:t>
            </a:r>
            <a:r>
              <a:rPr sz="3200" i="1" dirty="0">
                <a:latin typeface="Arial"/>
                <a:ea typeface="Arial"/>
                <a:cs typeface="Arial"/>
                <a:sym typeface="Arial"/>
              </a:rPr>
              <a:t> </a:t>
            </a:r>
            <a:r>
              <a:rPr sz="3200" i="1" dirty="0" err="1">
                <a:latin typeface="Arial"/>
                <a:ea typeface="Arial"/>
                <a:cs typeface="Arial"/>
                <a:sym typeface="Arial"/>
              </a:rPr>
              <a:t>une</a:t>
            </a:r>
            <a:r>
              <a:rPr sz="3200" i="1" dirty="0">
                <a:latin typeface="Arial"/>
                <a:ea typeface="Arial"/>
                <a:cs typeface="Arial"/>
                <a:sym typeface="Arial"/>
              </a:rPr>
              <a:t> attitude saine.</a:t>
            </a:r>
          </a:p>
        </p:txBody>
      </p:sp>
      <p:pic>
        <p:nvPicPr>
          <p:cNvPr id="3" name="Image 2">
            <a:extLst>
              <a:ext uri="{FF2B5EF4-FFF2-40B4-BE49-F238E27FC236}">
                <a16:creationId xmlns:a16="http://schemas.microsoft.com/office/drawing/2014/main" id="{F4AF9FFE-EDBC-4747-14C8-99DA98123323}"/>
              </a:ext>
            </a:extLst>
          </p:cNvPr>
          <p:cNvPicPr>
            <a:picLocks noChangeAspect="1"/>
          </p:cNvPicPr>
          <p:nvPr/>
        </p:nvPicPr>
        <p:blipFill>
          <a:blip r:embed="rId2"/>
          <a:stretch>
            <a:fillRect/>
          </a:stretch>
        </p:blipFill>
        <p:spPr>
          <a:xfrm>
            <a:off x="7763202" y="2923881"/>
            <a:ext cx="4210217" cy="2023028"/>
          </a:xfrm>
          <a:prstGeom prst="rect">
            <a:avLst/>
          </a:prstGeom>
        </p:spPr>
      </p:pic>
      <p:sp>
        <p:nvSpPr>
          <p:cNvPr id="2" name="Espace réservé du numéro de diapositive 1"/>
          <p:cNvSpPr>
            <a:spLocks noGrp="1"/>
          </p:cNvSpPr>
          <p:nvPr>
            <p:ph type="sldNum" sz="quarter" idx="2"/>
          </p:nvPr>
        </p:nvSpPr>
        <p:spPr/>
        <p:txBody>
          <a:bodyPr/>
          <a:lstStyle/>
          <a:p>
            <a:pPr lvl="0">
              <a:defRPr>
                <a:effectLst/>
              </a:defRPr>
            </a:pPr>
            <a:fld id="{86CB4B4D-7CA3-9044-876B-883B54F8677D}" type="slidenum">
              <a:rPr lang="fr-FR" smtClean="0"/>
              <a:t>19</a:t>
            </a:fld>
            <a:endParaRPr lang="fr-FR"/>
          </a:p>
        </p:txBody>
      </p:sp>
    </p:spTree>
    <p:extLst>
      <p:ext uri="{BB962C8B-B14F-4D97-AF65-F5344CB8AC3E}">
        <p14:creationId xmlns:p14="http://schemas.microsoft.com/office/powerpoint/2010/main" val="88801379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276873"/>
            <a:ext cx="10364451" cy="1596177"/>
          </a:xfrm>
        </p:spPr>
        <p:txBody>
          <a:bodyPr/>
          <a:lstStyle/>
          <a:p>
            <a:r>
              <a:rPr lang="fr-FR" dirty="0"/>
              <a:t>Le cerveau c’est quoi pour toi ?…</a:t>
            </a:r>
          </a:p>
        </p:txBody>
      </p:sp>
      <p:pic>
        <p:nvPicPr>
          <p:cNvPr id="5" name="Espace réservé du contenu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458307" y="1582615"/>
            <a:ext cx="5275385" cy="5275385"/>
          </a:xfrm>
          <a:prstGeom prst="rect">
            <a:avLst/>
          </a:prstGeom>
        </p:spPr>
      </p:pic>
      <p:sp>
        <p:nvSpPr>
          <p:cNvPr id="4" name="Espace réservé du numéro de diapositive 3"/>
          <p:cNvSpPr>
            <a:spLocks noGrp="1"/>
          </p:cNvSpPr>
          <p:nvPr>
            <p:ph type="sldNum" sz="quarter" idx="12"/>
          </p:nvPr>
        </p:nvSpPr>
        <p:spPr/>
        <p:txBody>
          <a:bodyPr/>
          <a:lstStyle/>
          <a:p>
            <a:fld id="{6D22F896-40B5-4ADD-8801-0D06FADFA095}" type="slidenum">
              <a:rPr lang="en-US" smtClean="0"/>
              <a:t>2</a:t>
            </a:fld>
            <a:endParaRPr lang="en-US" dirty="0"/>
          </a:p>
        </p:txBody>
      </p:sp>
      <p:sp>
        <p:nvSpPr>
          <p:cNvPr id="6" name="ZoneTexte 5"/>
          <p:cNvSpPr txBox="1"/>
          <p:nvPr/>
        </p:nvSpPr>
        <p:spPr>
          <a:xfrm>
            <a:off x="10564793" y="6396335"/>
            <a:ext cx="1426866" cy="461665"/>
          </a:xfrm>
          <a:prstGeom prst="rect">
            <a:avLst/>
          </a:prstGeom>
          <a:noFill/>
        </p:spPr>
        <p:txBody>
          <a:bodyPr wrap="square" rtlCol="0">
            <a:spAutoFit/>
          </a:bodyPr>
          <a:lstStyle/>
          <a:p>
            <a:r>
              <a:rPr lang="fr-FR" sz="1200" dirty="0"/>
              <a:t>Crédit image: </a:t>
            </a:r>
            <a:r>
              <a:rPr lang="fr-FR" sz="1200" dirty="0" err="1"/>
              <a:t>chatGPT</a:t>
            </a:r>
            <a:endParaRPr lang="fr-FR" sz="1200" dirty="0"/>
          </a:p>
        </p:txBody>
      </p:sp>
    </p:spTree>
    <p:extLst>
      <p:ext uri="{BB962C8B-B14F-4D97-AF65-F5344CB8AC3E}">
        <p14:creationId xmlns:p14="http://schemas.microsoft.com/office/powerpoint/2010/main" val="1203950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43354"/>
          </a:xfrm>
        </p:spPr>
        <p:txBody>
          <a:bodyPr>
            <a:normAutofit/>
          </a:bodyPr>
          <a:lstStyle/>
          <a:p>
            <a:r>
              <a:rPr sz="3200" b="1" dirty="0" err="1">
                <a:latin typeface="Arial" panose="020B0604020202020204" pitchFamily="34" charset="0"/>
                <a:cs typeface="Arial" panose="020B0604020202020204" pitchFamily="34" charset="0"/>
              </a:rPr>
              <a:t>Pourquoi</a:t>
            </a:r>
            <a:r>
              <a:rPr sz="3200" b="1" dirty="0">
                <a:latin typeface="Arial" panose="020B0604020202020204" pitchFamily="34" charset="0"/>
                <a:cs typeface="Arial" panose="020B0604020202020204" pitchFamily="34" charset="0"/>
              </a:rPr>
              <a:t> le </a:t>
            </a:r>
            <a:r>
              <a:rPr sz="3200" b="1" dirty="0" err="1">
                <a:latin typeface="Arial" panose="020B0604020202020204" pitchFamily="34" charset="0"/>
                <a:cs typeface="Arial" panose="020B0604020202020204" pitchFamily="34" charset="0"/>
              </a:rPr>
              <a:t>sommeil</a:t>
            </a:r>
            <a:r>
              <a:rPr sz="3200" b="1" dirty="0">
                <a:latin typeface="Arial" panose="020B0604020202020204" pitchFamily="34" charset="0"/>
                <a:cs typeface="Arial" panose="020B0604020202020204" pitchFamily="34" charset="0"/>
              </a:rPr>
              <a:t> </a:t>
            </a:r>
            <a:r>
              <a:rPr sz="3200" b="1" dirty="0" err="1">
                <a:latin typeface="Arial" panose="020B0604020202020204" pitchFamily="34" charset="0"/>
                <a:cs typeface="Arial" panose="020B0604020202020204" pitchFamily="34" charset="0"/>
              </a:rPr>
              <a:t>est</a:t>
            </a:r>
            <a:r>
              <a:rPr sz="3200" b="1" dirty="0">
                <a:latin typeface="Arial" panose="020B0604020202020204" pitchFamily="34" charset="0"/>
                <a:cs typeface="Arial" panose="020B0604020202020204" pitchFamily="34" charset="0"/>
              </a:rPr>
              <a:t>-il vital</a:t>
            </a:r>
            <a:r>
              <a:rPr lang="fr-FR" sz="3200" b="1" dirty="0">
                <a:latin typeface="Arial" panose="020B0604020202020204" pitchFamily="34" charset="0"/>
                <a:cs typeface="Arial" panose="020B0604020202020204" pitchFamily="34" charset="0"/>
              </a:rPr>
              <a:t> </a:t>
            </a:r>
            <a:r>
              <a:rPr sz="3200" b="1" dirty="0">
                <a:latin typeface="Arial" panose="020B0604020202020204" pitchFamily="34" charset="0"/>
                <a:cs typeface="Arial" panose="020B0604020202020204" pitchFamily="34" charset="0"/>
              </a:rPr>
              <a:t>pour l</a:t>
            </a:r>
            <a:r>
              <a:rPr lang="fr-FR" sz="3200" b="1" dirty="0">
                <a:latin typeface="Arial" panose="020B0604020202020204" pitchFamily="34" charset="0"/>
                <a:cs typeface="Arial" panose="020B0604020202020204" pitchFamily="34" charset="0"/>
              </a:rPr>
              <a:t>E JEUNE</a:t>
            </a:r>
            <a:r>
              <a:rPr sz="3200" b="1" dirty="0">
                <a:latin typeface="Arial" panose="020B0604020202020204" pitchFamily="34" charset="0"/>
                <a:cs typeface="Arial" panose="020B0604020202020204" pitchFamily="34" charset="0"/>
              </a:rPr>
              <a:t> </a:t>
            </a:r>
            <a:r>
              <a:rPr sz="3200" dirty="0"/>
              <a:t>?</a:t>
            </a:r>
          </a:p>
        </p:txBody>
      </p:sp>
      <p:sp>
        <p:nvSpPr>
          <p:cNvPr id="3" name="Content Placeholder 2"/>
          <p:cNvSpPr>
            <a:spLocks noGrp="1"/>
          </p:cNvSpPr>
          <p:nvPr>
            <p:ph idx="4294967295"/>
          </p:nvPr>
        </p:nvSpPr>
        <p:spPr>
          <a:xfrm>
            <a:off x="-46890" y="1324708"/>
            <a:ext cx="5779478" cy="5533292"/>
          </a:xfrm>
          <a:prstGeom prst="rect">
            <a:avLst/>
          </a:prstGeom>
        </p:spPr>
        <p:txBody>
          <a:bodyPr>
            <a:normAutofit/>
          </a:bodyPr>
          <a:lstStyle/>
          <a:p>
            <a:pPr marL="0" indent="0" algn="ctr">
              <a:buNone/>
            </a:pPr>
            <a:r>
              <a:rPr lang="fr-FR" sz="2800" b="1" cap="none" dirty="0">
                <a:latin typeface="Arial" panose="020B0604020202020204" pitchFamily="34" charset="0"/>
                <a:cs typeface="Arial" panose="020B0604020202020204" pitchFamily="34" charset="0"/>
              </a:rPr>
              <a:t>Le sommeil est essentiel au développement cérébral. </a:t>
            </a:r>
          </a:p>
          <a:p>
            <a:pPr marL="971550" lvl="1" indent="-514350">
              <a:buFont typeface="+mj-lt"/>
              <a:buAutoNum type="arabicPeriod"/>
            </a:pPr>
            <a:r>
              <a:rPr lang="fr-FR" sz="2600" cap="none" dirty="0">
                <a:latin typeface="Arial" panose="020B0604020202020204" pitchFamily="34" charset="0"/>
                <a:cs typeface="Arial" panose="020B0604020202020204" pitchFamily="34" charset="0"/>
              </a:rPr>
              <a:t>La croissance physique (hormone de croissance)</a:t>
            </a:r>
          </a:p>
          <a:p>
            <a:pPr marL="971550" lvl="1" indent="-514350">
              <a:buFont typeface="+mj-lt"/>
              <a:buAutoNum type="arabicPeriod"/>
            </a:pPr>
            <a:r>
              <a:rPr lang="fr-FR" sz="2600" cap="none" dirty="0">
                <a:latin typeface="Arial" panose="020B0604020202020204" pitchFamily="34" charset="0"/>
                <a:cs typeface="Arial" panose="020B0604020202020204" pitchFamily="34" charset="0"/>
              </a:rPr>
              <a:t>La consolidation de la mémoire et des apprentissages</a:t>
            </a:r>
          </a:p>
          <a:p>
            <a:pPr marL="971550" lvl="1" indent="-514350">
              <a:buFont typeface="+mj-lt"/>
              <a:buAutoNum type="arabicPeriod"/>
            </a:pPr>
            <a:r>
              <a:rPr lang="fr-FR" sz="2600" cap="none" dirty="0">
                <a:latin typeface="Arial" panose="020B0604020202020204" pitchFamily="34" charset="0"/>
                <a:cs typeface="Arial" panose="020B0604020202020204" pitchFamily="34" charset="0"/>
              </a:rPr>
              <a:t>La régulation des émotions et du comportement</a:t>
            </a:r>
          </a:p>
          <a:p>
            <a:pPr marL="971550" lvl="1" indent="-514350">
              <a:buFont typeface="+mj-lt"/>
              <a:buAutoNum type="arabicPeriod"/>
            </a:pPr>
            <a:r>
              <a:rPr lang="fr-FR" sz="2600" cap="none" dirty="0">
                <a:latin typeface="Arial" panose="020B0604020202020204" pitchFamily="34" charset="0"/>
                <a:cs typeface="Arial" panose="020B0604020202020204" pitchFamily="34" charset="0"/>
              </a:rPr>
              <a:t>Le renouvellement cellulaire et la santé immunitaire</a:t>
            </a:r>
          </a:p>
        </p:txBody>
      </p:sp>
      <p:pic>
        <p:nvPicPr>
          <p:cNvPr id="9" name="Image 8">
            <a:extLst>
              <a:ext uri="{FF2B5EF4-FFF2-40B4-BE49-F238E27FC236}">
                <a16:creationId xmlns:a16="http://schemas.microsoft.com/office/drawing/2014/main" id="{74A9D20B-4B14-596F-DA4B-A926E5072A66}"/>
              </a:ext>
            </a:extLst>
          </p:cNvPr>
          <p:cNvPicPr>
            <a:picLocks noChangeAspect="1"/>
          </p:cNvPicPr>
          <p:nvPr/>
        </p:nvPicPr>
        <p:blipFill>
          <a:blip r:embed="rId3"/>
          <a:stretch>
            <a:fillRect/>
          </a:stretch>
        </p:blipFill>
        <p:spPr>
          <a:xfrm>
            <a:off x="5732588" y="2069123"/>
            <a:ext cx="6365630" cy="4044462"/>
          </a:xfrm>
          <a:prstGeom prst="rect">
            <a:avLst/>
          </a:prstGeom>
        </p:spPr>
      </p:pic>
      <p:sp>
        <p:nvSpPr>
          <p:cNvPr id="4" name="Espace réservé du numéro de diapositive 3"/>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160294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81354"/>
            <a:ext cx="10364451" cy="1596177"/>
          </a:xfrm>
        </p:spPr>
        <p:txBody>
          <a:bodyPr/>
          <a:lstStyle/>
          <a:p>
            <a:r>
              <a:rPr b="1" dirty="0">
                <a:latin typeface="Arial" panose="020B0604020202020204" pitchFamily="34" charset="0"/>
                <a:cs typeface="Arial" panose="020B0604020202020204" pitchFamily="34" charset="0"/>
              </a:rPr>
              <a:t>Les phases du </a:t>
            </a:r>
            <a:r>
              <a:rPr b="1" dirty="0" err="1">
                <a:latin typeface="Arial" panose="020B0604020202020204" pitchFamily="34" charset="0"/>
                <a:cs typeface="Arial" panose="020B0604020202020204" pitchFamily="34" charset="0"/>
              </a:rPr>
              <a:t>sommeil</a:t>
            </a:r>
            <a:endParaRPr b="1"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0" y="3647717"/>
            <a:ext cx="12192000" cy="3128222"/>
          </a:xfrm>
          <a:prstGeom prst="rect">
            <a:avLst/>
          </a:prstGeom>
        </p:spPr>
        <p:txBody>
          <a:bodyPr>
            <a:normAutofit fontScale="92500" lnSpcReduction="10000"/>
          </a:bodyPr>
          <a:lstStyle/>
          <a:p>
            <a:pPr marL="0" indent="0">
              <a:buNone/>
            </a:pPr>
            <a:r>
              <a:rPr lang="fr-FR" sz="3200" cap="none" dirty="0">
                <a:latin typeface="Arial" panose="020B0604020202020204" pitchFamily="34" charset="0"/>
                <a:cs typeface="Arial" panose="020B0604020202020204" pitchFamily="34" charset="0"/>
              </a:rPr>
              <a:t>Chaque cycle de sommeil (50 à 60 minutes) comprend :</a:t>
            </a:r>
          </a:p>
          <a:p>
            <a:r>
              <a:rPr lang="fr-FR" sz="3200" cap="none" dirty="0">
                <a:latin typeface="Arial" panose="020B0604020202020204" pitchFamily="34" charset="0"/>
                <a:cs typeface="Arial" panose="020B0604020202020204" pitchFamily="34" charset="0"/>
              </a:rPr>
              <a:t>Le sommeil lent léger : mise au repos du cerveau</a:t>
            </a:r>
          </a:p>
          <a:p>
            <a:r>
              <a:rPr lang="fr-FR" sz="3200" cap="none" dirty="0">
                <a:latin typeface="Arial" panose="020B0604020202020204" pitchFamily="34" charset="0"/>
                <a:cs typeface="Arial" panose="020B0604020202020204" pitchFamily="34" charset="0"/>
              </a:rPr>
              <a:t>Le sommeil lent profond : récupération, croissance, tri des informations</a:t>
            </a:r>
          </a:p>
          <a:p>
            <a:r>
              <a:rPr lang="fr-FR" sz="3200" cap="none" dirty="0">
                <a:latin typeface="Arial" panose="020B0604020202020204" pitchFamily="34" charset="0"/>
                <a:cs typeface="Arial" panose="020B0604020202020204" pitchFamily="34" charset="0"/>
              </a:rPr>
              <a:t>Le sommeil paradoxal : rêves, traitement des émotions, créativité</a:t>
            </a:r>
          </a:p>
        </p:txBody>
      </p:sp>
      <p:pic>
        <p:nvPicPr>
          <p:cNvPr id="5" name="Image 4">
            <a:extLst>
              <a:ext uri="{FF2B5EF4-FFF2-40B4-BE49-F238E27FC236}">
                <a16:creationId xmlns:a16="http://schemas.microsoft.com/office/drawing/2014/main" id="{CAB13F1D-FE96-B6B8-DF2F-FC310B221D9F}"/>
              </a:ext>
            </a:extLst>
          </p:cNvPr>
          <p:cNvPicPr>
            <a:picLocks noChangeAspect="1"/>
          </p:cNvPicPr>
          <p:nvPr/>
        </p:nvPicPr>
        <p:blipFill>
          <a:blip r:embed="rId2"/>
          <a:stretch>
            <a:fillRect/>
          </a:stretch>
        </p:blipFill>
        <p:spPr>
          <a:xfrm>
            <a:off x="2209799" y="836053"/>
            <a:ext cx="7772400" cy="2694432"/>
          </a:xfrm>
          <a:prstGeom prst="rect">
            <a:avLst/>
          </a:prstGeom>
        </p:spPr>
      </p:pic>
      <p:sp>
        <p:nvSpPr>
          <p:cNvPr id="4" name="Espace réservé du numéro de diapositive 3"/>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1836529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376" y="132978"/>
            <a:ext cx="10364451" cy="1596177"/>
          </a:xfrm>
        </p:spPr>
        <p:txBody>
          <a:bodyPr>
            <a:normAutofit/>
          </a:bodyPr>
          <a:lstStyle/>
          <a:p>
            <a:r>
              <a:rPr b="1" dirty="0" err="1"/>
              <a:t>Combien</a:t>
            </a:r>
            <a:r>
              <a:rPr b="1" dirty="0"/>
              <a:t> </a:t>
            </a:r>
            <a:r>
              <a:rPr b="1" dirty="0" err="1"/>
              <a:t>d’heures</a:t>
            </a:r>
            <a:r>
              <a:rPr b="1" dirty="0"/>
              <a:t> de </a:t>
            </a:r>
            <a:r>
              <a:rPr b="1" dirty="0" err="1"/>
              <a:t>sommeil</a:t>
            </a:r>
            <a:r>
              <a:rPr b="1" dirty="0"/>
              <a:t> par </a:t>
            </a:r>
            <a:r>
              <a:rPr b="1" dirty="0" err="1"/>
              <a:t>âge</a:t>
            </a:r>
            <a:r>
              <a:rPr b="1" dirty="0"/>
              <a:t> ?</a:t>
            </a:r>
          </a:p>
        </p:txBody>
      </p:sp>
      <p:sp>
        <p:nvSpPr>
          <p:cNvPr id="3" name="Content Placeholder 2"/>
          <p:cNvSpPr>
            <a:spLocks noGrp="1"/>
          </p:cNvSpPr>
          <p:nvPr>
            <p:ph idx="4294967295"/>
          </p:nvPr>
        </p:nvSpPr>
        <p:spPr>
          <a:xfrm>
            <a:off x="0" y="1755635"/>
            <a:ext cx="4078641" cy="4492766"/>
          </a:xfrm>
          <a:prstGeom prst="rect">
            <a:avLst/>
          </a:prstGeom>
        </p:spPr>
        <p:txBody>
          <a:bodyPr>
            <a:normAutofit/>
          </a:bodyPr>
          <a:lstStyle/>
          <a:p>
            <a:pPr marL="0" indent="0" algn="ctr">
              <a:buNone/>
            </a:pPr>
            <a:r>
              <a:rPr sz="2400" b="1" dirty="0" err="1"/>
              <a:t>Durées</a:t>
            </a:r>
            <a:r>
              <a:rPr sz="2400" b="1" dirty="0"/>
              <a:t> </a:t>
            </a:r>
            <a:r>
              <a:rPr sz="2400" b="1" dirty="0" err="1"/>
              <a:t>recommandées</a:t>
            </a:r>
            <a:r>
              <a:rPr sz="2400" b="1" dirty="0"/>
              <a:t> de </a:t>
            </a:r>
            <a:r>
              <a:rPr sz="2400" b="1" dirty="0" err="1"/>
              <a:t>sommeil</a:t>
            </a:r>
            <a:r>
              <a:rPr sz="2400" b="1" dirty="0"/>
              <a:t> :</a:t>
            </a:r>
          </a:p>
          <a:p>
            <a:r>
              <a:rPr sz="2400" dirty="0"/>
              <a:t>0–1 an : 14 </a:t>
            </a:r>
            <a:r>
              <a:rPr sz="2400" dirty="0" err="1"/>
              <a:t>à</a:t>
            </a:r>
            <a:r>
              <a:rPr sz="2400" dirty="0"/>
              <a:t> 17 </a:t>
            </a:r>
            <a:r>
              <a:rPr sz="2400" dirty="0" err="1"/>
              <a:t>heures</a:t>
            </a:r>
            <a:endParaRPr sz="2400" dirty="0"/>
          </a:p>
          <a:p>
            <a:r>
              <a:rPr sz="2400" dirty="0"/>
              <a:t>1–2 </a:t>
            </a:r>
            <a:r>
              <a:rPr sz="2400" dirty="0" err="1"/>
              <a:t>ans</a:t>
            </a:r>
            <a:r>
              <a:rPr sz="2400" dirty="0"/>
              <a:t> : 11 à 14 </a:t>
            </a:r>
            <a:r>
              <a:rPr sz="2400" dirty="0" err="1"/>
              <a:t>heures</a:t>
            </a:r>
            <a:endParaRPr sz="2400" dirty="0"/>
          </a:p>
          <a:p>
            <a:r>
              <a:rPr sz="2400" dirty="0"/>
              <a:t>3–5 </a:t>
            </a:r>
            <a:r>
              <a:rPr sz="2400" dirty="0" err="1"/>
              <a:t>ans</a:t>
            </a:r>
            <a:r>
              <a:rPr sz="2400" dirty="0"/>
              <a:t> : 10 </a:t>
            </a:r>
            <a:r>
              <a:rPr sz="2400" dirty="0" err="1"/>
              <a:t>à</a:t>
            </a:r>
            <a:r>
              <a:rPr sz="2400" dirty="0"/>
              <a:t> 13 </a:t>
            </a:r>
            <a:r>
              <a:rPr sz="2400" dirty="0" err="1"/>
              <a:t>heures</a:t>
            </a:r>
            <a:endParaRPr sz="2400" dirty="0"/>
          </a:p>
          <a:p>
            <a:r>
              <a:rPr sz="2400" dirty="0"/>
              <a:t>6–12 </a:t>
            </a:r>
            <a:r>
              <a:rPr sz="2400" dirty="0" err="1"/>
              <a:t>ans</a:t>
            </a:r>
            <a:r>
              <a:rPr sz="2400" dirty="0"/>
              <a:t> : 9 </a:t>
            </a:r>
            <a:r>
              <a:rPr sz="2400" dirty="0" err="1"/>
              <a:t>à</a:t>
            </a:r>
            <a:r>
              <a:rPr sz="2400" dirty="0"/>
              <a:t> 12 </a:t>
            </a:r>
            <a:r>
              <a:rPr sz="2400" dirty="0" err="1"/>
              <a:t>heures</a:t>
            </a:r>
            <a:endParaRPr sz="2400" dirty="0"/>
          </a:p>
          <a:p>
            <a:r>
              <a:rPr sz="2400" dirty="0"/>
              <a:t>13–18 </a:t>
            </a:r>
            <a:r>
              <a:rPr sz="2400" dirty="0" err="1"/>
              <a:t>ans</a:t>
            </a:r>
            <a:r>
              <a:rPr sz="2400" dirty="0"/>
              <a:t> : 8 </a:t>
            </a:r>
            <a:r>
              <a:rPr sz="2400" dirty="0" err="1"/>
              <a:t>à</a:t>
            </a:r>
            <a:r>
              <a:rPr sz="2400" dirty="0"/>
              <a:t> 10 </a:t>
            </a:r>
            <a:r>
              <a:rPr sz="2400" dirty="0" err="1"/>
              <a:t>heures</a:t>
            </a:r>
            <a:endParaRPr sz="2400" dirty="0"/>
          </a:p>
        </p:txBody>
      </p:sp>
      <p:pic>
        <p:nvPicPr>
          <p:cNvPr id="5" name="Image 4">
            <a:extLst>
              <a:ext uri="{FF2B5EF4-FFF2-40B4-BE49-F238E27FC236}">
                <a16:creationId xmlns:a16="http://schemas.microsoft.com/office/drawing/2014/main" id="{5393AF20-59A3-4E85-461C-F96C65ED6CA1}"/>
              </a:ext>
            </a:extLst>
          </p:cNvPr>
          <p:cNvPicPr>
            <a:picLocks noChangeAspect="1"/>
          </p:cNvPicPr>
          <p:nvPr/>
        </p:nvPicPr>
        <p:blipFill>
          <a:blip r:embed="rId2"/>
          <a:stretch>
            <a:fillRect/>
          </a:stretch>
        </p:blipFill>
        <p:spPr>
          <a:xfrm>
            <a:off x="4078641" y="1391555"/>
            <a:ext cx="8113358" cy="5333467"/>
          </a:xfrm>
          <a:prstGeom prst="rect">
            <a:avLst/>
          </a:prstGeom>
        </p:spPr>
      </p:pic>
      <p:sp>
        <p:nvSpPr>
          <p:cNvPr id="4" name="Espace réservé du numéro de diapositive 3"/>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3761565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D22F896-40B5-4ADD-8801-0D06FADFA095}" type="slidenum">
              <a:rPr lang="en-US" smtClean="0"/>
              <a:t>23</a:t>
            </a:fld>
            <a:endParaRPr lang="en-US" dirty="0"/>
          </a:p>
        </p:txBody>
      </p:sp>
      <p:sp>
        <p:nvSpPr>
          <p:cNvPr id="7" name="Shape 225"/>
          <p:cNvSpPr/>
          <p:nvPr/>
        </p:nvSpPr>
        <p:spPr>
          <a:xfrm>
            <a:off x="725214" y="1484109"/>
            <a:ext cx="11098924" cy="289310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marL="291944" indent="-291944" algn="ctr" defTabSz="778519">
              <a:spcBef>
                <a:spcPts val="1200"/>
              </a:spcBef>
              <a:defRPr sz="3500" b="1" i="1">
                <a:latin typeface="Arial"/>
                <a:ea typeface="Arial"/>
                <a:cs typeface="Arial"/>
                <a:sym typeface="Arial"/>
              </a:defRPr>
            </a:lvl1pPr>
          </a:lstStyle>
          <a:p>
            <a:pPr lvl="0" algn="l">
              <a:defRPr sz="1800" b="0" i="0"/>
            </a:pPr>
            <a:r>
              <a:rPr lang="fr-FR" sz="4800" dirty="0"/>
              <a:t>Faciliter</a:t>
            </a:r>
            <a:r>
              <a:rPr sz="4800" dirty="0"/>
              <a:t> un </a:t>
            </a:r>
            <a:r>
              <a:rPr sz="4800" dirty="0" err="1"/>
              <a:t>sommeil</a:t>
            </a:r>
            <a:r>
              <a:rPr sz="4800" dirty="0"/>
              <a:t> </a:t>
            </a:r>
            <a:r>
              <a:rPr sz="4800" dirty="0" err="1"/>
              <a:t>réparateur</a:t>
            </a:r>
            <a:r>
              <a:rPr lang="fr-FR" sz="4800" dirty="0"/>
              <a:t> </a:t>
            </a:r>
            <a:r>
              <a:rPr lang="fr-FR" sz="4000" dirty="0"/>
              <a:t>:</a:t>
            </a:r>
          </a:p>
          <a:p>
            <a:pPr lvl="0" algn="l">
              <a:defRPr sz="1800" b="0" i="0"/>
            </a:pPr>
            <a:r>
              <a:rPr lang="fr-FR" sz="4000" dirty="0"/>
              <a:t>- </a:t>
            </a:r>
            <a:r>
              <a:rPr sz="4000" dirty="0"/>
              <a:t>par </a:t>
            </a:r>
            <a:r>
              <a:rPr sz="4000" dirty="0" err="1"/>
              <a:t>une</a:t>
            </a:r>
            <a:r>
              <a:rPr sz="4000" dirty="0"/>
              <a:t> routine de </a:t>
            </a:r>
            <a:r>
              <a:rPr sz="4000" dirty="0" err="1"/>
              <a:t>sommeil</a:t>
            </a:r>
            <a:r>
              <a:rPr sz="4000" dirty="0"/>
              <a:t> saine </a:t>
            </a:r>
            <a:endParaRPr lang="fr-FR" sz="4000" dirty="0"/>
          </a:p>
          <a:p>
            <a:pPr lvl="0" algn="l">
              <a:defRPr sz="1800" b="0" i="0"/>
            </a:pPr>
            <a:r>
              <a:rPr lang="fr-FR" sz="4000" dirty="0"/>
              <a:t>- En l</a:t>
            </a:r>
            <a:r>
              <a:rPr sz="4000" dirty="0" err="1"/>
              <a:t>imit</a:t>
            </a:r>
            <a:r>
              <a:rPr lang="fr-FR" sz="4000" dirty="0" err="1"/>
              <a:t>ant</a:t>
            </a:r>
            <a:r>
              <a:rPr sz="4000" dirty="0"/>
              <a:t> les </a:t>
            </a:r>
            <a:r>
              <a:rPr sz="4000" dirty="0" err="1"/>
              <a:t>activités</a:t>
            </a:r>
            <a:r>
              <a:rPr sz="4000" dirty="0"/>
              <a:t> </a:t>
            </a:r>
            <a:r>
              <a:rPr sz="4000" dirty="0" err="1"/>
              <a:t>stimulantes</a:t>
            </a:r>
            <a:r>
              <a:rPr sz="4000" dirty="0"/>
              <a:t> </a:t>
            </a:r>
            <a:r>
              <a:rPr sz="4000" dirty="0" err="1"/>
              <a:t>avant</a:t>
            </a:r>
            <a:r>
              <a:rPr sz="4000" dirty="0"/>
              <a:t> le </a:t>
            </a:r>
            <a:r>
              <a:rPr sz="4000" dirty="0" err="1"/>
              <a:t>coucher</a:t>
            </a:r>
            <a:r>
              <a:rPr sz="4000" dirty="0"/>
              <a:t>.</a:t>
            </a:r>
          </a:p>
        </p:txBody>
      </p:sp>
      <p:pic>
        <p:nvPicPr>
          <p:cNvPr id="9" name="pasted-image.tif"/>
          <p:cNvPicPr/>
          <p:nvPr/>
        </p:nvPicPr>
        <p:blipFill>
          <a:blip r:embed="rId2"/>
          <a:srcRect r="12324" b="759"/>
          <a:stretch>
            <a:fillRect/>
          </a:stretch>
        </p:blipFill>
        <p:spPr>
          <a:xfrm>
            <a:off x="0" y="4783015"/>
            <a:ext cx="3506875" cy="2074985"/>
          </a:xfrm>
          <a:prstGeom prst="rect">
            <a:avLst/>
          </a:prstGeom>
          <a:ln w="12700">
            <a:miter lim="400000"/>
          </a:ln>
        </p:spPr>
      </p:pic>
    </p:spTree>
    <p:extLst>
      <p:ext uri="{BB962C8B-B14F-4D97-AF65-F5344CB8AC3E}">
        <p14:creationId xmlns:p14="http://schemas.microsoft.com/office/powerpoint/2010/main" val="4272407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D22F896-40B5-4ADD-8801-0D06FADFA095}" type="slidenum">
              <a:rPr lang="en-US" smtClean="0"/>
              <a:t>24</a:t>
            </a:fld>
            <a:endParaRPr lang="en-US" dirty="0"/>
          </a:p>
        </p:txBody>
      </p:sp>
      <p:sp>
        <p:nvSpPr>
          <p:cNvPr id="7" name="Shape 225"/>
          <p:cNvSpPr/>
          <p:nvPr/>
        </p:nvSpPr>
        <p:spPr>
          <a:xfrm>
            <a:off x="361740" y="212657"/>
            <a:ext cx="10152271" cy="615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marL="291944" indent="-291944" algn="ctr" defTabSz="778519">
              <a:spcBef>
                <a:spcPts val="1200"/>
              </a:spcBef>
              <a:defRPr sz="3500" b="1" i="1">
                <a:latin typeface="Arial"/>
                <a:ea typeface="Arial"/>
                <a:cs typeface="Arial"/>
                <a:sym typeface="Arial"/>
              </a:defRPr>
            </a:lvl1pPr>
          </a:lstStyle>
          <a:p>
            <a:pPr lvl="0">
              <a:defRPr sz="1800" b="0" i="0">
                <a:solidFill>
                  <a:srgbClr val="000000"/>
                </a:solidFill>
              </a:defRPr>
            </a:pPr>
            <a:r>
              <a:rPr lang="fr-FR" sz="4000" dirty="0"/>
              <a:t>Dangers à éviter</a:t>
            </a:r>
          </a:p>
        </p:txBody>
      </p:sp>
      <p:sp>
        <p:nvSpPr>
          <p:cNvPr id="8" name="Shape 226"/>
          <p:cNvSpPr/>
          <p:nvPr/>
        </p:nvSpPr>
        <p:spPr>
          <a:xfrm>
            <a:off x="1624549" y="1493514"/>
            <a:ext cx="8889462" cy="430887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291944" indent="-291944" defTabSz="778519">
              <a:spcBef>
                <a:spcPts val="1200"/>
              </a:spcBef>
            </a:pPr>
            <a:r>
              <a:rPr lang="fr-FR" sz="4000" b="1" i="1" dirty="0"/>
              <a:t>- Excès d’écrans et de contenus violents</a:t>
            </a:r>
          </a:p>
          <a:p>
            <a:pPr marL="291944" indent="-291944" defTabSz="778519">
              <a:spcBef>
                <a:spcPts val="1200"/>
              </a:spcBef>
            </a:pPr>
            <a:r>
              <a:rPr lang="fr-FR" sz="4000" b="1" i="1" dirty="0"/>
              <a:t>- Mauvaise alimentation (sucreries, </a:t>
            </a:r>
            <a:r>
              <a:rPr lang="fr-FR" sz="4000" b="1" i="1" dirty="0" err="1"/>
              <a:t>junk</a:t>
            </a:r>
            <a:r>
              <a:rPr lang="fr-FR" sz="4000" b="1" i="1" dirty="0"/>
              <a:t> </a:t>
            </a:r>
            <a:r>
              <a:rPr lang="fr-FR" sz="4000" b="1" i="1" dirty="0" err="1"/>
              <a:t>food</a:t>
            </a:r>
            <a:r>
              <a:rPr lang="fr-FR" sz="4000" b="1" i="1" dirty="0"/>
              <a:t>)</a:t>
            </a:r>
          </a:p>
          <a:p>
            <a:pPr defTabSz="778519">
              <a:spcBef>
                <a:spcPts val="1200"/>
              </a:spcBef>
            </a:pPr>
            <a:r>
              <a:rPr lang="fr-FR" sz="4000" b="1" i="1" dirty="0"/>
              <a:t>- Stress, cris</a:t>
            </a:r>
          </a:p>
          <a:p>
            <a:pPr defTabSz="778519">
              <a:spcBef>
                <a:spcPts val="1200"/>
              </a:spcBef>
            </a:pPr>
            <a:r>
              <a:rPr lang="fr-FR" sz="4000" b="1" i="1" dirty="0"/>
              <a:t>- Manque de sommeil</a:t>
            </a:r>
          </a:p>
          <a:p>
            <a:pPr defTabSz="778519">
              <a:spcBef>
                <a:spcPts val="1200"/>
              </a:spcBef>
            </a:pPr>
            <a:r>
              <a:rPr lang="fr-FR" sz="4000" b="1" i="1" dirty="0"/>
              <a:t>- Danger des substances comme : alcool, drogues, tabac, café, thé</a:t>
            </a:r>
          </a:p>
        </p:txBody>
      </p:sp>
      <p:pic>
        <p:nvPicPr>
          <p:cNvPr id="9" name="pasted-image.tif"/>
          <p:cNvPicPr/>
          <p:nvPr/>
        </p:nvPicPr>
        <p:blipFill>
          <a:blip r:embed="rId2"/>
          <a:srcRect r="12324" b="759"/>
          <a:stretch>
            <a:fillRect/>
          </a:stretch>
        </p:blipFill>
        <p:spPr>
          <a:xfrm>
            <a:off x="9505741" y="5298860"/>
            <a:ext cx="2686259" cy="1567514"/>
          </a:xfrm>
          <a:prstGeom prst="rect">
            <a:avLst/>
          </a:prstGeom>
          <a:ln w="12700">
            <a:miter lim="400000"/>
          </a:ln>
        </p:spPr>
      </p:pic>
    </p:spTree>
    <p:extLst>
      <p:ext uri="{BB962C8B-B14F-4D97-AF65-F5344CB8AC3E}">
        <p14:creationId xmlns:p14="http://schemas.microsoft.com/office/powerpoint/2010/main" val="1072859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asted-image.tif"/>
          <p:cNvPicPr/>
          <p:nvPr/>
        </p:nvPicPr>
        <p:blipFill>
          <a:blip r:embed="rId3"/>
          <a:stretch>
            <a:fillRect/>
          </a:stretch>
        </p:blipFill>
        <p:spPr>
          <a:xfrm>
            <a:off x="49643" y="2073179"/>
            <a:ext cx="6278132" cy="2703653"/>
          </a:xfrm>
          <a:prstGeom prst="rect">
            <a:avLst/>
          </a:prstGeom>
          <a:ln w="12700">
            <a:miter lim="400000"/>
          </a:ln>
        </p:spPr>
      </p:pic>
      <p:pic>
        <p:nvPicPr>
          <p:cNvPr id="192" name="pasted-image.tif"/>
          <p:cNvPicPr/>
          <p:nvPr/>
        </p:nvPicPr>
        <p:blipFill>
          <a:blip r:embed="rId4"/>
          <a:stretch>
            <a:fillRect/>
          </a:stretch>
        </p:blipFill>
        <p:spPr>
          <a:xfrm>
            <a:off x="0" y="4776832"/>
            <a:ext cx="2936106" cy="2081168"/>
          </a:xfrm>
          <a:prstGeom prst="rect">
            <a:avLst/>
          </a:prstGeom>
          <a:ln w="12700">
            <a:miter lim="400000"/>
          </a:ln>
        </p:spPr>
      </p:pic>
      <p:pic>
        <p:nvPicPr>
          <p:cNvPr id="193" name="pasted-image.tif"/>
          <p:cNvPicPr/>
          <p:nvPr/>
        </p:nvPicPr>
        <p:blipFill>
          <a:blip r:embed="rId5"/>
          <a:stretch>
            <a:fillRect/>
          </a:stretch>
        </p:blipFill>
        <p:spPr>
          <a:xfrm>
            <a:off x="9644600" y="4226627"/>
            <a:ext cx="2362200" cy="3441700"/>
          </a:xfrm>
          <a:prstGeom prst="rect">
            <a:avLst/>
          </a:prstGeom>
          <a:ln w="12700">
            <a:miter lim="400000"/>
          </a:ln>
        </p:spPr>
      </p:pic>
      <p:pic>
        <p:nvPicPr>
          <p:cNvPr id="194" name="pasted-image.tif"/>
          <p:cNvPicPr/>
          <p:nvPr/>
        </p:nvPicPr>
        <p:blipFill>
          <a:blip r:embed="rId6"/>
          <a:stretch>
            <a:fillRect/>
          </a:stretch>
        </p:blipFill>
        <p:spPr>
          <a:xfrm>
            <a:off x="2813267" y="4558143"/>
            <a:ext cx="4152901" cy="2778668"/>
          </a:xfrm>
          <a:prstGeom prst="rect">
            <a:avLst/>
          </a:prstGeom>
          <a:ln w="12700">
            <a:miter lim="400000"/>
          </a:ln>
        </p:spPr>
      </p:pic>
      <p:pic>
        <p:nvPicPr>
          <p:cNvPr id="195" name="pasted-image.tif"/>
          <p:cNvPicPr/>
          <p:nvPr/>
        </p:nvPicPr>
        <p:blipFill>
          <a:blip r:embed="rId7"/>
          <a:stretch>
            <a:fillRect/>
          </a:stretch>
        </p:blipFill>
        <p:spPr>
          <a:xfrm>
            <a:off x="6224969" y="4541325"/>
            <a:ext cx="3384363" cy="2328587"/>
          </a:xfrm>
          <a:prstGeom prst="rect">
            <a:avLst/>
          </a:prstGeom>
          <a:ln w="12700">
            <a:miter lim="400000"/>
          </a:ln>
        </p:spPr>
      </p:pic>
      <p:pic>
        <p:nvPicPr>
          <p:cNvPr id="196" name="pasted-image.tif"/>
          <p:cNvPicPr/>
          <p:nvPr/>
        </p:nvPicPr>
        <p:blipFill>
          <a:blip r:embed="rId8"/>
          <a:stretch>
            <a:fillRect/>
          </a:stretch>
        </p:blipFill>
        <p:spPr>
          <a:xfrm>
            <a:off x="6290128" y="2073178"/>
            <a:ext cx="5915146" cy="2888043"/>
          </a:xfrm>
          <a:prstGeom prst="rect">
            <a:avLst/>
          </a:prstGeom>
          <a:ln w="12700">
            <a:miter lim="400000"/>
          </a:ln>
        </p:spPr>
      </p:pic>
      <p:sp>
        <p:nvSpPr>
          <p:cNvPr id="197" name="Shape 197"/>
          <p:cNvSpPr/>
          <p:nvPr/>
        </p:nvSpPr>
        <p:spPr>
          <a:xfrm>
            <a:off x="137990" y="182538"/>
            <a:ext cx="11732277" cy="14773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L="291944" indent="-291944" algn="ctr" defTabSz="778519">
              <a:spcBef>
                <a:spcPts val="1200"/>
              </a:spcBef>
              <a:defRPr sz="3700" b="1" i="1">
                <a:solidFill>
                  <a:srgbClr val="FF2600"/>
                </a:solidFill>
                <a:latin typeface="Arial"/>
                <a:ea typeface="Arial"/>
                <a:cs typeface="Arial"/>
                <a:sym typeface="Arial"/>
              </a:defRPr>
            </a:lvl1pPr>
          </a:lstStyle>
          <a:p>
            <a:pPr lvl="0">
              <a:defRPr sz="1800" b="0" i="0">
                <a:solidFill>
                  <a:srgbClr val="000000"/>
                </a:solidFill>
              </a:defRPr>
            </a:pPr>
            <a:r>
              <a:rPr lang="fr-FR" sz="3200" dirty="0">
                <a:solidFill>
                  <a:schemeClr val="tx1"/>
                </a:solidFill>
              </a:rPr>
              <a:t>Ton cerveau a besoin de temps sans écran, en plein air, au contact d’autres personnes pour se reposer et bien se développer.</a:t>
            </a:r>
            <a:endParaRPr sz="3200" dirty="0">
              <a:solidFill>
                <a:schemeClr val="tx1"/>
              </a:solidFill>
            </a:endParaRPr>
          </a:p>
        </p:txBody>
      </p:sp>
      <p:sp>
        <p:nvSpPr>
          <p:cNvPr id="2" name="Espace réservé du numéro de diapositive 1"/>
          <p:cNvSpPr>
            <a:spLocks noGrp="1"/>
          </p:cNvSpPr>
          <p:nvPr>
            <p:ph type="sldNum" sz="quarter" idx="2"/>
          </p:nvPr>
        </p:nvSpPr>
        <p:spPr/>
        <p:txBody>
          <a:bodyPr/>
          <a:lstStyle/>
          <a:p>
            <a:pPr lvl="0">
              <a:defRPr>
                <a:effectLst/>
              </a:defRPr>
            </a:pPr>
            <a:fld id="{86CB4B4D-7CA3-9044-876B-883B54F8677D}" type="slidenum">
              <a:rPr lang="fr-FR" smtClean="0"/>
              <a:t>25</a:t>
            </a:fld>
            <a:endParaRPr lang="fr-FR"/>
          </a:p>
        </p:txBody>
      </p:sp>
    </p:spTree>
    <p:extLst>
      <p:ext uri="{BB962C8B-B14F-4D97-AF65-F5344CB8AC3E}">
        <p14:creationId xmlns:p14="http://schemas.microsoft.com/office/powerpoint/2010/main" val="4881327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idx="4294967295"/>
          </p:nvPr>
        </p:nvSpPr>
        <p:spPr>
          <a:xfrm>
            <a:off x="1981200" y="274638"/>
            <a:ext cx="8229600" cy="1143001"/>
          </a:xfrm>
          <a:prstGeom prst="rect">
            <a:avLst/>
          </a:prstGeom>
        </p:spPr>
        <p:txBody>
          <a:bodyPr vert="horz" lIns="0" tIns="0" rIns="0" bIns="0" rtlCol="0" anchor="ctr">
            <a:normAutofit/>
          </a:bodyPr>
          <a:lstStyle/>
          <a:p>
            <a:pPr lvl="0">
              <a:defRPr>
                <a:solidFill>
                  <a:srgbClr val="000000"/>
                </a:solidFill>
                <a:effectLst/>
                <a:latin typeface="Calibri"/>
                <a:ea typeface="Calibri"/>
                <a:cs typeface="Calibri"/>
                <a:sym typeface="Calibri"/>
              </a:defRPr>
            </a:pPr>
            <a:endParaRPr/>
          </a:p>
        </p:txBody>
      </p:sp>
      <p:sp>
        <p:nvSpPr>
          <p:cNvPr id="202" name="Shape 202"/>
          <p:cNvSpPr>
            <a:spLocks noGrp="1"/>
          </p:cNvSpPr>
          <p:nvPr>
            <p:ph type="body" idx="4294967295"/>
          </p:nvPr>
        </p:nvSpPr>
        <p:spPr>
          <a:xfrm>
            <a:off x="1981200" y="1600201"/>
            <a:ext cx="8229600" cy="4525963"/>
          </a:xfrm>
          <a:prstGeom prst="rect">
            <a:avLst/>
          </a:prstGeom>
        </p:spPr>
        <p:txBody>
          <a:bodyPr vert="horz" lIns="0" tIns="0" rIns="0" bIns="0" rtlCol="0">
            <a:normAutofit/>
          </a:bodyPr>
          <a:lstStyle/>
          <a:p>
            <a:pPr lvl="0">
              <a:buClrTx/>
              <a:buFont typeface="Arial"/>
              <a:defRPr>
                <a:solidFill>
                  <a:srgbClr val="000000"/>
                </a:solidFill>
                <a:latin typeface="Calibri"/>
                <a:ea typeface="Calibri"/>
                <a:cs typeface="Calibri"/>
                <a:sym typeface="Calibri"/>
              </a:defRPr>
            </a:pPr>
            <a:endParaRPr/>
          </a:p>
        </p:txBody>
      </p:sp>
      <p:sp>
        <p:nvSpPr>
          <p:cNvPr id="203" name="Shape 203"/>
          <p:cNvSpPr/>
          <p:nvPr/>
        </p:nvSpPr>
        <p:spPr>
          <a:xfrm>
            <a:off x="1523998" y="0"/>
            <a:ext cx="9144004" cy="6858000"/>
          </a:xfrm>
          <a:prstGeom prst="rect">
            <a:avLst/>
          </a:prstGeom>
          <a:solidFill>
            <a:srgbClr val="4F81BD"/>
          </a:solidFill>
          <a:ln w="25400">
            <a:solidFill>
              <a:srgbClr val="385D8A"/>
            </a:solidFill>
            <a:round/>
          </a:ln>
        </p:spPr>
        <p:txBody>
          <a:bodyPr lIns="0" tIns="0" rIns="0" bIns="0" anchor="ctr"/>
          <a:lstStyle/>
          <a:p>
            <a:pPr lvl="0" algn="ctr">
              <a:defRPr>
                <a:solidFill>
                  <a:srgbClr val="FFFFFF"/>
                </a:solidFill>
                <a:latin typeface="Calibri"/>
                <a:ea typeface="Calibri"/>
                <a:cs typeface="Calibri"/>
                <a:sym typeface="Calibri"/>
              </a:defRPr>
            </a:pPr>
            <a:endParaRPr/>
          </a:p>
        </p:txBody>
      </p:sp>
      <p:pic>
        <p:nvPicPr>
          <p:cNvPr id="204" name="pasted-image.tif"/>
          <p:cNvPicPr/>
          <p:nvPr/>
        </p:nvPicPr>
        <p:blipFill>
          <a:blip r:embed="rId2"/>
          <a:stretch>
            <a:fillRect/>
          </a:stretch>
        </p:blipFill>
        <p:spPr>
          <a:xfrm>
            <a:off x="0" y="0"/>
            <a:ext cx="12192000" cy="6858000"/>
          </a:xfrm>
          <a:prstGeom prst="rect">
            <a:avLst/>
          </a:prstGeom>
          <a:ln w="12700">
            <a:miter lim="400000"/>
          </a:ln>
        </p:spPr>
      </p:pic>
      <p:sp>
        <p:nvSpPr>
          <p:cNvPr id="2" name="Espace réservé du numéro de diapositive 1"/>
          <p:cNvSpPr>
            <a:spLocks noGrp="1"/>
          </p:cNvSpPr>
          <p:nvPr>
            <p:ph type="sldNum" sz="quarter" idx="2"/>
          </p:nvPr>
        </p:nvSpPr>
        <p:spPr/>
        <p:txBody>
          <a:bodyPr/>
          <a:lstStyle/>
          <a:p>
            <a:pPr lvl="0">
              <a:defRPr>
                <a:effectLst/>
              </a:defRPr>
            </a:pPr>
            <a:fld id="{86CB4B4D-7CA3-9044-876B-883B54F8677D}" type="slidenum">
              <a:rPr lang="fr-FR" smtClean="0"/>
              <a:t>26</a:t>
            </a:fld>
            <a:endParaRPr lang="fr-FR"/>
          </a:p>
        </p:txBody>
      </p:sp>
    </p:spTree>
    <p:extLst>
      <p:ext uri="{BB962C8B-B14F-4D97-AF65-F5344CB8AC3E}">
        <p14:creationId xmlns:p14="http://schemas.microsoft.com/office/powerpoint/2010/main" val="402482855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p:nvPr/>
        </p:nvSpPr>
        <p:spPr>
          <a:xfrm>
            <a:off x="0" y="5873115"/>
            <a:ext cx="6775938"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L="291944" indent="-291944" algn="ctr" defTabSz="778519">
              <a:spcBef>
                <a:spcPts val="1200"/>
              </a:spcBef>
              <a:defRPr sz="3500" b="1" i="1">
                <a:latin typeface="Arial"/>
                <a:ea typeface="Arial"/>
                <a:cs typeface="Arial"/>
                <a:sym typeface="Arial"/>
              </a:defRPr>
            </a:lvl1pPr>
          </a:lstStyle>
          <a:p>
            <a:pPr lvl="0">
              <a:defRPr sz="1800" b="0" i="0"/>
            </a:pPr>
            <a:endParaRPr sz="3200" dirty="0"/>
          </a:p>
        </p:txBody>
      </p:sp>
      <p:pic>
        <p:nvPicPr>
          <p:cNvPr id="3" name="Image 2">
            <a:extLst>
              <a:ext uri="{FF2B5EF4-FFF2-40B4-BE49-F238E27FC236}">
                <a16:creationId xmlns:a16="http://schemas.microsoft.com/office/drawing/2014/main" id="{14D48CE2-22EF-D500-0FD0-695B287180F6}"/>
              </a:ext>
            </a:extLst>
          </p:cNvPr>
          <p:cNvPicPr>
            <a:picLocks noChangeAspect="1"/>
          </p:cNvPicPr>
          <p:nvPr/>
        </p:nvPicPr>
        <p:blipFill>
          <a:blip r:embed="rId3"/>
          <a:stretch>
            <a:fillRect/>
          </a:stretch>
        </p:blipFill>
        <p:spPr>
          <a:xfrm>
            <a:off x="457200" y="13882"/>
            <a:ext cx="11277600" cy="6844118"/>
          </a:xfrm>
          <a:prstGeom prst="rect">
            <a:avLst/>
          </a:prstGeom>
        </p:spPr>
      </p:pic>
      <p:sp>
        <p:nvSpPr>
          <p:cNvPr id="2" name="Espace réservé du numéro de diapositive 1"/>
          <p:cNvSpPr>
            <a:spLocks noGrp="1"/>
          </p:cNvSpPr>
          <p:nvPr>
            <p:ph type="sldNum" sz="quarter" idx="2"/>
          </p:nvPr>
        </p:nvSpPr>
        <p:spPr/>
        <p:txBody>
          <a:bodyPr/>
          <a:lstStyle/>
          <a:p>
            <a:pPr lvl="0">
              <a:defRPr>
                <a:effectLst/>
              </a:defRPr>
            </a:pPr>
            <a:fld id="{86CB4B4D-7CA3-9044-876B-883B54F8677D}" type="slidenum">
              <a:rPr lang="fr-FR" smtClean="0"/>
              <a:t>27</a:t>
            </a:fld>
            <a:endParaRPr lang="fr-FR"/>
          </a:p>
        </p:txBody>
      </p:sp>
    </p:spTree>
    <p:extLst>
      <p:ext uri="{BB962C8B-B14F-4D97-AF65-F5344CB8AC3E}">
        <p14:creationId xmlns:p14="http://schemas.microsoft.com/office/powerpoint/2010/main" val="141509306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idx="4294967295"/>
          </p:nvPr>
        </p:nvSpPr>
        <p:spPr>
          <a:xfrm>
            <a:off x="1981200" y="274638"/>
            <a:ext cx="8229600" cy="1143001"/>
          </a:xfrm>
          <a:prstGeom prst="rect">
            <a:avLst/>
          </a:prstGeom>
        </p:spPr>
        <p:txBody>
          <a:bodyPr vert="horz" lIns="0" tIns="0" rIns="0" bIns="0" rtlCol="0" anchor="ctr">
            <a:normAutofit/>
          </a:bodyPr>
          <a:lstStyle/>
          <a:p>
            <a:pPr lvl="0">
              <a:defRPr>
                <a:solidFill>
                  <a:srgbClr val="000000"/>
                </a:solidFill>
                <a:effectLst/>
                <a:latin typeface="Calibri"/>
                <a:ea typeface="Calibri"/>
                <a:cs typeface="Calibri"/>
                <a:sym typeface="Calibri"/>
              </a:defRPr>
            </a:pPr>
            <a:endParaRPr dirty="0"/>
          </a:p>
        </p:txBody>
      </p:sp>
      <p:sp>
        <p:nvSpPr>
          <p:cNvPr id="155" name="Shape 155"/>
          <p:cNvSpPr>
            <a:spLocks noGrp="1"/>
          </p:cNvSpPr>
          <p:nvPr>
            <p:ph type="body" idx="4294967295"/>
          </p:nvPr>
        </p:nvSpPr>
        <p:spPr>
          <a:xfrm>
            <a:off x="1981200" y="1600201"/>
            <a:ext cx="8229600" cy="4525963"/>
          </a:xfrm>
          <a:prstGeom prst="rect">
            <a:avLst/>
          </a:prstGeom>
        </p:spPr>
        <p:txBody>
          <a:bodyPr vert="horz" lIns="0" tIns="0" rIns="0" bIns="0" rtlCol="0">
            <a:normAutofit/>
          </a:bodyPr>
          <a:lstStyle/>
          <a:p>
            <a:pPr lvl="0">
              <a:buClrTx/>
              <a:buFont typeface="Arial"/>
              <a:defRPr>
                <a:solidFill>
                  <a:srgbClr val="000000"/>
                </a:solidFill>
                <a:latin typeface="Calibri"/>
                <a:ea typeface="Calibri"/>
                <a:cs typeface="Calibri"/>
                <a:sym typeface="Calibri"/>
              </a:defRPr>
            </a:pPr>
            <a:endParaRPr/>
          </a:p>
        </p:txBody>
      </p:sp>
      <p:sp>
        <p:nvSpPr>
          <p:cNvPr id="156" name="Shape 156"/>
          <p:cNvSpPr/>
          <p:nvPr/>
        </p:nvSpPr>
        <p:spPr>
          <a:xfrm>
            <a:off x="1523998" y="0"/>
            <a:ext cx="9144004" cy="6858000"/>
          </a:xfrm>
          <a:prstGeom prst="rect">
            <a:avLst/>
          </a:prstGeom>
          <a:solidFill>
            <a:srgbClr val="4F81BD"/>
          </a:solidFill>
          <a:ln w="25400">
            <a:solidFill>
              <a:srgbClr val="385D8A"/>
            </a:solidFill>
            <a:round/>
          </a:ln>
        </p:spPr>
        <p:txBody>
          <a:bodyPr lIns="0" tIns="0" rIns="0" bIns="0" anchor="ctr"/>
          <a:lstStyle/>
          <a:p>
            <a:pPr lvl="0" algn="ctr">
              <a:defRPr>
                <a:solidFill>
                  <a:srgbClr val="FFFFFF"/>
                </a:solidFill>
                <a:latin typeface="Calibri"/>
                <a:ea typeface="Calibri"/>
                <a:cs typeface="Calibri"/>
                <a:sym typeface="Calibri"/>
              </a:defRPr>
            </a:pPr>
            <a:endParaRPr/>
          </a:p>
        </p:txBody>
      </p:sp>
      <p:pic>
        <p:nvPicPr>
          <p:cNvPr id="7" name="Image 6">
            <a:extLst>
              <a:ext uri="{FF2B5EF4-FFF2-40B4-BE49-F238E27FC236}">
                <a16:creationId xmlns:a16="http://schemas.microsoft.com/office/drawing/2014/main" id="{54D03516-BA8C-6BFF-E7E5-52E9AD8FF700}"/>
              </a:ext>
            </a:extLst>
          </p:cNvPr>
          <p:cNvPicPr>
            <a:picLocks noChangeAspect="1"/>
          </p:cNvPicPr>
          <p:nvPr/>
        </p:nvPicPr>
        <p:blipFill>
          <a:blip r:embed="rId2"/>
          <a:stretch>
            <a:fillRect/>
          </a:stretch>
        </p:blipFill>
        <p:spPr>
          <a:xfrm>
            <a:off x="1523999" y="0"/>
            <a:ext cx="9144004" cy="6858000"/>
          </a:xfrm>
          <a:prstGeom prst="rect">
            <a:avLst/>
          </a:prstGeom>
        </p:spPr>
      </p:pic>
      <p:sp>
        <p:nvSpPr>
          <p:cNvPr id="2" name="Espace réservé du numéro de diapositive 1"/>
          <p:cNvSpPr>
            <a:spLocks noGrp="1"/>
          </p:cNvSpPr>
          <p:nvPr>
            <p:ph type="sldNum" sz="quarter" idx="2"/>
          </p:nvPr>
        </p:nvSpPr>
        <p:spPr/>
        <p:txBody>
          <a:bodyPr/>
          <a:lstStyle/>
          <a:p>
            <a:pPr lvl="0">
              <a:defRPr>
                <a:effectLst/>
              </a:defRPr>
            </a:pPr>
            <a:fld id="{86CB4B4D-7CA3-9044-876B-883B54F8677D}" type="slidenum">
              <a:rPr lang="fr-FR" smtClean="0"/>
              <a:t>28</a:t>
            </a:fld>
            <a:endParaRPr lang="fr-FR"/>
          </a:p>
        </p:txBody>
      </p:sp>
    </p:spTree>
    <p:extLst>
      <p:ext uri="{BB962C8B-B14F-4D97-AF65-F5344CB8AC3E}">
        <p14:creationId xmlns:p14="http://schemas.microsoft.com/office/powerpoint/2010/main" val="175487529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10" y="-256222"/>
            <a:ext cx="6200204" cy="1596177"/>
          </a:xfrm>
        </p:spPr>
        <p:txBody>
          <a:bodyPr/>
          <a:lstStyle/>
          <a:p>
            <a:r>
              <a:rPr lang="fr-FR" b="1" dirty="0">
                <a:latin typeface="Arial" panose="020B0604020202020204" pitchFamily="34" charset="0"/>
                <a:cs typeface="Arial" panose="020B0604020202020204" pitchFamily="34" charset="0"/>
              </a:rPr>
              <a:t>Votre </a:t>
            </a:r>
            <a:r>
              <a:rPr b="1" dirty="0" err="1">
                <a:latin typeface="Arial" panose="020B0604020202020204" pitchFamily="34" charset="0"/>
                <a:cs typeface="Arial" panose="020B0604020202020204" pitchFamily="34" charset="0"/>
              </a:rPr>
              <a:t>rôle</a:t>
            </a:r>
            <a:r>
              <a:rPr b="1" dirty="0">
                <a:latin typeface="Arial" panose="020B0604020202020204" pitchFamily="34" charset="0"/>
                <a:cs typeface="Arial" panose="020B0604020202020204" pitchFamily="34" charset="0"/>
              </a:rPr>
              <a:t> d</a:t>
            </a:r>
            <a:r>
              <a:rPr lang="fr-FR"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adultes</a:t>
            </a:r>
            <a:endParaRPr b="1"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1282765" y="3160131"/>
            <a:ext cx="8820492" cy="3312530"/>
          </a:xfrm>
          <a:prstGeom prst="rect">
            <a:avLst/>
          </a:prstGeom>
        </p:spPr>
        <p:txBody>
          <a:bodyPr>
            <a:normAutofit lnSpcReduction="10000"/>
          </a:bodyPr>
          <a:lstStyle/>
          <a:p>
            <a:r>
              <a:rPr lang="fr-FR" sz="3200" cap="none" dirty="0"/>
              <a:t>Soyez des modèles de vie équilibrée</a:t>
            </a:r>
          </a:p>
          <a:p>
            <a:r>
              <a:rPr lang="fr-FR" sz="3200" cap="none" dirty="0"/>
              <a:t>Créez un environnement aimant et structurant</a:t>
            </a:r>
          </a:p>
          <a:p>
            <a:r>
              <a:rPr lang="fr-FR" sz="3200" cap="none" dirty="0"/>
              <a:t>Offrez des repères spirituels et moraux</a:t>
            </a:r>
          </a:p>
          <a:p>
            <a:r>
              <a:rPr lang="fr-FR" sz="3200" cap="none" dirty="0"/>
              <a:t>Encouragez notre confiance, notre curiosité et notre autonomie</a:t>
            </a:r>
          </a:p>
        </p:txBody>
      </p:sp>
      <p:sp>
        <p:nvSpPr>
          <p:cNvPr id="5" name="ZoneTexte 4">
            <a:extLst>
              <a:ext uri="{FF2B5EF4-FFF2-40B4-BE49-F238E27FC236}">
                <a16:creationId xmlns:a16="http://schemas.microsoft.com/office/drawing/2014/main" id="{A205A0A3-E2DD-C430-C7E0-2110CA8EC8EE}"/>
              </a:ext>
            </a:extLst>
          </p:cNvPr>
          <p:cNvSpPr txBox="1"/>
          <p:nvPr/>
        </p:nvSpPr>
        <p:spPr>
          <a:xfrm>
            <a:off x="4419600" y="541867"/>
            <a:ext cx="184731" cy="369332"/>
          </a:xfrm>
          <a:prstGeom prst="rect">
            <a:avLst/>
          </a:prstGeom>
          <a:noFill/>
        </p:spPr>
        <p:txBody>
          <a:bodyPr wrap="none" rtlCol="0">
            <a:spAutoFit/>
          </a:bodyPr>
          <a:lstStyle/>
          <a:p>
            <a:endParaRPr lang="fr-FR" dirty="0"/>
          </a:p>
        </p:txBody>
      </p:sp>
      <p:pic>
        <p:nvPicPr>
          <p:cNvPr id="6" name="pasted-image.tif">
            <a:extLst>
              <a:ext uri="{FF2B5EF4-FFF2-40B4-BE49-F238E27FC236}">
                <a16:creationId xmlns:a16="http://schemas.microsoft.com/office/drawing/2014/main" id="{046C3346-C548-EA19-39C5-9A9F6CB226FA}"/>
              </a:ext>
            </a:extLst>
          </p:cNvPr>
          <p:cNvPicPr/>
          <p:nvPr/>
        </p:nvPicPr>
        <p:blipFill>
          <a:blip r:embed="rId3"/>
          <a:srcRect r="12324" b="759"/>
          <a:stretch>
            <a:fillRect/>
          </a:stretch>
        </p:blipFill>
        <p:spPr>
          <a:xfrm>
            <a:off x="2889300" y="911199"/>
            <a:ext cx="5607423" cy="1879600"/>
          </a:xfrm>
          <a:prstGeom prst="rect">
            <a:avLst/>
          </a:prstGeom>
          <a:ln w="12700">
            <a:miter lim="400000"/>
          </a:ln>
        </p:spPr>
      </p:pic>
      <p:sp>
        <p:nvSpPr>
          <p:cNvPr id="7" name="Espace réservé du numéro de diapositive 6"/>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33590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5" name="Rectangle 24">
            <a:extLst>
              <a:ext uri="{FF2B5EF4-FFF2-40B4-BE49-F238E27FC236}">
                <a16:creationId xmlns:a16="http://schemas.microsoft.com/office/drawing/2014/main" id="{53E559B7-FFF0-4CD8-9260-633468131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180BC9E0-1901-4FD9-90B5-82D9EE5137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Espace réservé du contenu 4">
            <a:extLst>
              <a:ext uri="{FF2B5EF4-FFF2-40B4-BE49-F238E27FC236}">
                <a16:creationId xmlns:a16="http://schemas.microsoft.com/office/drawing/2014/main" id="{072B68FB-EC6F-FEB6-9716-91256FDA96BB}"/>
              </a:ext>
            </a:extLst>
          </p:cNvPr>
          <p:cNvPicPr>
            <a:picLocks noGrp="1" noChangeAspect="1"/>
          </p:cNvPicPr>
          <p:nvPr>
            <p:ph idx="4294967295"/>
          </p:nvPr>
        </p:nvPicPr>
        <p:blipFill>
          <a:blip r:embed="rId5"/>
          <a:srcRect t="10407" b="5323"/>
          <a:stretch>
            <a:fillRect/>
          </a:stretch>
        </p:blipFill>
        <p:spPr>
          <a:xfrm>
            <a:off x="6095903" y="1980605"/>
            <a:ext cx="5135784" cy="2888891"/>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re 1"/>
          <p:cNvSpPr>
            <a:spLocks noGrp="1"/>
          </p:cNvSpPr>
          <p:nvPr>
            <p:ph type="title"/>
          </p:nvPr>
        </p:nvSpPr>
        <p:spPr>
          <a:xfrm>
            <a:off x="960120" y="957486"/>
            <a:ext cx="4175471" cy="3131913"/>
          </a:xfrm>
        </p:spPr>
        <p:txBody>
          <a:bodyPr vert="horz" lIns="91440" tIns="45720" rIns="91440" bIns="45720" rtlCol="0" anchor="b">
            <a:normAutofit/>
          </a:bodyPr>
          <a:lstStyle/>
          <a:p>
            <a:r>
              <a:rPr lang="en-US" sz="4800" b="1"/>
              <a:t>De quoi nourris-tu ton cerveau?</a:t>
            </a:r>
          </a:p>
        </p:txBody>
      </p:sp>
      <p:sp>
        <p:nvSpPr>
          <p:cNvPr id="4" name="Espace réservé du numéro de diapositive 3"/>
          <p:cNvSpPr>
            <a:spLocks noGrp="1"/>
          </p:cNvSpPr>
          <p:nvPr>
            <p:ph type="sldNum" sz="quarter" idx="12"/>
          </p:nvPr>
        </p:nvSpPr>
        <p:spPr>
          <a:xfrm>
            <a:off x="10514011" y="5883275"/>
            <a:ext cx="764215" cy="365125"/>
          </a:xfrm>
        </p:spPr>
        <p:txBody>
          <a:bodyPr vert="horz" lIns="91440" tIns="45720" rIns="91440" bIns="45720" rtlCol="0" anchor="ctr">
            <a:normAutofit/>
          </a:bodyPr>
          <a:lstStyle/>
          <a:p>
            <a:pPr defTabSz="914400">
              <a:spcAft>
                <a:spcPts val="600"/>
              </a:spcAft>
            </a:pPr>
            <a:fld id="{6D22F896-40B5-4ADD-8801-0D06FADFA095}" type="slidenum">
              <a:rPr lang="en-US" smtClean="0"/>
              <a:pPr defTabSz="914400">
                <a:spcAft>
                  <a:spcPts val="600"/>
                </a:spcAft>
              </a:pPr>
              <a:t>3</a:t>
            </a:fld>
            <a:endParaRPr lang="en-US"/>
          </a:p>
        </p:txBody>
      </p:sp>
    </p:spTree>
    <p:extLst>
      <p:ext uri="{BB962C8B-B14F-4D97-AF65-F5344CB8AC3E}">
        <p14:creationId xmlns:p14="http://schemas.microsoft.com/office/powerpoint/2010/main" val="4199534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315309" y="1608084"/>
            <a:ext cx="11634953" cy="4802938"/>
          </a:xfrm>
        </p:spPr>
        <p:txBody>
          <a:bodyPr>
            <a:normAutofit/>
          </a:bodyPr>
          <a:lstStyle/>
          <a:p>
            <a:r>
              <a:rPr lang="fr-FR" sz="3200" dirty="0"/>
              <a:t>« Instruis l’enfant selon la voie qu’il doit suivre ; et quand il sera vieux, il ne s’en détournera pas. » (Proverbes 22.6)</a:t>
            </a:r>
          </a:p>
          <a:p>
            <a:r>
              <a:rPr lang="fr-FR" sz="3200" dirty="0"/>
              <a:t>Dieu nous appelle à former notre esprit dès notre plus jeune âge</a:t>
            </a:r>
          </a:p>
          <a:p>
            <a:r>
              <a:rPr lang="fr-FR" sz="3200" dirty="0"/>
              <a:t>Le cerveau est un don sacré, à protéger</a:t>
            </a:r>
          </a:p>
          <a:p>
            <a:pPr marL="0" indent="0">
              <a:buNone/>
            </a:pPr>
            <a:r>
              <a:rPr lang="fr-FR" sz="3200" dirty="0"/>
              <a:t> et à nourrir</a:t>
            </a:r>
          </a:p>
        </p:txBody>
      </p:sp>
      <p:sp>
        <p:nvSpPr>
          <p:cNvPr id="4" name="Espace réservé du numéro de diapositive 3"/>
          <p:cNvSpPr>
            <a:spLocks noGrp="1"/>
          </p:cNvSpPr>
          <p:nvPr>
            <p:ph type="sldNum" sz="quarter" idx="12"/>
          </p:nvPr>
        </p:nvSpPr>
        <p:spPr/>
        <p:txBody>
          <a:bodyPr/>
          <a:lstStyle/>
          <a:p>
            <a:fld id="{6D22F896-40B5-4ADD-8801-0D06FADFA095}" type="slidenum">
              <a:rPr lang="en-US" smtClean="0"/>
              <a:t>30</a:t>
            </a:fld>
            <a:endParaRPr lang="en-US" dirty="0"/>
          </a:p>
        </p:txBody>
      </p:sp>
      <p:sp>
        <p:nvSpPr>
          <p:cNvPr id="7" name="Shape 228"/>
          <p:cNvSpPr/>
          <p:nvPr/>
        </p:nvSpPr>
        <p:spPr>
          <a:xfrm>
            <a:off x="3047687" y="446978"/>
            <a:ext cx="6096000" cy="615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marL="291944" indent="-291944" algn="ctr" defTabSz="778519">
              <a:spcBef>
                <a:spcPts val="1200"/>
              </a:spcBef>
              <a:defRPr sz="5000" b="1" i="1">
                <a:solidFill>
                  <a:srgbClr val="FFFB00"/>
                </a:solidFill>
                <a:latin typeface="Arial"/>
                <a:ea typeface="Arial"/>
                <a:cs typeface="Arial"/>
                <a:sym typeface="Arial"/>
              </a:defRPr>
            </a:lvl1pPr>
          </a:lstStyle>
          <a:p>
            <a:pPr lvl="0">
              <a:defRPr sz="1800" b="0" i="0">
                <a:solidFill>
                  <a:srgbClr val="000000"/>
                </a:solidFill>
              </a:defRPr>
            </a:pPr>
            <a:r>
              <a:rPr sz="4000" i="0" dirty="0" err="1">
                <a:latin typeface="Arial" panose="020B0604020202020204" pitchFamily="34" charset="0"/>
                <a:cs typeface="Arial" panose="020B0604020202020204" pitchFamily="34" charset="0"/>
              </a:rPr>
              <a:t>Fondement</a:t>
            </a:r>
            <a:r>
              <a:rPr sz="4000" i="0" dirty="0">
                <a:latin typeface="Arial" panose="020B0604020202020204" pitchFamily="34" charset="0"/>
                <a:cs typeface="Arial" panose="020B0604020202020204" pitchFamily="34" charset="0"/>
              </a:rPr>
              <a:t> </a:t>
            </a:r>
            <a:r>
              <a:rPr sz="4000" i="0" dirty="0" err="1">
                <a:latin typeface="Arial" panose="020B0604020202020204" pitchFamily="34" charset="0"/>
                <a:cs typeface="Arial" panose="020B0604020202020204" pitchFamily="34" charset="0"/>
              </a:rPr>
              <a:t>biblique</a:t>
            </a:r>
            <a:endParaRPr sz="4000" i="0" dirty="0">
              <a:latin typeface="Arial" panose="020B0604020202020204" pitchFamily="34" charset="0"/>
              <a:cs typeface="Arial" panose="020B0604020202020204" pitchFamily="34" charset="0"/>
            </a:endParaRPr>
          </a:p>
        </p:txBody>
      </p:sp>
      <p:pic>
        <p:nvPicPr>
          <p:cNvPr id="8" name="image1.tif"/>
          <p:cNvPicPr/>
          <p:nvPr/>
        </p:nvPicPr>
        <p:blipFill>
          <a:blip r:embed="rId2"/>
          <a:srcRect r="12323" b="758"/>
          <a:stretch>
            <a:fillRect/>
          </a:stretch>
        </p:blipFill>
        <p:spPr>
          <a:xfrm>
            <a:off x="8431306" y="4760259"/>
            <a:ext cx="3815266" cy="2097741"/>
          </a:xfrm>
          <a:prstGeom prst="rect">
            <a:avLst/>
          </a:prstGeom>
          <a:ln w="12700">
            <a:miter lim="400000"/>
          </a:ln>
        </p:spPr>
      </p:pic>
    </p:spTree>
    <p:extLst>
      <p:ext uri="{BB962C8B-B14F-4D97-AF65-F5344CB8AC3E}">
        <p14:creationId xmlns:p14="http://schemas.microsoft.com/office/powerpoint/2010/main" val="4057223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p:nvPr/>
        </p:nvSpPr>
        <p:spPr>
          <a:xfrm>
            <a:off x="211014" y="28069"/>
            <a:ext cx="11739247" cy="224676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291944" indent="-291944" algn="ctr" defTabSz="778519">
              <a:spcBef>
                <a:spcPts val="1200"/>
              </a:spcBef>
            </a:pPr>
            <a:r>
              <a:rPr sz="4800" b="1" i="1" dirty="0" err="1">
                <a:latin typeface="Arial"/>
                <a:ea typeface="Arial"/>
                <a:cs typeface="Arial"/>
                <a:sym typeface="Arial"/>
              </a:rPr>
              <a:t>Prière</a:t>
            </a:r>
            <a:r>
              <a:rPr sz="4800" b="1" i="1" dirty="0">
                <a:latin typeface="Arial"/>
                <a:ea typeface="Arial"/>
                <a:cs typeface="Arial"/>
                <a:sym typeface="Arial"/>
              </a:rPr>
              <a:t> et </a:t>
            </a:r>
            <a:r>
              <a:rPr sz="4800" b="1" i="1" dirty="0" err="1">
                <a:latin typeface="Arial"/>
                <a:ea typeface="Arial"/>
                <a:cs typeface="Arial"/>
                <a:sym typeface="Arial"/>
              </a:rPr>
              <a:t>soutien</a:t>
            </a:r>
            <a:r>
              <a:rPr sz="4800" b="1" i="1" dirty="0">
                <a:latin typeface="Arial"/>
                <a:ea typeface="Arial"/>
                <a:cs typeface="Arial"/>
                <a:sym typeface="Arial"/>
              </a:rPr>
              <a:t> spirituel</a:t>
            </a:r>
          </a:p>
          <a:p>
            <a:pPr marL="291944" indent="-291944" algn="ctr" defTabSz="778519">
              <a:spcBef>
                <a:spcPts val="1200"/>
              </a:spcBef>
            </a:pPr>
            <a:r>
              <a:rPr sz="4400" i="1" dirty="0">
                <a:latin typeface="Arial"/>
                <a:ea typeface="Arial"/>
                <a:cs typeface="Arial"/>
                <a:sym typeface="Arial"/>
              </a:rPr>
              <a:t>La </a:t>
            </a:r>
            <a:r>
              <a:rPr sz="4400" i="1" dirty="0" err="1">
                <a:latin typeface="Arial"/>
                <a:ea typeface="Arial"/>
                <a:cs typeface="Arial"/>
                <a:sym typeface="Arial"/>
              </a:rPr>
              <a:t>prière</a:t>
            </a:r>
            <a:r>
              <a:rPr sz="4400" i="1" dirty="0">
                <a:latin typeface="Arial"/>
                <a:ea typeface="Arial"/>
                <a:cs typeface="Arial"/>
                <a:sym typeface="Arial"/>
              </a:rPr>
              <a:t> </a:t>
            </a:r>
            <a:r>
              <a:rPr sz="4400" i="1" dirty="0" err="1">
                <a:latin typeface="Arial"/>
                <a:ea typeface="Arial"/>
                <a:cs typeface="Arial"/>
                <a:sym typeface="Arial"/>
              </a:rPr>
              <a:t>joue</a:t>
            </a:r>
            <a:r>
              <a:rPr sz="4400" i="1" dirty="0">
                <a:latin typeface="Arial"/>
                <a:ea typeface="Arial"/>
                <a:cs typeface="Arial"/>
                <a:sym typeface="Arial"/>
              </a:rPr>
              <a:t> un </a:t>
            </a:r>
            <a:r>
              <a:rPr sz="4400" i="1" dirty="0" err="1">
                <a:latin typeface="Arial"/>
                <a:ea typeface="Arial"/>
                <a:cs typeface="Arial"/>
                <a:sym typeface="Arial"/>
              </a:rPr>
              <a:t>rôle</a:t>
            </a:r>
            <a:r>
              <a:rPr sz="4400" i="1" dirty="0">
                <a:latin typeface="Arial"/>
                <a:ea typeface="Arial"/>
                <a:cs typeface="Arial"/>
                <a:sym typeface="Arial"/>
              </a:rPr>
              <a:t> central dans la protection de </a:t>
            </a:r>
            <a:r>
              <a:rPr sz="4400" i="1" dirty="0" err="1">
                <a:latin typeface="Arial"/>
                <a:ea typeface="Arial"/>
                <a:cs typeface="Arial"/>
                <a:sym typeface="Arial"/>
              </a:rPr>
              <a:t>notre</a:t>
            </a:r>
            <a:r>
              <a:rPr sz="4400" i="1" dirty="0">
                <a:latin typeface="Arial"/>
                <a:ea typeface="Arial"/>
                <a:cs typeface="Arial"/>
                <a:sym typeface="Arial"/>
              </a:rPr>
              <a:t> esprit et de </a:t>
            </a:r>
            <a:r>
              <a:rPr sz="4400" i="1" dirty="0" err="1">
                <a:latin typeface="Arial"/>
                <a:ea typeface="Arial"/>
                <a:cs typeface="Arial"/>
                <a:sym typeface="Arial"/>
              </a:rPr>
              <a:t>notre</a:t>
            </a:r>
            <a:r>
              <a:rPr sz="4400" i="1" dirty="0">
                <a:latin typeface="Arial"/>
                <a:ea typeface="Arial"/>
                <a:cs typeface="Arial"/>
                <a:sym typeface="Arial"/>
              </a:rPr>
              <a:t> </a:t>
            </a:r>
            <a:r>
              <a:rPr sz="4400" i="1" dirty="0" err="1">
                <a:latin typeface="Arial"/>
                <a:ea typeface="Arial"/>
                <a:cs typeface="Arial"/>
                <a:sym typeface="Arial"/>
              </a:rPr>
              <a:t>cœur</a:t>
            </a:r>
            <a:r>
              <a:rPr sz="4400" i="1" dirty="0">
                <a:latin typeface="Arial"/>
                <a:ea typeface="Arial"/>
                <a:cs typeface="Arial"/>
                <a:sym typeface="Arial"/>
              </a:rPr>
              <a:t>.</a:t>
            </a:r>
            <a:endParaRPr lang="fr-FR" sz="4400" i="1" dirty="0">
              <a:latin typeface="Arial"/>
              <a:ea typeface="Arial"/>
              <a:cs typeface="Arial"/>
              <a:sym typeface="Arial"/>
            </a:endParaRPr>
          </a:p>
        </p:txBody>
      </p:sp>
      <p:pic>
        <p:nvPicPr>
          <p:cNvPr id="3" name="Image 2">
            <a:extLst>
              <a:ext uri="{FF2B5EF4-FFF2-40B4-BE49-F238E27FC236}">
                <a16:creationId xmlns:a16="http://schemas.microsoft.com/office/drawing/2014/main" id="{DDD6DB69-A670-79BB-FEE4-1E28BAE77967}"/>
              </a:ext>
            </a:extLst>
          </p:cNvPr>
          <p:cNvPicPr>
            <a:picLocks noChangeAspect="1"/>
          </p:cNvPicPr>
          <p:nvPr/>
        </p:nvPicPr>
        <p:blipFill>
          <a:blip r:embed="rId2"/>
          <a:stretch>
            <a:fillRect/>
          </a:stretch>
        </p:blipFill>
        <p:spPr>
          <a:xfrm>
            <a:off x="8172077" y="3277771"/>
            <a:ext cx="3975845" cy="3115445"/>
          </a:xfrm>
          <a:prstGeom prst="rect">
            <a:avLst/>
          </a:prstGeom>
        </p:spPr>
      </p:pic>
      <p:sp>
        <p:nvSpPr>
          <p:cNvPr id="2" name="Espace réservé du numéro de diapositive 1"/>
          <p:cNvSpPr>
            <a:spLocks noGrp="1"/>
          </p:cNvSpPr>
          <p:nvPr>
            <p:ph type="sldNum" sz="quarter" idx="2"/>
          </p:nvPr>
        </p:nvSpPr>
        <p:spPr/>
        <p:txBody>
          <a:bodyPr/>
          <a:lstStyle/>
          <a:p>
            <a:pPr lvl="0">
              <a:defRPr>
                <a:effectLst/>
              </a:defRPr>
            </a:pPr>
            <a:fld id="{86CB4B4D-7CA3-9044-876B-883B54F8677D}" type="slidenum">
              <a:rPr lang="fr-FR" smtClean="0"/>
              <a:t>31</a:t>
            </a:fld>
            <a:endParaRPr lang="fr-FR"/>
          </a:p>
        </p:txBody>
      </p:sp>
      <p:sp>
        <p:nvSpPr>
          <p:cNvPr id="4" name="Shape 239">
            <a:extLst>
              <a:ext uri="{FF2B5EF4-FFF2-40B4-BE49-F238E27FC236}">
                <a16:creationId xmlns:a16="http://schemas.microsoft.com/office/drawing/2014/main" id="{C7D2DFD3-91A1-A66D-5F4E-08ADED14B53C}"/>
              </a:ext>
            </a:extLst>
          </p:cNvPr>
          <p:cNvSpPr/>
          <p:nvPr/>
        </p:nvSpPr>
        <p:spPr>
          <a:xfrm>
            <a:off x="0" y="2988835"/>
            <a:ext cx="7829398" cy="369331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291944" indent="-291944" algn="ctr" defTabSz="778519">
              <a:spcBef>
                <a:spcPts val="1200"/>
              </a:spcBef>
            </a:pPr>
            <a:r>
              <a:rPr lang="fr-FR" sz="4000" i="1" dirty="0">
                <a:latin typeface="Arial"/>
                <a:ea typeface="Arial"/>
                <a:cs typeface="Arial"/>
                <a:sym typeface="Arial"/>
              </a:rPr>
              <a:t>Philippiens 4:6-7 exhorte les croyants à ne s’inquiéter de rien, mais à présenter nos demandes à Dieu par la prière, et à recevoir cette paix qui gardera nos cœurs et nos esprits.</a:t>
            </a:r>
            <a:endParaRPr sz="4000" i="1" dirty="0">
              <a:latin typeface="Arial"/>
              <a:ea typeface="Arial"/>
              <a:cs typeface="Arial"/>
              <a:sym typeface="Arial"/>
            </a:endParaRPr>
          </a:p>
        </p:txBody>
      </p:sp>
    </p:spTree>
    <p:extLst>
      <p:ext uri="{BB962C8B-B14F-4D97-AF65-F5344CB8AC3E}">
        <p14:creationId xmlns:p14="http://schemas.microsoft.com/office/powerpoint/2010/main" val="10022100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451944" y="627226"/>
            <a:ext cx="11288111" cy="4646449"/>
          </a:xfrm>
        </p:spPr>
        <p:txBody>
          <a:bodyPr>
            <a:normAutofit/>
          </a:bodyPr>
          <a:lstStyle/>
          <a:p>
            <a:pPr marL="291944" lvl="0" indent="-291944" algn="ctr" defTabSz="778519">
              <a:lnSpc>
                <a:spcPct val="100000"/>
              </a:lnSpc>
              <a:spcBef>
                <a:spcPts val="1200"/>
              </a:spcBef>
              <a:buClrTx/>
              <a:buNone/>
            </a:pPr>
            <a:r>
              <a:rPr lang="fr-FR" sz="4400" b="1" i="1" cap="none" dirty="0">
                <a:solidFill>
                  <a:prstClr val="black"/>
                </a:solidFill>
              </a:rPr>
              <a:t>Un rituel du coucher régulier favorise un bon sommeil</a:t>
            </a:r>
          </a:p>
          <a:p>
            <a:pPr marL="291944" lvl="0" indent="-291944" algn="ctr" defTabSz="778519">
              <a:lnSpc>
                <a:spcPct val="100000"/>
              </a:lnSpc>
              <a:spcBef>
                <a:spcPts val="1200"/>
              </a:spcBef>
              <a:buClrTx/>
              <a:buNone/>
            </a:pPr>
            <a:r>
              <a:rPr lang="fr-FR" sz="4400" i="1" cap="none" dirty="0">
                <a:solidFill>
                  <a:prstClr val="black"/>
                </a:solidFill>
              </a:rPr>
              <a:t>Avant de dormir, prends un petit moment avec Dieu. Lis un verset, prie, remercie-le pour ta journée. Cela t’aide à t’endormir serein, avec des pensées pures, et à construire un cerveau en paix. </a:t>
            </a:r>
          </a:p>
        </p:txBody>
      </p:sp>
      <p:sp>
        <p:nvSpPr>
          <p:cNvPr id="4" name="Espace réservé du numéro de diapositive 3"/>
          <p:cNvSpPr>
            <a:spLocks noGrp="1"/>
          </p:cNvSpPr>
          <p:nvPr>
            <p:ph type="sldNum" sz="quarter" idx="12"/>
          </p:nvPr>
        </p:nvSpPr>
        <p:spPr/>
        <p:txBody>
          <a:bodyPr/>
          <a:lstStyle/>
          <a:p>
            <a:fld id="{6D22F896-40B5-4ADD-8801-0D06FADFA095}" type="slidenum">
              <a:rPr lang="en-US" smtClean="0"/>
              <a:t>32</a:t>
            </a:fld>
            <a:endParaRPr lang="en-US" dirty="0"/>
          </a:p>
        </p:txBody>
      </p:sp>
      <p:pic>
        <p:nvPicPr>
          <p:cNvPr id="8" name="image1.tif"/>
          <p:cNvPicPr/>
          <p:nvPr/>
        </p:nvPicPr>
        <p:blipFill>
          <a:blip r:embed="rId2"/>
          <a:srcRect r="12323" b="758"/>
          <a:stretch>
            <a:fillRect/>
          </a:stretch>
        </p:blipFill>
        <p:spPr>
          <a:xfrm>
            <a:off x="9251575" y="5096435"/>
            <a:ext cx="2994995" cy="1761565"/>
          </a:xfrm>
          <a:prstGeom prst="rect">
            <a:avLst/>
          </a:prstGeom>
          <a:ln w="12700">
            <a:miter lim="400000"/>
          </a:ln>
        </p:spPr>
      </p:pic>
    </p:spTree>
    <p:extLst>
      <p:ext uri="{BB962C8B-B14F-4D97-AF65-F5344CB8AC3E}">
        <p14:creationId xmlns:p14="http://schemas.microsoft.com/office/powerpoint/2010/main" val="1307471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pasted-image.tif"/>
          <p:cNvPicPr/>
          <p:nvPr/>
        </p:nvPicPr>
        <p:blipFill>
          <a:blip r:embed="rId3"/>
          <a:srcRect r="12324" b="759"/>
          <a:stretch>
            <a:fillRect/>
          </a:stretch>
        </p:blipFill>
        <p:spPr>
          <a:xfrm>
            <a:off x="2517052" y="3200400"/>
            <a:ext cx="7157896" cy="3657600"/>
          </a:xfrm>
          <a:prstGeom prst="rect">
            <a:avLst/>
          </a:prstGeom>
          <a:ln w="12700">
            <a:miter lim="400000"/>
          </a:ln>
        </p:spPr>
      </p:pic>
      <p:sp>
        <p:nvSpPr>
          <p:cNvPr id="182" name="Shape 182"/>
          <p:cNvSpPr/>
          <p:nvPr/>
        </p:nvSpPr>
        <p:spPr>
          <a:xfrm>
            <a:off x="164123" y="267543"/>
            <a:ext cx="11863754" cy="261610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291944" indent="-291944" algn="ctr" defTabSz="778519">
              <a:spcBef>
                <a:spcPts val="1200"/>
              </a:spcBef>
            </a:pPr>
            <a:r>
              <a:rPr sz="4000" b="1" i="1" dirty="0" err="1">
                <a:latin typeface="Arial"/>
                <a:ea typeface="Arial"/>
                <a:cs typeface="Arial"/>
                <a:sym typeface="Arial"/>
              </a:rPr>
              <a:t>Proverbes</a:t>
            </a:r>
            <a:r>
              <a:rPr sz="4000" b="1" i="1" dirty="0">
                <a:latin typeface="Arial"/>
                <a:ea typeface="Arial"/>
                <a:cs typeface="Arial"/>
                <a:sym typeface="Arial"/>
              </a:rPr>
              <a:t> 1:7 </a:t>
            </a:r>
            <a:r>
              <a:rPr sz="4000" b="1" i="1" dirty="0" err="1">
                <a:latin typeface="Arial"/>
                <a:ea typeface="Arial"/>
                <a:cs typeface="Arial"/>
                <a:sym typeface="Arial"/>
              </a:rPr>
              <a:t>déclare</a:t>
            </a:r>
            <a:r>
              <a:rPr sz="4000" b="1" i="1" dirty="0">
                <a:latin typeface="Arial"/>
                <a:ea typeface="Arial"/>
                <a:cs typeface="Arial"/>
                <a:sym typeface="Arial"/>
              </a:rPr>
              <a:t> : </a:t>
            </a:r>
            <a:r>
              <a:rPr sz="4000" i="1" dirty="0">
                <a:latin typeface="Arial"/>
                <a:ea typeface="Arial"/>
                <a:cs typeface="Arial"/>
                <a:sym typeface="Arial"/>
              </a:rPr>
              <a:t>"La </a:t>
            </a:r>
            <a:r>
              <a:rPr sz="4000" i="1" dirty="0" err="1">
                <a:latin typeface="Arial"/>
                <a:ea typeface="Arial"/>
                <a:cs typeface="Arial"/>
                <a:sym typeface="Arial"/>
              </a:rPr>
              <a:t>crainte</a:t>
            </a:r>
            <a:r>
              <a:rPr sz="4000" i="1" dirty="0">
                <a:latin typeface="Arial"/>
                <a:ea typeface="Arial"/>
                <a:cs typeface="Arial"/>
                <a:sym typeface="Arial"/>
              </a:rPr>
              <a:t> de </a:t>
            </a:r>
            <a:r>
              <a:rPr sz="4000" i="1" dirty="0" err="1">
                <a:latin typeface="Arial"/>
                <a:ea typeface="Arial"/>
                <a:cs typeface="Arial"/>
                <a:sym typeface="Arial"/>
              </a:rPr>
              <a:t>l'Éternel</a:t>
            </a:r>
            <a:r>
              <a:rPr sz="4000" i="1" dirty="0">
                <a:latin typeface="Arial"/>
                <a:ea typeface="Arial"/>
                <a:cs typeface="Arial"/>
                <a:sym typeface="Arial"/>
              </a:rPr>
              <a:t> </a:t>
            </a:r>
            <a:r>
              <a:rPr sz="4000" i="1" dirty="0" err="1">
                <a:latin typeface="Arial"/>
                <a:ea typeface="Arial"/>
                <a:cs typeface="Arial"/>
                <a:sym typeface="Arial"/>
              </a:rPr>
              <a:t>est</a:t>
            </a:r>
            <a:r>
              <a:rPr sz="4000" i="1" dirty="0">
                <a:latin typeface="Arial"/>
                <a:ea typeface="Arial"/>
                <a:cs typeface="Arial"/>
                <a:sym typeface="Arial"/>
              </a:rPr>
              <a:t> le commencement de la </a:t>
            </a:r>
            <a:r>
              <a:rPr sz="4000" i="1" dirty="0" err="1">
                <a:latin typeface="Arial"/>
                <a:ea typeface="Arial"/>
                <a:cs typeface="Arial"/>
                <a:sym typeface="Arial"/>
              </a:rPr>
              <a:t>sagesse</a:t>
            </a:r>
            <a:r>
              <a:rPr sz="4000" i="1" dirty="0">
                <a:latin typeface="Arial"/>
                <a:ea typeface="Arial"/>
                <a:cs typeface="Arial"/>
                <a:sym typeface="Arial"/>
              </a:rPr>
              <a:t>." </a:t>
            </a:r>
            <a:endParaRPr lang="fr-FR" sz="4000" i="1" dirty="0">
              <a:latin typeface="Arial"/>
              <a:ea typeface="Arial"/>
              <a:cs typeface="Arial"/>
              <a:sym typeface="Arial"/>
            </a:endParaRPr>
          </a:p>
          <a:p>
            <a:pPr marL="291944" indent="-291944" algn="ctr" defTabSz="778519">
              <a:spcBef>
                <a:spcPts val="1200"/>
              </a:spcBef>
            </a:pPr>
            <a:r>
              <a:rPr sz="4000" i="1" dirty="0" err="1">
                <a:latin typeface="Arial"/>
                <a:ea typeface="Arial"/>
                <a:cs typeface="Arial"/>
                <a:sym typeface="Arial"/>
              </a:rPr>
              <a:t>Rechercher</a:t>
            </a:r>
            <a:r>
              <a:rPr sz="4000" i="1" dirty="0">
                <a:latin typeface="Arial"/>
                <a:ea typeface="Arial"/>
                <a:cs typeface="Arial"/>
                <a:sym typeface="Arial"/>
              </a:rPr>
              <a:t> la </a:t>
            </a:r>
            <a:r>
              <a:rPr sz="4000" i="1" dirty="0" err="1">
                <a:latin typeface="Arial"/>
                <a:ea typeface="Arial"/>
                <a:cs typeface="Arial"/>
                <a:sym typeface="Arial"/>
              </a:rPr>
              <a:t>sagesse</a:t>
            </a:r>
            <a:r>
              <a:rPr sz="4000" i="1" dirty="0">
                <a:latin typeface="Arial"/>
                <a:ea typeface="Arial"/>
                <a:cs typeface="Arial"/>
                <a:sym typeface="Arial"/>
              </a:rPr>
              <a:t> et </a:t>
            </a:r>
            <a:r>
              <a:rPr sz="4000" i="1" dirty="0" err="1">
                <a:latin typeface="Arial"/>
                <a:ea typeface="Arial"/>
                <a:cs typeface="Arial"/>
                <a:sym typeface="Arial"/>
              </a:rPr>
              <a:t>craindre</a:t>
            </a:r>
            <a:r>
              <a:rPr sz="4000" i="1" dirty="0">
                <a:latin typeface="Arial"/>
                <a:ea typeface="Arial"/>
                <a:cs typeface="Arial"/>
                <a:sym typeface="Arial"/>
              </a:rPr>
              <a:t> Dieu </a:t>
            </a:r>
            <a:r>
              <a:rPr sz="4000" i="1" dirty="0" err="1">
                <a:latin typeface="Arial"/>
                <a:ea typeface="Arial"/>
                <a:cs typeface="Arial"/>
                <a:sym typeface="Arial"/>
              </a:rPr>
              <a:t>va</a:t>
            </a:r>
            <a:r>
              <a:rPr sz="4000" i="1" dirty="0">
                <a:latin typeface="Arial"/>
                <a:ea typeface="Arial"/>
                <a:cs typeface="Arial"/>
                <a:sym typeface="Arial"/>
              </a:rPr>
              <a:t> aider à faire des choix </a:t>
            </a:r>
            <a:r>
              <a:rPr sz="4000" i="1" dirty="0" err="1">
                <a:latin typeface="Arial"/>
                <a:ea typeface="Arial"/>
                <a:cs typeface="Arial"/>
                <a:sym typeface="Arial"/>
              </a:rPr>
              <a:t>éclairés</a:t>
            </a:r>
            <a:r>
              <a:rPr sz="4000" i="1" dirty="0">
                <a:latin typeface="Arial"/>
                <a:ea typeface="Arial"/>
                <a:cs typeface="Arial"/>
                <a:sym typeface="Arial"/>
              </a:rPr>
              <a:t>.</a:t>
            </a:r>
          </a:p>
        </p:txBody>
      </p:sp>
      <p:sp>
        <p:nvSpPr>
          <p:cNvPr id="2" name="Espace réservé du numéro de diapositive 1"/>
          <p:cNvSpPr>
            <a:spLocks noGrp="1"/>
          </p:cNvSpPr>
          <p:nvPr>
            <p:ph type="sldNum" sz="quarter" idx="2"/>
          </p:nvPr>
        </p:nvSpPr>
        <p:spPr/>
        <p:txBody>
          <a:bodyPr/>
          <a:lstStyle/>
          <a:p>
            <a:pPr lvl="0">
              <a:defRPr>
                <a:effectLst/>
              </a:defRPr>
            </a:pPr>
            <a:fld id="{86CB4B4D-7CA3-9044-876B-883B54F8677D}" type="slidenum">
              <a:rPr lang="fr-FR" smtClean="0"/>
              <a:t>33</a:t>
            </a:fld>
            <a:endParaRPr lang="fr-FR"/>
          </a:p>
        </p:txBody>
      </p:sp>
    </p:spTree>
    <p:extLst>
      <p:ext uri="{BB962C8B-B14F-4D97-AF65-F5344CB8AC3E}">
        <p14:creationId xmlns:p14="http://schemas.microsoft.com/office/powerpoint/2010/main" val="163545996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42"/>
          <p:cNvSpPr txBox="1">
            <a:spLocks/>
          </p:cNvSpPr>
          <p:nvPr/>
        </p:nvSpPr>
        <p:spPr>
          <a:xfrm>
            <a:off x="295835" y="0"/>
            <a:ext cx="11559834" cy="6858000"/>
          </a:xfrm>
          <a:prstGeom prst="rect">
            <a:avLst/>
          </a:prstGeom>
        </p:spPr>
        <p:txBody>
          <a:bodyPr vert="horz" lIns="0" tIns="0" rIns="0" bIns="0" rtlCol="0">
            <a:normAutofit fontScale="850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defTabSz="685096">
              <a:buNone/>
              <a:defRPr sz="1800">
                <a:solidFill>
                  <a:srgbClr val="000000"/>
                </a:solidFill>
                <a:effectLst/>
              </a:defRPr>
            </a:pPr>
            <a:r>
              <a:rPr lang="fr-FR" sz="3520" b="1" i="1" dirty="0">
                <a:solidFill>
                  <a:srgbClr val="000000"/>
                </a:solidFill>
              </a:rPr>
              <a:t>  </a:t>
            </a:r>
          </a:p>
          <a:p>
            <a:pPr marL="0" indent="0" defTabSz="685096">
              <a:buNone/>
              <a:defRPr sz="1800">
                <a:solidFill>
                  <a:srgbClr val="000000"/>
                </a:solidFill>
                <a:effectLst/>
              </a:defRPr>
            </a:pPr>
            <a:r>
              <a:rPr lang="fr-FR" sz="3520" b="1" i="1" dirty="0">
                <a:solidFill>
                  <a:srgbClr val="000000"/>
                </a:solidFill>
              </a:rPr>
              <a:t>	</a:t>
            </a:r>
            <a:r>
              <a:rPr lang="fr-FR" sz="3520" b="1" i="1" cap="none" dirty="0">
                <a:solidFill>
                  <a:srgbClr val="000000"/>
                </a:solidFill>
                <a:latin typeface="Arial" panose="020B0604020202020204" pitchFamily="34" charset="0"/>
                <a:cs typeface="Arial" panose="020B0604020202020204" pitchFamily="34" charset="0"/>
              </a:rPr>
              <a:t>La protection du cerveau des jeunes nécessite une approche globale impliquant :</a:t>
            </a:r>
          </a:p>
          <a:p>
            <a:pPr marL="1200150" lvl="1" indent="-742950" defTabSz="685096">
              <a:buFont typeface="+mj-lt"/>
              <a:buAutoNum type="arabicPeriod"/>
              <a:defRPr sz="1800">
                <a:solidFill>
                  <a:srgbClr val="000000"/>
                </a:solidFill>
                <a:effectLst/>
              </a:defRPr>
            </a:pPr>
            <a:r>
              <a:rPr lang="fr-FR" sz="3320" b="1" i="1" cap="none" dirty="0">
                <a:solidFill>
                  <a:srgbClr val="000000"/>
                </a:solidFill>
                <a:latin typeface="Arial" panose="020B0604020202020204" pitchFamily="34" charset="0"/>
                <a:cs typeface="Arial" panose="020B0604020202020204" pitchFamily="34" charset="0"/>
              </a:rPr>
              <a:t>Manger équilibré</a:t>
            </a:r>
          </a:p>
          <a:p>
            <a:pPr marL="1200150" lvl="1" indent="-742950" defTabSz="685096">
              <a:buFont typeface="+mj-lt"/>
              <a:buAutoNum type="arabicPeriod"/>
              <a:defRPr sz="1800">
                <a:solidFill>
                  <a:srgbClr val="000000"/>
                </a:solidFill>
                <a:effectLst/>
              </a:defRPr>
            </a:pPr>
            <a:r>
              <a:rPr lang="fr-FR" sz="3320" b="1" i="1" cap="none" dirty="0">
                <a:solidFill>
                  <a:srgbClr val="000000"/>
                </a:solidFill>
                <a:latin typeface="Arial" panose="020B0604020202020204" pitchFamily="34" charset="0"/>
                <a:cs typeface="Arial" panose="020B0604020202020204" pitchFamily="34" charset="0"/>
              </a:rPr>
              <a:t>Boire de l’eau</a:t>
            </a:r>
          </a:p>
          <a:p>
            <a:pPr marL="1200150" lvl="1" indent="-742950" defTabSz="685096">
              <a:buFont typeface="+mj-lt"/>
              <a:buAutoNum type="arabicPeriod"/>
              <a:defRPr sz="1800">
                <a:solidFill>
                  <a:srgbClr val="000000"/>
                </a:solidFill>
                <a:effectLst/>
              </a:defRPr>
            </a:pPr>
            <a:r>
              <a:rPr lang="fr-FR" sz="3320" b="1" i="1" cap="none" dirty="0">
                <a:solidFill>
                  <a:srgbClr val="000000"/>
                </a:solidFill>
                <a:latin typeface="Arial" panose="020B0604020202020204" pitchFamily="34" charset="0"/>
                <a:cs typeface="Arial" panose="020B0604020202020204" pitchFamily="34" charset="0"/>
              </a:rPr>
              <a:t>Bouger et jouer dehors</a:t>
            </a:r>
          </a:p>
          <a:p>
            <a:pPr marL="1200150" lvl="1" indent="-742950" defTabSz="685096">
              <a:buFont typeface="+mj-lt"/>
              <a:buAutoNum type="arabicPeriod"/>
              <a:defRPr sz="1800">
                <a:solidFill>
                  <a:srgbClr val="000000"/>
                </a:solidFill>
                <a:effectLst/>
              </a:defRPr>
            </a:pPr>
            <a:r>
              <a:rPr lang="fr-FR" sz="3320" b="1" i="1" cap="none" dirty="0">
                <a:solidFill>
                  <a:srgbClr val="000000"/>
                </a:solidFill>
                <a:latin typeface="Arial" panose="020B0604020202020204" pitchFamily="34" charset="0"/>
                <a:cs typeface="Arial" panose="020B0604020202020204" pitchFamily="34" charset="0"/>
              </a:rPr>
              <a:t>Avoir de bonnes relations</a:t>
            </a:r>
          </a:p>
          <a:p>
            <a:pPr marL="1200150" lvl="1" indent="-742950" defTabSz="685096">
              <a:buFont typeface="+mj-lt"/>
              <a:buAutoNum type="arabicPeriod"/>
              <a:defRPr sz="1800">
                <a:solidFill>
                  <a:srgbClr val="000000"/>
                </a:solidFill>
                <a:effectLst/>
              </a:defRPr>
            </a:pPr>
            <a:r>
              <a:rPr lang="fr-FR" sz="3320" b="1" i="1" cap="none" dirty="0">
                <a:solidFill>
                  <a:srgbClr val="000000"/>
                </a:solidFill>
                <a:latin typeface="Arial" panose="020B0604020202020204" pitchFamily="34" charset="0"/>
                <a:cs typeface="Arial" panose="020B0604020202020204" pitchFamily="34" charset="0"/>
              </a:rPr>
              <a:t>Dormir suffisamment</a:t>
            </a:r>
          </a:p>
          <a:p>
            <a:pPr marL="1200150" lvl="1" indent="-742950" defTabSz="685096">
              <a:buFont typeface="+mj-lt"/>
              <a:buAutoNum type="arabicPeriod"/>
              <a:defRPr sz="1800">
                <a:solidFill>
                  <a:srgbClr val="000000"/>
                </a:solidFill>
                <a:effectLst/>
              </a:defRPr>
            </a:pPr>
            <a:r>
              <a:rPr lang="fr-FR" sz="3320" b="1" i="1" cap="none" dirty="0">
                <a:solidFill>
                  <a:srgbClr val="000000"/>
                </a:solidFill>
                <a:latin typeface="Arial" panose="020B0604020202020204" pitchFamily="34" charset="0"/>
                <a:cs typeface="Arial" panose="020B0604020202020204" pitchFamily="34" charset="0"/>
              </a:rPr>
              <a:t>Éviter les écrans tard le soir</a:t>
            </a:r>
          </a:p>
          <a:p>
            <a:pPr marL="1200150" lvl="1" indent="-742950" defTabSz="685096">
              <a:buFont typeface="+mj-lt"/>
              <a:buAutoNum type="arabicPeriod"/>
              <a:defRPr sz="1800">
                <a:solidFill>
                  <a:srgbClr val="000000"/>
                </a:solidFill>
                <a:effectLst/>
              </a:defRPr>
            </a:pPr>
            <a:r>
              <a:rPr lang="fr-FR" sz="3320" b="1" i="1" cap="none" dirty="0">
                <a:solidFill>
                  <a:srgbClr val="000000"/>
                </a:solidFill>
                <a:latin typeface="Arial" panose="020B0604020202020204" pitchFamily="34" charset="0"/>
                <a:cs typeface="Arial" panose="020B0604020202020204" pitchFamily="34" charset="0"/>
              </a:rPr>
              <a:t>Prier et rester proche de Dieu</a:t>
            </a:r>
          </a:p>
          <a:p>
            <a:pPr marL="256910" indent="-256910" defTabSz="685096">
              <a:defRPr sz="1800">
                <a:solidFill>
                  <a:srgbClr val="000000"/>
                </a:solidFill>
                <a:effectLst/>
              </a:defRPr>
            </a:pPr>
            <a:r>
              <a:rPr lang="fr-FR" sz="3520" b="1" i="1" cap="none" dirty="0">
                <a:solidFill>
                  <a:srgbClr val="0070C0"/>
                </a:solidFill>
                <a:latin typeface="Arial" panose="020B0604020202020204" pitchFamily="34" charset="0"/>
                <a:cs typeface="Arial" panose="020B0604020202020204" pitchFamily="34" charset="0"/>
              </a:rPr>
              <a:t>En intégrant ces éléments, les jeunes développent leur plein potentiel et mènent une vie équilibrée et résiliente sur le plan physique, mental, émotionnel, social et spirituel.</a:t>
            </a:r>
          </a:p>
        </p:txBody>
      </p:sp>
      <p:sp>
        <p:nvSpPr>
          <p:cNvPr id="2" name="Espace réservé du numéro de diapositive 1"/>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3129347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975316" y="572756"/>
            <a:ext cx="10302910" cy="4585397"/>
          </a:xfrm>
        </p:spPr>
        <p:txBody>
          <a:bodyPr>
            <a:normAutofit fontScale="77500" lnSpcReduction="20000"/>
          </a:bodyPr>
          <a:lstStyle/>
          <a:p>
            <a:pPr marL="291944" indent="-291944" algn="ctr" defTabSz="778519">
              <a:spcBef>
                <a:spcPts val="1200"/>
              </a:spcBef>
            </a:pPr>
            <a:r>
              <a:rPr lang="fr-FR" sz="3600" b="1" i="1" dirty="0"/>
              <a:t>Ton cerveau, c’est un cadeau de Dieu. </a:t>
            </a:r>
          </a:p>
          <a:p>
            <a:pPr marL="291944" indent="-291944" algn="ctr" defTabSz="778519">
              <a:spcBef>
                <a:spcPts val="1200"/>
              </a:spcBef>
            </a:pPr>
            <a:r>
              <a:rPr lang="fr-FR" sz="3600" b="1" i="1" dirty="0"/>
              <a:t>C’est une terre fertile. Ce que tu plantes dedans maintenant, grandira demain.</a:t>
            </a:r>
          </a:p>
          <a:p>
            <a:pPr marL="291944" indent="-291944" algn="ctr" defTabSz="778519">
              <a:spcBef>
                <a:spcPts val="1200"/>
              </a:spcBef>
            </a:pPr>
            <a:r>
              <a:rPr lang="fr-FR" sz="3600" b="1" i="1" dirty="0"/>
              <a:t>Alors, choisis de nourrir ton esprit avec de bonnes choses. Choisis de remplir ton verre uniquement avec de la bonne eau.</a:t>
            </a:r>
          </a:p>
          <a:p>
            <a:pPr marL="291944" indent="-291944" algn="ctr" defTabSz="778519">
              <a:spcBef>
                <a:spcPts val="1200"/>
              </a:spcBef>
            </a:pPr>
            <a:r>
              <a:rPr lang="fr-FR" sz="3600" b="1" i="1" dirty="0"/>
              <a:t>Et toi, adulte, aide-nous à grandir dans un environnement d’amour, de foi et de sagesse.</a:t>
            </a:r>
          </a:p>
          <a:p>
            <a:pPr marL="291944" indent="-291944" algn="ctr" defTabSz="778519">
              <a:spcBef>
                <a:spcPts val="1200"/>
              </a:spcBef>
            </a:pPr>
            <a:r>
              <a:rPr lang="fr-FR" sz="3600" b="1" i="1" dirty="0"/>
              <a:t>À nous de jouer avec l’aide de Dieu !</a:t>
            </a:r>
          </a:p>
          <a:p>
            <a:endParaRPr lang="fr-FR" dirty="0"/>
          </a:p>
        </p:txBody>
      </p:sp>
      <p:sp>
        <p:nvSpPr>
          <p:cNvPr id="4" name="Espace réservé du numéro de diapositive 3"/>
          <p:cNvSpPr>
            <a:spLocks noGrp="1"/>
          </p:cNvSpPr>
          <p:nvPr>
            <p:ph type="sldNum" sz="quarter" idx="12"/>
          </p:nvPr>
        </p:nvSpPr>
        <p:spPr/>
        <p:txBody>
          <a:bodyPr/>
          <a:lstStyle/>
          <a:p>
            <a:fld id="{6D22F896-40B5-4ADD-8801-0D06FADFA095}" type="slidenum">
              <a:rPr lang="en-US" smtClean="0"/>
              <a:t>35</a:t>
            </a:fld>
            <a:endParaRPr lang="en-US" dirty="0"/>
          </a:p>
        </p:txBody>
      </p:sp>
      <p:pic>
        <p:nvPicPr>
          <p:cNvPr id="8" name="image1.tif"/>
          <p:cNvPicPr/>
          <p:nvPr/>
        </p:nvPicPr>
        <p:blipFill>
          <a:blip r:embed="rId2"/>
          <a:srcRect r="12323" b="758"/>
          <a:stretch>
            <a:fillRect/>
          </a:stretch>
        </p:blipFill>
        <p:spPr>
          <a:xfrm>
            <a:off x="9547411" y="5158153"/>
            <a:ext cx="2699159" cy="1699847"/>
          </a:xfrm>
          <a:prstGeom prst="rect">
            <a:avLst/>
          </a:prstGeom>
          <a:ln w="12700">
            <a:miter lim="400000"/>
          </a:ln>
        </p:spPr>
      </p:pic>
    </p:spTree>
    <p:extLst>
      <p:ext uri="{BB962C8B-B14F-4D97-AF65-F5344CB8AC3E}">
        <p14:creationId xmlns:p14="http://schemas.microsoft.com/office/powerpoint/2010/main" val="1210684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975316" y="720674"/>
            <a:ext cx="10302910" cy="2358703"/>
          </a:xfrm>
        </p:spPr>
        <p:txBody>
          <a:bodyPr>
            <a:normAutofit/>
          </a:bodyPr>
          <a:lstStyle/>
          <a:p>
            <a:pPr marL="0" indent="0" algn="ctr" defTabSz="778519">
              <a:spcBef>
                <a:spcPts val="1200"/>
              </a:spcBef>
              <a:buNone/>
            </a:pPr>
            <a:r>
              <a:rPr lang="fr-FR" sz="4800" b="1" i="1" dirty="0"/>
              <a:t>Que le </a:t>
            </a:r>
            <a:r>
              <a:rPr lang="fr-FR" sz="4800" b="1" i="1" dirty="0" err="1"/>
              <a:t>SeiGNEUR</a:t>
            </a:r>
            <a:r>
              <a:rPr lang="fr-FR" sz="4800" b="1" i="1" dirty="0"/>
              <a:t> vous bénisse !</a:t>
            </a:r>
          </a:p>
          <a:p>
            <a:pPr marL="0" indent="0" algn="ctr" defTabSz="778519">
              <a:spcBef>
                <a:spcPts val="1200"/>
              </a:spcBef>
              <a:buNone/>
            </a:pPr>
            <a:r>
              <a:rPr lang="fr-FR" sz="4800" b="1" i="1" dirty="0"/>
              <a:t>Bon sabbat !</a:t>
            </a:r>
            <a:endParaRPr lang="fr-FR" sz="4800" dirty="0"/>
          </a:p>
        </p:txBody>
      </p:sp>
      <p:sp>
        <p:nvSpPr>
          <p:cNvPr id="4" name="Espace réservé du numéro de diapositive 3"/>
          <p:cNvSpPr>
            <a:spLocks noGrp="1"/>
          </p:cNvSpPr>
          <p:nvPr>
            <p:ph type="sldNum" sz="quarter" idx="12"/>
          </p:nvPr>
        </p:nvSpPr>
        <p:spPr/>
        <p:txBody>
          <a:bodyPr/>
          <a:lstStyle/>
          <a:p>
            <a:fld id="{6D22F896-40B5-4ADD-8801-0D06FADFA095}" type="slidenum">
              <a:rPr lang="en-US" smtClean="0"/>
              <a:t>36</a:t>
            </a:fld>
            <a:endParaRPr lang="en-US" dirty="0"/>
          </a:p>
        </p:txBody>
      </p:sp>
      <p:pic>
        <p:nvPicPr>
          <p:cNvPr id="8" name="image1.tif"/>
          <p:cNvPicPr/>
          <p:nvPr/>
        </p:nvPicPr>
        <p:blipFill>
          <a:blip r:embed="rId2"/>
          <a:srcRect r="12323" b="758"/>
          <a:stretch>
            <a:fillRect/>
          </a:stretch>
        </p:blipFill>
        <p:spPr>
          <a:xfrm>
            <a:off x="3216589" y="3429000"/>
            <a:ext cx="5758821" cy="3429000"/>
          </a:xfrm>
          <a:prstGeom prst="rect">
            <a:avLst/>
          </a:prstGeom>
          <a:ln w="12700">
            <a:miter lim="400000"/>
          </a:ln>
        </p:spPr>
      </p:pic>
    </p:spTree>
    <p:extLst>
      <p:ext uri="{BB962C8B-B14F-4D97-AF65-F5344CB8AC3E}">
        <p14:creationId xmlns:p14="http://schemas.microsoft.com/office/powerpoint/2010/main" val="37507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3264" y="363780"/>
            <a:ext cx="6685472" cy="5413779"/>
          </a:xfrm>
          <a:prstGeom prst="rect">
            <a:avLst/>
          </a:prstGeom>
        </p:spPr>
      </p:pic>
      <p:sp>
        <p:nvSpPr>
          <p:cNvPr id="5" name="Titre 1"/>
          <p:cNvSpPr>
            <a:spLocks noGrp="1"/>
          </p:cNvSpPr>
          <p:nvPr>
            <p:ph type="title"/>
          </p:nvPr>
        </p:nvSpPr>
        <p:spPr>
          <a:xfrm>
            <a:off x="-232729" y="6122170"/>
            <a:ext cx="12657458" cy="735830"/>
          </a:xfrm>
        </p:spPr>
        <p:txBody>
          <a:bodyPr>
            <a:normAutofit/>
          </a:bodyPr>
          <a:lstStyle/>
          <a:p>
            <a:r>
              <a:rPr lang="fr-FR" dirty="0"/>
              <a:t>Mauvaises choses ou bonnes choses?</a:t>
            </a:r>
          </a:p>
        </p:txBody>
      </p:sp>
      <p:sp>
        <p:nvSpPr>
          <p:cNvPr id="2" name="Espace réservé du numéro de diapositive 1"/>
          <p:cNvSpPr>
            <a:spLocks noGrp="1"/>
          </p:cNvSpPr>
          <p:nvPr>
            <p:ph type="sldNum" sz="quarter" idx="12"/>
          </p:nvPr>
        </p:nvSpPr>
        <p:spPr>
          <a:xfrm>
            <a:off x="10634591" y="6307522"/>
            <a:ext cx="941110" cy="550478"/>
          </a:xfrm>
        </p:spPr>
        <p:txBody>
          <a:bodyPr/>
          <a:lstStyle/>
          <a:p>
            <a:r>
              <a:rPr lang="fr-FR" dirty="0"/>
              <a:t>Crédit image: Gemini</a:t>
            </a:r>
          </a:p>
        </p:txBody>
      </p:sp>
    </p:spTree>
    <p:extLst>
      <p:ext uri="{BB962C8B-B14F-4D97-AF65-F5344CB8AC3E}">
        <p14:creationId xmlns:p14="http://schemas.microsoft.com/office/powerpoint/2010/main" val="1186276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664" y="405036"/>
            <a:ext cx="5546785" cy="5517070"/>
          </a:xfrm>
          <a:prstGeom prst="rect">
            <a:avLst/>
          </a:prstGeom>
        </p:spPr>
      </p:pic>
      <p:sp>
        <p:nvSpPr>
          <p:cNvPr id="5" name="Titre 1"/>
          <p:cNvSpPr>
            <a:spLocks noGrp="1"/>
          </p:cNvSpPr>
          <p:nvPr>
            <p:ph type="title"/>
          </p:nvPr>
        </p:nvSpPr>
        <p:spPr>
          <a:xfrm>
            <a:off x="1050359" y="6070636"/>
            <a:ext cx="10364451" cy="735830"/>
          </a:xfrm>
        </p:spPr>
        <p:txBody>
          <a:bodyPr/>
          <a:lstStyle/>
          <a:p>
            <a:r>
              <a:rPr lang="fr-FR" dirty="0"/>
              <a:t>Ou Les deux en même temps?</a:t>
            </a:r>
          </a:p>
        </p:txBody>
      </p:sp>
      <p:sp>
        <p:nvSpPr>
          <p:cNvPr id="3" name="ZoneTexte 2">
            <a:extLst>
              <a:ext uri="{FF2B5EF4-FFF2-40B4-BE49-F238E27FC236}">
                <a16:creationId xmlns:a16="http://schemas.microsoft.com/office/drawing/2014/main" id="{21B0A42E-C12D-969D-D92D-692C5BA651F2}"/>
              </a:ext>
            </a:extLst>
          </p:cNvPr>
          <p:cNvSpPr txBox="1"/>
          <p:nvPr/>
        </p:nvSpPr>
        <p:spPr>
          <a:xfrm>
            <a:off x="3610708" y="6424246"/>
            <a:ext cx="184731" cy="369332"/>
          </a:xfrm>
          <a:prstGeom prst="rect">
            <a:avLst/>
          </a:prstGeom>
          <a:noFill/>
        </p:spPr>
        <p:txBody>
          <a:bodyPr wrap="none" rtlCol="0">
            <a:spAutoFit/>
          </a:bodyPr>
          <a:lstStyle/>
          <a:p>
            <a:endParaRPr lang="fr-FR" dirty="0"/>
          </a:p>
        </p:txBody>
      </p:sp>
      <p:sp>
        <p:nvSpPr>
          <p:cNvPr id="4" name="Espace réservé du numéro de diapositive 3"/>
          <p:cNvSpPr>
            <a:spLocks noGrp="1"/>
          </p:cNvSpPr>
          <p:nvPr>
            <p:ph type="sldNum" sz="quarter" idx="12"/>
          </p:nvPr>
        </p:nvSpPr>
        <p:spPr/>
        <p:txBody>
          <a:bodyPr/>
          <a:lstStyle/>
          <a:p>
            <a:fld id="{6D22F896-40B5-4ADD-8801-0D06FADFA095}" type="slidenum">
              <a:rPr lang="en-US" smtClean="0"/>
              <a:t>5</a:t>
            </a:fld>
            <a:endParaRPr lang="en-US" dirty="0"/>
          </a:p>
        </p:txBody>
      </p:sp>
      <p:sp>
        <p:nvSpPr>
          <p:cNvPr id="6" name="Espace réservé du numéro de diapositive 1"/>
          <p:cNvSpPr txBox="1">
            <a:spLocks/>
          </p:cNvSpPr>
          <p:nvPr/>
        </p:nvSpPr>
        <p:spPr>
          <a:xfrm>
            <a:off x="10634591" y="6307522"/>
            <a:ext cx="941110" cy="550478"/>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Crédit image: Gemini</a:t>
            </a:r>
            <a:endParaRPr lang="fr-FR" dirty="0"/>
          </a:p>
        </p:txBody>
      </p:sp>
    </p:spTree>
    <p:extLst>
      <p:ext uri="{BB962C8B-B14F-4D97-AF65-F5344CB8AC3E}">
        <p14:creationId xmlns:p14="http://schemas.microsoft.com/office/powerpoint/2010/main" val="1647791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939" y="402483"/>
            <a:ext cx="8850923" cy="5123418"/>
          </a:xfrm>
          <a:prstGeom prst="rect">
            <a:avLst/>
          </a:prstGeom>
        </p:spPr>
      </p:pic>
      <p:sp>
        <p:nvSpPr>
          <p:cNvPr id="5" name="Titre 1"/>
          <p:cNvSpPr>
            <a:spLocks noGrp="1"/>
          </p:cNvSpPr>
          <p:nvPr>
            <p:ph type="title"/>
          </p:nvPr>
        </p:nvSpPr>
        <p:spPr>
          <a:xfrm>
            <a:off x="685174" y="5719687"/>
            <a:ext cx="10364451" cy="735830"/>
          </a:xfrm>
        </p:spPr>
        <p:txBody>
          <a:bodyPr>
            <a:normAutofit fontScale="90000"/>
          </a:bodyPr>
          <a:lstStyle/>
          <a:p>
            <a:r>
              <a:rPr lang="fr-FR" b="1" dirty="0">
                <a:cs typeface="Arial" panose="020B0604020202020204" pitchFamily="34" charset="0"/>
              </a:rPr>
              <a:t>Avec de bonnes choses…</a:t>
            </a:r>
            <a:br>
              <a:rPr lang="fr-FR" b="1" dirty="0">
                <a:cs typeface="Arial" panose="020B0604020202020204" pitchFamily="34" charset="0"/>
              </a:rPr>
            </a:br>
            <a:r>
              <a:rPr lang="fr-FR" b="1" dirty="0">
                <a:cs typeface="Arial" panose="020B0604020202020204" pitchFamily="34" charset="0"/>
              </a:rPr>
              <a:t>les choses mauvaises s’en vont </a:t>
            </a:r>
          </a:p>
        </p:txBody>
      </p:sp>
      <p:sp>
        <p:nvSpPr>
          <p:cNvPr id="2" name="Espace réservé du numéro de diapositive 1"/>
          <p:cNvSpPr>
            <a:spLocks noGrp="1"/>
          </p:cNvSpPr>
          <p:nvPr>
            <p:ph type="sldNum" sz="quarter" idx="12"/>
          </p:nvPr>
        </p:nvSpPr>
        <p:spPr/>
        <p:txBody>
          <a:bodyPr/>
          <a:lstStyle/>
          <a:p>
            <a:fld id="{6D22F896-40B5-4ADD-8801-0D06FADFA095}" type="slidenum">
              <a:rPr lang="en-US" smtClean="0"/>
              <a:t>6</a:t>
            </a:fld>
            <a:endParaRPr lang="en-US" dirty="0"/>
          </a:p>
        </p:txBody>
      </p:sp>
      <p:sp>
        <p:nvSpPr>
          <p:cNvPr id="6" name="Espace réservé du numéro de diapositive 1"/>
          <p:cNvSpPr txBox="1">
            <a:spLocks/>
          </p:cNvSpPr>
          <p:nvPr/>
        </p:nvSpPr>
        <p:spPr>
          <a:xfrm>
            <a:off x="10634591" y="6307522"/>
            <a:ext cx="941110" cy="550478"/>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Crédit image: Gemini</a:t>
            </a:r>
            <a:endParaRPr lang="fr-FR" dirty="0"/>
          </a:p>
        </p:txBody>
      </p:sp>
    </p:spTree>
    <p:extLst>
      <p:ext uri="{BB962C8B-B14F-4D97-AF65-F5344CB8AC3E}">
        <p14:creationId xmlns:p14="http://schemas.microsoft.com/office/powerpoint/2010/main" val="3528820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11699631" cy="5780782"/>
          </a:xfrm>
        </p:spPr>
      </p:pic>
      <p:sp>
        <p:nvSpPr>
          <p:cNvPr id="3" name="ZoneTexte 2">
            <a:extLst>
              <a:ext uri="{FF2B5EF4-FFF2-40B4-BE49-F238E27FC236}">
                <a16:creationId xmlns:a16="http://schemas.microsoft.com/office/drawing/2014/main" id="{40F380EB-65FE-4859-B659-C8A4292FE394}"/>
              </a:ext>
            </a:extLst>
          </p:cNvPr>
          <p:cNvSpPr txBox="1"/>
          <p:nvPr/>
        </p:nvSpPr>
        <p:spPr>
          <a:xfrm>
            <a:off x="62606" y="5780782"/>
            <a:ext cx="11215620" cy="1077218"/>
          </a:xfrm>
          <a:prstGeom prst="rect">
            <a:avLst/>
          </a:prstGeom>
          <a:noFill/>
        </p:spPr>
        <p:txBody>
          <a:bodyPr wrap="square" rtlCol="0">
            <a:spAutoFit/>
          </a:bodyPr>
          <a:lstStyle/>
          <a:p>
            <a:pPr algn="ctr"/>
            <a:r>
              <a:rPr lang="fr-FR" sz="3200" dirty="0"/>
              <a:t>	</a:t>
            </a:r>
            <a:r>
              <a:rPr lang="fr-FR" sz="3200" b="1" dirty="0">
                <a:latin typeface="+mj-lt"/>
                <a:cs typeface="Arial" panose="020B0604020202020204" pitchFamily="34" charset="0"/>
              </a:rPr>
              <a:t>TU CONTINUES À NOURRIR TON CERVEAU </a:t>
            </a:r>
          </a:p>
          <a:p>
            <a:pPr algn="ctr"/>
            <a:r>
              <a:rPr lang="fr-FR" sz="3200" b="1" dirty="0">
                <a:latin typeface="+mj-lt"/>
                <a:cs typeface="Arial" panose="020B0604020202020204" pitchFamily="34" charset="0"/>
              </a:rPr>
              <a:t>DE BONNES CHOSES </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t>7</a:t>
            </a:fld>
            <a:endParaRPr lang="en-US" dirty="0"/>
          </a:p>
        </p:txBody>
      </p:sp>
      <p:sp>
        <p:nvSpPr>
          <p:cNvPr id="6" name="Espace réservé du numéro de diapositive 1"/>
          <p:cNvSpPr txBox="1">
            <a:spLocks/>
          </p:cNvSpPr>
          <p:nvPr/>
        </p:nvSpPr>
        <p:spPr>
          <a:xfrm>
            <a:off x="10634591" y="6307522"/>
            <a:ext cx="941110" cy="550478"/>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Crédit image: Gemini</a:t>
            </a:r>
            <a:endParaRPr lang="fr-FR" dirty="0"/>
          </a:p>
        </p:txBody>
      </p:sp>
    </p:spTree>
    <p:extLst>
      <p:ext uri="{BB962C8B-B14F-4D97-AF65-F5344CB8AC3E}">
        <p14:creationId xmlns:p14="http://schemas.microsoft.com/office/powerpoint/2010/main" val="2450638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72055" y="1731552"/>
            <a:ext cx="7831015" cy="5126448"/>
          </a:xfrm>
        </p:spPr>
      </p:pic>
      <p:sp>
        <p:nvSpPr>
          <p:cNvPr id="3" name="Espace réservé du numéro de diapositive 2"/>
          <p:cNvSpPr>
            <a:spLocks noGrp="1"/>
          </p:cNvSpPr>
          <p:nvPr>
            <p:ph type="sldNum" sz="quarter" idx="12"/>
          </p:nvPr>
        </p:nvSpPr>
        <p:spPr/>
        <p:txBody>
          <a:bodyPr/>
          <a:lstStyle/>
          <a:p>
            <a:fld id="{6D22F896-40B5-4ADD-8801-0D06FADFA095}" type="slidenum">
              <a:rPr lang="en-US" smtClean="0"/>
              <a:t>8</a:t>
            </a:fld>
            <a:endParaRPr lang="en-US" dirty="0"/>
          </a:p>
        </p:txBody>
      </p:sp>
      <p:sp>
        <p:nvSpPr>
          <p:cNvPr id="5" name="Espace réservé du numéro de diapositive 1"/>
          <p:cNvSpPr txBox="1">
            <a:spLocks/>
          </p:cNvSpPr>
          <p:nvPr/>
        </p:nvSpPr>
        <p:spPr>
          <a:xfrm>
            <a:off x="10634591" y="6307522"/>
            <a:ext cx="941110" cy="550478"/>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Crédit image: Gemini</a:t>
            </a:r>
            <a:endParaRPr lang="fr-FR" dirty="0"/>
          </a:p>
        </p:txBody>
      </p:sp>
      <p:sp>
        <p:nvSpPr>
          <p:cNvPr id="6" name="Titre 1">
            <a:extLst>
              <a:ext uri="{FF2B5EF4-FFF2-40B4-BE49-F238E27FC236}">
                <a16:creationId xmlns:a16="http://schemas.microsoft.com/office/drawing/2014/main" id="{275CEDBF-CF62-23E0-9FB4-DD78E3F00F8E}"/>
              </a:ext>
            </a:extLst>
          </p:cNvPr>
          <p:cNvSpPr>
            <a:spLocks noGrp="1"/>
          </p:cNvSpPr>
          <p:nvPr>
            <p:ph type="title"/>
          </p:nvPr>
        </p:nvSpPr>
        <p:spPr>
          <a:xfrm>
            <a:off x="1135117" y="315311"/>
            <a:ext cx="10143109" cy="1357120"/>
          </a:xfrm>
        </p:spPr>
        <p:txBody>
          <a:bodyPr/>
          <a:lstStyle/>
          <a:p>
            <a:r>
              <a:rPr lang="fr-FR" dirty="0"/>
              <a:t>Pourquoi parler du cerveau ?</a:t>
            </a:r>
          </a:p>
        </p:txBody>
      </p:sp>
    </p:spTree>
    <p:extLst>
      <p:ext uri="{BB962C8B-B14F-4D97-AF65-F5344CB8AC3E}">
        <p14:creationId xmlns:p14="http://schemas.microsoft.com/office/powerpoint/2010/main" val="1123089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p:cNvSpPr>
          <p:nvPr>
            <p:ph type="title" idx="4294967295"/>
          </p:nvPr>
        </p:nvSpPr>
        <p:spPr>
          <a:xfrm>
            <a:off x="1981200" y="274638"/>
            <a:ext cx="8229600" cy="1143001"/>
          </a:xfrm>
          <a:prstGeom prst="rect">
            <a:avLst/>
          </a:prstGeom>
        </p:spPr>
        <p:txBody>
          <a:bodyPr vert="horz" lIns="0" tIns="0" rIns="0" bIns="0" rtlCol="0" anchor="ctr">
            <a:normAutofit/>
          </a:bodyPr>
          <a:lstStyle/>
          <a:p>
            <a:pPr lvl="0">
              <a:defRPr>
                <a:solidFill>
                  <a:srgbClr val="000000"/>
                </a:solidFill>
                <a:effectLst/>
                <a:latin typeface="Calibri"/>
                <a:ea typeface="Calibri"/>
                <a:cs typeface="Calibri"/>
                <a:sym typeface="Calibri"/>
              </a:defRPr>
            </a:pPr>
            <a:endParaRPr/>
          </a:p>
        </p:txBody>
      </p:sp>
      <p:sp>
        <p:nvSpPr>
          <p:cNvPr id="113" name="Shape 113"/>
          <p:cNvSpPr>
            <a:spLocks noGrp="1"/>
          </p:cNvSpPr>
          <p:nvPr>
            <p:ph type="body" idx="4294967295"/>
          </p:nvPr>
        </p:nvSpPr>
        <p:spPr>
          <a:xfrm>
            <a:off x="19048" y="4286250"/>
            <a:ext cx="12001502" cy="2490468"/>
          </a:xfrm>
          <a:prstGeom prst="rect">
            <a:avLst/>
          </a:prstGeom>
        </p:spPr>
        <p:txBody>
          <a:bodyPr vert="horz" lIns="0" tIns="0" rIns="0" bIns="0" rtlCol="0">
            <a:normAutofit fontScale="77500" lnSpcReduction="20000"/>
          </a:bodyPr>
          <a:lstStyle/>
          <a:p>
            <a:pPr marL="0" indent="0" algn="ctr">
              <a:buClrTx/>
              <a:buNone/>
              <a:defRPr>
                <a:solidFill>
                  <a:srgbClr val="000000"/>
                </a:solidFill>
                <a:latin typeface="Calibri"/>
                <a:ea typeface="Calibri"/>
                <a:cs typeface="Calibri"/>
                <a:sym typeface="Calibri"/>
              </a:defRPr>
            </a:pPr>
            <a:r>
              <a:rPr lang="fr-FR" sz="4000" dirty="0"/>
              <a:t>	</a:t>
            </a:r>
            <a:r>
              <a:rPr lang="fr-FR" sz="4000" b="1" i="1" dirty="0">
                <a:latin typeface="Arial" panose="020B0604020202020204" pitchFamily="34" charset="0"/>
                <a:cs typeface="Arial" panose="020B0604020202020204" pitchFamily="34" charset="0"/>
              </a:rPr>
              <a:t>Aujourd’hui, protéger le cerveau des enfants, des jeunes et de l’adulte est un enjeu crucial pour 	garantir un développement optimal </a:t>
            </a:r>
          </a:p>
          <a:p>
            <a:pPr marL="0" indent="0" algn="ctr">
              <a:buClrTx/>
              <a:buNone/>
              <a:defRPr>
                <a:solidFill>
                  <a:srgbClr val="000000"/>
                </a:solidFill>
                <a:latin typeface="Calibri"/>
                <a:ea typeface="Calibri"/>
                <a:cs typeface="Calibri"/>
                <a:sym typeface="Calibri"/>
              </a:defRPr>
            </a:pPr>
            <a:r>
              <a:rPr lang="fr-FR" sz="4000" b="1" i="1" dirty="0">
                <a:latin typeface="Arial" panose="020B0604020202020204" pitchFamily="34" charset="0"/>
                <a:cs typeface="Arial" panose="020B0604020202020204" pitchFamily="34" charset="0"/>
              </a:rPr>
              <a:t>		et un bien-être à long terme.</a:t>
            </a:r>
          </a:p>
          <a:p>
            <a:pPr lvl="0">
              <a:buClrTx/>
              <a:buFont typeface="Arial"/>
              <a:defRPr>
                <a:solidFill>
                  <a:srgbClr val="000000"/>
                </a:solidFill>
                <a:latin typeface="Calibri"/>
                <a:ea typeface="Calibri"/>
                <a:cs typeface="Calibri"/>
                <a:sym typeface="Calibri"/>
              </a:defRPr>
            </a:pPr>
            <a:endParaRPr dirty="0"/>
          </a:p>
        </p:txBody>
      </p:sp>
      <p:pic>
        <p:nvPicPr>
          <p:cNvPr id="115" name="pasted-image.tif"/>
          <p:cNvPicPr/>
          <p:nvPr/>
        </p:nvPicPr>
        <p:blipFill>
          <a:blip r:embed="rId2"/>
          <a:srcRect r="12324" b="759"/>
          <a:stretch>
            <a:fillRect/>
          </a:stretch>
        </p:blipFill>
        <p:spPr>
          <a:xfrm>
            <a:off x="19048" y="0"/>
            <a:ext cx="12001502" cy="4286250"/>
          </a:xfrm>
          <a:prstGeom prst="rect">
            <a:avLst/>
          </a:prstGeom>
          <a:ln w="12700">
            <a:miter lim="400000"/>
          </a:ln>
        </p:spPr>
      </p:pic>
      <p:sp>
        <p:nvSpPr>
          <p:cNvPr id="116" name="Shape 116"/>
          <p:cNvSpPr/>
          <p:nvPr/>
        </p:nvSpPr>
        <p:spPr>
          <a:xfrm>
            <a:off x="2278092" y="81282"/>
            <a:ext cx="7975897" cy="2046710"/>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291944" indent="-291944" algn="ctr" defTabSz="778519">
              <a:spcBef>
                <a:spcPts val="1200"/>
              </a:spcBef>
            </a:pPr>
            <a:r>
              <a:rPr sz="5500" b="1" i="1">
                <a:solidFill>
                  <a:srgbClr val="FFFB00"/>
                </a:solidFill>
                <a:latin typeface="Arial"/>
                <a:ea typeface="Arial"/>
                <a:cs typeface="Arial"/>
                <a:sym typeface="Arial"/>
              </a:rPr>
              <a:t>Un Cerveau</a:t>
            </a:r>
          </a:p>
          <a:p>
            <a:pPr marL="291944" indent="-291944" algn="ctr" defTabSz="778519">
              <a:spcBef>
                <a:spcPts val="1200"/>
              </a:spcBef>
            </a:pPr>
            <a:r>
              <a:rPr sz="5500" i="1">
                <a:solidFill>
                  <a:srgbClr val="FFFB00"/>
                </a:solidFill>
                <a:latin typeface="Arial"/>
                <a:ea typeface="Arial"/>
                <a:cs typeface="Arial"/>
                <a:sym typeface="Arial"/>
              </a:rPr>
              <a:t> </a:t>
            </a:r>
            <a:r>
              <a:rPr sz="6200" b="1">
                <a:solidFill>
                  <a:srgbClr val="FF3300"/>
                </a:solidFill>
                <a:latin typeface="Arial"/>
                <a:ea typeface="Arial"/>
                <a:cs typeface="Arial"/>
                <a:sym typeface="Arial"/>
              </a:rPr>
              <a:t>SOUS PROTECTION</a:t>
            </a:r>
          </a:p>
        </p:txBody>
      </p:sp>
      <p:sp>
        <p:nvSpPr>
          <p:cNvPr id="2" name="Espace réservé du numéro de diapositive 1"/>
          <p:cNvSpPr>
            <a:spLocks noGrp="1"/>
          </p:cNvSpPr>
          <p:nvPr>
            <p:ph type="sldNum" sz="quarter" idx="2"/>
          </p:nvPr>
        </p:nvSpPr>
        <p:spPr/>
        <p:txBody>
          <a:bodyPr/>
          <a:lstStyle/>
          <a:p>
            <a:pPr lvl="0">
              <a:defRPr>
                <a:effectLst/>
              </a:defRPr>
            </a:pPr>
            <a:fld id="{86CB4B4D-7CA3-9044-876B-883B54F8677D}" type="slidenum">
              <a:rPr lang="fr-FR" smtClean="0"/>
              <a:t>9</a:t>
            </a:fld>
            <a:endParaRPr lang="fr-FR"/>
          </a:p>
        </p:txBody>
      </p:sp>
    </p:spTree>
    <p:extLst>
      <p:ext uri="{BB962C8B-B14F-4D97-AF65-F5344CB8AC3E}">
        <p14:creationId xmlns:p14="http://schemas.microsoft.com/office/powerpoint/2010/main" val="3274682108"/>
      </p:ext>
    </p:extLst>
  </p:cSld>
  <p:clrMapOvr>
    <a:masterClrMapping/>
  </p:clrMapOvr>
  <p:transition spd="med"/>
</p:sld>
</file>

<file path=ppt/theme/theme1.xml><?xml version="1.0" encoding="utf-8"?>
<a:theme xmlns:a="http://schemas.openxmlformats.org/drawingml/2006/main" name="Ronds dans l’eau">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Ronds dans l’eau</Template>
  <TotalTime>3689</TotalTime>
  <Words>1208</Words>
  <Application>Microsoft Macintosh PowerPoint</Application>
  <PresentationFormat>Grand écran</PresentationFormat>
  <Paragraphs>154</Paragraphs>
  <Slides>36</Slides>
  <Notes>8</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36</vt:i4>
      </vt:variant>
    </vt:vector>
  </HeadingPairs>
  <TitlesOfParts>
    <vt:vector size="40" baseType="lpstr">
      <vt:lpstr>Arial</vt:lpstr>
      <vt:lpstr>Calibri</vt:lpstr>
      <vt:lpstr>Tw Cen MT</vt:lpstr>
      <vt:lpstr>Ronds dans l’eau</vt:lpstr>
      <vt:lpstr>Présentation PowerPoint</vt:lpstr>
      <vt:lpstr>Le cerveau c’est quoi pour toi ?…</vt:lpstr>
      <vt:lpstr>De quoi nourris-tu ton cerveau?</vt:lpstr>
      <vt:lpstr>Mauvaises choses ou bonnes choses?</vt:lpstr>
      <vt:lpstr>Ou Les deux en même temps?</vt:lpstr>
      <vt:lpstr>Avec de bonnes choses… les choses mauvaises s’en vont </vt:lpstr>
      <vt:lpstr>Présentation PowerPoint</vt:lpstr>
      <vt:lpstr>Pourquoi parler du cerveau ?</vt:lpstr>
      <vt:lpstr>Présentation PowerPoint</vt:lpstr>
      <vt:lpstr>Objectifs du message</vt:lpstr>
      <vt:lpstr>Présentation PowerPoint</vt:lpstr>
      <vt:lpstr>Présentation PowerPoint</vt:lpstr>
      <vt:lpstr>Présentation PowerPoint</vt:lpstr>
      <vt:lpstr>Présentation PowerPoint</vt:lpstr>
      <vt:lpstr>Présentation PowerPoint</vt:lpstr>
      <vt:lpstr>Facteurs de protection</vt:lpstr>
      <vt:lpstr>Présentation PowerPoint</vt:lpstr>
      <vt:lpstr>Présentation PowerPoint</vt:lpstr>
      <vt:lpstr>Présentation PowerPoint</vt:lpstr>
      <vt:lpstr>Pourquoi le sommeil est-il vital pour lE JEUNE ?</vt:lpstr>
      <vt:lpstr>Les phases du sommeil</vt:lpstr>
      <vt:lpstr>Combien d’heures de sommeil par âge ?</vt:lpstr>
      <vt:lpstr>Présentation PowerPoint</vt:lpstr>
      <vt:lpstr>Présentation PowerPoint</vt:lpstr>
      <vt:lpstr>Présentation PowerPoint</vt:lpstr>
      <vt:lpstr>Présentation PowerPoint</vt:lpstr>
      <vt:lpstr>Présentation PowerPoint</vt:lpstr>
      <vt:lpstr>Présentation PowerPoint</vt:lpstr>
      <vt:lpstr>Votre rôle d’adultes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Compte Microsoft</dc:creator>
  <cp:lastModifiedBy>Freddy BOUTIN</cp:lastModifiedBy>
  <cp:revision>74</cp:revision>
  <cp:lastPrinted>2025-07-01T16:07:37Z</cp:lastPrinted>
  <dcterms:created xsi:type="dcterms:W3CDTF">2025-07-01T02:18:38Z</dcterms:created>
  <dcterms:modified xsi:type="dcterms:W3CDTF">2025-07-21T15:23:07Z</dcterms:modified>
</cp:coreProperties>
</file>