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0" r:id="rId4"/>
    <p:sldId id="258" r:id="rId5"/>
    <p:sldId id="261" r:id="rId6"/>
    <p:sldId id="263" r:id="rId7"/>
    <p:sldId id="264" r:id="rId8"/>
    <p:sldId id="262" r:id="rId9"/>
    <p:sldId id="267" r:id="rId10"/>
    <p:sldId id="265" r:id="rId11"/>
    <p:sldId id="259" r:id="rId12"/>
    <p:sldId id="266" r:id="rId13"/>
    <p:sldId id="268" r:id="rId14"/>
    <p:sldId id="269"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600"/>
    <a:srgbClr val="043449"/>
    <a:srgbClr val="5E6373"/>
    <a:srgbClr val="A8B1AA"/>
    <a:srgbClr val="A1646A"/>
    <a:srgbClr val="DE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10" autoAdjust="0"/>
    <p:restoredTop sz="94709"/>
  </p:normalViewPr>
  <p:slideViewPr>
    <p:cSldViewPr snapToGrid="0">
      <p:cViewPr>
        <p:scale>
          <a:sx n="75" d="100"/>
          <a:sy n="75" d="100"/>
        </p:scale>
        <p:origin x="-93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7EB2C-D07E-1A41-A0A9-4EA57E9FCAFF}" type="datetimeFigureOut">
              <a:rPr lang="en-US" smtClean="0"/>
              <a:t>5/30/2025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77B0C-2CB4-A84C-8622-60E1185E1145}" type="slidenum">
              <a:rPr lang="en-US" smtClean="0"/>
              <a:t>‹N°›</a:t>
            </a:fld>
            <a:endParaRPr lang="en-US"/>
          </a:p>
        </p:txBody>
      </p:sp>
    </p:spTree>
    <p:extLst>
      <p:ext uri="{BB962C8B-B14F-4D97-AF65-F5344CB8AC3E}">
        <p14:creationId xmlns:p14="http://schemas.microsoft.com/office/powerpoint/2010/main" val="1541622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677B0C-2CB4-A84C-8622-60E1185E1145}" type="slidenum">
              <a:rPr lang="en-US" smtClean="0"/>
              <a:t>1</a:t>
            </a:fld>
            <a:endParaRPr lang="en-US"/>
          </a:p>
        </p:txBody>
      </p:sp>
    </p:spTree>
    <p:extLst>
      <p:ext uri="{BB962C8B-B14F-4D97-AF65-F5344CB8AC3E}">
        <p14:creationId xmlns:p14="http://schemas.microsoft.com/office/powerpoint/2010/main" val="256800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Nancy’s story: </a:t>
            </a: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Nancy, the firstborn in her family, was raised in a home filled with abuse, violence, and hostility. At age four, she was beaten so severely by her father that she bled from her legs and back. Alongside her mother, as she grew up, Nancy witnessed and suffered her father’s physical and verbal abuse and emotional inconsistency. The only time Nancy felt ”loved and valued” was at the end of the school year when she graduated as an honor student.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As an adult, Nancy struggled with trauma, insecurities, fear, and deep emotional wounds. Feelings of unworthiness and low self-esteem led her to constantly pursue success, belonging, achievements, shallow love, and external validation.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At eight years old, Nancy was diagnosed with a terrible illness that could potentially leave her mute. With tears in her eyes, she cried out to the Lord for healing. After two years of treatment with natural remedies, the Lord restored her health. Nancy promised to dedicate her voice to serving God and sharing the good news. She started preaching at fifteen years old and has lived intentionally, sharing the good news ever since.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677B0C-2CB4-A84C-8622-60E1185E1145}" type="slidenum">
              <a:rPr lang="en-US" smtClean="0"/>
              <a:t>11</a:t>
            </a:fld>
            <a:endParaRPr lang="en-US"/>
          </a:p>
        </p:txBody>
      </p:sp>
    </p:spTree>
    <p:extLst>
      <p:ext uri="{BB962C8B-B14F-4D97-AF65-F5344CB8AC3E}">
        <p14:creationId xmlns:p14="http://schemas.microsoft.com/office/powerpoint/2010/main" val="220811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677B0C-2CB4-A84C-8622-60E1185E1145}" type="slidenum">
              <a:rPr lang="en-US" smtClean="0"/>
              <a:t>13</a:t>
            </a:fld>
            <a:endParaRPr lang="en-US"/>
          </a:p>
        </p:txBody>
      </p:sp>
    </p:spTree>
    <p:extLst>
      <p:ext uri="{BB962C8B-B14F-4D97-AF65-F5344CB8AC3E}">
        <p14:creationId xmlns:p14="http://schemas.microsoft.com/office/powerpoint/2010/main" val="3589288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5A26AF-6B29-717D-521A-B7B8DE8C232F}"/>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ADA75730-6E9F-E06D-BCF1-DD0EEC1498D1}"/>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7171F33D-50A2-3423-F804-D502419367F2}"/>
              </a:ext>
            </a:extLst>
          </p:cNvPr>
          <p:cNvSpPr>
            <a:spLocks noGrp="1"/>
          </p:cNvSpPr>
          <p:nvPr>
            <p:ph type="body" idx="1"/>
          </p:nvPr>
        </p:nvSpPr>
        <p:spPr/>
        <p:txBody>
          <a:bodyPr/>
          <a:lstStyle/>
          <a:p>
            <a:pPr marL="0" marR="0">
              <a:buNone/>
            </a:pPr>
            <a:r>
              <a:rPr lang="en-US" sz="1200" b="1" kern="100" dirty="0">
                <a:effectLst/>
                <a:latin typeface="Avenir Book" panose="02000503020000020003" pitchFamily="2" charset="0"/>
                <a:ea typeface="Calibri" panose="020F0502020204030204" pitchFamily="34" charset="0"/>
                <a:cs typeface="Times New Roman" panose="02020603050405020304" pitchFamily="18" charset="0"/>
              </a:rPr>
              <a:t>CALL TO ACTION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200" kern="100" dirty="0">
                <a:effectLst/>
                <a:latin typeface="Avenir Book" panose="02000503020000020003" pitchFamily="2" charset="0"/>
                <a:ea typeface="Calibri" panose="020F0502020204030204" pitchFamily="34" charset="0"/>
                <a:cs typeface="Times New Roman" panose="02020603050405020304" pitchFamily="18" charset="0"/>
              </a:rPr>
              <a:t>Raise your hand if you want to surrender all the cravings of your soul to God.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 xmlns:a16="http://schemas.microsoft.com/office/drawing/2014/main" id="{82A5478F-4E11-3168-3BD0-C89FF4DDE886}"/>
              </a:ext>
            </a:extLst>
          </p:cNvPr>
          <p:cNvSpPr>
            <a:spLocks noGrp="1"/>
          </p:cNvSpPr>
          <p:nvPr>
            <p:ph type="sldNum" sz="quarter" idx="5"/>
          </p:nvPr>
        </p:nvSpPr>
        <p:spPr/>
        <p:txBody>
          <a:bodyPr/>
          <a:lstStyle/>
          <a:p>
            <a:fld id="{F6677B0C-2CB4-A84C-8622-60E1185E1145}" type="slidenum">
              <a:rPr lang="en-US" smtClean="0"/>
              <a:t>14</a:t>
            </a:fld>
            <a:endParaRPr lang="en-US"/>
          </a:p>
        </p:txBody>
      </p:sp>
    </p:spTree>
    <p:extLst>
      <p:ext uri="{BB962C8B-B14F-4D97-AF65-F5344CB8AC3E}">
        <p14:creationId xmlns:p14="http://schemas.microsoft.com/office/powerpoint/2010/main" val="409459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venir Book" panose="02000503020000020003" pitchFamily="2" charset="0"/>
                <a:ea typeface="Calibri" panose="020F0502020204030204" pitchFamily="34" charset="0"/>
                <a:cs typeface="Times New Roman" panose="02020603050405020304" pitchFamily="18" charset="0"/>
              </a:rPr>
              <a:t>Just as our bodies crave certain foods, our souls also have cravings that need attention. What is your soul craving in this season of your life? </a:t>
            </a: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Perhaps we are facing uncertainty about the future, stress, a health crisis, anxiety, financial distress, or issues in our relationships. We try to escape, hide, numb, or entertain away our feelings with different things, such as food, money, work, or busyness; but like junk food, those things leave us feeling exhausted, guilty, and empty.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677B0C-2CB4-A84C-8622-60E1185E1145}" type="slidenum">
              <a:rPr lang="en-US" smtClean="0"/>
              <a:t>2</a:t>
            </a:fld>
            <a:endParaRPr lang="en-US"/>
          </a:p>
        </p:txBody>
      </p:sp>
    </p:spTree>
    <p:extLst>
      <p:ext uri="{BB962C8B-B14F-4D97-AF65-F5344CB8AC3E}">
        <p14:creationId xmlns:p14="http://schemas.microsoft.com/office/powerpoint/2010/main" val="342875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We find in the Word of God </a:t>
            </a:r>
            <a:r>
              <a:rPr lang="en-US" sz="1800" b="1" kern="100" dirty="0">
                <a:effectLst/>
                <a:latin typeface="Avenir Book" panose="02000503020000020003" pitchFamily="2" charset="0"/>
                <a:ea typeface="Calibri" panose="020F0502020204030204" pitchFamily="34" charset="0"/>
                <a:cs typeface="Times New Roman" panose="02020603050405020304" pitchFamily="18" charset="0"/>
              </a:rPr>
              <a:t>three precious lessons</a:t>
            </a: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 to not only satisfy the cravings of our souls but also live purposeful lives for God’s glory! </a:t>
            </a:r>
            <a:r>
              <a:rPr lang="en-US" sz="1800" i="1" kern="100" dirty="0">
                <a:effectLst/>
                <a:latin typeface="Avenir Book" panose="02000503020000020003" pitchFamily="2" charset="0"/>
                <a:ea typeface="Calibri" panose="020F0502020204030204" pitchFamily="34" charset="0"/>
                <a:cs typeface="Times New Roman" panose="02020603050405020304" pitchFamily="18" charset="0"/>
              </a:rPr>
              <a:t>We will call them the three I’s.</a:t>
            </a: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 Each lesson starts with the letter </a:t>
            </a:r>
            <a:r>
              <a:rPr lang="en-US" sz="1800" i="1" kern="100" dirty="0" err="1">
                <a:effectLst/>
                <a:latin typeface="Avenir Book" panose="02000503020000020003" pitchFamily="2" charset="0"/>
                <a:ea typeface="Calibri" panose="020F0502020204030204" pitchFamily="34" charset="0"/>
                <a:cs typeface="Times New Roman" panose="02020603050405020304" pitchFamily="18" charset="0"/>
              </a:rPr>
              <a:t>i</a:t>
            </a: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677B0C-2CB4-A84C-8622-60E1185E1145}" type="slidenum">
              <a:rPr lang="en-US" smtClean="0"/>
              <a:t>3</a:t>
            </a:fld>
            <a:endParaRPr lang="en-US"/>
          </a:p>
        </p:txBody>
      </p:sp>
    </p:spTree>
    <p:extLst>
      <p:ext uri="{BB962C8B-B14F-4D97-AF65-F5344CB8AC3E}">
        <p14:creationId xmlns:p14="http://schemas.microsoft.com/office/powerpoint/2010/main" val="295620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venir Book" panose="02000503020000020003" pitchFamily="2" charset="0"/>
                <a:ea typeface="Calibri" panose="020F0502020204030204" pitchFamily="34" charset="0"/>
                <a:cs typeface="Times New Roman" panose="02020603050405020304" pitchFamily="18" charset="0"/>
              </a:rPr>
              <a:t>Some people believe that John Calvin said</a:t>
            </a:r>
            <a:r>
              <a:rPr lang="en-US" dirty="0">
                <a:effectLst/>
              </a:rPr>
              <a:t> that. </a:t>
            </a:r>
            <a:r>
              <a:rPr lang="en-US" sz="1800" dirty="0">
                <a:effectLst/>
                <a:latin typeface="Avenir Book" panose="02000503020000020003" pitchFamily="2" charset="0"/>
                <a:ea typeface="Calibri" panose="020F0502020204030204" pitchFamily="34" charset="0"/>
                <a:cs typeface="Times New Roman" panose="02020603050405020304" pitchFamily="18" charset="0"/>
              </a:rPr>
              <a:t>This means that understanding who we are is deeply connected to understanding who God is.</a:t>
            </a:r>
            <a:r>
              <a:rPr lang="en-US" dirty="0">
                <a:effectLst/>
              </a:rPr>
              <a:t> </a:t>
            </a:r>
            <a:endParaRPr lang="en-US" dirty="0"/>
          </a:p>
        </p:txBody>
      </p:sp>
      <p:sp>
        <p:nvSpPr>
          <p:cNvPr id="4" name="Slide Number Placeholder 3"/>
          <p:cNvSpPr>
            <a:spLocks noGrp="1"/>
          </p:cNvSpPr>
          <p:nvPr>
            <p:ph type="sldNum" sz="quarter" idx="5"/>
          </p:nvPr>
        </p:nvSpPr>
        <p:spPr/>
        <p:txBody>
          <a:bodyPr/>
          <a:lstStyle/>
          <a:p>
            <a:fld id="{F6677B0C-2CB4-A84C-8622-60E1185E1145}" type="slidenum">
              <a:rPr lang="en-US" smtClean="0"/>
              <a:t>4</a:t>
            </a:fld>
            <a:endParaRPr lang="en-US"/>
          </a:p>
        </p:txBody>
      </p:sp>
    </p:spTree>
    <p:extLst>
      <p:ext uri="{BB962C8B-B14F-4D97-AF65-F5344CB8AC3E}">
        <p14:creationId xmlns:p14="http://schemas.microsoft.com/office/powerpoint/2010/main" val="373060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venir Book" panose="02000503020000020003" pitchFamily="2" charset="0"/>
                <a:ea typeface="Calibri" panose="020F0502020204030204" pitchFamily="34" charset="0"/>
                <a:cs typeface="Times New Roman" panose="02020603050405020304" pitchFamily="18" charset="0"/>
              </a:rPr>
              <a:t> You are God’s masterpiece, created in Christ Jesus! In a culture with many voices, we often are encouraged to find our identity and value in achievements, status, fame, likes, relationships, productivity, clothing size, or a number on the scale.</a:t>
            </a:r>
            <a:r>
              <a:rPr lang="en-US" dirty="0">
                <a:effectLst/>
              </a:rPr>
              <a:t> </a:t>
            </a:r>
            <a:r>
              <a:rPr lang="en-US" sz="1800" dirty="0">
                <a:effectLst/>
                <a:latin typeface="Avenir Book" panose="02000503020000020003" pitchFamily="2" charset="0"/>
                <a:ea typeface="Calibri" panose="020F0502020204030204" pitchFamily="34" charset="0"/>
                <a:cs typeface="Times New Roman" panose="02020603050405020304" pitchFamily="18" charset="0"/>
              </a:rPr>
              <a:t>And while roles and categories allow some stability, when these things change, then an existential crisis occurs, and questions about our identity and value come to the surface again. Today, God invites you to build your identity and worth on the solid foundation of Christ Jesus, our Creator, Savior, and Best Friend. </a:t>
            </a:r>
            <a:endParaRPr lang="en-US" dirty="0"/>
          </a:p>
        </p:txBody>
      </p:sp>
      <p:sp>
        <p:nvSpPr>
          <p:cNvPr id="4" name="Slide Number Placeholder 3"/>
          <p:cNvSpPr>
            <a:spLocks noGrp="1"/>
          </p:cNvSpPr>
          <p:nvPr>
            <p:ph type="sldNum" sz="quarter" idx="5"/>
          </p:nvPr>
        </p:nvSpPr>
        <p:spPr/>
        <p:txBody>
          <a:bodyPr/>
          <a:lstStyle/>
          <a:p>
            <a:fld id="{F6677B0C-2CB4-A84C-8622-60E1185E1145}" type="slidenum">
              <a:rPr lang="en-US" smtClean="0"/>
              <a:t>5</a:t>
            </a:fld>
            <a:endParaRPr lang="en-US"/>
          </a:p>
        </p:txBody>
      </p:sp>
    </p:spTree>
    <p:extLst>
      <p:ext uri="{BB962C8B-B14F-4D97-AF65-F5344CB8AC3E}">
        <p14:creationId xmlns:p14="http://schemas.microsoft.com/office/powerpoint/2010/main" val="140825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ACFFDF9-EFED-6252-D131-C1DF5FAB4BBC}"/>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BBDBC90D-25FA-504C-F545-019A56CDF34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549126BD-DFE5-2908-FAB9-7B0D1B5963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In our “connected” society, many people still suffer from depression and loneliness. Is your soul craving connection?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 xmlns:a16="http://schemas.microsoft.com/office/drawing/2014/main" id="{73CA6BA6-061C-9A4D-9663-0FC07E497050}"/>
              </a:ext>
            </a:extLst>
          </p:cNvPr>
          <p:cNvSpPr>
            <a:spLocks noGrp="1"/>
          </p:cNvSpPr>
          <p:nvPr>
            <p:ph type="sldNum" sz="quarter" idx="5"/>
          </p:nvPr>
        </p:nvSpPr>
        <p:spPr/>
        <p:txBody>
          <a:bodyPr/>
          <a:lstStyle/>
          <a:p>
            <a:fld id="{F6677B0C-2CB4-A84C-8622-60E1185E1145}" type="slidenum">
              <a:rPr lang="en-US" smtClean="0"/>
              <a:t>6</a:t>
            </a:fld>
            <a:endParaRPr lang="en-US"/>
          </a:p>
        </p:txBody>
      </p:sp>
    </p:spTree>
    <p:extLst>
      <p:ext uri="{BB962C8B-B14F-4D97-AF65-F5344CB8AC3E}">
        <p14:creationId xmlns:p14="http://schemas.microsoft.com/office/powerpoint/2010/main" val="26247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F66E683-D992-B704-F8CE-2F602CC5A056}"/>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511D1530-833B-4651-D461-D0ED73F5A47C}"/>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7BD368B2-6EAC-5227-2D81-D5B18EFF92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venir Book" panose="02000503020000020003" pitchFamily="2" charset="0"/>
                <a:ea typeface="Calibri" panose="020F0502020204030204" pitchFamily="34" charset="0"/>
                <a:cs typeface="Times New Roman" panose="02020603050405020304" pitchFamily="18" charset="0"/>
              </a:rPr>
              <a:t> </a:t>
            </a: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As the branches, we need seasons of total emptiness to build a strong and deep connection to the Vine, to remember who God is, and to allow Him to be God in our lives. It is during our quiet time alone with Him, experiencing His presence through His Word, that we begin to feel safe enough to find healing, strength, hope, peace, and wisdom.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 xmlns:a16="http://schemas.microsoft.com/office/drawing/2014/main" id="{63148DC2-F87D-7A99-5C0E-69D339971455}"/>
              </a:ext>
            </a:extLst>
          </p:cNvPr>
          <p:cNvSpPr>
            <a:spLocks noGrp="1"/>
          </p:cNvSpPr>
          <p:nvPr>
            <p:ph type="sldNum" sz="quarter" idx="5"/>
          </p:nvPr>
        </p:nvSpPr>
        <p:spPr/>
        <p:txBody>
          <a:bodyPr/>
          <a:lstStyle/>
          <a:p>
            <a:fld id="{F6677B0C-2CB4-A84C-8622-60E1185E1145}" type="slidenum">
              <a:rPr lang="en-US" smtClean="0"/>
              <a:t>7</a:t>
            </a:fld>
            <a:endParaRPr lang="en-US"/>
          </a:p>
        </p:txBody>
      </p:sp>
    </p:spTree>
    <p:extLst>
      <p:ext uri="{BB962C8B-B14F-4D97-AF65-F5344CB8AC3E}">
        <p14:creationId xmlns:p14="http://schemas.microsoft.com/office/powerpoint/2010/main" val="163174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As the branches, we need seasons of total emptiness to build a strong and deep connection to the Vine, to remember who God is, and to allow Him to be God in our lives. It is during our quiet time alone with Him, experiencing His presence through His Word, that we begin to feel safe enough to find healing, strength, hope, peace, and wisdom.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677B0C-2CB4-A84C-8622-60E1185E1145}" type="slidenum">
              <a:rPr lang="en-US" smtClean="0"/>
              <a:t>8</a:t>
            </a:fld>
            <a:endParaRPr lang="en-US"/>
          </a:p>
        </p:txBody>
      </p:sp>
    </p:spTree>
    <p:extLst>
      <p:ext uri="{BB962C8B-B14F-4D97-AF65-F5344CB8AC3E}">
        <p14:creationId xmlns:p14="http://schemas.microsoft.com/office/powerpoint/2010/main" val="794909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4CFA41D-2D0B-5594-934D-8B50B497F26C}"/>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09AF648A-981F-596E-1196-B55DCB2232B7}"/>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8083D4E5-B128-4270-E0EF-27234D2B39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2634CFE8-B2D4-DDF1-EEA8-4BD3AD65D526}"/>
              </a:ext>
            </a:extLst>
          </p:cNvPr>
          <p:cNvSpPr>
            <a:spLocks noGrp="1"/>
          </p:cNvSpPr>
          <p:nvPr>
            <p:ph type="sldNum" sz="quarter" idx="5"/>
          </p:nvPr>
        </p:nvSpPr>
        <p:spPr/>
        <p:txBody>
          <a:bodyPr/>
          <a:lstStyle/>
          <a:p>
            <a:fld id="{F6677B0C-2CB4-A84C-8622-60E1185E1145}" type="slidenum">
              <a:rPr lang="en-US" smtClean="0"/>
              <a:t>10</a:t>
            </a:fld>
            <a:endParaRPr lang="en-US"/>
          </a:p>
        </p:txBody>
      </p:sp>
    </p:spTree>
    <p:extLst>
      <p:ext uri="{BB962C8B-B14F-4D97-AF65-F5344CB8AC3E}">
        <p14:creationId xmlns:p14="http://schemas.microsoft.com/office/powerpoint/2010/main" val="47822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30/05/2025</a:t>
            </a:fld>
            <a:endParaRPr lang="pt-BR"/>
          </a:p>
        </p:txBody>
      </p:sp>
      <p:sp>
        <p:nvSpPr>
          <p:cNvPr id="5" name="Footer Placeholder 4">
            <a:extLst>
              <a:ext uri="{FF2B5EF4-FFF2-40B4-BE49-F238E27FC236}">
                <a16:creationId xmlns=""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30/05/2025</a:t>
            </a:fld>
            <a:endParaRPr lang="pt-BR"/>
          </a:p>
        </p:txBody>
      </p:sp>
      <p:sp>
        <p:nvSpPr>
          <p:cNvPr id="5" name="Footer Placeholder 4">
            <a:extLst>
              <a:ext uri="{FF2B5EF4-FFF2-40B4-BE49-F238E27FC236}">
                <a16:creationId xmlns=""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30/05/2025</a:t>
            </a:fld>
            <a:endParaRPr lang="pt-BR"/>
          </a:p>
        </p:txBody>
      </p:sp>
      <p:sp>
        <p:nvSpPr>
          <p:cNvPr id="5" name="Footer Placeholder 4">
            <a:extLst>
              <a:ext uri="{FF2B5EF4-FFF2-40B4-BE49-F238E27FC236}">
                <a16:creationId xmlns=""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30/05/2025</a:t>
            </a:fld>
            <a:endParaRPr lang="pt-BR"/>
          </a:p>
        </p:txBody>
      </p:sp>
      <p:sp>
        <p:nvSpPr>
          <p:cNvPr id="5" name="Footer Placeholder 4">
            <a:extLst>
              <a:ext uri="{FF2B5EF4-FFF2-40B4-BE49-F238E27FC236}">
                <a16:creationId xmlns=""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30/05/2025</a:t>
            </a:fld>
            <a:endParaRPr lang="pt-BR"/>
          </a:p>
        </p:txBody>
      </p:sp>
      <p:sp>
        <p:nvSpPr>
          <p:cNvPr id="5" name="Footer Placeholder 4">
            <a:extLst>
              <a:ext uri="{FF2B5EF4-FFF2-40B4-BE49-F238E27FC236}">
                <a16:creationId xmlns=""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30/05/2025</a:t>
            </a:fld>
            <a:endParaRPr lang="pt-BR"/>
          </a:p>
        </p:txBody>
      </p:sp>
      <p:sp>
        <p:nvSpPr>
          <p:cNvPr id="6" name="Footer Placeholder 5">
            <a:extLst>
              <a:ext uri="{FF2B5EF4-FFF2-40B4-BE49-F238E27FC236}">
                <a16:creationId xmlns=""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30/05/2025</a:t>
            </a:fld>
            <a:endParaRPr lang="pt-BR"/>
          </a:p>
        </p:txBody>
      </p:sp>
      <p:sp>
        <p:nvSpPr>
          <p:cNvPr id="8" name="Footer Placeholder 7">
            <a:extLst>
              <a:ext uri="{FF2B5EF4-FFF2-40B4-BE49-F238E27FC236}">
                <a16:creationId xmlns=""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30/05/2025</a:t>
            </a:fld>
            <a:endParaRPr lang="pt-BR"/>
          </a:p>
        </p:txBody>
      </p:sp>
      <p:sp>
        <p:nvSpPr>
          <p:cNvPr id="4" name="Footer Placeholder 3">
            <a:extLst>
              <a:ext uri="{FF2B5EF4-FFF2-40B4-BE49-F238E27FC236}">
                <a16:creationId xmlns=""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30/05/2025</a:t>
            </a:fld>
            <a:endParaRPr lang="pt-BR"/>
          </a:p>
        </p:txBody>
      </p:sp>
      <p:sp>
        <p:nvSpPr>
          <p:cNvPr id="3" name="Footer Placeholder 2">
            <a:extLst>
              <a:ext uri="{FF2B5EF4-FFF2-40B4-BE49-F238E27FC236}">
                <a16:creationId xmlns=""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30/05/2025</a:t>
            </a:fld>
            <a:endParaRPr lang="pt-BR"/>
          </a:p>
        </p:txBody>
      </p:sp>
      <p:sp>
        <p:nvSpPr>
          <p:cNvPr id="6" name="Footer Placeholder 5">
            <a:extLst>
              <a:ext uri="{FF2B5EF4-FFF2-40B4-BE49-F238E27FC236}">
                <a16:creationId xmlns=""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30/05/2025</a:t>
            </a:fld>
            <a:endParaRPr lang="pt-BR"/>
          </a:p>
        </p:txBody>
      </p:sp>
      <p:sp>
        <p:nvSpPr>
          <p:cNvPr id="6" name="Footer Placeholder 5">
            <a:extLst>
              <a:ext uri="{FF2B5EF4-FFF2-40B4-BE49-F238E27FC236}">
                <a16:creationId xmlns=""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30/05/2025</a:t>
            </a:fld>
            <a:endParaRPr lang="pt-BR"/>
          </a:p>
        </p:txBody>
      </p:sp>
      <p:sp>
        <p:nvSpPr>
          <p:cNvPr id="5" name="Footer Placeholder 4">
            <a:extLst>
              <a:ext uri="{FF2B5EF4-FFF2-40B4-BE49-F238E27FC236}">
                <a16:creationId xmlns=""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‹N°›</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DEC13DD-AC22-48CB-6771-9744EF262B67}"/>
              </a:ext>
            </a:extLst>
          </p:cNvPr>
          <p:cNvSpPr>
            <a:spLocks noGrp="1"/>
          </p:cNvSpPr>
          <p:nvPr>
            <p:ph type="subTitle" idx="1"/>
          </p:nvPr>
        </p:nvSpPr>
        <p:spPr>
          <a:xfrm>
            <a:off x="416947" y="2553218"/>
            <a:ext cx="3306640" cy="1257986"/>
          </a:xfrm>
        </p:spPr>
        <p:txBody>
          <a:bodyPr>
            <a:noAutofit/>
          </a:bodyPr>
          <a:lstStyle/>
          <a:p>
            <a:pPr algn="l"/>
            <a:r>
              <a:rPr lang="pt-BR" sz="3200" b="1" dirty="0" err="1">
                <a:latin typeface="Montserrat ExtraBold" panose="00000900000000000000" pitchFamily="50" charset="0"/>
              </a:rPr>
              <a:t>Les</a:t>
            </a:r>
            <a:r>
              <a:rPr lang="pt-BR" sz="3200" b="1" dirty="0">
                <a:latin typeface="Montserrat ExtraBold" panose="00000900000000000000" pitchFamily="50" charset="0"/>
              </a:rPr>
              <a:t> </a:t>
            </a:r>
            <a:r>
              <a:rPr lang="pt-BR" sz="3200" b="1" dirty="0" err="1">
                <a:latin typeface="Montserrat ExtraBold" panose="00000900000000000000" pitchFamily="50" charset="0"/>
              </a:rPr>
              <a:t>aspirations</a:t>
            </a:r>
            <a:r>
              <a:rPr lang="pt-BR" sz="3200" b="1" dirty="0">
                <a:latin typeface="Montserrat ExtraBold" panose="00000900000000000000" pitchFamily="50" charset="0"/>
              </a:rPr>
              <a:t> de </a:t>
            </a:r>
            <a:r>
              <a:rPr lang="pt-BR" sz="3200" b="1" dirty="0" err="1">
                <a:latin typeface="Montserrat ExtraBold" panose="00000900000000000000" pitchFamily="50" charset="0"/>
              </a:rPr>
              <a:t>l’âme</a:t>
            </a:r>
            <a:endParaRPr lang="pt-BR" sz="3200" b="1" dirty="0">
              <a:latin typeface="Montserrat ExtraBold" panose="00000900000000000000" pitchFamily="50" charset="0"/>
            </a:endParaRPr>
          </a:p>
        </p:txBody>
      </p:sp>
      <p:sp>
        <p:nvSpPr>
          <p:cNvPr id="5" name="TextBox 4">
            <a:extLst>
              <a:ext uri="{FF2B5EF4-FFF2-40B4-BE49-F238E27FC236}">
                <a16:creationId xmlns="" xmlns:a16="http://schemas.microsoft.com/office/drawing/2014/main" id="{2BC4E3FF-6D03-72E9-2E46-3F042BA61574}"/>
              </a:ext>
            </a:extLst>
          </p:cNvPr>
          <p:cNvSpPr txBox="1"/>
          <p:nvPr/>
        </p:nvSpPr>
        <p:spPr>
          <a:xfrm>
            <a:off x="1367530" y="246458"/>
            <a:ext cx="2696023" cy="1323439"/>
          </a:xfrm>
          <a:prstGeom prst="rect">
            <a:avLst/>
          </a:prstGeom>
          <a:noFill/>
        </p:spPr>
        <p:txBody>
          <a:bodyPr wrap="square">
            <a:spAutoFit/>
          </a:bodyPr>
          <a:lstStyle/>
          <a:p>
            <a:r>
              <a:rPr lang="en-US" sz="2000" dirty="0" err="1">
                <a:latin typeface="Cambria" panose="02040503050406030204" pitchFamily="18" charset="0"/>
                <a:ea typeface="Times New Roman" panose="02020603050405020304" pitchFamily="18" charset="0"/>
                <a:cs typeface="Aptos" panose="020B0004020202020204" pitchFamily="34" charset="0"/>
              </a:rPr>
              <a:t>Ministères</a:t>
            </a:r>
            <a:r>
              <a:rPr lang="en-US" sz="2000" dirty="0">
                <a:latin typeface="Cambria" panose="02040503050406030204" pitchFamily="18" charset="0"/>
                <a:ea typeface="Times New Roman" panose="02020603050405020304" pitchFamily="18" charset="0"/>
                <a:cs typeface="Aptos" panose="020B0004020202020204" pitchFamily="34" charset="0"/>
              </a:rPr>
              <a:t> des Femmes</a:t>
            </a:r>
            <a:endParaRPr lang="en-US" sz="2000" dirty="0">
              <a:effectLst/>
              <a:latin typeface="Cambria" panose="02040503050406030204" pitchFamily="18" charset="0"/>
              <a:ea typeface="Times New Roman" panose="02020603050405020304" pitchFamily="18" charset="0"/>
              <a:cs typeface="Aptos" panose="020B0004020202020204" pitchFamily="34" charset="0"/>
            </a:endParaRPr>
          </a:p>
          <a:p>
            <a:r>
              <a:rPr lang="pt-BR" sz="2000" spc="300" dirty="0">
                <a:solidFill>
                  <a:srgbClr val="0F3600"/>
                </a:solidFill>
                <a:latin typeface="Montserrat Medium" panose="00000600000000000000" pitchFamily="50" charset="0"/>
              </a:rPr>
              <a:t>Journée d’</a:t>
            </a:r>
            <a:r>
              <a:rPr lang="pt-BR" sz="2000" spc="300" dirty="0" err="1">
                <a:solidFill>
                  <a:srgbClr val="0F3600"/>
                </a:solidFill>
                <a:latin typeface="Montserrat Medium" panose="00000600000000000000" pitchFamily="50" charset="0"/>
              </a:rPr>
              <a:t>emphase</a:t>
            </a:r>
            <a:endParaRPr lang="pt-BR" sz="2000" spc="300" dirty="0">
              <a:solidFill>
                <a:srgbClr val="0F3600"/>
              </a:solidFill>
              <a:latin typeface="Montserrat Medium" panose="00000600000000000000" pitchFamily="50" charset="0"/>
            </a:endParaRPr>
          </a:p>
        </p:txBody>
      </p:sp>
      <p:sp>
        <p:nvSpPr>
          <p:cNvPr id="4" name="Subtitle 2">
            <a:extLst>
              <a:ext uri="{FF2B5EF4-FFF2-40B4-BE49-F238E27FC236}">
                <a16:creationId xmlns="" xmlns:a16="http://schemas.microsoft.com/office/drawing/2014/main" id="{289712EC-6349-7CF0-DC49-6EB3177143C1}"/>
              </a:ext>
            </a:extLst>
          </p:cNvPr>
          <p:cNvSpPr txBox="1">
            <a:spLocks/>
          </p:cNvSpPr>
          <p:nvPr/>
        </p:nvSpPr>
        <p:spPr>
          <a:xfrm>
            <a:off x="293396" y="3050062"/>
            <a:ext cx="4438859" cy="12579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sz="6200" dirty="0">
              <a:solidFill>
                <a:schemeClr val="bg1"/>
              </a:solidFill>
              <a:latin typeface="Montserrat Light" panose="00000400000000000000" pitchFamily="50" charset="0"/>
            </a:endParaRPr>
          </a:p>
        </p:txBody>
      </p:sp>
      <p:sp>
        <p:nvSpPr>
          <p:cNvPr id="7" name="Title 6">
            <a:extLst>
              <a:ext uri="{FF2B5EF4-FFF2-40B4-BE49-F238E27FC236}">
                <a16:creationId xmlns="" xmlns:a16="http://schemas.microsoft.com/office/drawing/2014/main" id="{8807D84B-3AE9-BD58-9178-73A0E2DDB89B}"/>
              </a:ext>
            </a:extLst>
          </p:cNvPr>
          <p:cNvSpPr>
            <a:spLocks noGrp="1"/>
          </p:cNvSpPr>
          <p:nvPr>
            <p:ph type="ctrTitle"/>
          </p:nvPr>
        </p:nvSpPr>
        <p:spPr>
          <a:xfrm>
            <a:off x="386541" y="4204420"/>
            <a:ext cx="3535010" cy="2121523"/>
          </a:xfrm>
        </p:spPr>
        <p:txBody>
          <a:bodyPr>
            <a:noAutofit/>
          </a:bodyPr>
          <a:lstStyle/>
          <a:p>
            <a:pPr algn="l">
              <a:lnSpc>
                <a:spcPct val="100000"/>
              </a:lnSpc>
            </a:pPr>
            <a:r>
              <a:rPr lang="fr-FR" sz="800" dirty="0"/>
              <a:t/>
            </a:r>
            <a:br>
              <a:rPr lang="fr-FR" sz="800" dirty="0"/>
            </a:br>
            <a:r>
              <a:rPr lang="fr-FR" sz="2000" dirty="0"/>
              <a:t>Car nous sommes son ouvrage, ayant été créés en Jésus-Christ pour de bonnes œuvres, que Dieu a préparées d'avance, afin que nous les pratiquions.</a:t>
            </a:r>
            <a:r>
              <a:rPr lang="en-US" sz="2000" dirty="0">
                <a:effectLst/>
                <a:latin typeface="Century" panose="02040604050505020304" pitchFamily="18" charset="0"/>
                <a:ea typeface="Calibri" panose="020F0502020204030204" pitchFamily="34" charset="0"/>
                <a:cs typeface="Aptos" panose="020B0004020202020204" pitchFamily="34" charset="0"/>
              </a:rPr>
              <a:t/>
            </a:r>
            <a:br>
              <a:rPr lang="en-US" sz="2000" dirty="0">
                <a:effectLst/>
                <a:latin typeface="Century" panose="02040604050505020304" pitchFamily="18" charset="0"/>
                <a:ea typeface="Calibri" panose="020F0502020204030204" pitchFamily="34" charset="0"/>
                <a:cs typeface="Aptos" panose="020B0004020202020204" pitchFamily="34" charset="0"/>
              </a:rPr>
            </a:br>
            <a:r>
              <a:rPr lang="en-US" sz="2000" dirty="0">
                <a:effectLst/>
                <a:latin typeface="Century" panose="02040604050505020304" pitchFamily="18" charset="0"/>
                <a:ea typeface="Calibri" panose="020F0502020204030204" pitchFamily="34" charset="0"/>
                <a:cs typeface="Aptos" panose="020B0004020202020204" pitchFamily="34" charset="0"/>
              </a:rPr>
              <a:t>—Ephesians 2:10</a:t>
            </a:r>
            <a:endParaRPr lang="pt-BR" sz="2000" dirty="0"/>
          </a:p>
        </p:txBody>
      </p:sp>
      <p:sp>
        <p:nvSpPr>
          <p:cNvPr id="2" name="TextBox 1">
            <a:extLst>
              <a:ext uri="{FF2B5EF4-FFF2-40B4-BE49-F238E27FC236}">
                <a16:creationId xmlns="" xmlns:a16="http://schemas.microsoft.com/office/drawing/2014/main" id="{429D9ADC-69CD-4C90-547F-8D4213CF4FFC}"/>
              </a:ext>
            </a:extLst>
          </p:cNvPr>
          <p:cNvSpPr txBox="1"/>
          <p:nvPr/>
        </p:nvSpPr>
        <p:spPr>
          <a:xfrm>
            <a:off x="416947" y="3835088"/>
            <a:ext cx="2317622" cy="369332"/>
          </a:xfrm>
          <a:prstGeom prst="rect">
            <a:avLst/>
          </a:prstGeom>
          <a:noFill/>
        </p:spPr>
        <p:txBody>
          <a:bodyPr wrap="none" rtlCol="0">
            <a:spAutoFit/>
          </a:bodyPr>
          <a:lstStyle/>
          <a:p>
            <a:r>
              <a:rPr lang="en-US" dirty="0">
                <a:solidFill>
                  <a:schemeClr val="bg1">
                    <a:lumMod val="95000"/>
                  </a:schemeClr>
                </a:solidFill>
              </a:rPr>
              <a:t>Auteur: Nancy Cabrera</a:t>
            </a:r>
          </a:p>
        </p:txBody>
      </p:sp>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 xmlns:a16="http://schemas.microsoft.com/office/drawing/2014/main" id="{5072FC75-AC00-12D4-EB8F-D79E2D1173EB}"/>
            </a:ext>
          </a:extLst>
        </p:cNvPr>
        <p:cNvGrpSpPr/>
        <p:nvPr/>
      </p:nvGrpSpPr>
      <p:grpSpPr>
        <a:xfrm>
          <a:off x="0" y="0"/>
          <a:ext cx="0" cy="0"/>
          <a:chOff x="0" y="0"/>
          <a:chExt cx="0" cy="0"/>
        </a:xfrm>
      </p:grpSpPr>
      <p:sp>
        <p:nvSpPr>
          <p:cNvPr id="4" name="Title 1">
            <a:extLst>
              <a:ext uri="{FF2B5EF4-FFF2-40B4-BE49-F238E27FC236}">
                <a16:creationId xmlns="" xmlns:a16="http://schemas.microsoft.com/office/drawing/2014/main" id="{1CE02341-244E-C68A-54C1-A5C9BFD59C2F}"/>
              </a:ext>
            </a:extLst>
          </p:cNvPr>
          <p:cNvSpPr>
            <a:spLocks noGrp="1"/>
          </p:cNvSpPr>
          <p:nvPr>
            <p:ph type="title"/>
          </p:nvPr>
        </p:nvSpPr>
        <p:spPr>
          <a:xfrm>
            <a:off x="91440" y="231889"/>
            <a:ext cx="4919196" cy="1113586"/>
          </a:xfrm>
        </p:spPr>
        <p:txBody>
          <a:bodyPr>
            <a:normAutofit fontScale="90000"/>
          </a:bodyPr>
          <a:lstStyle/>
          <a:p>
            <a:pPr algn="ctr"/>
            <a: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a:r>
            <a:b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3. INTENTION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4000" dirty="0">
              <a:latin typeface="Montserrat" panose="00000500000000000000" pitchFamily="50" charset="0"/>
            </a:endParaRPr>
          </a:p>
        </p:txBody>
      </p:sp>
      <p:sp>
        <p:nvSpPr>
          <p:cNvPr id="5" name="Content Placeholder 2">
            <a:extLst>
              <a:ext uri="{FF2B5EF4-FFF2-40B4-BE49-F238E27FC236}">
                <a16:creationId xmlns="" xmlns:a16="http://schemas.microsoft.com/office/drawing/2014/main" id="{3FADCD8C-1AC3-0FCC-9D58-1B0973099BDA}"/>
              </a:ext>
            </a:extLst>
          </p:cNvPr>
          <p:cNvSpPr>
            <a:spLocks noGrp="1"/>
          </p:cNvSpPr>
          <p:nvPr>
            <p:ph idx="1"/>
          </p:nvPr>
        </p:nvSpPr>
        <p:spPr>
          <a:xfrm>
            <a:off x="91440" y="1750510"/>
            <a:ext cx="9959109" cy="4476519"/>
          </a:xfrm>
        </p:spPr>
        <p:txBody>
          <a:bodyPr>
            <a:normAutofit fontScale="55000" lnSpcReduction="20000"/>
          </a:bodyPr>
          <a:lstStyle/>
          <a:p>
            <a:pPr marL="0" marR="0">
              <a:buNone/>
            </a:pPr>
            <a:endParaRPr lang="en-US" sz="18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57150" indent="-285750">
              <a:buFont typeface="Wingdings" pitchFamily="2" charset="2"/>
              <a:buChar char="v"/>
            </a:pPr>
            <a:r>
              <a:rPr lang="fr-FR" sz="5200" dirty="0"/>
              <a:t>Une fois que nous vivons l'intimité avec Dieu, notre âme trouve une telle satisfaction que nous commençons naturellement à vivre avec un but précis, en cohérence avec nos valeurs.</a:t>
            </a:r>
          </a:p>
          <a:p>
            <a:pPr marL="57150" indent="-285750">
              <a:buFont typeface="Wingdings" pitchFamily="2" charset="2"/>
              <a:buChar char="v"/>
            </a:pPr>
            <a:r>
              <a:rPr lang="fr-FR" sz="5200" dirty="0"/>
              <a:t> Éphésiens 2:10 nous rappelle que nous sommes l'ouvrage de Dieu, créés en Jésus-Christ pour de bonnes œuvres, que Dieu a préparées d'avance afin que nous les pratiquions. </a:t>
            </a:r>
          </a:p>
          <a:p>
            <a:pPr marL="57150" indent="-285750">
              <a:buFont typeface="Wingdings" pitchFamily="2" charset="2"/>
              <a:buChar char="v"/>
            </a:pPr>
            <a:r>
              <a:rPr lang="fr-FR" sz="5200" dirty="0"/>
              <a:t>L'héritage chrétien ne se résume pas à ce que nous laissons derrière nous, mais à notre façon de vivre aujourd'hui. Vous êtes missionnaire et ambassadeur de son royaume éternel !</a:t>
            </a:r>
            <a:endParaRPr lang="en-US" sz="5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sz="2400" dirty="0">
              <a:solidFill>
                <a:schemeClr val="bg1">
                  <a:lumMod val="95000"/>
                </a:schemeClr>
              </a:solidFill>
            </a:endParaRPr>
          </a:p>
        </p:txBody>
      </p:sp>
    </p:spTree>
    <p:extLst>
      <p:ext uri="{BB962C8B-B14F-4D97-AF65-F5344CB8AC3E}">
        <p14:creationId xmlns:p14="http://schemas.microsoft.com/office/powerpoint/2010/main" val="2139845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7D7850-30E2-E571-9768-3019A337C198}"/>
              </a:ext>
            </a:extLst>
          </p:cNvPr>
          <p:cNvSpPr>
            <a:spLocks noGrp="1"/>
          </p:cNvSpPr>
          <p:nvPr>
            <p:ph type="title"/>
          </p:nvPr>
        </p:nvSpPr>
        <p:spPr>
          <a:xfrm>
            <a:off x="3676454" y="217344"/>
            <a:ext cx="6548200" cy="1498334"/>
          </a:xfrm>
        </p:spPr>
        <p:txBody>
          <a:bodyPr>
            <a:normAutofit/>
          </a:bodyPr>
          <a:lstStyle/>
          <a:p>
            <a:pPr algn="ctr"/>
            <a:r>
              <a:rPr lang="en-US" sz="2800" b="1" i="1" kern="100" dirty="0" err="1">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Quel</a:t>
            </a:r>
            <a:r>
              <a:rPr lang="en-US" sz="2800" b="1" i="1"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800" b="1" i="1" kern="100" dirty="0" err="1">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est</a:t>
            </a:r>
            <a:r>
              <a:rPr lang="en-US" sz="2800" b="1" i="1"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800" b="1" i="1" kern="100" dirty="0" err="1">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votre</a:t>
            </a:r>
            <a:r>
              <a:rPr lang="en-US" sz="2800" b="1" i="1"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800" b="1" i="1" kern="100" dirty="0" err="1">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héritage</a:t>
            </a:r>
            <a:r>
              <a:rPr lang="en-US" sz="2800" b="1" i="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sz="2800" i="1"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en-US" sz="2800" i="1"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pt-BR" sz="2800" i="1" dirty="0">
              <a:solidFill>
                <a:schemeClr val="bg1">
                  <a:lumMod val="95000"/>
                </a:schemeClr>
              </a:solidFill>
              <a:latin typeface="Montserrat" panose="00000500000000000000" pitchFamily="50" charset="0"/>
            </a:endParaRPr>
          </a:p>
        </p:txBody>
      </p:sp>
      <p:sp>
        <p:nvSpPr>
          <p:cNvPr id="4" name="Content Placeholder 2">
            <a:extLst>
              <a:ext uri="{FF2B5EF4-FFF2-40B4-BE49-F238E27FC236}">
                <a16:creationId xmlns="" xmlns:a16="http://schemas.microsoft.com/office/drawing/2014/main" id="{549B05F0-CCED-0716-C378-4CA51B99D689}"/>
              </a:ext>
            </a:extLst>
          </p:cNvPr>
          <p:cNvSpPr>
            <a:spLocks noGrp="1"/>
          </p:cNvSpPr>
          <p:nvPr>
            <p:ph idx="1"/>
          </p:nvPr>
        </p:nvSpPr>
        <p:spPr>
          <a:xfrm>
            <a:off x="3674525" y="1435124"/>
            <a:ext cx="6548201" cy="5205532"/>
          </a:xfrm>
        </p:spPr>
        <p:txBody>
          <a:bodyPr>
            <a:normAutofit fontScale="25000" lnSpcReduction="20000"/>
          </a:bodyPr>
          <a:lstStyle/>
          <a:p>
            <a:pPr marL="0" marR="0" indent="457200">
              <a:buNone/>
            </a:pPr>
            <a:endParaRPr lang="en-US" sz="2000" b="1"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endParaRPr>
          </a:p>
          <a:p>
            <a:pPr algn="just"/>
            <a:r>
              <a:rPr lang="fr-FR" sz="9600" dirty="0"/>
              <a:t>L'histoire de Nancy aurait pu se terminer tragiquement, mais ce ne fut pas le cas pour les raisons suivantes : Un jour, Nancy a découvert la vérité transformatrice d'Éphésiens 2:10, qui est devenue la boussole de son cheminement. Œuvre de Jésus, Nancy a enfin connu la guérison, l'amour véritable, la paix, la joie, la croissance, le renouveau et un but en Jésus-Christ, l'Auteur et le Consommateur de sa foi.</a:t>
            </a:r>
          </a:p>
          <a:p>
            <a:pPr algn="just"/>
            <a:r>
              <a:rPr lang="fr-FR" sz="9600" dirty="0"/>
              <a:t> Par la grâce de Dieu, Nancy est aujourd'hui conférencière internationale, auteure et animatrice de podcasts, et elle œuvre pour le Seigneur au siège de l'Église mondiale. Son cheminement progresse encore et n'est pas parfait, mais elle continue de croire en la précieuse promesse que celui qui a commencé cette bonne œuvre en elle sera fidèle pour. l'achever jusqu'au jour de Jésus-Christ (Philippiens 1:6)</a:t>
            </a:r>
            <a:endParaRPr lang="pt-BR" sz="9600" dirty="0">
              <a:solidFill>
                <a:schemeClr val="bg1"/>
              </a:solidFill>
            </a:endParaRPr>
          </a:p>
        </p:txBody>
      </p:sp>
    </p:spTree>
    <p:extLst>
      <p:ext uri="{BB962C8B-B14F-4D97-AF65-F5344CB8AC3E}">
        <p14:creationId xmlns:p14="http://schemas.microsoft.com/office/powerpoint/2010/main" val="247009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 xmlns:a16="http://schemas.microsoft.com/office/drawing/2014/main" id="{B9583BD3-26A5-6020-6604-737D3DDFE18D}"/>
            </a:ext>
          </a:extLst>
        </p:cNvPr>
        <p:cNvGrpSpPr/>
        <p:nvPr/>
      </p:nvGrpSpPr>
      <p:grpSpPr>
        <a:xfrm>
          <a:off x="0" y="0"/>
          <a:ext cx="0" cy="0"/>
          <a:chOff x="0" y="0"/>
          <a:chExt cx="0" cy="0"/>
        </a:xfrm>
      </p:grpSpPr>
      <p:sp>
        <p:nvSpPr>
          <p:cNvPr id="4" name="Title 1">
            <a:extLst>
              <a:ext uri="{FF2B5EF4-FFF2-40B4-BE49-F238E27FC236}">
                <a16:creationId xmlns="" xmlns:a16="http://schemas.microsoft.com/office/drawing/2014/main" id="{73D40448-DDDB-413D-E15C-E37C26C4CFD6}"/>
              </a:ext>
            </a:extLst>
          </p:cNvPr>
          <p:cNvSpPr>
            <a:spLocks noGrp="1"/>
          </p:cNvSpPr>
          <p:nvPr>
            <p:ph type="title"/>
          </p:nvPr>
        </p:nvSpPr>
        <p:spPr>
          <a:xfrm>
            <a:off x="3676454" y="144607"/>
            <a:ext cx="6548200" cy="1207175"/>
          </a:xfrm>
        </p:spPr>
        <p:txBody>
          <a:bodyPr>
            <a:normAutofit/>
          </a:bodyPr>
          <a:lstStyle/>
          <a:p>
            <a:pPr algn="ctr"/>
            <a:r>
              <a:rPr lang="pt-BR" sz="3200" b="1" dirty="0" err="1">
                <a:solidFill>
                  <a:srgbClr val="C00000"/>
                </a:solidFill>
                <a:latin typeface="APPLE CHANCERY" panose="03020702040506060504" pitchFamily="66" charset="-79"/>
                <a:cs typeface="APPLE CHANCERY" panose="03020702040506060504" pitchFamily="66" charset="-79"/>
              </a:rPr>
              <a:t>Notre</a:t>
            </a:r>
            <a:r>
              <a:rPr lang="pt-BR" sz="3200" b="1" dirty="0">
                <a:solidFill>
                  <a:srgbClr val="C00000"/>
                </a:solidFill>
                <a:latin typeface="APPLE CHANCERY" panose="03020702040506060504" pitchFamily="66" charset="-79"/>
                <a:cs typeface="APPLE CHANCERY" panose="03020702040506060504" pitchFamily="66" charset="-79"/>
              </a:rPr>
              <a:t> </a:t>
            </a:r>
            <a:r>
              <a:rPr lang="pt-BR" sz="3200" b="1" dirty="0" err="1">
                <a:solidFill>
                  <a:srgbClr val="C00000"/>
                </a:solidFill>
                <a:latin typeface="APPLE CHANCERY" panose="03020702040506060504" pitchFamily="66" charset="-79"/>
                <a:cs typeface="APPLE CHANCERY" panose="03020702040506060504" pitchFamily="66" charset="-79"/>
              </a:rPr>
              <a:t>âme</a:t>
            </a:r>
            <a:r>
              <a:rPr lang="pt-BR" sz="3200" b="1" dirty="0">
                <a:solidFill>
                  <a:srgbClr val="C00000"/>
                </a:solidFill>
                <a:latin typeface="APPLE CHANCERY" panose="03020702040506060504" pitchFamily="66" charset="-79"/>
                <a:cs typeface="APPLE CHANCERY" panose="03020702040506060504" pitchFamily="66" charset="-79"/>
              </a:rPr>
              <a:t> </a:t>
            </a:r>
            <a:r>
              <a:rPr lang="pt-BR" sz="3200" b="1" dirty="0" err="1">
                <a:solidFill>
                  <a:srgbClr val="C00000"/>
                </a:solidFill>
                <a:latin typeface="APPLE CHANCERY" panose="03020702040506060504" pitchFamily="66" charset="-79"/>
                <a:cs typeface="APPLE CHANCERY" panose="03020702040506060504" pitchFamily="66" charset="-79"/>
              </a:rPr>
              <a:t>soupire</a:t>
            </a:r>
            <a:r>
              <a:rPr lang="pt-BR" sz="3200" b="1" dirty="0">
                <a:solidFill>
                  <a:srgbClr val="C00000"/>
                </a:solidFill>
                <a:latin typeface="APPLE CHANCERY" panose="03020702040506060504" pitchFamily="66" charset="-79"/>
                <a:cs typeface="APPLE CHANCERY" panose="03020702040506060504" pitchFamily="66" charset="-79"/>
              </a:rPr>
              <a:t> </a:t>
            </a:r>
            <a:r>
              <a:rPr lang="pt-BR" sz="3200" b="1" dirty="0" err="1">
                <a:solidFill>
                  <a:srgbClr val="C00000"/>
                </a:solidFill>
                <a:latin typeface="APPLE CHANCERY" panose="03020702040506060504" pitchFamily="66" charset="-79"/>
                <a:cs typeface="APPLE CHANCERY" panose="03020702040506060504" pitchFamily="66" charset="-79"/>
              </a:rPr>
              <a:t>après</a:t>
            </a:r>
            <a:r>
              <a:rPr lang="pt-BR" sz="3200" b="1" dirty="0">
                <a:solidFill>
                  <a:srgbClr val="C00000"/>
                </a:solidFill>
                <a:latin typeface="APPLE CHANCERY" panose="03020702040506060504" pitchFamily="66" charset="-79"/>
                <a:cs typeface="APPLE CHANCERY" panose="03020702040506060504" pitchFamily="66" charset="-79"/>
              </a:rPr>
              <a:t> </a:t>
            </a:r>
            <a:r>
              <a:rPr lang="pt-BR" sz="3200" b="1" dirty="0" err="1">
                <a:solidFill>
                  <a:srgbClr val="C00000"/>
                </a:solidFill>
                <a:latin typeface="APPLE CHANCERY" panose="03020702040506060504" pitchFamily="66" charset="-79"/>
                <a:cs typeface="APPLE CHANCERY" panose="03020702040506060504" pitchFamily="66" charset="-79"/>
              </a:rPr>
              <a:t>Dieu</a:t>
            </a:r>
            <a:endParaRPr lang="pt-BR" sz="3200" b="1" dirty="0">
              <a:solidFill>
                <a:srgbClr val="C00000"/>
              </a:solidFill>
              <a:latin typeface="APPLE CHANCERY" panose="03020702040506060504" pitchFamily="66" charset="-79"/>
              <a:cs typeface="APPLE CHANCERY" panose="03020702040506060504" pitchFamily="66" charset="-79"/>
            </a:endParaRPr>
          </a:p>
        </p:txBody>
      </p:sp>
      <p:sp>
        <p:nvSpPr>
          <p:cNvPr id="5" name="Content Placeholder 2">
            <a:extLst>
              <a:ext uri="{FF2B5EF4-FFF2-40B4-BE49-F238E27FC236}">
                <a16:creationId xmlns="" xmlns:a16="http://schemas.microsoft.com/office/drawing/2014/main" id="{7290E74D-7728-B9D9-54B3-E254888A6D43}"/>
              </a:ext>
            </a:extLst>
          </p:cNvPr>
          <p:cNvSpPr>
            <a:spLocks noGrp="1"/>
          </p:cNvSpPr>
          <p:nvPr>
            <p:ph idx="1"/>
          </p:nvPr>
        </p:nvSpPr>
        <p:spPr>
          <a:xfrm>
            <a:off x="3676454" y="1351782"/>
            <a:ext cx="6548201" cy="5506217"/>
          </a:xfrm>
        </p:spPr>
        <p:txBody>
          <a:bodyPr>
            <a:noAutofit/>
          </a:bodyPr>
          <a:lstStyle/>
          <a:p>
            <a:pPr marL="57150" marR="0" indent="-285750" algn="just">
              <a:buFont typeface="Wingdings" pitchFamily="2" charset="2"/>
              <a:buChar char="v"/>
            </a:pPr>
            <a:r>
              <a:rPr lang="fr-FR" dirty="0"/>
              <a:t>Nos âmes ressentiront un désir plus profond pour Dieu lorsque nous chercherons, nous nous abandonnerons à Lui et aimerons Jésus intentionnellement, corps et âme. Moïse a exprimé ce désir pour Dieu : « Montre-moi ta gloire » (Exode 33:18, LSG). </a:t>
            </a:r>
            <a:r>
              <a:rPr lang="fr-FR"/>
              <a:t>Le Seigneur </a:t>
            </a:r>
            <a:r>
              <a:rPr lang="fr-FR" dirty="0"/>
              <a:t>répondit chaleureusement : « Ma présence ira avec toi, et je te donnerai du repos » (Exode 33:14, LSG). Ellen G. White a déclaré : </a:t>
            </a:r>
            <a:r>
              <a:rPr lang="fr-FR" b="1" dirty="0"/>
              <a:t>« aucune puissance, compétence ou savoir terrestre ne peut remplacer la présence éternelle de Dieu » </a:t>
            </a:r>
            <a:r>
              <a:rPr lang="fr-FR" dirty="0"/>
              <a:t>(Patriarches et Prophètes, 328).</a:t>
            </a:r>
            <a:endPar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445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 xmlns:a16="http://schemas.microsoft.com/office/drawing/2014/main" id="{D2D25615-5A81-6E5B-803B-4A8CF686D189}"/>
            </a:ext>
          </a:extLst>
        </p:cNvPr>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D03DE474-D0BE-7CEC-52F0-58A5917B97C9}"/>
              </a:ext>
            </a:extLst>
          </p:cNvPr>
          <p:cNvSpPr>
            <a:spLocks noGrp="1"/>
          </p:cNvSpPr>
          <p:nvPr>
            <p:ph idx="1"/>
          </p:nvPr>
        </p:nvSpPr>
        <p:spPr>
          <a:xfrm>
            <a:off x="3666063" y="1102401"/>
            <a:ext cx="6548201" cy="5518318"/>
          </a:xfrm>
        </p:spPr>
        <p:txBody>
          <a:bodyPr>
            <a:normAutofit fontScale="25000" lnSpcReduction="20000"/>
          </a:bodyPr>
          <a:lstStyle/>
          <a:p>
            <a:pPr marL="0" marR="0" indent="457200">
              <a:buNone/>
            </a:pPr>
            <a:endParaRPr lang="en-US" sz="1800" kern="100" dirty="0">
              <a:effectLst/>
              <a:latin typeface="Avenir Book" panose="02000503020000020003" pitchFamily="2" charset="0"/>
              <a:ea typeface="Calibri" panose="020F0502020204030204" pitchFamily="34" charset="0"/>
              <a:cs typeface="Times New Roman" panose="02020603050405020304" pitchFamily="18" charset="0"/>
            </a:endParaRPr>
          </a:p>
          <a:p>
            <a:pPr marR="0">
              <a:buFont typeface="Wingdings" pitchFamily="2" charset="2"/>
              <a:buChar char="v"/>
            </a:pPr>
            <a:endParaRPr lang="en-US" sz="24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12800" i="0" u="none" strike="noStrike" dirty="0">
                <a:solidFill>
                  <a:srgbClr val="ECECEC"/>
                </a:solidFill>
                <a:effectLst/>
                <a:latin typeface="Helvetica Neue" panose="02000503000000020004" pitchFamily="2" charset="0"/>
              </a:rPr>
              <a:t>Lorsque nous comprenons notre identité en Christ, nous recherchons l'intimité avec Lui et vivons en </a:t>
            </a:r>
            <a:r>
              <a:rPr lang="fr-FR" sz="12800" i="0" u="none" strike="noStrike" dirty="0" err="1">
                <a:solidFill>
                  <a:srgbClr val="ECECEC"/>
                </a:solidFill>
                <a:effectLst/>
                <a:latin typeface="Helvetica Neue" panose="02000503000000020004" pitchFamily="2" charset="0"/>
              </a:rPr>
              <a:t>veritable</a:t>
            </a:r>
            <a:r>
              <a:rPr lang="fr-FR" sz="12800" i="0" u="none" strike="noStrike" dirty="0">
                <a:solidFill>
                  <a:srgbClr val="ECECEC"/>
                </a:solidFill>
                <a:effectLst/>
                <a:latin typeface="Helvetica Neue" panose="02000503000000020004" pitchFamily="2" charset="0"/>
              </a:rPr>
              <a:t> enfant de Dieu. Nous assouvissons les désirs de notre âme et vivons une vie qui glorifie Dieu. Vous avez été créé pour bien plus que simplement survivre et exister. </a:t>
            </a:r>
            <a:r>
              <a:rPr lang="fr-FR" sz="12800" dirty="0">
                <a:solidFill>
                  <a:srgbClr val="ECECEC"/>
                </a:solidFill>
                <a:latin typeface="Helvetica Neue" panose="02000503000000020004" pitchFamily="2" charset="0"/>
              </a:rPr>
              <a:t>Vous avez une mission et un appel divins. Avant même votre formation dans le sein maternel, il vous a mis à part pour témoigner à ce monde souffrant de la bonne nouvelle de la grâce et du salut de Dieu.</a:t>
            </a:r>
          </a:p>
          <a:p>
            <a:pPr marL="0" marR="0" indent="0">
              <a:buNone/>
            </a:pPr>
            <a:endParaRPr lang="en-US" sz="12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2570308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 xmlns:a16="http://schemas.microsoft.com/office/drawing/2014/main" id="{359CDAB4-6087-C475-A268-18C5AC01BE42}"/>
            </a:ext>
          </a:extLst>
        </p:cNvPr>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3BD8C4CF-9BBE-FB87-A39A-291C80E2D3AD}"/>
              </a:ext>
            </a:extLst>
          </p:cNvPr>
          <p:cNvSpPr>
            <a:spLocks noGrp="1"/>
          </p:cNvSpPr>
          <p:nvPr>
            <p:ph idx="1"/>
          </p:nvPr>
        </p:nvSpPr>
        <p:spPr>
          <a:xfrm>
            <a:off x="3674525" y="1018359"/>
            <a:ext cx="6548201" cy="4821282"/>
          </a:xfrm>
        </p:spPr>
        <p:txBody>
          <a:bodyPr>
            <a:normAutofit/>
          </a:bodyPr>
          <a:lstStyle/>
          <a:p>
            <a:pPr marL="0" marR="0" indent="457200">
              <a:buNone/>
            </a:pPr>
            <a:endParaRPr lang="en-US" sz="2000" b="1"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endParaRPr>
          </a:p>
          <a:p>
            <a:pPr marL="0" indent="0">
              <a:buNone/>
            </a:pPr>
            <a:endParaRPr lang="pt-BR" dirty="0">
              <a:solidFill>
                <a:schemeClr val="bg1"/>
              </a:solidFill>
            </a:endParaRPr>
          </a:p>
          <a:p>
            <a:pPr marL="0" indent="0">
              <a:buNone/>
            </a:pPr>
            <a:endParaRPr lang="pt-BR" dirty="0">
              <a:solidFill>
                <a:schemeClr val="bg1"/>
              </a:solidFill>
            </a:endParaRPr>
          </a:p>
          <a:p>
            <a:pPr marL="0" indent="0" algn="ctr">
              <a:buNone/>
            </a:pPr>
            <a:r>
              <a:rPr lang="pt-BR" sz="3600" dirty="0" err="1">
                <a:solidFill>
                  <a:schemeClr val="bg1"/>
                </a:solidFill>
              </a:rPr>
              <a:t>Etes-vous</a:t>
            </a:r>
            <a:r>
              <a:rPr lang="pt-BR" sz="3600" dirty="0">
                <a:solidFill>
                  <a:schemeClr val="bg1"/>
                </a:solidFill>
              </a:rPr>
              <a:t> </a:t>
            </a:r>
            <a:r>
              <a:rPr lang="pt-BR" sz="3600" dirty="0" err="1">
                <a:solidFill>
                  <a:schemeClr val="bg1"/>
                </a:solidFill>
              </a:rPr>
              <a:t>prêt</a:t>
            </a:r>
            <a:r>
              <a:rPr lang="pt-BR" sz="3600" dirty="0">
                <a:solidFill>
                  <a:schemeClr val="bg1"/>
                </a:solidFill>
              </a:rPr>
              <a:t>  à </a:t>
            </a:r>
            <a:r>
              <a:rPr lang="pt-BR" sz="3600" dirty="0" err="1">
                <a:solidFill>
                  <a:schemeClr val="bg1"/>
                </a:solidFill>
              </a:rPr>
              <a:t>abandonner</a:t>
            </a:r>
            <a:r>
              <a:rPr lang="pt-BR" sz="3600" dirty="0">
                <a:solidFill>
                  <a:schemeClr val="bg1"/>
                </a:solidFill>
              </a:rPr>
              <a:t> </a:t>
            </a:r>
            <a:r>
              <a:rPr lang="pt-BR" sz="3600" dirty="0" err="1">
                <a:solidFill>
                  <a:schemeClr val="bg1"/>
                </a:solidFill>
              </a:rPr>
              <a:t>les</a:t>
            </a:r>
            <a:r>
              <a:rPr lang="pt-BR" sz="3600" dirty="0">
                <a:solidFill>
                  <a:schemeClr val="bg1"/>
                </a:solidFill>
              </a:rPr>
              <a:t> </a:t>
            </a:r>
            <a:r>
              <a:rPr lang="pt-BR" sz="3600" dirty="0" err="1">
                <a:solidFill>
                  <a:schemeClr val="bg1"/>
                </a:solidFill>
              </a:rPr>
              <a:t>désirs</a:t>
            </a:r>
            <a:r>
              <a:rPr lang="pt-BR" sz="3600" dirty="0">
                <a:solidFill>
                  <a:schemeClr val="bg1"/>
                </a:solidFill>
              </a:rPr>
              <a:t> de </a:t>
            </a:r>
            <a:r>
              <a:rPr lang="pt-BR" sz="3600" dirty="0" err="1">
                <a:solidFill>
                  <a:schemeClr val="bg1"/>
                </a:solidFill>
              </a:rPr>
              <a:t>votre</a:t>
            </a:r>
            <a:r>
              <a:rPr lang="pt-BR" sz="3600" dirty="0">
                <a:solidFill>
                  <a:schemeClr val="bg1"/>
                </a:solidFill>
              </a:rPr>
              <a:t> </a:t>
            </a:r>
            <a:r>
              <a:rPr lang="pt-BR" sz="3600" dirty="0" err="1">
                <a:solidFill>
                  <a:schemeClr val="bg1"/>
                </a:solidFill>
              </a:rPr>
              <a:t>âme</a:t>
            </a:r>
            <a:r>
              <a:rPr lang="pt-BR" sz="3600" dirty="0">
                <a:solidFill>
                  <a:schemeClr val="bg1"/>
                </a:solidFill>
              </a:rPr>
              <a:t> à </a:t>
            </a:r>
            <a:r>
              <a:rPr lang="pt-BR" sz="3600" dirty="0" err="1">
                <a:solidFill>
                  <a:schemeClr val="bg1"/>
                </a:solidFill>
              </a:rPr>
              <a:t>Dieu</a:t>
            </a:r>
            <a:r>
              <a:rPr lang="pt-BR" sz="3600" dirty="0">
                <a:solidFill>
                  <a:schemeClr val="bg1"/>
                </a:solidFill>
              </a:rPr>
              <a:t>?</a:t>
            </a:r>
          </a:p>
          <a:p>
            <a:pPr marL="0" indent="0" algn="ctr">
              <a:buNone/>
            </a:pPr>
            <a:r>
              <a:rPr lang="pt-BR" sz="3600" dirty="0" err="1">
                <a:solidFill>
                  <a:schemeClr val="bg1"/>
                </a:solidFill>
              </a:rPr>
              <a:t>Etes-vous</a:t>
            </a:r>
            <a:r>
              <a:rPr lang="pt-BR" sz="3600" dirty="0">
                <a:solidFill>
                  <a:schemeClr val="bg1"/>
                </a:solidFill>
              </a:rPr>
              <a:t> </a:t>
            </a:r>
            <a:r>
              <a:rPr lang="pt-BR" sz="3600" dirty="0" err="1">
                <a:solidFill>
                  <a:schemeClr val="bg1"/>
                </a:solidFill>
              </a:rPr>
              <a:t>prêt</a:t>
            </a:r>
            <a:r>
              <a:rPr lang="pt-BR" sz="3600" dirty="0">
                <a:solidFill>
                  <a:schemeClr val="bg1"/>
                </a:solidFill>
              </a:rPr>
              <a:t> à </a:t>
            </a:r>
            <a:r>
              <a:rPr lang="pt-BR" sz="3600" dirty="0" err="1">
                <a:solidFill>
                  <a:schemeClr val="bg1"/>
                </a:solidFill>
              </a:rPr>
              <a:t>vous</a:t>
            </a:r>
            <a:r>
              <a:rPr lang="pt-BR" sz="3600" dirty="0">
                <a:solidFill>
                  <a:schemeClr val="bg1"/>
                </a:solidFill>
              </a:rPr>
              <a:t> </a:t>
            </a:r>
            <a:r>
              <a:rPr lang="pt-BR" sz="3600" dirty="0" err="1">
                <a:solidFill>
                  <a:schemeClr val="bg1"/>
                </a:solidFill>
              </a:rPr>
              <a:t>laisser</a:t>
            </a:r>
            <a:r>
              <a:rPr lang="pt-BR" sz="3600" dirty="0">
                <a:solidFill>
                  <a:schemeClr val="bg1"/>
                </a:solidFill>
              </a:rPr>
              <a:t> </a:t>
            </a:r>
            <a:r>
              <a:rPr lang="pt-BR" sz="3600" dirty="0" err="1">
                <a:solidFill>
                  <a:schemeClr val="bg1"/>
                </a:solidFill>
              </a:rPr>
              <a:t>conduire</a:t>
            </a:r>
            <a:r>
              <a:rPr lang="pt-BR" sz="3600" dirty="0">
                <a:solidFill>
                  <a:schemeClr val="bg1"/>
                </a:solidFill>
              </a:rPr>
              <a:t>  par </a:t>
            </a:r>
            <a:r>
              <a:rPr lang="pt-BR" sz="3600" dirty="0" err="1">
                <a:solidFill>
                  <a:schemeClr val="bg1"/>
                </a:solidFill>
              </a:rPr>
              <a:t>Dieu</a:t>
            </a:r>
            <a:r>
              <a:rPr lang="pt-BR" sz="3600" dirty="0">
                <a:solidFill>
                  <a:schemeClr val="bg1"/>
                </a:solidFill>
              </a:rPr>
              <a:t>?</a:t>
            </a:r>
          </a:p>
        </p:txBody>
      </p:sp>
    </p:spTree>
    <p:extLst>
      <p:ext uri="{BB962C8B-B14F-4D97-AF65-F5344CB8AC3E}">
        <p14:creationId xmlns:p14="http://schemas.microsoft.com/office/powerpoint/2010/main" val="21763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D3DFFC-0BE9-FE37-4C15-8EFD011D68FE}"/>
              </a:ext>
            </a:extLst>
          </p:cNvPr>
          <p:cNvSpPr>
            <a:spLocks noGrp="1"/>
          </p:cNvSpPr>
          <p:nvPr>
            <p:ph type="title"/>
          </p:nvPr>
        </p:nvSpPr>
        <p:spPr>
          <a:xfrm>
            <a:off x="265546" y="217344"/>
            <a:ext cx="7172202" cy="1325563"/>
          </a:xfrm>
        </p:spPr>
        <p:txBody>
          <a:bodyPr>
            <a:normAutofit/>
          </a:bodyPr>
          <a:lstStyle/>
          <a:p>
            <a:pPr algn="ctr"/>
            <a:r>
              <a:rPr lang="fr-FR" sz="3200" dirty="0"/>
              <a:t>Avez-vous des envies ?</a:t>
            </a:r>
            <a:endParaRPr lang="pt-BR" sz="3200" b="1" dirty="0">
              <a:solidFill>
                <a:schemeClr val="bg1">
                  <a:lumMod val="95000"/>
                </a:schemeClr>
              </a:solidFill>
              <a:latin typeface="APPLE CHANCERY" panose="03020702040506060504" pitchFamily="66" charset="-79"/>
              <a:cs typeface="APPLE CHANCERY" panose="03020702040506060504" pitchFamily="66" charset="-79"/>
            </a:endParaRPr>
          </a:p>
        </p:txBody>
      </p:sp>
      <p:sp>
        <p:nvSpPr>
          <p:cNvPr id="3" name="Content Placeholder 2">
            <a:extLst>
              <a:ext uri="{FF2B5EF4-FFF2-40B4-BE49-F238E27FC236}">
                <a16:creationId xmlns="" xmlns:a16="http://schemas.microsoft.com/office/drawing/2014/main" id="{89FA71B7-5885-00B9-0A8C-B148596EB0A0}"/>
              </a:ext>
            </a:extLst>
          </p:cNvPr>
          <p:cNvSpPr>
            <a:spLocks noGrp="1"/>
          </p:cNvSpPr>
          <p:nvPr>
            <p:ph idx="1"/>
          </p:nvPr>
        </p:nvSpPr>
        <p:spPr>
          <a:xfrm>
            <a:off x="265546" y="2181496"/>
            <a:ext cx="9959109" cy="4170957"/>
          </a:xfrm>
        </p:spPr>
        <p:txBody>
          <a:bodyPr>
            <a:normAutofit/>
          </a:bodyPr>
          <a:lstStyle/>
          <a:p>
            <a:r>
              <a:rPr lang="en-US" kern="100" dirty="0">
                <a:solidFill>
                  <a:schemeClr val="bg1">
                    <a:lumMod val="95000"/>
                  </a:schemeClr>
                </a:solidFill>
                <a:latin typeface="Avenir Book" panose="02000503020000020003" pitchFamily="2" charset="0"/>
                <a:cs typeface="Times New Roman" panose="02020603050405020304" pitchFamily="18" charset="0"/>
              </a:rPr>
              <a:t>.</a:t>
            </a:r>
            <a:r>
              <a:rPr lang="fr-FR" dirty="0"/>
              <a:t> </a:t>
            </a:r>
            <a:r>
              <a:rPr lang="fr-FR" sz="3200" dirty="0"/>
              <a:t>Les envies ne sont pas mauvaises.</a:t>
            </a:r>
          </a:p>
          <a:p>
            <a:r>
              <a:rPr lang="fr-FR" sz="3200" dirty="0"/>
              <a:t> Elles font partie de l'expérience humaine. </a:t>
            </a:r>
          </a:p>
          <a:p>
            <a:r>
              <a:rPr lang="fr-FR" sz="3200" dirty="0"/>
              <a:t>Elles indiquent que notre corps a besoin d'attention.</a:t>
            </a:r>
          </a:p>
          <a:p>
            <a:r>
              <a:rPr lang="fr-FR" sz="3200" dirty="0"/>
              <a:t> L'envie de manger signifie que notre corps a besoin de nutrition. </a:t>
            </a:r>
          </a:p>
          <a:p>
            <a:r>
              <a:rPr lang="fr-FR" sz="3200" dirty="0"/>
              <a:t>Les désirs ou aspirations de l'âme indiquent que notre être intérieur a besoin d'attention.</a:t>
            </a:r>
            <a:endParaRPr lang="pt-BR" sz="3200" dirty="0">
              <a:solidFill>
                <a:schemeClr val="bg1">
                  <a:lumMod val="95000"/>
                </a:schemeClr>
              </a:solidFill>
            </a:endParaRPr>
          </a:p>
        </p:txBody>
      </p:sp>
    </p:spTree>
    <p:extLst>
      <p:ext uri="{BB962C8B-B14F-4D97-AF65-F5344CB8AC3E}">
        <p14:creationId xmlns:p14="http://schemas.microsoft.com/office/powerpoint/2010/main" val="40185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F17E8BF4-259B-843D-0FA1-ACB0AE9F744C}"/>
              </a:ext>
            </a:extLst>
          </p:cNvPr>
          <p:cNvSpPr>
            <a:spLocks noGrp="1"/>
          </p:cNvSpPr>
          <p:nvPr>
            <p:ph type="title"/>
          </p:nvPr>
        </p:nvSpPr>
        <p:spPr>
          <a:xfrm>
            <a:off x="3676454" y="217344"/>
            <a:ext cx="6548200" cy="1498334"/>
          </a:xfrm>
        </p:spPr>
        <p:txBody>
          <a:bodyPr>
            <a:normAutofit/>
          </a:bodyPr>
          <a:lstStyle/>
          <a:p>
            <a:pPr algn="ctr"/>
            <a:r>
              <a:rPr lang="pt-BR" sz="3600" b="1" dirty="0">
                <a:solidFill>
                  <a:srgbClr val="C00000"/>
                </a:solidFill>
                <a:latin typeface="APPLE CHANCERY" panose="03020702040506060504" pitchFamily="66" charset="-79"/>
                <a:cs typeface="APPLE CHANCERY" panose="03020702040506060504" pitchFamily="66" charset="-79"/>
              </a:rPr>
              <a:t>Trois “</a:t>
            </a:r>
            <a:r>
              <a:rPr lang="pt-BR" sz="3600" b="1" dirty="0" err="1">
                <a:solidFill>
                  <a:srgbClr val="C00000"/>
                </a:solidFill>
                <a:latin typeface="APPLE CHANCERY" panose="03020702040506060504" pitchFamily="66" charset="-79"/>
                <a:cs typeface="APPLE CHANCERY" panose="03020702040506060504" pitchFamily="66" charset="-79"/>
              </a:rPr>
              <a:t>I’s</a:t>
            </a:r>
            <a:endParaRPr lang="pt-BR" sz="3600" b="1" dirty="0">
              <a:solidFill>
                <a:srgbClr val="C00000"/>
              </a:solidFill>
              <a:latin typeface="APPLE CHANCERY" panose="03020702040506060504" pitchFamily="66" charset="-79"/>
              <a:cs typeface="APPLE CHANCERY" panose="03020702040506060504" pitchFamily="66" charset="-79"/>
            </a:endParaRPr>
          </a:p>
        </p:txBody>
      </p:sp>
      <p:sp>
        <p:nvSpPr>
          <p:cNvPr id="5" name="Content Placeholder 2">
            <a:extLst>
              <a:ext uri="{FF2B5EF4-FFF2-40B4-BE49-F238E27FC236}">
                <a16:creationId xmlns="" xmlns:a16="http://schemas.microsoft.com/office/drawing/2014/main" id="{2C1C3EDA-F19F-FB3F-E503-1DFBA40DAF48}"/>
              </a:ext>
            </a:extLst>
          </p:cNvPr>
          <p:cNvSpPr>
            <a:spLocks noGrp="1"/>
          </p:cNvSpPr>
          <p:nvPr>
            <p:ph idx="1"/>
          </p:nvPr>
        </p:nvSpPr>
        <p:spPr>
          <a:xfrm>
            <a:off x="3676454" y="2263511"/>
            <a:ext cx="6548201" cy="3322949"/>
          </a:xfrm>
        </p:spPr>
        <p:txBody>
          <a:bodyPr>
            <a:normAutofit/>
          </a:bodyPr>
          <a:lstStyle/>
          <a:p>
            <a:pPr algn="ctr"/>
            <a:r>
              <a:rPr lang="pt-BR" sz="3200" dirty="0" err="1">
                <a:solidFill>
                  <a:srgbClr val="C00000"/>
                </a:solidFill>
              </a:rPr>
              <a:t>Identité</a:t>
            </a:r>
            <a:endParaRPr lang="pt-BR" sz="3200" dirty="0">
              <a:solidFill>
                <a:srgbClr val="C00000"/>
              </a:solidFill>
            </a:endParaRPr>
          </a:p>
          <a:p>
            <a:pPr marL="0" indent="0" algn="ctr">
              <a:buNone/>
            </a:pPr>
            <a:endParaRPr lang="pt-BR" sz="3200" dirty="0">
              <a:solidFill>
                <a:srgbClr val="C00000"/>
              </a:solidFill>
            </a:endParaRPr>
          </a:p>
          <a:p>
            <a:pPr algn="ctr"/>
            <a:r>
              <a:rPr lang="pt-BR" sz="3200" dirty="0" err="1">
                <a:solidFill>
                  <a:srgbClr val="C00000"/>
                </a:solidFill>
              </a:rPr>
              <a:t>Intimité</a:t>
            </a:r>
            <a:endParaRPr lang="pt-BR" sz="3200" dirty="0">
              <a:solidFill>
                <a:srgbClr val="C00000"/>
              </a:solidFill>
            </a:endParaRPr>
          </a:p>
          <a:p>
            <a:pPr marL="0" indent="0" algn="ctr">
              <a:buNone/>
            </a:pPr>
            <a:endParaRPr lang="pt-BR" sz="3200" dirty="0">
              <a:solidFill>
                <a:srgbClr val="C00000"/>
              </a:solidFill>
            </a:endParaRPr>
          </a:p>
          <a:p>
            <a:pPr algn="ctr"/>
            <a:r>
              <a:rPr lang="pt-BR" sz="3200" dirty="0" err="1">
                <a:solidFill>
                  <a:srgbClr val="C00000"/>
                </a:solidFill>
              </a:rPr>
              <a:t>Intention</a:t>
            </a:r>
            <a:r>
              <a:rPr lang="pt-BR" sz="3200" dirty="0">
                <a:solidFill>
                  <a:srgbClr val="C00000"/>
                </a:solidFill>
              </a:rPr>
              <a:t>/ </a:t>
            </a:r>
            <a:r>
              <a:rPr lang="pt-BR" sz="3200" dirty="0" err="1">
                <a:solidFill>
                  <a:srgbClr val="C00000"/>
                </a:solidFill>
              </a:rPr>
              <a:t>cohérance</a:t>
            </a:r>
            <a:endParaRPr lang="pt-BR" sz="3200" dirty="0">
              <a:solidFill>
                <a:srgbClr val="C00000"/>
              </a:solidFill>
            </a:endParaRPr>
          </a:p>
        </p:txBody>
      </p:sp>
    </p:spTree>
    <p:extLst>
      <p:ext uri="{BB962C8B-B14F-4D97-AF65-F5344CB8AC3E}">
        <p14:creationId xmlns:p14="http://schemas.microsoft.com/office/powerpoint/2010/main" val="304849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90B49BD-57B6-8E41-1A14-14F2CE833757}"/>
              </a:ext>
            </a:extLst>
          </p:cNvPr>
          <p:cNvSpPr>
            <a:spLocks noGrp="1"/>
          </p:cNvSpPr>
          <p:nvPr>
            <p:ph type="title"/>
          </p:nvPr>
        </p:nvSpPr>
        <p:spPr>
          <a:xfrm>
            <a:off x="91440" y="231889"/>
            <a:ext cx="4919196" cy="1113586"/>
          </a:xfrm>
        </p:spPr>
        <p:txBody>
          <a:bodyPr>
            <a:normAutofit fontScale="90000"/>
          </a:bodyPr>
          <a:lstStyle/>
          <a:p>
            <a:pPr algn="ctr"/>
            <a: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a:r>
            <a:b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1. IDENTITE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4000" dirty="0">
              <a:latin typeface="Montserrat" panose="00000500000000000000" pitchFamily="50" charset="0"/>
            </a:endParaRPr>
          </a:p>
        </p:txBody>
      </p:sp>
      <p:sp>
        <p:nvSpPr>
          <p:cNvPr id="5" name="Content Placeholder 2">
            <a:extLst>
              <a:ext uri="{FF2B5EF4-FFF2-40B4-BE49-F238E27FC236}">
                <a16:creationId xmlns="" xmlns:a16="http://schemas.microsoft.com/office/drawing/2014/main" id="{4495ABE3-FC6D-6D83-CFBE-A0B416D841F5}"/>
              </a:ext>
            </a:extLst>
          </p:cNvPr>
          <p:cNvSpPr>
            <a:spLocks noGrp="1"/>
          </p:cNvSpPr>
          <p:nvPr>
            <p:ph idx="1"/>
          </p:nvPr>
        </p:nvSpPr>
        <p:spPr>
          <a:xfrm>
            <a:off x="265546" y="1875934"/>
            <a:ext cx="9959109" cy="4476519"/>
          </a:xfrm>
        </p:spPr>
        <p:txBody>
          <a:bodyPr/>
          <a:lstStyle/>
          <a:p>
            <a:r>
              <a:rPr lang="en-US" b="1"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Qui suis-je</a:t>
            </a:r>
            <a:r>
              <a:rPr lang="en-US"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t>
            </a:r>
            <a:br>
              <a:rPr lang="en-US"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endParaRPr lang="en-US" b="1"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endParaRPr>
          </a:p>
          <a:p>
            <a:pPr marL="0" indent="0" algn="ctr">
              <a:buNone/>
            </a:pPr>
            <a:r>
              <a:rPr lang="fr-FR" sz="4000" dirty="0"/>
              <a:t>« Sans connaissance de soi, il n'y a pas de connaissance de Dieu. Sans connaissance de Dieu, il n'y a pas de connaissance de soi. »  </a:t>
            </a:r>
            <a:r>
              <a:rPr lang="en-US" sz="40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John Calvin</a:t>
            </a:r>
            <a:endParaRPr lang="pt-BR" sz="4000" dirty="0">
              <a:solidFill>
                <a:schemeClr val="bg1">
                  <a:lumMod val="95000"/>
                </a:schemeClr>
              </a:solidFill>
            </a:endParaRPr>
          </a:p>
        </p:txBody>
      </p:sp>
    </p:spTree>
    <p:extLst>
      <p:ext uri="{BB962C8B-B14F-4D97-AF65-F5344CB8AC3E}">
        <p14:creationId xmlns:p14="http://schemas.microsoft.com/office/powerpoint/2010/main" val="398029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 xmlns:a16="http://schemas.microsoft.com/office/drawing/2014/main" id="{29365C48-882A-198B-B325-5A5199946106}"/>
            </a:ext>
          </a:extLst>
        </p:cNvPr>
        <p:cNvGrpSpPr/>
        <p:nvPr/>
      </p:nvGrpSpPr>
      <p:grpSpPr>
        <a:xfrm>
          <a:off x="0" y="0"/>
          <a:ext cx="0" cy="0"/>
          <a:chOff x="0" y="0"/>
          <a:chExt cx="0" cy="0"/>
        </a:xfrm>
      </p:grpSpPr>
      <p:sp>
        <p:nvSpPr>
          <p:cNvPr id="4" name="Title 1">
            <a:extLst>
              <a:ext uri="{FF2B5EF4-FFF2-40B4-BE49-F238E27FC236}">
                <a16:creationId xmlns="" xmlns:a16="http://schemas.microsoft.com/office/drawing/2014/main" id="{81F1E2DA-9B73-38CF-A61C-296DD6B648CE}"/>
              </a:ext>
            </a:extLst>
          </p:cNvPr>
          <p:cNvSpPr>
            <a:spLocks noGrp="1"/>
          </p:cNvSpPr>
          <p:nvPr>
            <p:ph type="title"/>
          </p:nvPr>
        </p:nvSpPr>
        <p:spPr>
          <a:xfrm>
            <a:off x="3676454" y="217344"/>
            <a:ext cx="6548200" cy="1498334"/>
          </a:xfrm>
        </p:spPr>
        <p:txBody>
          <a:bodyPr>
            <a:normAutofit/>
          </a:bodyPr>
          <a:lstStyle/>
          <a:p>
            <a:pPr algn="ctr"/>
            <a:r>
              <a:rPr lang="en-US" sz="3200" b="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
            </a:r>
            <a:br>
              <a:rPr lang="en-US" sz="3200" b="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br>
            <a:r>
              <a:rPr lang="en-US" sz="3200" b="1" kern="100" dirty="0">
                <a:solidFill>
                  <a:srgbClr val="C00000"/>
                </a:solidFill>
                <a:latin typeface="APPLE CHANCERY" panose="03020702040506060504" pitchFamily="66" charset="-79"/>
                <a:ea typeface="Calibri" panose="020F0502020204030204" pitchFamily="34" charset="0"/>
                <a:cs typeface="APPLE CHANCERY" panose="03020702040506060504" pitchFamily="66" charset="-79"/>
              </a:rPr>
              <a:t>qui </a:t>
            </a:r>
            <a:r>
              <a:rPr lang="en-US" sz="3200" b="1" kern="100" dirty="0" err="1">
                <a:solidFill>
                  <a:srgbClr val="C00000"/>
                </a:solidFill>
                <a:latin typeface="APPLE CHANCERY" panose="03020702040506060504" pitchFamily="66" charset="-79"/>
                <a:ea typeface="Calibri" panose="020F0502020204030204" pitchFamily="34" charset="0"/>
                <a:cs typeface="APPLE CHANCERY" panose="03020702040506060504" pitchFamily="66" charset="-79"/>
              </a:rPr>
              <a:t>êtes-vous</a:t>
            </a:r>
            <a:r>
              <a:rPr lang="en-US" sz="3200" b="1" kern="100" dirty="0">
                <a:solidFill>
                  <a:srgbClr val="C00000"/>
                </a:solidFill>
                <a:latin typeface="APPLE CHANCERY" panose="03020702040506060504" pitchFamily="66" charset="-79"/>
                <a:ea typeface="Calibri" panose="020F0502020204030204" pitchFamily="34" charset="0"/>
                <a:cs typeface="APPLE CHANCERY" panose="03020702040506060504" pitchFamily="66" charset="-79"/>
              </a:rPr>
              <a:t>? qui </a:t>
            </a:r>
            <a:r>
              <a:rPr lang="en-US" sz="3200" b="1" kern="100" dirty="0" err="1">
                <a:solidFill>
                  <a:srgbClr val="C00000"/>
                </a:solidFill>
                <a:latin typeface="APPLE CHANCERY" panose="03020702040506060504" pitchFamily="66" charset="-79"/>
                <a:ea typeface="Calibri" panose="020F0502020204030204" pitchFamily="34" charset="0"/>
                <a:cs typeface="APPLE CHANCERY" panose="03020702040506060504" pitchFamily="66" charset="-79"/>
              </a:rPr>
              <a:t>sommes</a:t>
            </a:r>
            <a:r>
              <a:rPr lang="en-US" sz="3200" b="1" kern="100" dirty="0">
                <a:solidFill>
                  <a:srgbClr val="C00000"/>
                </a:solidFill>
                <a:latin typeface="APPLE CHANCERY" panose="03020702040506060504" pitchFamily="66" charset="-79"/>
                <a:ea typeface="Calibri" panose="020F0502020204030204" pitchFamily="34" charset="0"/>
                <a:cs typeface="APPLE CHANCERY" panose="03020702040506060504" pitchFamily="66" charset="-79"/>
              </a:rPr>
              <a:t>-nous</a:t>
            </a:r>
            <a:r>
              <a:rPr lang="en-US" sz="3200" b="1"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 </a:t>
            </a:r>
            <a:r>
              <a:rPr lang="en-US" sz="3200" b="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
            </a:r>
            <a:br>
              <a:rPr lang="en-US" sz="3200" b="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br>
            <a:endParaRPr lang="pt-BR" sz="3200" b="1" dirty="0">
              <a:solidFill>
                <a:srgbClr val="C00000"/>
              </a:solidFill>
              <a:latin typeface="APPLE CHANCERY" panose="03020702040506060504" pitchFamily="66" charset="-79"/>
              <a:cs typeface="APPLE CHANCERY" panose="03020702040506060504" pitchFamily="66" charset="-79"/>
            </a:endParaRPr>
          </a:p>
        </p:txBody>
      </p:sp>
      <p:sp>
        <p:nvSpPr>
          <p:cNvPr id="5" name="Content Placeholder 2">
            <a:extLst>
              <a:ext uri="{FF2B5EF4-FFF2-40B4-BE49-F238E27FC236}">
                <a16:creationId xmlns="" xmlns:a16="http://schemas.microsoft.com/office/drawing/2014/main" id="{496E5393-C61C-D9DE-206D-6C88B880A19D}"/>
              </a:ext>
            </a:extLst>
          </p:cNvPr>
          <p:cNvSpPr>
            <a:spLocks noGrp="1"/>
          </p:cNvSpPr>
          <p:nvPr>
            <p:ph idx="1"/>
          </p:nvPr>
        </p:nvSpPr>
        <p:spPr>
          <a:xfrm>
            <a:off x="3622571" y="1715678"/>
            <a:ext cx="6548201" cy="3993597"/>
          </a:xfrm>
        </p:spPr>
        <p:txBody>
          <a:bodyPr>
            <a:normAutofit lnSpcReduction="10000"/>
          </a:bodyPr>
          <a:lstStyle/>
          <a:p>
            <a:pPr marL="0" indent="0">
              <a:buNone/>
            </a:pPr>
            <a:endParaRPr lang="en-US" sz="1800" kern="100" dirty="0">
              <a:effectLst/>
              <a:latin typeface="Avenir Book" panose="02000503020000020003" pitchFamily="2" charset="0"/>
              <a:ea typeface="Calibri" panose="020F0502020204030204" pitchFamily="34" charset="0"/>
              <a:cs typeface="Times New Roman" panose="02020603050405020304" pitchFamily="18" charset="0"/>
            </a:endParaRPr>
          </a:p>
          <a:p>
            <a:pPr marL="0" indent="0" algn="ctr">
              <a:buNone/>
            </a:pPr>
            <a:endParaRPr lang="en-US" sz="2400" kern="100" dirty="0">
              <a:solidFill>
                <a:srgbClr val="C00000"/>
              </a:solidFill>
              <a:latin typeface="Avenir Book" panose="02000503020000020003" pitchFamily="2" charset="0"/>
              <a:ea typeface="Calibri" panose="020F0502020204030204" pitchFamily="34" charset="0"/>
              <a:cs typeface="Times New Roman" panose="02020603050405020304" pitchFamily="18" charset="0"/>
            </a:endParaRPr>
          </a:p>
          <a:p>
            <a:pPr marL="0" indent="0">
              <a:buNone/>
            </a:pPr>
            <a:r>
              <a:rPr lang="fr-FR" sz="3200" dirty="0"/>
              <a:t>Car nous sommes Son ouvrage, créé en Jésus-Christ pour les bonnes œuvres, que Dieu a préparées d'avance pour que nous puissions y marcher : Éphésiens 2:10,</a:t>
            </a:r>
          </a:p>
          <a:p>
            <a:pPr marL="0" indent="0">
              <a:buNone/>
            </a:pPr>
            <a:r>
              <a:rPr lang="fr-FR" sz="3200" dirty="0"/>
              <a:t> En grec, le mot « ouvrage » signifie</a:t>
            </a:r>
          </a:p>
          <a:p>
            <a:pPr marL="0" indent="0">
              <a:buNone/>
            </a:pPr>
            <a:r>
              <a:rPr lang="fr-FR" sz="3200" dirty="0"/>
              <a:t> « chef-d’œuvre ou poème ».</a:t>
            </a:r>
            <a:endParaRPr lang="pt-BR" sz="3200" dirty="0"/>
          </a:p>
        </p:txBody>
      </p:sp>
    </p:spTree>
    <p:extLst>
      <p:ext uri="{BB962C8B-B14F-4D97-AF65-F5344CB8AC3E}">
        <p14:creationId xmlns:p14="http://schemas.microsoft.com/office/powerpoint/2010/main" val="140784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 xmlns:a16="http://schemas.microsoft.com/office/drawing/2014/main" id="{B1F2E233-5671-7A00-E0F1-7345C30344BB}"/>
            </a:ext>
          </a:extLst>
        </p:cNvPr>
        <p:cNvGrpSpPr/>
        <p:nvPr/>
      </p:nvGrpSpPr>
      <p:grpSpPr>
        <a:xfrm>
          <a:off x="0" y="0"/>
          <a:ext cx="0" cy="0"/>
          <a:chOff x="0" y="0"/>
          <a:chExt cx="0" cy="0"/>
        </a:xfrm>
      </p:grpSpPr>
      <p:sp>
        <p:nvSpPr>
          <p:cNvPr id="4" name="Title 1">
            <a:extLst>
              <a:ext uri="{FF2B5EF4-FFF2-40B4-BE49-F238E27FC236}">
                <a16:creationId xmlns="" xmlns:a16="http://schemas.microsoft.com/office/drawing/2014/main" id="{CCB5777E-8DD7-3F8A-37A5-F221676E6256}"/>
              </a:ext>
            </a:extLst>
          </p:cNvPr>
          <p:cNvSpPr>
            <a:spLocks noGrp="1"/>
          </p:cNvSpPr>
          <p:nvPr>
            <p:ph type="title"/>
          </p:nvPr>
        </p:nvSpPr>
        <p:spPr>
          <a:xfrm>
            <a:off x="91440" y="231889"/>
            <a:ext cx="4919196" cy="1113586"/>
          </a:xfrm>
        </p:spPr>
        <p:txBody>
          <a:bodyPr>
            <a:normAutofit fontScale="90000"/>
          </a:bodyPr>
          <a:lstStyle/>
          <a:p>
            <a:pPr algn="ctr"/>
            <a: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a:r>
            <a:b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2. INTIMITE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4000" dirty="0">
              <a:latin typeface="Montserrat" panose="00000500000000000000" pitchFamily="50" charset="0"/>
            </a:endParaRPr>
          </a:p>
        </p:txBody>
      </p:sp>
      <p:sp>
        <p:nvSpPr>
          <p:cNvPr id="5" name="Content Placeholder 2">
            <a:extLst>
              <a:ext uri="{FF2B5EF4-FFF2-40B4-BE49-F238E27FC236}">
                <a16:creationId xmlns="" xmlns:a16="http://schemas.microsoft.com/office/drawing/2014/main" id="{0DC4C13C-275E-83AB-3893-17F4BA0BE057}"/>
              </a:ext>
            </a:extLst>
          </p:cNvPr>
          <p:cNvSpPr>
            <a:spLocks noGrp="1"/>
          </p:cNvSpPr>
          <p:nvPr>
            <p:ph idx="1"/>
          </p:nvPr>
        </p:nvSpPr>
        <p:spPr>
          <a:xfrm>
            <a:off x="265546" y="1875934"/>
            <a:ext cx="9844809" cy="4476519"/>
          </a:xfrm>
        </p:spPr>
        <p:txBody>
          <a:bodyPr>
            <a:normAutofit lnSpcReduction="10000"/>
          </a:bodyPr>
          <a:lstStyle/>
          <a:p>
            <a:pPr marL="0" marR="0">
              <a:buNone/>
            </a:pPr>
            <a:endParaRPr lang="en-US" sz="24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a:buNone/>
            </a:pPr>
            <a:endParaRPr lang="en-US" sz="2400"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endParaRPr>
          </a:p>
          <a:p>
            <a:pPr marL="0" algn="r">
              <a:buNone/>
            </a:pPr>
            <a:r>
              <a:rPr lang="fr-FR" sz="3200" dirty="0"/>
              <a:t>Jean 15:5 : « Je suis le cep, vous êtes les sarments. Celui qui demeure en moi et en qui je demeure porte beaucoup de fruit ; car sans moi vous ne pouvez rien faire. » </a:t>
            </a:r>
          </a:p>
          <a:p>
            <a:pPr marL="0" algn="r">
              <a:buNone/>
            </a:pPr>
            <a:endParaRPr lang="fr-FR" sz="3200" dirty="0"/>
          </a:p>
          <a:p>
            <a:pPr marL="0" algn="r">
              <a:buNone/>
            </a:pPr>
            <a:endParaRPr lang="fr-FR" sz="1600" dirty="0"/>
          </a:p>
          <a:p>
            <a:pPr marL="0" algn="r">
              <a:buNone/>
            </a:pPr>
            <a:endParaRPr lang="fr-FR" sz="1600" dirty="0"/>
          </a:p>
          <a:p>
            <a:pPr marL="0" algn="r">
              <a:buNone/>
            </a:pPr>
            <a:r>
              <a:rPr lang="fr-FR" sz="3200" dirty="0"/>
              <a:t> Le verbe grec « demeurer » signifie « rester en place, être continuellement présent ».</a:t>
            </a:r>
            <a:endParaRPr lang="en-US" sz="3200" kern="100" dirty="0">
              <a:latin typeface="Avenir Book" panose="02000503020000020003" pitchFamily="2" charset="0"/>
              <a:ea typeface="Calibri" panose="020F0502020204030204" pitchFamily="34" charset="0"/>
              <a:cs typeface="Times New Roman" panose="02020603050405020304" pitchFamily="18" charset="0"/>
            </a:endParaRPr>
          </a:p>
          <a:p>
            <a:pPr marL="0" marR="0">
              <a:buNone/>
            </a:pPr>
            <a:endParaRPr lang="en-US" sz="3200" kern="100" dirty="0">
              <a:effectLst/>
              <a:latin typeface="Avenir Book" panose="02000503020000020003" pitchFamily="2" charset="0"/>
              <a:ea typeface="Calibri" panose="020F0502020204030204" pitchFamily="34" charset="0"/>
              <a:cs typeface="Times New Roman" panose="02020603050405020304" pitchFamily="18" charset="0"/>
            </a:endParaRPr>
          </a:p>
          <a:p>
            <a:pPr marL="0" indent="0">
              <a:buNone/>
            </a:pPr>
            <a:endParaRPr lang="pt-BR" sz="2400" dirty="0">
              <a:solidFill>
                <a:schemeClr val="bg1">
                  <a:lumMod val="95000"/>
                </a:schemeClr>
              </a:solidFill>
            </a:endParaRPr>
          </a:p>
        </p:txBody>
      </p:sp>
    </p:spTree>
    <p:extLst>
      <p:ext uri="{BB962C8B-B14F-4D97-AF65-F5344CB8AC3E}">
        <p14:creationId xmlns:p14="http://schemas.microsoft.com/office/powerpoint/2010/main" val="231104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 xmlns:a16="http://schemas.microsoft.com/office/drawing/2014/main" id="{03D59855-E8B9-3B4E-EEC2-E799F51361D5}"/>
            </a:ext>
          </a:extLst>
        </p:cNvPr>
        <p:cNvGrpSpPr/>
        <p:nvPr/>
      </p:nvGrpSpPr>
      <p:grpSpPr>
        <a:xfrm>
          <a:off x="0" y="0"/>
          <a:ext cx="0" cy="0"/>
          <a:chOff x="0" y="0"/>
          <a:chExt cx="0" cy="0"/>
        </a:xfrm>
      </p:grpSpPr>
      <p:sp>
        <p:nvSpPr>
          <p:cNvPr id="4" name="Title 1">
            <a:extLst>
              <a:ext uri="{FF2B5EF4-FFF2-40B4-BE49-F238E27FC236}">
                <a16:creationId xmlns="" xmlns:a16="http://schemas.microsoft.com/office/drawing/2014/main" id="{42EB4EC5-8A0C-3F35-E1ED-BFF221D1E728}"/>
              </a:ext>
            </a:extLst>
          </p:cNvPr>
          <p:cNvSpPr>
            <a:spLocks noGrp="1"/>
          </p:cNvSpPr>
          <p:nvPr>
            <p:ph type="title"/>
          </p:nvPr>
        </p:nvSpPr>
        <p:spPr>
          <a:xfrm>
            <a:off x="3676454" y="217344"/>
            <a:ext cx="6548200" cy="1498334"/>
          </a:xfrm>
        </p:spPr>
        <p:txBody>
          <a:bodyPr>
            <a:normAutofit/>
          </a:bodyPr>
          <a:lstStyle/>
          <a:p>
            <a:pPr algn="ctr"/>
            <a:r>
              <a:rPr lang="en-US" sz="3600" i="1"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Comment </a:t>
            </a:r>
            <a:r>
              <a:rPr lang="en-US" sz="3600" i="1" kern="100" dirty="0" err="1">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demeurer</a:t>
            </a:r>
            <a:r>
              <a:rPr lang="en-US" sz="3600" i="1"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3600" i="1" kern="100" dirty="0" err="1">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en</a:t>
            </a:r>
            <a:r>
              <a:rPr lang="en-US" sz="3600" i="1"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Jesus?</a:t>
            </a:r>
            <a:r>
              <a:rPr lang="en-US" sz="3600" b="1" i="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
            </a:r>
            <a:br>
              <a:rPr lang="en-US" sz="3600" b="1" i="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br>
            <a:endParaRPr lang="pt-BR" sz="3600" b="1" i="1" dirty="0">
              <a:solidFill>
                <a:srgbClr val="C00000"/>
              </a:solidFill>
              <a:latin typeface="APPLE CHANCERY" panose="03020702040506060504" pitchFamily="66" charset="-79"/>
              <a:cs typeface="APPLE CHANCERY" panose="03020702040506060504" pitchFamily="66" charset="-79"/>
            </a:endParaRPr>
          </a:p>
        </p:txBody>
      </p:sp>
      <p:sp>
        <p:nvSpPr>
          <p:cNvPr id="5" name="Content Placeholder 2">
            <a:extLst>
              <a:ext uri="{FF2B5EF4-FFF2-40B4-BE49-F238E27FC236}">
                <a16:creationId xmlns="" xmlns:a16="http://schemas.microsoft.com/office/drawing/2014/main" id="{E76480ED-804F-E6F7-7CAD-17C61209CD6A}"/>
              </a:ext>
            </a:extLst>
          </p:cNvPr>
          <p:cNvSpPr>
            <a:spLocks noGrp="1"/>
          </p:cNvSpPr>
          <p:nvPr>
            <p:ph idx="1"/>
          </p:nvPr>
        </p:nvSpPr>
        <p:spPr>
          <a:xfrm>
            <a:off x="3676454" y="1203767"/>
            <a:ext cx="6548201" cy="5269770"/>
          </a:xfrm>
        </p:spPr>
        <p:txBody>
          <a:bodyPr>
            <a:normAutofit fontScale="77500" lnSpcReduction="20000"/>
          </a:bodyPr>
          <a:lstStyle/>
          <a:p>
            <a:pPr marL="0" indent="0">
              <a:buNone/>
            </a:pPr>
            <a:endParaRPr lang="en-US" sz="1800" kern="100" dirty="0">
              <a:effectLst/>
              <a:latin typeface="Avenir Book" panose="02000503020000020003" pitchFamily="2" charset="0"/>
              <a:ea typeface="Calibri" panose="020F0502020204030204" pitchFamily="34" charset="0"/>
              <a:cs typeface="Times New Roman" panose="02020603050405020304" pitchFamily="18" charset="0"/>
            </a:endParaRPr>
          </a:p>
          <a:p>
            <a:pPr marL="0" indent="0">
              <a:buNone/>
            </a:pPr>
            <a:r>
              <a:rPr lang="fr-FR" dirty="0"/>
              <a:t>. Recherchez toujours sa présence (Matthieu 6:33) </a:t>
            </a:r>
          </a:p>
          <a:p>
            <a:pPr marL="0" indent="0">
              <a:buNone/>
            </a:pPr>
            <a:r>
              <a:rPr lang="fr-FR" dirty="0"/>
              <a:t>. Faites de la recherche de Dieu la priorité dans votre vie quotidienne. </a:t>
            </a:r>
          </a:p>
          <a:p>
            <a:pPr marL="0" indent="0">
              <a:buNone/>
            </a:pPr>
            <a:r>
              <a:rPr lang="fr-FR" dirty="0"/>
              <a:t>. Croyez en ses promesses (Jean 15:7) </a:t>
            </a:r>
          </a:p>
          <a:p>
            <a:pPr marL="0" indent="0">
              <a:buNone/>
            </a:pPr>
            <a:r>
              <a:rPr lang="fr-FR" dirty="0"/>
              <a:t>.  Ayez confiance dans les promesses que Dieu vous a faites. </a:t>
            </a:r>
          </a:p>
          <a:p>
            <a:pPr marL="0" indent="0">
              <a:buNone/>
            </a:pPr>
            <a:r>
              <a:rPr lang="fr-FR" dirty="0"/>
              <a:t>. Marchez intimement avec lui (Jean 15:4)</a:t>
            </a:r>
          </a:p>
          <a:p>
            <a:pPr marL="0" indent="0">
              <a:buNone/>
            </a:pPr>
            <a:r>
              <a:rPr lang="fr-FR" dirty="0"/>
              <a:t>. Développez une relation étroite et personnelle avec Jésus.  </a:t>
            </a:r>
          </a:p>
          <a:p>
            <a:pPr marL="0" indent="0">
              <a:buNone/>
            </a:pPr>
            <a:r>
              <a:rPr lang="fr-FR" dirty="0"/>
              <a:t>. Comptez sur sa force (2 Corinthiens 12:9) </a:t>
            </a:r>
          </a:p>
          <a:p>
            <a:pPr marL="0" indent="0">
              <a:buNone/>
            </a:pPr>
            <a:r>
              <a:rPr lang="fr-FR" dirty="0"/>
              <a:t>. Appuyez-vous sur la force de Dieu dans les moments de faiblesse.  </a:t>
            </a:r>
          </a:p>
          <a:p>
            <a:pPr marL="0" indent="0">
              <a:buNone/>
            </a:pPr>
            <a:r>
              <a:rPr lang="fr-FR" dirty="0"/>
              <a:t>. Persévérez dans la foi (Hébreux 10:23) </a:t>
            </a:r>
          </a:p>
          <a:p>
            <a:pPr marL="0" indent="0">
              <a:buNone/>
            </a:pPr>
            <a:r>
              <a:rPr lang="fr-FR" dirty="0"/>
              <a:t>. Restez ferme dans votre foi, même dans les moments difficiles.</a:t>
            </a:r>
            <a:endParaRPr lang="en-US" sz="2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4278316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 xmlns:a16="http://schemas.microsoft.com/office/drawing/2014/main" id="{446EB28A-C590-74D8-3FE7-399DC05A6D0B}"/>
            </a:ext>
          </a:extLst>
        </p:cNvPr>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B81021FD-DA73-2A45-D467-3C0D43447F3F}"/>
              </a:ext>
            </a:extLst>
          </p:cNvPr>
          <p:cNvSpPr>
            <a:spLocks noGrp="1"/>
          </p:cNvSpPr>
          <p:nvPr>
            <p:ph idx="1"/>
          </p:nvPr>
        </p:nvSpPr>
        <p:spPr>
          <a:xfrm>
            <a:off x="3728408" y="1497256"/>
            <a:ext cx="6548201" cy="4821282"/>
          </a:xfrm>
        </p:spPr>
        <p:txBody>
          <a:bodyPr>
            <a:normAutofit lnSpcReduction="10000"/>
          </a:bodyPr>
          <a:lstStyle/>
          <a:p>
            <a:pPr marL="0" indent="0">
              <a:buNone/>
            </a:pPr>
            <a:endParaRPr lang="en-US" sz="1800" kern="100" dirty="0">
              <a:latin typeface="Avenir Book" panose="02000503020000020003" pitchFamily="2" charset="0"/>
              <a:ea typeface="Calibri" panose="020F0502020204030204" pitchFamily="34" charset="0"/>
              <a:cs typeface="Times New Roman" panose="02020603050405020304" pitchFamily="18" charset="0"/>
            </a:endParaRPr>
          </a:p>
          <a:p>
            <a:pPr marL="0" indent="0" algn="just">
              <a:buNone/>
            </a:pPr>
            <a:r>
              <a:rPr lang="fr-FR" dirty="0"/>
              <a:t>Lorsque Jésus décida de rendre visite à Marthe et Marie, Marthe était occupée par les préparatifs, tandis que Marie choisit de s’asseoir à ses pieds et de l’écouter. </a:t>
            </a:r>
          </a:p>
          <a:p>
            <a:pPr marL="0" indent="0" algn="just">
              <a:buNone/>
            </a:pPr>
            <a:endParaRPr lang="fr-FR" dirty="0"/>
          </a:p>
          <a:p>
            <a:pPr marL="0" indent="0" algn="just">
              <a:buNone/>
            </a:pPr>
            <a:r>
              <a:rPr lang="fr-FR" dirty="0"/>
              <a:t>« Jésus lui répondit : Marthe, Marthe, tu t’inquiètes et tu t’agites pour beaucoup de choses. Mais une seule chose est </a:t>
            </a:r>
            <a:r>
              <a:rPr lang="fr-FR" dirty="0" err="1"/>
              <a:t>necessaire</a:t>
            </a:r>
            <a:r>
              <a:rPr lang="fr-FR" dirty="0"/>
              <a:t>, et Marie a choisi la bonne part, qui ne lui sera point enlevée. » (Luc 10:41,42).</a:t>
            </a:r>
            <a:endParaRPr lang="pt-BR" dirty="0"/>
          </a:p>
        </p:txBody>
      </p:sp>
    </p:spTree>
    <p:extLst>
      <p:ext uri="{BB962C8B-B14F-4D97-AF65-F5344CB8AC3E}">
        <p14:creationId xmlns:p14="http://schemas.microsoft.com/office/powerpoint/2010/main" val="254668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 xmlns:a16="http://schemas.microsoft.com/office/drawing/2014/main" id="{67222CA6-F49E-7AFE-46FB-B4001EEF2EDA}"/>
            </a:ext>
          </a:extLst>
        </p:cNvPr>
        <p:cNvGrpSpPr/>
        <p:nvPr/>
      </p:nvGrpSpPr>
      <p:grpSpPr>
        <a:xfrm>
          <a:off x="0" y="0"/>
          <a:ext cx="0" cy="0"/>
          <a:chOff x="0" y="0"/>
          <a:chExt cx="0" cy="0"/>
        </a:xfrm>
      </p:grpSpPr>
      <p:sp>
        <p:nvSpPr>
          <p:cNvPr id="4" name="Title 1">
            <a:extLst>
              <a:ext uri="{FF2B5EF4-FFF2-40B4-BE49-F238E27FC236}">
                <a16:creationId xmlns="" xmlns:a16="http://schemas.microsoft.com/office/drawing/2014/main" id="{E0A44315-C4B5-5DAC-D1AB-3593E0C85053}"/>
              </a:ext>
            </a:extLst>
          </p:cNvPr>
          <p:cNvSpPr>
            <a:spLocks noGrp="1"/>
          </p:cNvSpPr>
          <p:nvPr>
            <p:ph type="title"/>
          </p:nvPr>
        </p:nvSpPr>
        <p:spPr>
          <a:xfrm>
            <a:off x="3676454" y="217344"/>
            <a:ext cx="6548200" cy="1498334"/>
          </a:xfrm>
        </p:spPr>
        <p:txBody>
          <a:bodyPr>
            <a:normAutofit/>
          </a:bodyPr>
          <a:lstStyle/>
          <a:p>
            <a:pPr algn="ctr"/>
            <a:r>
              <a:rPr lang="en-US" sz="3200" b="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Quelle </a:t>
            </a:r>
            <a:r>
              <a:rPr lang="en-US" sz="3200" b="1" kern="100" dirty="0" err="1">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etait</a:t>
            </a:r>
            <a:r>
              <a:rPr lang="en-US" sz="3200" b="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 la </a:t>
            </a:r>
            <a:r>
              <a:rPr lang="en-US" sz="3200" b="1" kern="100" dirty="0" err="1">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seule</a:t>
            </a:r>
            <a:r>
              <a:rPr lang="en-US" sz="3200" b="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 chose </a:t>
            </a:r>
            <a:r>
              <a:rPr lang="en-US" sz="3200" b="1" kern="100" dirty="0" err="1">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dont</a:t>
            </a:r>
            <a:r>
              <a:rPr lang="en-US" sz="3200" b="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  </a:t>
            </a:r>
            <a:r>
              <a:rPr lang="en-US" sz="3200" b="1" kern="100" dirty="0" err="1">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Marthe</a:t>
            </a:r>
            <a:r>
              <a:rPr lang="en-US" sz="3200" b="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 </a:t>
            </a:r>
            <a:r>
              <a:rPr lang="en-US" sz="3200" b="1" kern="100" dirty="0" err="1">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avait</a:t>
            </a:r>
            <a:r>
              <a:rPr lang="en-US" sz="3200" b="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 </a:t>
            </a:r>
            <a:r>
              <a:rPr lang="en-US" sz="3200" b="1" kern="100" dirty="0" err="1">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besoin</a:t>
            </a:r>
            <a:r>
              <a:rPr lang="en-US" sz="3200" b="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a:t>
            </a:r>
            <a:endParaRPr lang="pt-BR" sz="3200" b="1" dirty="0">
              <a:solidFill>
                <a:srgbClr val="C00000"/>
              </a:solidFill>
              <a:latin typeface="APPLE CHANCERY" panose="03020702040506060504" pitchFamily="66" charset="-79"/>
              <a:cs typeface="APPLE CHANCERY" panose="03020702040506060504" pitchFamily="66" charset="-79"/>
            </a:endParaRPr>
          </a:p>
        </p:txBody>
      </p:sp>
      <p:sp>
        <p:nvSpPr>
          <p:cNvPr id="5" name="Content Placeholder 2">
            <a:extLst>
              <a:ext uri="{FF2B5EF4-FFF2-40B4-BE49-F238E27FC236}">
                <a16:creationId xmlns="" xmlns:a16="http://schemas.microsoft.com/office/drawing/2014/main" id="{3476B503-4B67-22DE-4D7E-9017A9610D92}"/>
              </a:ext>
            </a:extLst>
          </p:cNvPr>
          <p:cNvSpPr>
            <a:spLocks noGrp="1"/>
          </p:cNvSpPr>
          <p:nvPr>
            <p:ph idx="1"/>
          </p:nvPr>
        </p:nvSpPr>
        <p:spPr>
          <a:xfrm>
            <a:off x="3676454" y="1941539"/>
            <a:ext cx="6548201" cy="4227767"/>
          </a:xfrm>
        </p:spPr>
        <p:txBody>
          <a:bodyPr>
            <a:normAutofit fontScale="25000" lnSpcReduction="20000"/>
          </a:bodyPr>
          <a:lstStyle/>
          <a:p>
            <a:pPr marL="0" marR="0" indent="457200">
              <a:buNone/>
            </a:pPr>
            <a:endParaRPr lang="en-US" sz="1800" kern="100" dirty="0">
              <a:latin typeface="Avenir Book" panose="02000503020000020003" pitchFamily="2" charset="0"/>
              <a:ea typeface="Calibri" panose="020F0502020204030204" pitchFamily="34" charset="0"/>
              <a:cs typeface="Times New Roman" panose="02020603050405020304" pitchFamily="18" charset="0"/>
            </a:endParaRPr>
          </a:p>
          <a:p>
            <a:pPr marL="0" indent="457200" algn="r">
              <a:buNone/>
            </a:pPr>
            <a:endParaRPr lang="fr-FR" sz="3200" dirty="0"/>
          </a:p>
          <a:p>
            <a:pPr marL="0" indent="457200" algn="just">
              <a:buNone/>
            </a:pPr>
            <a:r>
              <a:rPr lang="fr-FR" sz="12800" dirty="0"/>
              <a:t>La seule chose dont Marthe avait besoin était un esprit calme et plus</a:t>
            </a:r>
          </a:p>
          <a:p>
            <a:pPr marL="0" indent="457200" algn="just">
              <a:buNone/>
            </a:pPr>
            <a:r>
              <a:rPr lang="fr-FR" sz="12800" dirty="0"/>
              <a:t> de temps avec Dieu, une aspiration plus profonde pour la connaissance de l'avenir, de la vie éternelle et </a:t>
            </a:r>
          </a:p>
          <a:p>
            <a:pPr marL="0" indent="457200" algn="just">
              <a:buNone/>
            </a:pPr>
            <a:r>
              <a:rPr lang="fr-FR" sz="12800" dirty="0"/>
              <a:t>des grâces nécessaires à son développement spirituel. Elle avait besoin de moins s'inquiéter des choses passagères et davantage de celles qui durent éternellement.</a:t>
            </a:r>
            <a:r>
              <a:rPr lang="en-US" sz="128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p>
          <a:p>
            <a:pPr marL="0" marR="0" indent="457200" algn="r">
              <a:buNone/>
            </a:pPr>
            <a:r>
              <a:rPr lang="en-US" sz="1800" i="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a:t>
            </a:r>
          </a:p>
          <a:p>
            <a:pPr marL="0" marR="0" indent="457200" algn="r">
              <a:buNone/>
            </a:pPr>
            <a:endParaRPr lang="en-US" sz="18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indent="457200" algn="r">
              <a:buNone/>
            </a:pPr>
            <a:r>
              <a:rPr lang="en-CA" sz="80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Ellen G. White, </a:t>
            </a:r>
            <a:r>
              <a:rPr lang="en-CA" sz="8000" i="1" kern="100"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Jésus</a:t>
            </a:r>
            <a:r>
              <a:rPr lang="en-CA" sz="8000" i="1" kern="1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-Christ</a:t>
            </a:r>
            <a:r>
              <a:rPr lang="en-CA" sz="80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p.524</a:t>
            </a:r>
            <a:endParaRPr lang="en-US" sz="80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3708204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1444</TotalTime>
  <Words>1205</Words>
  <Application>Microsoft Office PowerPoint</Application>
  <PresentationFormat>Personnalisé</PresentationFormat>
  <Paragraphs>102</Paragraphs>
  <Slides>14</Slides>
  <Notes>12</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Office Theme</vt:lpstr>
      <vt:lpstr> Car nous sommes son ouvrage, ayant été créés en Jésus-Christ pour de bonnes œuvres, que Dieu a préparées d'avance, afin que nous les pratiquions. —Ephesians 2:10</vt:lpstr>
      <vt:lpstr>Avez-vous des envies ?</vt:lpstr>
      <vt:lpstr>Trois “I’s</vt:lpstr>
      <vt:lpstr> 1. IDENTITE </vt:lpstr>
      <vt:lpstr> qui êtes-vous? qui sommes-nous?  </vt:lpstr>
      <vt:lpstr> 2. INTIMITE </vt:lpstr>
      <vt:lpstr>Comment demeurer en Jesus? </vt:lpstr>
      <vt:lpstr>Présentation PowerPoint</vt:lpstr>
      <vt:lpstr>Quelle etait la seule chose dont  Marthe avait besoin?</vt:lpstr>
      <vt:lpstr> 3. INTENTION </vt:lpstr>
      <vt:lpstr>Quel est votre héritage? </vt:lpstr>
      <vt:lpstr>Notre âme soupire après Dieu</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Lucette CAMARA</cp:lastModifiedBy>
  <cp:revision>41</cp:revision>
  <dcterms:created xsi:type="dcterms:W3CDTF">2023-02-14T12:16:54Z</dcterms:created>
  <dcterms:modified xsi:type="dcterms:W3CDTF">2025-05-30T15:15:19Z</dcterms:modified>
</cp:coreProperties>
</file>