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59" r:id="rId4"/>
    <p:sldId id="257" r:id="rId5"/>
    <p:sldId id="258" r:id="rId6"/>
    <p:sldId id="267" r:id="rId7"/>
    <p:sldId id="260" r:id="rId8"/>
    <p:sldId id="269" r:id="rId9"/>
    <p:sldId id="271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10"/>
  </p:normalViewPr>
  <p:slideViewPr>
    <p:cSldViewPr snapToGrid="0" snapToObjects="1">
      <p:cViewPr>
        <p:scale>
          <a:sx n="112" d="100"/>
          <a:sy n="112" d="100"/>
        </p:scale>
        <p:origin x="-126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09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6E26ED-100C-0E9C-42A1-F4518AD13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03FBC3F-316B-8287-129C-5F0CDAE7AE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0E41AF1-1E7C-57E2-BB83-ED5983271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3904A5-6031-5D94-8128-0CA5CB052D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2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124392D-7995-BAFE-F376-DA6BB7BF6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730A781-97F0-3CBA-9F04-E7638D92A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CCF04FB-0B4E-5A18-C0DC-6D58C7CA0A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3378F8-8BFF-486D-9814-B6C422111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07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375287-1A72-3164-5374-98B70DEE9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89C94E7-6713-002F-3A6E-0451E967D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147D587-3D05-AC90-54F8-A3028938D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B97952-15DF-E07E-1BC6-13E897A52E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77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C7C63F-1366-6DC1-4242-E8C1EC288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E3C90F5-3B89-1219-FD69-84DAE6EB6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C713CE9-2806-87A3-5E61-56F565564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7FDD13-6CE9-D5FF-4E76-40A4E0BEE9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4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31520" cy="5143500"/>
          </a:xfrm>
          <a:custGeom>
            <a:avLst/>
            <a:gdLst/>
            <a:ahLst/>
            <a:cxnLst/>
            <a:rect l="l" t="t" r="r" b="b"/>
            <a:pathLst>
              <a:path w="731520" h="5143500">
                <a:moveTo>
                  <a:pt x="0" y="0"/>
                </a:moveTo>
                <a:lnTo>
                  <a:pt x="731520" y="0"/>
                </a:lnTo>
                <a:lnTo>
                  <a:pt x="73152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1C5739"/>
          </a:solidFill>
          <a:ln/>
        </p:spPr>
      </p:sp>
      <p:sp>
        <p:nvSpPr>
          <p:cNvPr id="3" name="Shape 1"/>
          <p:cNvSpPr/>
          <p:nvPr/>
        </p:nvSpPr>
        <p:spPr>
          <a:xfrm>
            <a:off x="6557162" y="0"/>
            <a:ext cx="1741932" cy="5143500"/>
          </a:xfrm>
          <a:custGeom>
            <a:avLst/>
            <a:gdLst/>
            <a:ahLst/>
            <a:cxnLst/>
            <a:rect l="l" t="t" r="r" b="b"/>
            <a:pathLst>
              <a:path w="1741932" h="5143500">
                <a:moveTo>
                  <a:pt x="0" y="0"/>
                </a:moveTo>
                <a:lnTo>
                  <a:pt x="1741932" y="0"/>
                </a:lnTo>
                <a:lnTo>
                  <a:pt x="1741932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1C5739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l="22596" r="29327"/>
          <a:stretch/>
        </p:blipFill>
        <p:spPr>
          <a:xfrm>
            <a:off x="5457547" y="464280"/>
            <a:ext cx="2792204" cy="3902723"/>
          </a:xfrm>
          <a:prstGeom prst="chevron">
            <a:avLst/>
          </a:prstGeom>
        </p:spPr>
      </p:pic>
      <p:sp>
        <p:nvSpPr>
          <p:cNvPr id="5" name="Text 2"/>
          <p:cNvSpPr/>
          <p:nvPr/>
        </p:nvSpPr>
        <p:spPr>
          <a:xfrm>
            <a:off x="894249" y="1921572"/>
            <a:ext cx="5117626" cy="130035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/>
            <a:r>
              <a:rPr lang="fr-FR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PORTER LA LUMIERE AUJOURD'HUI</a:t>
            </a:r>
            <a:endParaRPr lang="fr-FR" sz="36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4BEFE64-349C-7E7F-7F58-A5288CFDC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658D4A6-4E4A-DD72-A08A-B737AE2C6492}"/>
              </a:ext>
            </a:extLst>
          </p:cNvPr>
          <p:cNvSpPr txBox="1"/>
          <p:nvPr/>
        </p:nvSpPr>
        <p:spPr>
          <a:xfrm>
            <a:off x="889898" y="3471300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Sermon-</a:t>
            </a:r>
            <a:br>
              <a:rPr lang="fr-FR" dirty="0"/>
            </a:br>
            <a:r>
              <a:rPr lang="fr-FR" dirty="0"/>
              <a:t>Week-end du département </a:t>
            </a:r>
            <a:br>
              <a:rPr lang="fr-FR" dirty="0"/>
            </a:br>
            <a:r>
              <a:rPr lang="fr-FR" dirty="0"/>
              <a:t>des communications de l’église Adventiste </a:t>
            </a:r>
            <a:br>
              <a:rPr lang="fr-FR" dirty="0"/>
            </a:br>
            <a:r>
              <a:rPr lang="fr-FR" dirty="0"/>
              <a:t>du 7</a:t>
            </a:r>
            <a:r>
              <a:rPr lang="fr-FR" baseline="30000" dirty="0"/>
              <a:t>ème</a:t>
            </a:r>
            <a:r>
              <a:rPr lang="fr-FR" dirty="0"/>
              <a:t> jour de la Guadeloupe</a:t>
            </a:r>
            <a:br>
              <a:rPr lang="fr-FR" dirty="0"/>
            </a:br>
            <a:r>
              <a:rPr lang="fr-FR" dirty="0"/>
              <a:t> 17 mai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19575" y="0"/>
            <a:ext cx="1004705" cy="1812858"/>
          </a:xfrm>
          <a:custGeom>
            <a:avLst/>
            <a:gdLst/>
            <a:ahLst/>
            <a:cxnLst/>
            <a:rect l="l" t="t" r="r" b="b"/>
            <a:pathLst>
              <a:path w="1004705" h="1812858">
                <a:moveTo>
                  <a:pt x="385873" y="0"/>
                </a:moveTo>
                <a:lnTo>
                  <a:pt x="1004705" y="0"/>
                </a:lnTo>
                <a:lnTo>
                  <a:pt x="618832" y="1812858"/>
                </a:lnTo>
                <a:lnTo>
                  <a:pt x="0" y="1812858"/>
                </a:lnTo>
                <a:close/>
              </a:path>
            </a:pathLst>
          </a:custGeom>
          <a:solidFill>
            <a:srgbClr val="1C5739">
              <a:alpha val="7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 rot="5400000">
            <a:off x="-1612087" y="1612087"/>
            <a:ext cx="5148072" cy="1923898"/>
          </a:xfrm>
          <a:custGeom>
            <a:avLst/>
            <a:gdLst/>
            <a:ahLst/>
            <a:cxnLst/>
            <a:rect l="l" t="t" r="r" b="b"/>
            <a:pathLst>
              <a:path w="5148072" h="1923898">
                <a:moveTo>
                  <a:pt x="0" y="0"/>
                </a:moveTo>
                <a:lnTo>
                  <a:pt x="5148072" y="961949"/>
                </a:lnTo>
                <a:lnTo>
                  <a:pt x="5148072" y="1923898"/>
                </a:lnTo>
                <a:lnTo>
                  <a:pt x="0" y="1923898"/>
                </a:lnTo>
                <a:lnTo>
                  <a:pt x="0" y="0"/>
                </a:lnTo>
                <a:close/>
              </a:path>
            </a:pathLst>
          </a:custGeom>
          <a:solidFill>
            <a:srgbClr val="1C5739"/>
          </a:solidFill>
          <a:ln/>
        </p:spPr>
      </p:sp>
      <p:sp>
        <p:nvSpPr>
          <p:cNvPr id="4" name="Shape 2"/>
          <p:cNvSpPr/>
          <p:nvPr/>
        </p:nvSpPr>
        <p:spPr>
          <a:xfrm>
            <a:off x="5255971" y="3334817"/>
            <a:ext cx="1004705" cy="1812858"/>
          </a:xfrm>
          <a:custGeom>
            <a:avLst/>
            <a:gdLst/>
            <a:ahLst/>
            <a:cxnLst/>
            <a:rect l="l" t="t" r="r" b="b"/>
            <a:pathLst>
              <a:path w="1004705" h="1812858">
                <a:moveTo>
                  <a:pt x="385873" y="0"/>
                </a:moveTo>
                <a:lnTo>
                  <a:pt x="1004705" y="0"/>
                </a:lnTo>
                <a:lnTo>
                  <a:pt x="618832" y="1812858"/>
                </a:lnTo>
                <a:lnTo>
                  <a:pt x="0" y="1812858"/>
                </a:lnTo>
                <a:close/>
              </a:path>
            </a:pathLst>
          </a:custGeom>
          <a:solidFill>
            <a:srgbClr val="1C5739"/>
          </a:solidFill>
          <a:ln/>
        </p:spPr>
      </p:sp>
      <p:sp>
        <p:nvSpPr>
          <p:cNvPr id="5" name="Shape 3"/>
          <p:cNvSpPr/>
          <p:nvPr/>
        </p:nvSpPr>
        <p:spPr>
          <a:xfrm rot="5400000" flipH="1" flipV="1">
            <a:off x="4648589" y="1607515"/>
            <a:ext cx="5148072" cy="1923898"/>
          </a:xfrm>
          <a:custGeom>
            <a:avLst/>
            <a:gdLst/>
            <a:ahLst/>
            <a:cxnLst/>
            <a:rect l="l" t="t" r="r" b="b"/>
            <a:pathLst>
              <a:path w="5148072" h="1923898">
                <a:moveTo>
                  <a:pt x="0" y="0"/>
                </a:moveTo>
                <a:lnTo>
                  <a:pt x="5148072" y="961949"/>
                </a:lnTo>
                <a:lnTo>
                  <a:pt x="5148072" y="1923898"/>
                </a:lnTo>
                <a:lnTo>
                  <a:pt x="0" y="1923898"/>
                </a:lnTo>
                <a:lnTo>
                  <a:pt x="0" y="0"/>
                </a:lnTo>
                <a:close/>
              </a:path>
            </a:pathLst>
          </a:custGeom>
          <a:solidFill>
            <a:srgbClr val="1C5739"/>
          </a:solidFill>
          <a:ln/>
        </p:spPr>
      </p:sp>
      <p:pic>
        <p:nvPicPr>
          <p:cNvPr id="6" name="Image 0"/>
          <p:cNvPicPr>
            <a:picLocks noChangeAspect="1"/>
          </p:cNvPicPr>
          <p:nvPr/>
        </p:nvPicPr>
        <p:blipFill>
          <a:blip r:embed="rId3"/>
          <a:srcRect t="3414" b="3414"/>
          <a:stretch/>
        </p:blipFill>
        <p:spPr>
          <a:xfrm>
            <a:off x="5460797" y="-397"/>
            <a:ext cx="3683537" cy="5148072"/>
          </a:xfrm>
          <a:prstGeom prst="parallelogram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09489" y="2002565"/>
            <a:ext cx="4830775" cy="67986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>
              <a:lnSpc>
                <a:spcPct val="96000"/>
              </a:lnSpc>
              <a:spcBef>
                <a:spcPts val="375"/>
              </a:spcBef>
            </a:pPr>
            <a:r>
              <a:rPr lang="en-US" sz="3300" b="1" dirty="0" err="1">
                <a:solidFill>
                  <a:srgbClr val="1C573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Prière</a:t>
            </a:r>
            <a:endParaRPr lang="en-US" sz="15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0DF38C4-E795-9021-736E-30302BE34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4CEE82D-9572-16C8-E854-693577387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>
            <a:extLst>
              <a:ext uri="{FF2B5EF4-FFF2-40B4-BE49-F238E27FC236}">
                <a16:creationId xmlns:a16="http://schemas.microsoft.com/office/drawing/2014/main" xmlns="" id="{60615788-7CF4-DE01-3259-DDF4E7A18E05}"/>
              </a:ext>
            </a:extLst>
          </p:cNvPr>
          <p:cNvSpPr/>
          <p:nvPr/>
        </p:nvSpPr>
        <p:spPr>
          <a:xfrm flipV="1">
            <a:off x="0" y="0"/>
            <a:ext cx="1924242" cy="1924242"/>
          </a:xfrm>
          <a:custGeom>
            <a:avLst/>
            <a:gdLst/>
            <a:ahLst/>
            <a:cxnLst/>
            <a:rect l="l" t="t" r="r" b="b"/>
            <a:pathLst>
              <a:path w="1924242" h="1924242">
                <a:moveTo>
                  <a:pt x="0" y="0"/>
                </a:moveTo>
                <a:lnTo>
                  <a:pt x="0" y="1924242"/>
                </a:lnTo>
                <a:lnTo>
                  <a:pt x="1924242" y="1924242"/>
                </a:lnTo>
                <a:close/>
              </a:path>
            </a:pathLst>
          </a:custGeom>
          <a:solidFill>
            <a:srgbClr val="1C5739"/>
          </a:solidFill>
          <a:ln/>
        </p:spPr>
      </p:sp>
      <p:sp>
        <p:nvSpPr>
          <p:cNvPr id="5" name="Text 2">
            <a:extLst>
              <a:ext uri="{FF2B5EF4-FFF2-40B4-BE49-F238E27FC236}">
                <a16:creationId xmlns:a16="http://schemas.microsoft.com/office/drawing/2014/main" xmlns="" id="{7B5132E0-FB89-0504-6A24-1CD55623607E}"/>
              </a:ext>
            </a:extLst>
          </p:cNvPr>
          <p:cNvSpPr/>
          <p:nvPr/>
        </p:nvSpPr>
        <p:spPr>
          <a:xfrm>
            <a:off x="159489" y="2011680"/>
            <a:ext cx="8537944" cy="1289264"/>
          </a:xfrm>
          <a:prstGeom prst="rect">
            <a:avLst/>
          </a:prstGeom>
          <a:noFill/>
          <a:ln/>
          <a:effectLst>
            <a:outerShdw blurRad="19050" dist="50800" dir="2700000" algn="bl" rotWithShape="0">
              <a:srgbClr val="808080">
                <a:alpha val="100000"/>
              </a:srgbClr>
            </a:outerShdw>
          </a:effectLst>
        </p:spPr>
        <p:txBody>
          <a:bodyPr wrap="square" lIns="95250" tIns="95250" rIns="95250" bIns="9525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ts val="375"/>
              </a:spcBef>
            </a:pPr>
            <a:r>
              <a:rPr lang="en-US" sz="4400" b="1" dirty="0"/>
              <a:t>1 - </a:t>
            </a:r>
            <a:r>
              <a:rPr lang="fr-FR" sz="4400" b="1" dirty="0"/>
              <a:t>Une Église qui a toujours su utiliser les moyens de son temps</a:t>
            </a:r>
            <a:endParaRPr lang="en-US" sz="44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0D73F35-BC95-E17C-CB38-2C20EF4DF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5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2"/>
          <p:cNvSpPr/>
          <p:nvPr/>
        </p:nvSpPr>
        <p:spPr>
          <a:xfrm>
            <a:off x="600739" y="154080"/>
            <a:ext cx="8325293" cy="45525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en-US" sz="2100" b="1" dirty="0" err="1">
                <a:solidFill>
                  <a:srgbClr val="1C5739"/>
                </a:solidFill>
                <a:highlight>
                  <a:srgbClr val="FFFF00"/>
                </a:highlight>
                <a:latin typeface="Arial" pitchFamily="34" charset="0"/>
                <a:ea typeface="Arial" pitchFamily="34" charset="-122"/>
                <a:cs typeface="Arial" pitchFamily="34" charset="-120"/>
              </a:rPr>
              <a:t>L’église</a:t>
            </a:r>
            <a:r>
              <a:rPr lang="en-US" sz="2100" b="1" dirty="0">
                <a:solidFill>
                  <a:srgbClr val="1C5739"/>
                </a:solidFill>
                <a:highlight>
                  <a:srgbClr val="FFFF00"/>
                </a:highlight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100" b="1" dirty="0" err="1">
                <a:solidFill>
                  <a:srgbClr val="1C5739"/>
                </a:solidFill>
                <a:highlight>
                  <a:srgbClr val="FFFF00"/>
                </a:highlight>
                <a:latin typeface="Arial" pitchFamily="34" charset="0"/>
                <a:ea typeface="Arial" pitchFamily="34" charset="-122"/>
                <a:cs typeface="Arial" pitchFamily="34" charset="-120"/>
              </a:rPr>
              <a:t>Adventiste</a:t>
            </a:r>
            <a:r>
              <a:rPr lang="en-US" sz="2100" b="1" dirty="0">
                <a:solidFill>
                  <a:srgbClr val="1C5739"/>
                </a:solidFill>
                <a:highlight>
                  <a:srgbClr val="FFFF00"/>
                </a:highlight>
                <a:latin typeface="Arial" pitchFamily="34" charset="0"/>
                <a:ea typeface="Arial" pitchFamily="34" charset="-122"/>
                <a:cs typeface="Arial" pitchFamily="34" charset="-120"/>
              </a:rPr>
              <a:t> a </a:t>
            </a:r>
            <a:r>
              <a:rPr lang="en-US" sz="2100" b="1" dirty="0" err="1">
                <a:solidFill>
                  <a:srgbClr val="1C5739"/>
                </a:solidFill>
                <a:highlight>
                  <a:srgbClr val="FFFF00"/>
                </a:highlight>
                <a:latin typeface="Arial" pitchFamily="34" charset="0"/>
                <a:ea typeface="Arial" pitchFamily="34" charset="-122"/>
                <a:cs typeface="Arial" pitchFamily="34" charset="-120"/>
              </a:rPr>
              <a:t>toujours</a:t>
            </a:r>
            <a:r>
              <a:rPr lang="en-US" sz="2100" b="1" dirty="0">
                <a:solidFill>
                  <a:srgbClr val="1C5739"/>
                </a:solidFill>
                <a:highlight>
                  <a:srgbClr val="FFFF00"/>
                </a:highlight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100" b="1" dirty="0" err="1">
                <a:solidFill>
                  <a:srgbClr val="1C5739"/>
                </a:solidFill>
                <a:highlight>
                  <a:srgbClr val="FFFF00"/>
                </a:highlight>
                <a:latin typeface="Arial" pitchFamily="34" charset="0"/>
                <a:ea typeface="Arial" pitchFamily="34" charset="-122"/>
                <a:cs typeface="Arial" pitchFamily="34" charset="-120"/>
              </a:rPr>
              <a:t>innové</a:t>
            </a:r>
            <a:r>
              <a:rPr lang="en-US" sz="2100" b="1" dirty="0">
                <a:solidFill>
                  <a:srgbClr val="1C5739"/>
                </a:solidFill>
                <a:highlight>
                  <a:srgbClr val="FFFF00"/>
                </a:highlight>
                <a:latin typeface="Arial" pitchFamily="34" charset="0"/>
                <a:ea typeface="Arial" pitchFamily="34" charset="-122"/>
                <a:cs typeface="Arial" pitchFamily="34" charset="-120"/>
              </a:rPr>
              <a:t> pour diffuser le message</a:t>
            </a:r>
            <a:endParaRPr lang="en-US" sz="1500" dirty="0">
              <a:highlight>
                <a:srgbClr val="FFFF00"/>
              </a:highlight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4DE7BB5-4654-CC84-17B6-5BE86FF319E6}"/>
              </a:ext>
            </a:extLst>
          </p:cNvPr>
          <p:cNvSpPr txBox="1"/>
          <p:nvPr/>
        </p:nvSpPr>
        <p:spPr>
          <a:xfrm>
            <a:off x="2339163" y="608722"/>
            <a:ext cx="7336465" cy="564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890"/>
              </a:spcBef>
            </a:pPr>
            <a:r>
              <a:rPr lang="fr-FR" sz="2300" b="1" dirty="0">
                <a:latin typeface="Times New Roman"/>
                <a:cs typeface="Times New Roman"/>
              </a:rPr>
              <a:t>1849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: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Première</a:t>
            </a:r>
            <a:r>
              <a:rPr lang="fr-FR" sz="2300" b="1" spc="-2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publication</a:t>
            </a:r>
            <a:r>
              <a:rPr lang="fr-FR" sz="2300" b="1" spc="-25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adventiste</a:t>
            </a:r>
            <a:r>
              <a:rPr lang="fr-FR" sz="2300" spc="-10" dirty="0">
                <a:latin typeface="Times New Roman"/>
                <a:cs typeface="Times New Roman"/>
              </a:rPr>
              <a:t/>
            </a:r>
            <a:br>
              <a:rPr lang="fr-FR" sz="2300" spc="-10" dirty="0">
                <a:latin typeface="Times New Roman"/>
                <a:cs typeface="Times New Roman"/>
              </a:rPr>
            </a:br>
            <a:r>
              <a:rPr lang="fr-FR" sz="2300" b="1" dirty="0">
                <a:latin typeface="Times New Roman"/>
                <a:cs typeface="Times New Roman"/>
              </a:rPr>
              <a:t>1852</a:t>
            </a:r>
            <a:r>
              <a:rPr lang="fr-FR" sz="2300" b="1" spc="-1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: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Création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du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périodique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officiel</a:t>
            </a:r>
            <a:r>
              <a:rPr lang="fr-FR" sz="2300" dirty="0">
                <a:latin typeface="Times New Roman"/>
                <a:cs typeface="Times New Roman"/>
              </a:rPr>
              <a:t/>
            </a:r>
            <a:br>
              <a:rPr lang="fr-FR" sz="2300" dirty="0">
                <a:latin typeface="Times New Roman"/>
                <a:cs typeface="Times New Roman"/>
              </a:rPr>
            </a:br>
            <a:r>
              <a:rPr lang="fr-FR" sz="2300" b="1" spc="-10" dirty="0">
                <a:latin typeface="Times New Roman"/>
                <a:cs typeface="Times New Roman"/>
              </a:rPr>
              <a:t>1880-</a:t>
            </a:r>
            <a:r>
              <a:rPr lang="fr-FR" sz="2300" b="1" dirty="0">
                <a:latin typeface="Times New Roman"/>
                <a:cs typeface="Times New Roman"/>
              </a:rPr>
              <a:t>1881</a:t>
            </a:r>
            <a:r>
              <a:rPr lang="fr-FR" sz="2300" b="1" spc="-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:</a:t>
            </a:r>
            <a:r>
              <a:rPr lang="fr-FR" sz="2300" b="1" spc="-1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Début</a:t>
            </a:r>
            <a:r>
              <a:rPr lang="fr-FR" sz="2300" b="1" spc="-1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du</a:t>
            </a:r>
            <a:r>
              <a:rPr lang="fr-FR" sz="2300" b="1" spc="-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colportage</a:t>
            </a:r>
            <a:r>
              <a:rPr lang="fr-FR" sz="2300" b="1" spc="-25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adventiste</a:t>
            </a:r>
            <a:r>
              <a:rPr lang="fr-FR" sz="2300" spc="-10" dirty="0">
                <a:latin typeface="Times New Roman"/>
                <a:cs typeface="Times New Roman"/>
              </a:rPr>
              <a:t/>
            </a:r>
            <a:br>
              <a:rPr lang="fr-FR" sz="2300" spc="-10" dirty="0">
                <a:latin typeface="Times New Roman"/>
                <a:cs typeface="Times New Roman"/>
              </a:rPr>
            </a:br>
            <a:r>
              <a:rPr lang="fr-FR" sz="2300" b="1" dirty="0">
                <a:latin typeface="Times New Roman"/>
                <a:cs typeface="Times New Roman"/>
              </a:rPr>
              <a:t>1937</a:t>
            </a:r>
            <a:r>
              <a:rPr lang="fr-FR" sz="2300" b="1" spc="-1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: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Lancement</a:t>
            </a:r>
            <a:r>
              <a:rPr lang="fr-FR" sz="2300" b="1" spc="-1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de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la</a:t>
            </a:r>
            <a:r>
              <a:rPr lang="fr-FR" sz="2300" b="1" spc="-1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radio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adventiste</a:t>
            </a:r>
            <a:r>
              <a:rPr lang="fr-FR" sz="2300" spc="-10" dirty="0">
                <a:latin typeface="Times New Roman"/>
                <a:cs typeface="Times New Roman"/>
              </a:rPr>
              <a:t/>
            </a:r>
            <a:br>
              <a:rPr lang="fr-FR" sz="2300" spc="-10" dirty="0">
                <a:latin typeface="Times New Roman"/>
                <a:cs typeface="Times New Roman"/>
              </a:rPr>
            </a:br>
            <a:r>
              <a:rPr lang="fr-FR" sz="2300" b="1" dirty="0">
                <a:latin typeface="Times New Roman"/>
                <a:cs typeface="Times New Roman"/>
              </a:rPr>
              <a:t>1956</a:t>
            </a:r>
            <a:r>
              <a:rPr lang="fr-FR" sz="2300" b="1" spc="-1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:</a:t>
            </a:r>
            <a:r>
              <a:rPr lang="fr-FR" sz="2300" b="1" spc="-25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Première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émission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télévisée</a:t>
            </a:r>
            <a:br>
              <a:rPr lang="fr-FR" sz="2300" b="1" spc="-10" dirty="0">
                <a:latin typeface="Times New Roman"/>
                <a:cs typeface="Times New Roman"/>
              </a:rPr>
            </a:br>
            <a:r>
              <a:rPr lang="fr-FR" sz="2300" b="1" dirty="0">
                <a:latin typeface="Times New Roman"/>
                <a:cs typeface="Times New Roman"/>
              </a:rPr>
              <a:t>1990</a:t>
            </a:r>
            <a:r>
              <a:rPr lang="fr-FR" sz="2300" b="1" spc="-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:</a:t>
            </a:r>
            <a:r>
              <a:rPr lang="fr-FR" sz="2300" b="1" spc="-5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Évangélisation</a:t>
            </a:r>
            <a:r>
              <a:rPr lang="fr-FR" sz="2300" b="1" spc="-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mondiale</a:t>
            </a:r>
            <a:r>
              <a:rPr lang="fr-FR" sz="2300" b="1" spc="-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par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satellite</a:t>
            </a:r>
            <a:br>
              <a:rPr lang="fr-FR" sz="2300" b="1" spc="-10" dirty="0">
                <a:latin typeface="Times New Roman"/>
                <a:cs typeface="Times New Roman"/>
              </a:rPr>
            </a:br>
            <a:r>
              <a:rPr lang="fr-FR" sz="2300" b="1" dirty="0">
                <a:latin typeface="Times New Roman"/>
                <a:cs typeface="Times New Roman"/>
              </a:rPr>
              <a:t>2003</a:t>
            </a:r>
            <a:r>
              <a:rPr lang="fr-FR" sz="2300" b="1" spc="-1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: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Création</a:t>
            </a:r>
            <a:r>
              <a:rPr lang="fr-FR" sz="2300" b="1" spc="-1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de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Hope</a:t>
            </a:r>
            <a:r>
              <a:rPr lang="fr-FR" sz="2300" b="1" spc="-15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Channel</a:t>
            </a:r>
            <a:br>
              <a:rPr lang="fr-FR" sz="2300" b="1" spc="-10" dirty="0">
                <a:latin typeface="Times New Roman"/>
                <a:cs typeface="Times New Roman"/>
              </a:rPr>
            </a:br>
            <a:r>
              <a:rPr lang="fr-FR" sz="2300" b="1" spc="-10" dirty="0">
                <a:latin typeface="Times New Roman"/>
                <a:cs typeface="Times New Roman"/>
              </a:rPr>
              <a:t>2010-</a:t>
            </a:r>
            <a:r>
              <a:rPr lang="fr-FR" sz="2300" b="1" dirty="0">
                <a:latin typeface="Times New Roman"/>
                <a:cs typeface="Times New Roman"/>
              </a:rPr>
              <a:t>2020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: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Explosion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numérique</a:t>
            </a:r>
            <a:r>
              <a:rPr lang="fr-FR" sz="2300" b="1" spc="-2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et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réseaux</a:t>
            </a:r>
            <a:r>
              <a:rPr lang="fr-FR" sz="2300" b="1" spc="-15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sociaux</a:t>
            </a:r>
            <a:br>
              <a:rPr lang="fr-FR" sz="2300" b="1" spc="-10" dirty="0">
                <a:latin typeface="Times New Roman"/>
                <a:cs typeface="Times New Roman"/>
              </a:rPr>
            </a:br>
            <a:r>
              <a:rPr lang="fr-FR" sz="2300" b="1" spc="-10" dirty="0">
                <a:latin typeface="Times New Roman"/>
                <a:cs typeface="Times New Roman"/>
              </a:rPr>
              <a:t>2020-</a:t>
            </a:r>
            <a:r>
              <a:rPr lang="fr-FR" sz="2300" b="1" dirty="0">
                <a:latin typeface="Times New Roman"/>
                <a:cs typeface="Times New Roman"/>
              </a:rPr>
              <a:t>2025</a:t>
            </a:r>
            <a:r>
              <a:rPr lang="fr-FR" sz="2300" b="1" spc="-2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: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Déploiement</a:t>
            </a:r>
            <a:r>
              <a:rPr lang="fr-FR" sz="2300" b="1" spc="-2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dans</a:t>
            </a:r>
            <a:r>
              <a:rPr lang="fr-FR" sz="2300" b="1" spc="-2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l’ère</a:t>
            </a:r>
            <a:r>
              <a:rPr lang="fr-FR" sz="2300" b="1" spc="-25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de</a:t>
            </a:r>
            <a:r>
              <a:rPr lang="fr-FR" sz="2300" b="1" spc="-30" dirty="0">
                <a:latin typeface="Times New Roman"/>
                <a:cs typeface="Times New Roman"/>
              </a:rPr>
              <a:t> </a:t>
            </a:r>
            <a:r>
              <a:rPr lang="fr-FR" sz="2300" b="1" dirty="0">
                <a:latin typeface="Times New Roman"/>
                <a:cs typeface="Times New Roman"/>
              </a:rPr>
              <a:t>l'intelligence</a:t>
            </a:r>
            <a:r>
              <a:rPr lang="fr-FR" sz="2300" b="1" spc="-35" dirty="0">
                <a:latin typeface="Times New Roman"/>
                <a:cs typeface="Times New Roman"/>
              </a:rPr>
              <a:t> </a:t>
            </a:r>
            <a:r>
              <a:rPr lang="fr-FR" sz="2300" b="1" spc="-10" dirty="0">
                <a:latin typeface="Times New Roman"/>
                <a:cs typeface="Times New Roman"/>
              </a:rPr>
              <a:t>artificielle</a:t>
            </a:r>
            <a:endParaRPr lang="fr-FR" sz="2300" dirty="0">
              <a:latin typeface="Times New Roman"/>
              <a:cs typeface="Times New Roman"/>
            </a:endParaRPr>
          </a:p>
          <a:p>
            <a:pPr marL="12700">
              <a:spcBef>
                <a:spcPts val="890"/>
              </a:spcBef>
            </a:pPr>
            <a:r>
              <a:rPr lang="fr-FR" sz="1800" b="1" spc="-10" dirty="0">
                <a:latin typeface="Times New Roman"/>
                <a:cs typeface="Times New Roman"/>
              </a:rPr>
              <a:t/>
            </a:r>
            <a:br>
              <a:rPr lang="fr-FR" sz="1800" b="1" spc="-10" dirty="0">
                <a:latin typeface="Times New Roman"/>
                <a:cs typeface="Times New Roman"/>
              </a:rPr>
            </a:br>
            <a:endParaRPr lang="fr-FR" sz="1800" dirty="0">
              <a:latin typeface="Times New Roman"/>
              <a:cs typeface="Times New Roman"/>
            </a:endParaRPr>
          </a:p>
          <a:p>
            <a:pPr marL="12700">
              <a:spcBef>
                <a:spcPts val="890"/>
              </a:spcBef>
            </a:pPr>
            <a:r>
              <a:rPr lang="fr-FR" sz="1800" b="1" spc="-10" dirty="0">
                <a:latin typeface="Times New Roman"/>
                <a:cs typeface="Times New Roman"/>
              </a:rPr>
              <a:t/>
            </a:r>
            <a:br>
              <a:rPr lang="fr-FR" sz="1800" b="1" spc="-10" dirty="0">
                <a:latin typeface="Times New Roman"/>
                <a:cs typeface="Times New Roman"/>
              </a:rPr>
            </a:br>
            <a:endParaRPr lang="fr-FR" sz="1800" dirty="0">
              <a:latin typeface="Times New Roman"/>
              <a:cs typeface="Times New Roman"/>
            </a:endParaRPr>
          </a:p>
          <a:p>
            <a:pPr marL="12700">
              <a:spcBef>
                <a:spcPts val="890"/>
              </a:spcBef>
            </a:pPr>
            <a:r>
              <a:rPr lang="fr-FR" sz="1800" b="1" spc="-10" dirty="0">
                <a:latin typeface="Times New Roman"/>
                <a:cs typeface="Times New Roman"/>
              </a:rPr>
              <a:t/>
            </a:r>
            <a:br>
              <a:rPr lang="fr-FR" sz="1800" b="1" spc="-10" dirty="0">
                <a:latin typeface="Times New Roman"/>
                <a:cs typeface="Times New Roman"/>
              </a:rPr>
            </a:br>
            <a:endParaRPr lang="fr-FR" sz="1800" dirty="0">
              <a:latin typeface="Times New Roman"/>
              <a:cs typeface="Times New Roman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ADF050A-8137-2DB0-797B-161682F76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D678A1B-A3C4-3E48-CCCC-00EBA7E0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5956"/>
            <a:ext cx="9144000" cy="36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 flipV="1">
            <a:off x="0" y="0"/>
            <a:ext cx="1924242" cy="1924242"/>
          </a:xfrm>
          <a:custGeom>
            <a:avLst/>
            <a:gdLst/>
            <a:ahLst/>
            <a:cxnLst/>
            <a:rect l="l" t="t" r="r" b="b"/>
            <a:pathLst>
              <a:path w="1924242" h="1924242">
                <a:moveTo>
                  <a:pt x="0" y="0"/>
                </a:moveTo>
                <a:lnTo>
                  <a:pt x="0" y="1924242"/>
                </a:lnTo>
                <a:lnTo>
                  <a:pt x="1924242" y="1924242"/>
                </a:lnTo>
                <a:close/>
              </a:path>
            </a:pathLst>
          </a:custGeom>
          <a:solidFill>
            <a:srgbClr val="1C5739"/>
          </a:solidFill>
          <a:ln/>
        </p:spPr>
      </p:sp>
      <p:sp>
        <p:nvSpPr>
          <p:cNvPr id="5" name="Text 2"/>
          <p:cNvSpPr/>
          <p:nvPr/>
        </p:nvSpPr>
        <p:spPr>
          <a:xfrm>
            <a:off x="159489" y="2011680"/>
            <a:ext cx="8537944" cy="1289264"/>
          </a:xfrm>
          <a:prstGeom prst="rect">
            <a:avLst/>
          </a:prstGeom>
          <a:noFill/>
          <a:ln/>
          <a:effectLst>
            <a:outerShdw blurRad="19050" dist="50800" dir="2700000" algn="bl" rotWithShape="0">
              <a:srgbClr val="808080">
                <a:alpha val="100000"/>
              </a:srgbClr>
            </a:outerShdw>
          </a:effectLst>
        </p:spPr>
        <p:txBody>
          <a:bodyPr wrap="square" lIns="95250" tIns="95250" rIns="95250" bIns="9525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ts val="375"/>
              </a:spcBef>
            </a:pPr>
            <a:r>
              <a:rPr lang="en-US" sz="4400" b="1" dirty="0"/>
              <a:t>2 - </a:t>
            </a:r>
            <a:r>
              <a:rPr lang="fr-FR" sz="4400" dirty="0"/>
              <a:t>Le message est immuable, les moyens évoluent</a:t>
            </a:r>
            <a:endParaRPr lang="en-US" sz="44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CCBB276-FC92-6983-A4F1-BAC1F58CB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-5073" y="14005"/>
            <a:ext cx="9144000" cy="1793215"/>
          </a:xfrm>
          <a:custGeom>
            <a:avLst/>
            <a:gdLst/>
            <a:ahLst/>
            <a:cxnLst/>
            <a:rect l="l" t="t" r="r" b="b"/>
            <a:pathLst>
              <a:path w="9144000" h="1793215">
                <a:moveTo>
                  <a:pt x="0" y="0"/>
                </a:moveTo>
                <a:lnTo>
                  <a:pt x="9144000" y="0"/>
                </a:lnTo>
                <a:lnTo>
                  <a:pt x="9144000" y="1793215"/>
                </a:lnTo>
                <a:lnTo>
                  <a:pt x="0" y="1793215"/>
                </a:lnTo>
                <a:close/>
              </a:path>
            </a:pathLst>
          </a:custGeom>
          <a:solidFill>
            <a:srgbClr val="1C5739">
              <a:alpha val="70000"/>
            </a:srgbClr>
          </a:solidFill>
          <a:ln/>
        </p:spPr>
        <p:txBody>
          <a:bodyPr/>
          <a:lstStyle/>
          <a:p>
            <a:endParaRPr lang="x-none" dirty="0"/>
          </a:p>
        </p:txBody>
      </p:sp>
      <p:sp>
        <p:nvSpPr>
          <p:cNvPr id="4" name="Text 1"/>
          <p:cNvSpPr/>
          <p:nvPr/>
        </p:nvSpPr>
        <p:spPr>
          <a:xfrm>
            <a:off x="457200" y="548640"/>
            <a:ext cx="8229600" cy="117724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Romains 12:2 – « Ne vous conformez pas au siècle présent... »</a:t>
            </a:r>
          </a:p>
        </p:txBody>
      </p:sp>
      <p:sp>
        <p:nvSpPr>
          <p:cNvPr id="5" name="Shape 2"/>
          <p:cNvSpPr/>
          <p:nvPr/>
        </p:nvSpPr>
        <p:spPr>
          <a:xfrm>
            <a:off x="1728344" y="1918749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80" h="640080">
                <a:moveTo>
                  <a:pt x="320040" y="0"/>
                </a:moveTo>
                <a:cubicBezTo>
                  <a:pt x="496675" y="0"/>
                  <a:pt x="640080" y="143405"/>
                  <a:pt x="640080" y="320040"/>
                </a:cubicBezTo>
                <a:cubicBezTo>
                  <a:pt x="640080" y="496675"/>
                  <a:pt x="496675" y="640080"/>
                  <a:pt x="320040" y="640080"/>
                </a:cubicBezTo>
                <a:cubicBezTo>
                  <a:pt x="143405" y="640080"/>
                  <a:pt x="0" y="496675"/>
                  <a:pt x="0" y="320040"/>
                </a:cubicBezTo>
                <a:cubicBezTo>
                  <a:pt x="0" y="143405"/>
                  <a:pt x="143405" y="0"/>
                  <a:pt x="320040" y="0"/>
                </a:cubicBezTo>
                <a:close/>
              </a:path>
            </a:pathLst>
          </a:custGeom>
          <a:solidFill>
            <a:srgbClr val="1C5739"/>
          </a:solidFill>
          <a:ln/>
        </p:spPr>
      </p:sp>
      <p:pic>
        <p:nvPicPr>
          <p:cNvPr id="6" name="Image 1" descr="https://osspub.smallppt.com/uploadFile/134_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504" y="2055909"/>
            <a:ext cx="365760" cy="3657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0400" y="2587775"/>
            <a:ext cx="2377440" cy="492827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Le message :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979538" y="3080602"/>
            <a:ext cx="3009007" cy="1381597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fr-FR" sz="2400" dirty="0"/>
              <a:t>Craindre Dieu, donner gloire, proclamer le jugement et le retour de Jésus-Christ</a:t>
            </a:r>
            <a:endParaRPr lang="en-US" sz="2400" dirty="0"/>
          </a:p>
        </p:txBody>
      </p:sp>
      <p:sp>
        <p:nvSpPr>
          <p:cNvPr id="9" name="Shape 5"/>
          <p:cNvSpPr/>
          <p:nvPr/>
        </p:nvSpPr>
        <p:spPr>
          <a:xfrm flipH="1">
            <a:off x="4698258" y="2055910"/>
            <a:ext cx="45719" cy="2052990"/>
          </a:xfrm>
          <a:custGeom>
            <a:avLst/>
            <a:gdLst/>
            <a:ahLst/>
            <a:cxnLst/>
            <a:rect l="l" t="t" r="r" b="b"/>
            <a:pathLst>
              <a:path h="2770909">
                <a:moveTo>
                  <a:pt x="0" y="0"/>
                </a:moveTo>
                <a:lnTo>
                  <a:pt x="0" y="2770909"/>
                </a:lnTo>
              </a:path>
            </a:pathLst>
          </a:custGeom>
          <a:noFill/>
          <a:ln w="38100">
            <a:solidFill>
              <a:srgbClr val="1C5739"/>
            </a:solidFill>
            <a:prstDash val="solid"/>
            <a:headEnd type="none"/>
            <a:tailEnd type="none"/>
          </a:ln>
        </p:spPr>
      </p:sp>
      <p:sp>
        <p:nvSpPr>
          <p:cNvPr id="11" name="Shape 7"/>
          <p:cNvSpPr/>
          <p:nvPr/>
        </p:nvSpPr>
        <p:spPr>
          <a:xfrm>
            <a:off x="6220048" y="193167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80" h="640080">
                <a:moveTo>
                  <a:pt x="320040" y="0"/>
                </a:moveTo>
                <a:cubicBezTo>
                  <a:pt x="496675" y="0"/>
                  <a:pt x="640080" y="143405"/>
                  <a:pt x="640080" y="320040"/>
                </a:cubicBezTo>
                <a:cubicBezTo>
                  <a:pt x="640080" y="496675"/>
                  <a:pt x="496675" y="640080"/>
                  <a:pt x="320040" y="640080"/>
                </a:cubicBezTo>
                <a:cubicBezTo>
                  <a:pt x="143405" y="640080"/>
                  <a:pt x="0" y="496675"/>
                  <a:pt x="0" y="320040"/>
                </a:cubicBezTo>
                <a:cubicBezTo>
                  <a:pt x="0" y="143405"/>
                  <a:pt x="143405" y="0"/>
                  <a:pt x="320040" y="0"/>
                </a:cubicBezTo>
                <a:close/>
              </a:path>
            </a:pathLst>
          </a:custGeom>
          <a:solidFill>
            <a:srgbClr val="1C5739"/>
          </a:solidFill>
          <a:ln/>
        </p:spPr>
      </p:sp>
      <p:pic>
        <p:nvPicPr>
          <p:cNvPr id="12" name="Image 2" descr="https://osspub.smallppt.com/uploadFile/134_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08" y="2049234"/>
            <a:ext cx="365760" cy="3657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031328" y="2641125"/>
            <a:ext cx="2377440" cy="38164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endParaRPr lang="en-US" sz="1500" dirty="0"/>
          </a:p>
        </p:txBody>
      </p:sp>
      <p:sp>
        <p:nvSpPr>
          <p:cNvPr id="14" name="Text 9"/>
          <p:cNvSpPr/>
          <p:nvPr/>
        </p:nvSpPr>
        <p:spPr>
          <a:xfrm>
            <a:off x="5544070" y="3022768"/>
            <a:ext cx="2377440" cy="1086131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fr-FR" sz="2400" dirty="0"/>
              <a:t>porte-à-porte, réseaux sociaux, podcasts, IA</a:t>
            </a:r>
            <a:endParaRPr lang="en-US" sz="2400" dirty="0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xmlns="" id="{4C9CFCEC-C9B8-589A-152C-1F0749A3C2C0}"/>
              </a:ext>
            </a:extLst>
          </p:cNvPr>
          <p:cNvSpPr/>
          <p:nvPr/>
        </p:nvSpPr>
        <p:spPr>
          <a:xfrm>
            <a:off x="5543005" y="2641125"/>
            <a:ext cx="2377440" cy="492827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Les moyens :</a:t>
            </a:r>
            <a:endParaRPr lang="en-US" sz="24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7D050F2E-43DE-EA7C-16E5-61B8C6F20860}"/>
              </a:ext>
            </a:extLst>
          </p:cNvPr>
          <p:cNvSpPr txBox="1"/>
          <p:nvPr/>
        </p:nvSpPr>
        <p:spPr>
          <a:xfrm>
            <a:off x="1674356" y="4421133"/>
            <a:ext cx="61392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Le message reste centré sur Jésus et la croix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93A52A0-E7DF-E06D-C939-6321CA80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FFB9388-5B39-9965-A480-E71AA6FAF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>
            <a:extLst>
              <a:ext uri="{FF2B5EF4-FFF2-40B4-BE49-F238E27FC236}">
                <a16:creationId xmlns:a16="http://schemas.microsoft.com/office/drawing/2014/main" xmlns="" id="{B786F11D-EEFC-934E-1245-1782ADC949B2}"/>
              </a:ext>
            </a:extLst>
          </p:cNvPr>
          <p:cNvSpPr/>
          <p:nvPr/>
        </p:nvSpPr>
        <p:spPr>
          <a:xfrm flipV="1">
            <a:off x="0" y="0"/>
            <a:ext cx="1924242" cy="1924242"/>
          </a:xfrm>
          <a:custGeom>
            <a:avLst/>
            <a:gdLst/>
            <a:ahLst/>
            <a:cxnLst/>
            <a:rect l="l" t="t" r="r" b="b"/>
            <a:pathLst>
              <a:path w="1924242" h="1924242">
                <a:moveTo>
                  <a:pt x="0" y="0"/>
                </a:moveTo>
                <a:lnTo>
                  <a:pt x="0" y="1924242"/>
                </a:lnTo>
                <a:lnTo>
                  <a:pt x="1924242" y="1924242"/>
                </a:lnTo>
                <a:close/>
              </a:path>
            </a:pathLst>
          </a:custGeom>
          <a:solidFill>
            <a:srgbClr val="1C5739"/>
          </a:solidFill>
          <a:ln/>
        </p:spPr>
      </p:sp>
      <p:sp>
        <p:nvSpPr>
          <p:cNvPr id="5" name="Text 2">
            <a:extLst>
              <a:ext uri="{FF2B5EF4-FFF2-40B4-BE49-F238E27FC236}">
                <a16:creationId xmlns:a16="http://schemas.microsoft.com/office/drawing/2014/main" xmlns="" id="{C5161C73-9C23-433C-44D6-0B3A2A2024E2}"/>
              </a:ext>
            </a:extLst>
          </p:cNvPr>
          <p:cNvSpPr/>
          <p:nvPr/>
        </p:nvSpPr>
        <p:spPr>
          <a:xfrm>
            <a:off x="159489" y="2011680"/>
            <a:ext cx="8537944" cy="1289264"/>
          </a:xfrm>
          <a:prstGeom prst="rect">
            <a:avLst/>
          </a:prstGeom>
          <a:noFill/>
          <a:ln/>
          <a:effectLst>
            <a:outerShdw blurRad="19050" dist="50800" dir="2700000" algn="bl" rotWithShape="0">
              <a:srgbClr val="808080">
                <a:alpha val="100000"/>
              </a:srgbClr>
            </a:outerShdw>
          </a:effectLst>
        </p:spPr>
        <p:txBody>
          <a:bodyPr wrap="square" lIns="95250" tIns="95250" rIns="95250" bIns="9525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ts val="375"/>
              </a:spcBef>
            </a:pPr>
            <a:r>
              <a:rPr lang="en-US" sz="4400" b="1" dirty="0"/>
              <a:t>3- </a:t>
            </a:r>
            <a:r>
              <a:rPr lang="fr-FR" sz="4400" dirty="0"/>
              <a:t>Tous les moyens légitimes au service de la lumière</a:t>
            </a:r>
            <a:endParaRPr lang="en-US" sz="44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1D4F14C-9424-3CF1-3B5E-9089F5847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9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-2700000" flipH="1">
            <a:off x="-1127686" y="1019304"/>
            <a:ext cx="2227456" cy="2163209"/>
          </a:xfrm>
          <a:custGeom>
            <a:avLst/>
            <a:gdLst/>
            <a:ahLst/>
            <a:cxnLst/>
            <a:rect l="l" t="t" r="r" b="b"/>
            <a:pathLst>
              <a:path w="2227456" h="2163209">
                <a:moveTo>
                  <a:pt x="0" y="0"/>
                </a:moveTo>
                <a:lnTo>
                  <a:pt x="0" y="2163209"/>
                </a:lnTo>
                <a:lnTo>
                  <a:pt x="2227456" y="2163209"/>
                </a:lnTo>
                <a:close/>
              </a:path>
            </a:pathLst>
          </a:custGeom>
          <a:solidFill>
            <a:srgbClr val="1C5739"/>
          </a:solidFill>
          <a:ln/>
        </p:spPr>
      </p:sp>
      <p:pic>
        <p:nvPicPr>
          <p:cNvPr id="3" name="Image 0" descr="https://osspub.smallppt.com/uploadFile/134_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-2700000">
            <a:off x="-982000" y="-237716"/>
            <a:ext cx="2977235" cy="1477587"/>
          </a:xfrm>
          <a:prstGeom prst="triangle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60698" y="48339"/>
            <a:ext cx="8016949" cy="1853521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Ellen White : « Nous devons 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employer tous les moyens légitimes... »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fr-FR" sz="1400" dirty="0">
                <a:latin typeface="Times New Roman"/>
                <a:cs typeface="Times New Roman"/>
              </a:rPr>
              <a:t>(</a:t>
            </a:r>
            <a:r>
              <a:rPr lang="fr-FR" sz="1400" i="1" dirty="0">
                <a:latin typeface="Times New Roman"/>
                <a:cs typeface="Times New Roman"/>
              </a:rPr>
              <a:t>Évangéliser,</a:t>
            </a:r>
            <a:r>
              <a:rPr lang="fr-FR" sz="1400" i="1" spc="-45" dirty="0">
                <a:latin typeface="Times New Roman"/>
                <a:cs typeface="Times New Roman"/>
              </a:rPr>
              <a:t> </a:t>
            </a:r>
            <a:r>
              <a:rPr lang="fr-FR" sz="1400" i="1" dirty="0">
                <a:latin typeface="Times New Roman"/>
                <a:cs typeface="Times New Roman"/>
              </a:rPr>
              <a:t>p.</a:t>
            </a:r>
            <a:r>
              <a:rPr lang="fr-FR" sz="1400" i="1" spc="-55" dirty="0">
                <a:latin typeface="Times New Roman"/>
                <a:cs typeface="Times New Roman"/>
              </a:rPr>
              <a:t> </a:t>
            </a:r>
            <a:r>
              <a:rPr lang="fr-FR" sz="1400" i="1" spc="-20" dirty="0">
                <a:latin typeface="Times New Roman"/>
                <a:cs typeface="Times New Roman"/>
              </a:rPr>
              <a:t>122</a:t>
            </a:r>
            <a:r>
              <a:rPr lang="fr-FR" sz="1400" spc="-20" dirty="0"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80000"/>
              </a:lnSpc>
              <a:spcBef>
                <a:spcPts val="375"/>
              </a:spcBef>
            </a:pPr>
            <a:endParaRPr lang="fr-FR" sz="2400" dirty="0"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  <a:spcBef>
                <a:spcPts val="375"/>
              </a:spcBef>
            </a:pPr>
            <a:endParaRPr lang="fr-F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3566160" y="1362341"/>
            <a:ext cx="5120640" cy="914400"/>
          </a:xfrm>
          <a:custGeom>
            <a:avLst/>
            <a:gdLst/>
            <a:ahLst/>
            <a:cxnLst/>
            <a:rect l="l" t="t" r="r" b="b"/>
            <a:pathLst>
              <a:path w="5120640" h="914400">
                <a:moveTo>
                  <a:pt x="108488" y="0"/>
                </a:moveTo>
                <a:lnTo>
                  <a:pt x="5012152" y="0"/>
                </a:lnTo>
                <a:quadBezTo>
                  <a:pt x="5120640" y="0"/>
                  <a:pt x="5120640" y="108488"/>
                </a:quadBezTo>
                <a:lnTo>
                  <a:pt x="5120640" y="805912"/>
                </a:lnTo>
                <a:quadBezTo>
                  <a:pt x="5120640" y="914400"/>
                  <a:pt x="5012152" y="914400"/>
                </a:quadBezTo>
                <a:lnTo>
                  <a:pt x="108488" y="914400"/>
                </a:lnTo>
                <a:quadBezTo>
                  <a:pt x="0" y="914400"/>
                  <a:pt x="0" y="805912"/>
                </a:quadBezTo>
                <a:lnTo>
                  <a:pt x="0" y="108488"/>
                </a:lnTo>
                <a:quadBezTo>
                  <a:pt x="0" y="0"/>
                  <a:pt x="108488" y="0"/>
                </a:quadBezTo>
                <a:close/>
              </a:path>
            </a:pathLst>
          </a:custGeom>
          <a:solidFill>
            <a:srgbClr val="1C5739">
              <a:alpha val="10000"/>
            </a:srgbClr>
          </a:solidFill>
          <a:ln/>
        </p:spPr>
        <p:txBody>
          <a:bodyPr/>
          <a:lstStyle/>
          <a:p>
            <a:endParaRPr lang="x-none" dirty="0"/>
          </a:p>
        </p:txBody>
      </p:sp>
      <p:sp>
        <p:nvSpPr>
          <p:cNvPr id="6" name="Text 3"/>
          <p:cNvSpPr/>
          <p:nvPr/>
        </p:nvSpPr>
        <p:spPr>
          <a:xfrm>
            <a:off x="4114800" y="1575396"/>
            <a:ext cx="4572000" cy="561692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r>
              <a:rPr lang="fr-FR" sz="2400" b="1" dirty="0"/>
              <a:t>Imprimés, radio, digital, interactif</a:t>
            </a:r>
          </a:p>
        </p:txBody>
      </p:sp>
      <p:sp>
        <p:nvSpPr>
          <p:cNvPr id="7" name="Text 4"/>
          <p:cNvSpPr/>
          <p:nvPr/>
        </p:nvSpPr>
        <p:spPr>
          <a:xfrm>
            <a:off x="4114800" y="1579169"/>
            <a:ext cx="4572000" cy="38164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3108960" y="1177151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cubicBezTo>
                  <a:pt x="709536" y="0"/>
                  <a:pt x="914400" y="204864"/>
                  <a:pt x="914400" y="457200"/>
                </a:cubicBezTo>
                <a:cubicBezTo>
                  <a:pt x="914400" y="709536"/>
                  <a:pt x="709536" y="914400"/>
                  <a:pt x="457200" y="914400"/>
                </a:cubicBezTo>
                <a:cubicBezTo>
                  <a:pt x="204864" y="914400"/>
                  <a:pt x="0" y="709536"/>
                  <a:pt x="0" y="457200"/>
                </a:cubicBez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1C5739"/>
          </a:solidFill>
          <a:ln/>
        </p:spPr>
      </p:sp>
      <p:sp>
        <p:nvSpPr>
          <p:cNvPr id="10" name="Shape 6"/>
          <p:cNvSpPr/>
          <p:nvPr/>
        </p:nvSpPr>
        <p:spPr>
          <a:xfrm>
            <a:off x="2610933" y="2505333"/>
            <a:ext cx="5577705" cy="914400"/>
          </a:xfrm>
          <a:custGeom>
            <a:avLst/>
            <a:gdLst/>
            <a:ahLst/>
            <a:cxnLst/>
            <a:rect l="l" t="t" r="r" b="b"/>
            <a:pathLst>
              <a:path w="5120640" h="914400">
                <a:moveTo>
                  <a:pt x="108488" y="0"/>
                </a:moveTo>
                <a:lnTo>
                  <a:pt x="5012152" y="0"/>
                </a:lnTo>
                <a:quadBezTo>
                  <a:pt x="5120640" y="0"/>
                  <a:pt x="5120640" y="108488"/>
                </a:quadBezTo>
                <a:lnTo>
                  <a:pt x="5120640" y="805912"/>
                </a:lnTo>
                <a:quadBezTo>
                  <a:pt x="5120640" y="914400"/>
                  <a:pt x="5012152" y="914400"/>
                </a:quadBezTo>
                <a:lnTo>
                  <a:pt x="108488" y="914400"/>
                </a:lnTo>
                <a:quadBezTo>
                  <a:pt x="0" y="914400"/>
                  <a:pt x="0" y="805912"/>
                </a:quadBezTo>
                <a:lnTo>
                  <a:pt x="0" y="108488"/>
                </a:lnTo>
                <a:quadBezTo>
                  <a:pt x="0" y="0"/>
                  <a:pt x="108488" y="0"/>
                </a:quadBezTo>
                <a:close/>
              </a:path>
            </a:pathLst>
          </a:custGeom>
          <a:solidFill>
            <a:srgbClr val="1C5739">
              <a:alpha val="10000"/>
            </a:srgbClr>
          </a:solidFill>
          <a:ln/>
        </p:spPr>
      </p:sp>
      <p:sp>
        <p:nvSpPr>
          <p:cNvPr id="13" name="Shape 9"/>
          <p:cNvSpPr/>
          <p:nvPr/>
        </p:nvSpPr>
        <p:spPr>
          <a:xfrm>
            <a:off x="2153869" y="2184171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cubicBezTo>
                  <a:pt x="709536" y="0"/>
                  <a:pt x="914400" y="204864"/>
                  <a:pt x="914400" y="457200"/>
                </a:cubicBezTo>
                <a:cubicBezTo>
                  <a:pt x="914400" y="709536"/>
                  <a:pt x="709536" y="914400"/>
                  <a:pt x="457200" y="914400"/>
                </a:cubicBezTo>
                <a:cubicBezTo>
                  <a:pt x="204864" y="914400"/>
                  <a:pt x="0" y="709536"/>
                  <a:pt x="0" y="457200"/>
                </a:cubicBez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1C5739"/>
          </a:solidFill>
          <a:ln/>
        </p:spPr>
      </p:sp>
      <p:pic>
        <p:nvPicPr>
          <p:cNvPr id="14" name="Image 2" descr="https://osspub.smallppt.com/uploadFile/134_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19" y="2342389"/>
            <a:ext cx="640080" cy="640080"/>
          </a:xfrm>
          <a:prstGeom prst="rect">
            <a:avLst/>
          </a:prstGeom>
        </p:spPr>
      </p:pic>
      <p:sp>
        <p:nvSpPr>
          <p:cNvPr id="15" name="Shape 10"/>
          <p:cNvSpPr/>
          <p:nvPr/>
        </p:nvSpPr>
        <p:spPr>
          <a:xfrm>
            <a:off x="1188028" y="3680526"/>
            <a:ext cx="7179678" cy="914400"/>
          </a:xfrm>
          <a:custGeom>
            <a:avLst/>
            <a:gdLst/>
            <a:ahLst/>
            <a:cxnLst/>
            <a:rect l="l" t="t" r="r" b="b"/>
            <a:pathLst>
              <a:path w="5120640" h="914400">
                <a:moveTo>
                  <a:pt x="108488" y="0"/>
                </a:moveTo>
                <a:lnTo>
                  <a:pt x="5012152" y="0"/>
                </a:lnTo>
                <a:quadBezTo>
                  <a:pt x="5120640" y="0"/>
                  <a:pt x="5120640" y="108488"/>
                </a:quadBezTo>
                <a:lnTo>
                  <a:pt x="5120640" y="805912"/>
                </a:lnTo>
                <a:quadBezTo>
                  <a:pt x="5120640" y="914400"/>
                  <a:pt x="5012152" y="914400"/>
                </a:quadBezTo>
                <a:lnTo>
                  <a:pt x="108488" y="914400"/>
                </a:lnTo>
                <a:quadBezTo>
                  <a:pt x="0" y="914400"/>
                  <a:pt x="0" y="805912"/>
                </a:quadBezTo>
                <a:lnTo>
                  <a:pt x="0" y="108488"/>
                </a:lnTo>
                <a:quadBezTo>
                  <a:pt x="0" y="0"/>
                  <a:pt x="108488" y="0"/>
                </a:quadBezTo>
                <a:close/>
              </a:path>
            </a:pathLst>
          </a:custGeom>
          <a:solidFill>
            <a:srgbClr val="1C5739">
              <a:alpha val="10000"/>
            </a:srgbClr>
          </a:solidFill>
          <a:ln/>
        </p:spPr>
        <p:txBody>
          <a:bodyPr/>
          <a:lstStyle/>
          <a:p>
            <a:endParaRPr lang="x-none" dirty="0"/>
          </a:p>
        </p:txBody>
      </p:sp>
      <p:sp>
        <p:nvSpPr>
          <p:cNvPr id="17" name="Text 12"/>
          <p:cNvSpPr/>
          <p:nvPr/>
        </p:nvSpPr>
        <p:spPr>
          <a:xfrm>
            <a:off x="2204489" y="3928262"/>
            <a:ext cx="4572000" cy="38164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endParaRPr lang="en-US" sz="1500" dirty="0"/>
          </a:p>
        </p:txBody>
      </p:sp>
      <p:sp>
        <p:nvSpPr>
          <p:cNvPr id="18" name="Shape 13"/>
          <p:cNvSpPr/>
          <p:nvPr/>
        </p:nvSpPr>
        <p:spPr>
          <a:xfrm>
            <a:off x="589999" y="3287727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cubicBezTo>
                  <a:pt x="709536" y="0"/>
                  <a:pt x="914400" y="204864"/>
                  <a:pt x="914400" y="457200"/>
                </a:cubicBezTo>
                <a:cubicBezTo>
                  <a:pt x="914400" y="709536"/>
                  <a:pt x="709536" y="914400"/>
                  <a:pt x="457200" y="914400"/>
                </a:cubicBezTo>
                <a:cubicBezTo>
                  <a:pt x="204864" y="914400"/>
                  <a:pt x="0" y="709536"/>
                  <a:pt x="0" y="457200"/>
                </a:cubicBez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1C5739"/>
          </a:solidFill>
          <a:ln/>
        </p:spPr>
      </p:sp>
      <p:pic>
        <p:nvPicPr>
          <p:cNvPr id="19" name="Image 3" descr="https://osspub.smallppt.com/uploadFile/134_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40" y="1373956"/>
            <a:ext cx="548640" cy="54864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6212F90-F512-31D2-625C-360833EC77FD}"/>
              </a:ext>
            </a:extLst>
          </p:cNvPr>
          <p:cNvSpPr txBox="1"/>
          <p:nvPr/>
        </p:nvSpPr>
        <p:spPr>
          <a:xfrm>
            <a:off x="3068269" y="2766238"/>
            <a:ext cx="5120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Marchés, écoles, réseaux, plateformes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7B9E2F68-8C81-050C-D1F6-0C2248A57C53}"/>
              </a:ext>
            </a:extLst>
          </p:cNvPr>
          <p:cNvSpPr txBox="1"/>
          <p:nvPr/>
        </p:nvSpPr>
        <p:spPr>
          <a:xfrm>
            <a:off x="1375755" y="3815991"/>
            <a:ext cx="69395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Fidélité au message + innovation dans la méthode</a:t>
            </a:r>
          </a:p>
        </p:txBody>
      </p:sp>
      <p:pic>
        <p:nvPicPr>
          <p:cNvPr id="26" name="Image 2" descr="https://osspub.smallppt.com/uploadFile/134_7.png">
            <a:extLst>
              <a:ext uri="{FF2B5EF4-FFF2-40B4-BE49-F238E27FC236}">
                <a16:creationId xmlns:a16="http://schemas.microsoft.com/office/drawing/2014/main" xmlns="" id="{FDA24D89-D000-C65C-E23A-4CDA7B40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28" y="3393494"/>
            <a:ext cx="574064" cy="57406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7632EA5-3189-551A-A184-4C9B79AD2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3F3989D-E876-32FC-C575-5078CE673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>
            <a:extLst>
              <a:ext uri="{FF2B5EF4-FFF2-40B4-BE49-F238E27FC236}">
                <a16:creationId xmlns:a16="http://schemas.microsoft.com/office/drawing/2014/main" xmlns="" id="{14E802F0-8B9D-7584-5259-1094D9AFAF72}"/>
              </a:ext>
            </a:extLst>
          </p:cNvPr>
          <p:cNvSpPr/>
          <p:nvPr/>
        </p:nvSpPr>
        <p:spPr>
          <a:xfrm flipV="1">
            <a:off x="0" y="0"/>
            <a:ext cx="1924242" cy="1924242"/>
          </a:xfrm>
          <a:custGeom>
            <a:avLst/>
            <a:gdLst/>
            <a:ahLst/>
            <a:cxnLst/>
            <a:rect l="l" t="t" r="r" b="b"/>
            <a:pathLst>
              <a:path w="1924242" h="1924242">
                <a:moveTo>
                  <a:pt x="0" y="0"/>
                </a:moveTo>
                <a:lnTo>
                  <a:pt x="0" y="1924242"/>
                </a:lnTo>
                <a:lnTo>
                  <a:pt x="1924242" y="1924242"/>
                </a:lnTo>
                <a:close/>
              </a:path>
            </a:pathLst>
          </a:custGeom>
          <a:solidFill>
            <a:srgbClr val="1C5739"/>
          </a:solidFill>
          <a:ln/>
        </p:spPr>
      </p:sp>
      <p:sp>
        <p:nvSpPr>
          <p:cNvPr id="5" name="Text 2">
            <a:extLst>
              <a:ext uri="{FF2B5EF4-FFF2-40B4-BE49-F238E27FC236}">
                <a16:creationId xmlns:a16="http://schemas.microsoft.com/office/drawing/2014/main" xmlns="" id="{9ECB5701-B87E-211B-1AF9-8D832DB007D1}"/>
              </a:ext>
            </a:extLst>
          </p:cNvPr>
          <p:cNvSpPr/>
          <p:nvPr/>
        </p:nvSpPr>
        <p:spPr>
          <a:xfrm>
            <a:off x="159489" y="2011680"/>
            <a:ext cx="8537944" cy="747577"/>
          </a:xfrm>
          <a:prstGeom prst="rect">
            <a:avLst/>
          </a:prstGeom>
          <a:noFill/>
          <a:ln/>
          <a:effectLst>
            <a:outerShdw blurRad="19050" dist="50800" dir="2700000" algn="bl" rotWithShape="0">
              <a:srgbClr val="808080">
                <a:alpha val="100000"/>
              </a:srgbClr>
            </a:outerShdw>
          </a:effectLst>
        </p:spPr>
        <p:txBody>
          <a:bodyPr wrap="square" lIns="95250" tIns="95250" rIns="95250" bIns="9525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ts val="375"/>
              </a:spcBef>
            </a:pPr>
            <a:r>
              <a:rPr lang="en-US" sz="4400" b="1"/>
              <a:t>4 </a:t>
            </a:r>
            <a:r>
              <a:rPr lang="en-US" sz="4400" b="1" dirty="0"/>
              <a:t>- </a:t>
            </a:r>
            <a:r>
              <a:rPr lang="fr-FR" sz="4400" dirty="0"/>
              <a:t>À chacun son chandelier</a:t>
            </a:r>
            <a:endParaRPr lang="en-US" sz="44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B9CD15B-8D1C-FD60-F824-104E9B107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3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0C9D04A-3876-32DF-711F-E6029A379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>
            <a:extLst>
              <a:ext uri="{FF2B5EF4-FFF2-40B4-BE49-F238E27FC236}">
                <a16:creationId xmlns:a16="http://schemas.microsoft.com/office/drawing/2014/main" xmlns="" id="{09A465A1-8D8A-3EA0-ECE9-BBF9E32E2D24}"/>
              </a:ext>
            </a:extLst>
          </p:cNvPr>
          <p:cNvSpPr/>
          <p:nvPr/>
        </p:nvSpPr>
        <p:spPr>
          <a:xfrm>
            <a:off x="-5073" y="14005"/>
            <a:ext cx="9144000" cy="1793215"/>
          </a:xfrm>
          <a:custGeom>
            <a:avLst/>
            <a:gdLst/>
            <a:ahLst/>
            <a:cxnLst/>
            <a:rect l="l" t="t" r="r" b="b"/>
            <a:pathLst>
              <a:path w="9144000" h="1793215">
                <a:moveTo>
                  <a:pt x="0" y="0"/>
                </a:moveTo>
                <a:lnTo>
                  <a:pt x="9144000" y="0"/>
                </a:lnTo>
                <a:lnTo>
                  <a:pt x="9144000" y="1793215"/>
                </a:lnTo>
                <a:lnTo>
                  <a:pt x="0" y="1793215"/>
                </a:lnTo>
                <a:close/>
              </a:path>
            </a:pathLst>
          </a:custGeom>
          <a:solidFill>
            <a:srgbClr val="1C5739">
              <a:alpha val="70000"/>
            </a:srgbClr>
          </a:solidFill>
          <a:ln/>
        </p:spPr>
        <p:txBody>
          <a:bodyPr/>
          <a:lstStyle/>
          <a:p>
            <a:endParaRPr lang="x-none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xmlns="" id="{8363ACA9-4F2D-9DDA-2425-44FE386EBC73}"/>
              </a:ext>
            </a:extLst>
          </p:cNvPr>
          <p:cNvSpPr/>
          <p:nvPr/>
        </p:nvSpPr>
        <p:spPr>
          <a:xfrm>
            <a:off x="467861" y="166498"/>
            <a:ext cx="8229600" cy="117724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Marc 4:21 – « Apporte-t-on la lampe pour la mettre sous le boisseau ? »</a:t>
            </a:r>
          </a:p>
        </p:txBody>
      </p:sp>
      <p:pic>
        <p:nvPicPr>
          <p:cNvPr id="6" name="Image 1" descr="https://osspub.smallppt.com/uploadFile/134_6.png">
            <a:extLst>
              <a:ext uri="{FF2B5EF4-FFF2-40B4-BE49-F238E27FC236}">
                <a16:creationId xmlns:a16="http://schemas.microsoft.com/office/drawing/2014/main" xmlns="" id="{828B30E9-4521-F6EA-AD95-E524E16B5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504" y="2055909"/>
            <a:ext cx="365760" cy="365760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xmlns="" id="{ED828290-1EC4-C900-5BB3-E50C67EE7272}"/>
              </a:ext>
            </a:extLst>
          </p:cNvPr>
          <p:cNvSpPr/>
          <p:nvPr/>
        </p:nvSpPr>
        <p:spPr>
          <a:xfrm>
            <a:off x="467861" y="2912447"/>
            <a:ext cx="7974390" cy="1531381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r>
              <a:rPr lang="fr-FR" sz="3200" dirty="0"/>
              <a:t>- Utilise ce que Dieu t’a donné : radio, Instagram, site web, IA</a:t>
            </a:r>
          </a:p>
          <a:p>
            <a:pPr>
              <a:lnSpc>
                <a:spcPct val="80000"/>
              </a:lnSpc>
              <a:spcBef>
                <a:spcPts val="375"/>
              </a:spcBef>
            </a:pPr>
            <a:endParaRPr lang="en-US" sz="240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xmlns="" id="{83915F6E-530C-7CC7-5C91-8FDFC9194ADB}"/>
              </a:ext>
            </a:extLst>
          </p:cNvPr>
          <p:cNvSpPr/>
          <p:nvPr/>
        </p:nvSpPr>
        <p:spPr>
          <a:xfrm>
            <a:off x="979538" y="3080602"/>
            <a:ext cx="3009007" cy="4952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endParaRPr lang="en-US" sz="2400" dirty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xmlns="" id="{FBC2AA04-5D25-62AD-A97B-AD5ABC902014}"/>
              </a:ext>
            </a:extLst>
          </p:cNvPr>
          <p:cNvSpPr/>
          <p:nvPr/>
        </p:nvSpPr>
        <p:spPr>
          <a:xfrm>
            <a:off x="5031328" y="2641125"/>
            <a:ext cx="2377440" cy="38164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endParaRPr lang="en-US" sz="15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3D7591-0124-609C-32D2-96A7D4583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063" y="4408798"/>
            <a:ext cx="702733" cy="666069"/>
          </a:xfrm>
          <a:prstGeom prst="rect">
            <a:avLst/>
          </a:prstGeom>
        </p:spPr>
      </p:pic>
      <p:sp>
        <p:nvSpPr>
          <p:cNvPr id="2" name="Text 3">
            <a:extLst>
              <a:ext uri="{FF2B5EF4-FFF2-40B4-BE49-F238E27FC236}">
                <a16:creationId xmlns:a16="http://schemas.microsoft.com/office/drawing/2014/main" xmlns="" id="{75B6919A-1809-815A-05E5-3462A8B0FB99}"/>
              </a:ext>
            </a:extLst>
          </p:cNvPr>
          <p:cNvSpPr/>
          <p:nvPr/>
        </p:nvSpPr>
        <p:spPr>
          <a:xfrm>
            <a:off x="467861" y="2196833"/>
            <a:ext cx="7974390" cy="9404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375"/>
              </a:spcBef>
            </a:pPr>
            <a:r>
              <a:rPr lang="fr-FR" sz="3200" dirty="0"/>
              <a:t>- Ton chandelier = ton lieu d’influence</a:t>
            </a:r>
          </a:p>
          <a:p>
            <a:pPr>
              <a:lnSpc>
                <a:spcPct val="80000"/>
              </a:lnSpc>
              <a:spcBef>
                <a:spcPts val="375"/>
              </a:spcBef>
            </a:pPr>
            <a:endParaRPr lang="en-US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93112F2-ADBB-8450-B4D6-FB2E313A97EF}"/>
              </a:ext>
            </a:extLst>
          </p:cNvPr>
          <p:cNvSpPr txBox="1"/>
          <p:nvPr/>
        </p:nvSpPr>
        <p:spPr>
          <a:xfrm>
            <a:off x="297712" y="4242651"/>
            <a:ext cx="8067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highlight>
                  <a:srgbClr val="FFFF00"/>
                </a:highlight>
              </a:rPr>
              <a:t>Ce qui compte : que la lumière brille là où tu es</a:t>
            </a:r>
          </a:p>
        </p:txBody>
      </p:sp>
    </p:spTree>
    <p:extLst>
      <p:ext uri="{BB962C8B-B14F-4D97-AF65-F5344CB8AC3E}">
        <p14:creationId xmlns:p14="http://schemas.microsoft.com/office/powerpoint/2010/main" val="2247399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198</Words>
  <Application>Microsoft Office PowerPoint</Application>
  <PresentationFormat>Affichage à l'écran (16:9)</PresentationFormat>
  <Paragraphs>36</Paragraphs>
  <Slides>10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Lucette CAMARA</cp:lastModifiedBy>
  <cp:revision>20</cp:revision>
  <dcterms:created xsi:type="dcterms:W3CDTF">2025-05-07T15:16:35Z</dcterms:created>
  <dcterms:modified xsi:type="dcterms:W3CDTF">2025-05-07T16:22:20Z</dcterms:modified>
</cp:coreProperties>
</file>