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66" r:id="rId3"/>
    <p:sldId id="262" r:id="rId4"/>
    <p:sldId id="283" r:id="rId5"/>
    <p:sldId id="272" r:id="rId6"/>
    <p:sldId id="284" r:id="rId7"/>
    <p:sldId id="282" r:id="rId8"/>
    <p:sldId id="286" r:id="rId9"/>
    <p:sldId id="268" r:id="rId10"/>
    <p:sldId id="293" r:id="rId11"/>
    <p:sldId id="288" r:id="rId12"/>
    <p:sldId id="294" r:id="rId13"/>
    <p:sldId id="295" r:id="rId14"/>
    <p:sldId id="296" r:id="rId15"/>
    <p:sldId id="287" r:id="rId16"/>
    <p:sldId id="285" r:id="rId17"/>
    <p:sldId id="298" r:id="rId18"/>
    <p:sldId id="265" r:id="rId19"/>
    <p:sldId id="276" r:id="rId20"/>
    <p:sldId id="289" r:id="rId21"/>
    <p:sldId id="263" r:id="rId22"/>
    <p:sldId id="299" r:id="rId23"/>
    <p:sldId id="290" r:id="rId24"/>
    <p:sldId id="267" r:id="rId25"/>
    <p:sldId id="300" r:id="rId26"/>
    <p:sldId id="291" r:id="rId27"/>
    <p:sldId id="259" r:id="rId28"/>
    <p:sldId id="292" r:id="rId29"/>
    <p:sldId id="301" r:id="rId30"/>
    <p:sldId id="302" r:id="rId31"/>
    <p:sldId id="264"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0432FF"/>
    <a:srgbClr val="3453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79212-7871-904B-A686-9061517CE15E}" v="1" dt="2020-10-14T12:46:51.033"/>
    <p1510:client id="{6A924949-F27E-A04F-B15C-9C9B7B07D1F8}" v="2" dt="2020-10-13T18:38:27.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72" autoAdjust="0"/>
    <p:restoredTop sz="95442"/>
  </p:normalViewPr>
  <p:slideViewPr>
    <p:cSldViewPr snapToGrid="0">
      <p:cViewPr varScale="1">
        <p:scale>
          <a:sx n="122" d="100"/>
          <a:sy n="122" d="100"/>
        </p:scale>
        <p:origin x="264"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A6B23-B7AC-414D-AB91-F9F02E3ABB48}" type="datetimeFigureOut">
              <a:rPr lang="en-US" smtClean="0"/>
              <a:t>10/14/20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D88E4-7D09-D642-B97A-D39B90B81169}" type="slidenum">
              <a:rPr lang="en-US" smtClean="0"/>
              <a:t>‹#›</a:t>
            </a:fld>
            <a:endParaRPr lang="en-US"/>
          </a:p>
        </p:txBody>
      </p:sp>
    </p:spTree>
    <p:extLst>
      <p:ext uri="{BB962C8B-B14F-4D97-AF65-F5344CB8AC3E}">
        <p14:creationId xmlns:p14="http://schemas.microsoft.com/office/powerpoint/2010/main" val="146222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88E4-7D09-D642-B97A-D39B90B81169}" type="slidenum">
              <a:rPr lang="en-US" smtClean="0"/>
              <a:t>16</a:t>
            </a:fld>
            <a:endParaRPr lang="en-US"/>
          </a:p>
        </p:txBody>
      </p:sp>
    </p:spTree>
    <p:extLst>
      <p:ext uri="{BB962C8B-B14F-4D97-AF65-F5344CB8AC3E}">
        <p14:creationId xmlns:p14="http://schemas.microsoft.com/office/powerpoint/2010/main" val="3138709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30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2790" y="321907"/>
            <a:ext cx="11446344" cy="6199318"/>
          </a:xfrm>
          <a:prstGeom prst="rect">
            <a:avLst/>
          </a:prstGeom>
        </p:spPr>
      </p:pic>
      <p:sp>
        <p:nvSpPr>
          <p:cNvPr id="10" name="Rectangle 9"/>
          <p:cNvSpPr/>
          <p:nvPr userDrawn="1"/>
        </p:nvSpPr>
        <p:spPr>
          <a:xfrm>
            <a:off x="690465" y="662473"/>
            <a:ext cx="7044613" cy="568845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3" name="Content Placeholder 2"/>
          <p:cNvSpPr>
            <a:spLocks noGrp="1"/>
          </p:cNvSpPr>
          <p:nvPr>
            <p:ph idx="1"/>
          </p:nvPr>
        </p:nvSpPr>
        <p:spPr>
          <a:xfrm>
            <a:off x="1091682" y="1073021"/>
            <a:ext cx="6242179" cy="4935893"/>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4670" y="3646443"/>
            <a:ext cx="4084877" cy="2880276"/>
          </a:xfrm>
          <a:prstGeom prst="rect">
            <a:avLst/>
          </a:prstGeom>
        </p:spPr>
      </p:pic>
    </p:spTree>
    <p:extLst>
      <p:ext uri="{BB962C8B-B14F-4D97-AF65-F5344CB8AC3E}">
        <p14:creationId xmlns:p14="http://schemas.microsoft.com/office/powerpoint/2010/main" val="1950130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6419461" y="0"/>
            <a:ext cx="5772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ctangle 1"/>
          <p:cNvSpPr/>
          <p:nvPr userDrawn="1"/>
        </p:nvSpPr>
        <p:spPr>
          <a:xfrm>
            <a:off x="6624735" y="401218"/>
            <a:ext cx="5141167" cy="6055566"/>
          </a:xfrm>
          <a:prstGeom prst="rect">
            <a:avLst/>
          </a:prstGeom>
          <a:solidFill>
            <a:srgbClr val="34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ontent Placeholder 2"/>
          <p:cNvSpPr>
            <a:spLocks noGrp="1"/>
          </p:cNvSpPr>
          <p:nvPr>
            <p:ph idx="1"/>
          </p:nvPr>
        </p:nvSpPr>
        <p:spPr>
          <a:xfrm>
            <a:off x="849086" y="877079"/>
            <a:ext cx="5094515" cy="5131836"/>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Content Placeholder 2"/>
          <p:cNvSpPr>
            <a:spLocks noGrp="1"/>
          </p:cNvSpPr>
          <p:nvPr>
            <p:ph idx="10"/>
          </p:nvPr>
        </p:nvSpPr>
        <p:spPr>
          <a:xfrm>
            <a:off x="7004179" y="877079"/>
            <a:ext cx="4382277" cy="51318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136771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7061" y="2677934"/>
            <a:ext cx="1472682" cy="1502228"/>
          </a:xfrm>
        </p:spPr>
        <p:txBody>
          <a:bodyPr>
            <a:noAutofit/>
          </a:bodyPr>
          <a:lstStyle>
            <a:lvl1pPr algn="ctr">
              <a:defRPr sz="2400" b="1">
                <a:solidFill>
                  <a:schemeClr val="tx2">
                    <a:lumMod val="75000"/>
                  </a:schemeClr>
                </a:solidFill>
              </a:defRPr>
            </a:lvl1pPr>
          </a:lstStyle>
          <a:p>
            <a:r>
              <a:rPr lang="en-US"/>
              <a:t>Click to edit Master title style</a:t>
            </a:r>
            <a:endParaRPr lang="pt-BR"/>
          </a:p>
        </p:txBody>
      </p:sp>
      <p:sp>
        <p:nvSpPr>
          <p:cNvPr id="3" name="Content Placeholder 2"/>
          <p:cNvSpPr>
            <a:spLocks noGrp="1"/>
          </p:cNvSpPr>
          <p:nvPr>
            <p:ph idx="1"/>
          </p:nvPr>
        </p:nvSpPr>
        <p:spPr>
          <a:xfrm>
            <a:off x="520959" y="1240971"/>
            <a:ext cx="8632372" cy="4599992"/>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00717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6419461" y="0"/>
            <a:ext cx="5772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ctangle 1"/>
          <p:cNvSpPr/>
          <p:nvPr userDrawn="1"/>
        </p:nvSpPr>
        <p:spPr>
          <a:xfrm>
            <a:off x="6624735" y="401218"/>
            <a:ext cx="5141167" cy="6055566"/>
          </a:xfrm>
          <a:prstGeom prst="rect">
            <a:avLst/>
          </a:prstGeom>
          <a:solidFill>
            <a:srgbClr val="34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ontent Placeholder 2"/>
          <p:cNvSpPr>
            <a:spLocks noGrp="1"/>
          </p:cNvSpPr>
          <p:nvPr>
            <p:ph idx="10"/>
          </p:nvPr>
        </p:nvSpPr>
        <p:spPr>
          <a:xfrm>
            <a:off x="7004179" y="877079"/>
            <a:ext cx="4382277" cy="51318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395524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932" y="578498"/>
            <a:ext cx="7949682" cy="5645019"/>
          </a:xfrm>
        </p:spPr>
        <p:txBody>
          <a:bodyPr/>
          <a:lstStyle>
            <a:lvl1pPr algn="r">
              <a:defRPr>
                <a:solidFill>
                  <a:schemeClr val="tx2">
                    <a:lumMod val="75000"/>
                  </a:schemeClr>
                </a:solidFill>
              </a:defRPr>
            </a:lvl1pPr>
            <a:lvl2pPr algn="r">
              <a:defRPr>
                <a:solidFill>
                  <a:schemeClr val="tx2">
                    <a:lumMod val="75000"/>
                  </a:schemeClr>
                </a:solidFill>
              </a:defRPr>
            </a:lvl2pPr>
            <a:lvl3pPr algn="r">
              <a:defRPr>
                <a:solidFill>
                  <a:schemeClr val="tx2">
                    <a:lumMod val="75000"/>
                  </a:schemeClr>
                </a:solidFill>
              </a:defRPr>
            </a:lvl3pPr>
            <a:lvl4pPr algn="r">
              <a:defRPr>
                <a:solidFill>
                  <a:schemeClr val="tx2">
                    <a:lumMod val="75000"/>
                  </a:schemeClr>
                </a:solidFill>
              </a:defRPr>
            </a:lvl4pPr>
            <a:lvl5pPr algn="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732971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1478" y="550506"/>
            <a:ext cx="1472682" cy="2705878"/>
          </a:xfrm>
        </p:spPr>
        <p:txBody>
          <a:bodyPr>
            <a:noAutofit/>
          </a:bodyPr>
          <a:lstStyle>
            <a:lvl1pPr algn="ctr">
              <a:defRPr sz="2400" b="1">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4262534" y="1129052"/>
            <a:ext cx="6719597" cy="4599992"/>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138281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1355" y="727788"/>
            <a:ext cx="2034074" cy="3051110"/>
          </a:xfrm>
        </p:spPr>
        <p:txBody>
          <a:bodyPr anchor="ctr">
            <a:noAutofit/>
          </a:bodyPr>
          <a:lstStyle>
            <a:lvl1pPr algn="ctr">
              <a:defRPr sz="44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6223518" y="877078"/>
            <a:ext cx="4907902" cy="1394926"/>
          </a:xfrm>
        </p:spPr>
        <p:txBody>
          <a:bodyPr anchor="ctr"/>
          <a:lstStyle>
            <a:lvl1pPr marL="0" indent="0" algn="l">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986817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4" y="578498"/>
            <a:ext cx="7203233"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46013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60636" y="541176"/>
            <a:ext cx="4702627" cy="1427583"/>
          </a:xfrm>
        </p:spPr>
        <p:txBody>
          <a:bodyPr anchor="ctr">
            <a:noAutofit/>
          </a:bodyPr>
          <a:lstStyle>
            <a:lvl1pPr algn="ctr">
              <a:defRPr sz="4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7100595" y="3174740"/>
            <a:ext cx="4562669" cy="3160745"/>
          </a:xfrm>
        </p:spPr>
        <p:txBody>
          <a:bodyPr anchor="t"/>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1357331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5" y="578498"/>
            <a:ext cx="5691674"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27999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37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08711" y="765110"/>
            <a:ext cx="4851918" cy="5318449"/>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789638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932" y="578498"/>
            <a:ext cx="7949682" cy="5645019"/>
          </a:xfrm>
        </p:spPr>
        <p:txBody>
          <a:bodyPr/>
          <a:lstStyle>
            <a:lvl1pPr algn="r">
              <a:defRPr>
                <a:solidFill>
                  <a:schemeClr val="tx2">
                    <a:lumMod val="75000"/>
                  </a:schemeClr>
                </a:solidFill>
              </a:defRPr>
            </a:lvl1pPr>
            <a:lvl2pPr algn="r">
              <a:defRPr>
                <a:solidFill>
                  <a:schemeClr val="tx2">
                    <a:lumMod val="75000"/>
                  </a:schemeClr>
                </a:solidFill>
              </a:defRPr>
            </a:lvl2pPr>
            <a:lvl3pPr algn="r">
              <a:defRPr>
                <a:solidFill>
                  <a:schemeClr val="tx2">
                    <a:lumMod val="75000"/>
                  </a:schemeClr>
                </a:solidFill>
              </a:defRPr>
            </a:lvl3pPr>
            <a:lvl4pPr algn="r">
              <a:defRPr>
                <a:solidFill>
                  <a:schemeClr val="tx2">
                    <a:lumMod val="75000"/>
                  </a:schemeClr>
                </a:solidFill>
              </a:defRPr>
            </a:lvl4pPr>
            <a:lvl5pPr algn="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3526525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286" y="550506"/>
            <a:ext cx="1660849" cy="2705878"/>
          </a:xfrm>
        </p:spPr>
        <p:txBody>
          <a:bodyPr>
            <a:noAutofit/>
          </a:bodyPr>
          <a:lstStyle>
            <a:lvl1pPr algn="ctr">
              <a:defRPr sz="2800" b="1">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7725747" y="755781"/>
            <a:ext cx="3676260" cy="5486400"/>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448429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90254" y="989045"/>
            <a:ext cx="5206481" cy="4823926"/>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300918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4482" y="737118"/>
            <a:ext cx="2911151" cy="5579706"/>
          </a:xfrm>
        </p:spPr>
        <p:txBody>
          <a:bodyPr anchor="ct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182680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805" y="578498"/>
            <a:ext cx="5990252" cy="5645019"/>
          </a:xfrm>
        </p:spPr>
        <p:txBody>
          <a:bodyPr/>
          <a:lstStyle>
            <a:lvl1pPr algn="l">
              <a:defRPr>
                <a:solidFill>
                  <a:schemeClr val="tx2">
                    <a:lumMod val="75000"/>
                  </a:schemeClr>
                </a:solidFill>
              </a:defRPr>
            </a:lvl1pPr>
            <a:lvl2pPr algn="l">
              <a:defRPr>
                <a:solidFill>
                  <a:schemeClr val="tx2">
                    <a:lumMod val="75000"/>
                  </a:schemeClr>
                </a:solidFill>
              </a:defRPr>
            </a:lvl2pPr>
            <a:lvl3pPr algn="l">
              <a:defRPr>
                <a:solidFill>
                  <a:schemeClr val="tx2">
                    <a:lumMod val="75000"/>
                  </a:schemeClr>
                </a:solidFill>
              </a:defRPr>
            </a:lvl3pPr>
            <a:lvl4pPr algn="l">
              <a:defRPr>
                <a:solidFill>
                  <a:schemeClr val="tx2">
                    <a:lumMod val="75000"/>
                  </a:schemeClr>
                </a:solidFill>
              </a:defRPr>
            </a:lvl4pPr>
            <a:lvl5pPr algn="l">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53644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0537A-460C-449B-8C4B-B52FAFD33126}" type="datetimeFigureOut">
              <a:rPr lang="pt-BR" smtClean="0"/>
              <a:t>14/10/2020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14575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CA80537A-460C-449B-8C4B-B52FAFD33126}" type="datetimeFigureOut">
              <a:rPr lang="pt-BR" smtClean="0"/>
              <a:t>14/10/2020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2582119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p:txBody>
          <a:bodyPr/>
          <a:lstStyle/>
          <a:p>
            <a:fld id="{CA80537A-460C-449B-8C4B-B52FAFD33126}" type="datetimeFigureOut">
              <a:rPr lang="pt-BR" smtClean="0"/>
              <a:t>14/10/2020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01020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p:txBody>
          <a:bodyPr/>
          <a:lstStyle/>
          <a:p>
            <a:fld id="{CA80537A-460C-449B-8C4B-B52FAFD33126}" type="datetimeFigureOut">
              <a:rPr lang="pt-BR" smtClean="0"/>
              <a:t>14/10/2020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76983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91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0537A-460C-449B-8C4B-B52FAFD33126}" type="datetimeFigureOut">
              <a:rPr lang="pt-BR" smtClean="0"/>
              <a:t>14/10/2020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2645348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0537A-460C-449B-8C4B-B52FAFD33126}" type="datetimeFigureOut">
              <a:rPr lang="pt-BR" smtClean="0"/>
              <a:t>14/10/2020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063203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0537A-460C-449B-8C4B-B52FAFD33126}" type="datetimeFigureOut">
              <a:rPr lang="pt-BR" smtClean="0"/>
              <a:t>14/10/2020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447379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CA80537A-460C-449B-8C4B-B52FAFD33126}" type="datetimeFigureOut">
              <a:rPr lang="pt-BR" smtClean="0"/>
              <a:t>14/10/2020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301977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p:txBody>
          <a:bodyPr/>
          <a:lstStyle/>
          <a:p>
            <a:fld id="{CA80537A-460C-449B-8C4B-B52FAFD33126}" type="datetimeFigureOut">
              <a:rPr lang="pt-BR" smtClean="0"/>
              <a:t>14/10/2020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ED666E0-A31C-4652-A299-77D1366653EF}" type="slidenum">
              <a:rPr lang="pt-BR" smtClean="0"/>
              <a:t>‹#›</a:t>
            </a:fld>
            <a:endParaRPr lang="pt-BR"/>
          </a:p>
        </p:txBody>
      </p:sp>
    </p:spTree>
    <p:extLst>
      <p:ext uri="{BB962C8B-B14F-4D97-AF65-F5344CB8AC3E}">
        <p14:creationId xmlns:p14="http://schemas.microsoft.com/office/powerpoint/2010/main" val="185247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82282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8457" y="905069"/>
            <a:ext cx="2323323" cy="5085184"/>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BR" dirty="0"/>
          </a:p>
        </p:txBody>
      </p:sp>
    </p:spTree>
    <p:extLst>
      <p:ext uri="{BB962C8B-B14F-4D97-AF65-F5344CB8AC3E}">
        <p14:creationId xmlns:p14="http://schemas.microsoft.com/office/powerpoint/2010/main" val="274669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838200" y="2015411"/>
            <a:ext cx="10515600" cy="416155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19873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a:t>Click to edit Master title style</a:t>
            </a:r>
            <a:endParaRPr lang="pt-BR"/>
          </a:p>
        </p:txBody>
      </p:sp>
      <p:sp>
        <p:nvSpPr>
          <p:cNvPr id="3" name="Content Placeholder 2"/>
          <p:cNvSpPr>
            <a:spLocks noGrp="1"/>
          </p:cNvSpPr>
          <p:nvPr>
            <p:ph idx="1"/>
          </p:nvPr>
        </p:nvSpPr>
        <p:spPr>
          <a:xfrm>
            <a:off x="838200" y="2015411"/>
            <a:ext cx="10515600" cy="416155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58108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105" y="365125"/>
            <a:ext cx="11442441" cy="6166304"/>
          </a:xfrm>
          <a:prstGeom prst="rect">
            <a:avLst/>
          </a:prstGeom>
        </p:spPr>
      </p:pic>
      <p:sp>
        <p:nvSpPr>
          <p:cNvPr id="5" name="Rectangle 4"/>
          <p:cNvSpPr/>
          <p:nvPr userDrawn="1"/>
        </p:nvSpPr>
        <p:spPr>
          <a:xfrm>
            <a:off x="764332" y="718457"/>
            <a:ext cx="10663335" cy="548706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2" name="Title 1"/>
          <p:cNvSpPr>
            <a:spLocks noGrp="1"/>
          </p:cNvSpPr>
          <p:nvPr>
            <p:ph type="title"/>
          </p:nvPr>
        </p:nvSpPr>
        <p:spPr>
          <a:xfrm>
            <a:off x="1129004" y="1165095"/>
            <a:ext cx="9946433" cy="972231"/>
          </a:xfrm>
        </p:spPr>
        <p:txBody>
          <a:bodyPr/>
          <a:lstStyle>
            <a:lvl1pPr algn="l">
              <a:defRPr>
                <a:solidFill>
                  <a:schemeClr val="tx2">
                    <a:lumMod val="75000"/>
                  </a:schemeClr>
                </a:solidFill>
              </a:defRPr>
            </a:lvl1pPr>
          </a:lstStyle>
          <a:p>
            <a:r>
              <a:rPr lang="en-US"/>
              <a:t>Click to edit Master title style</a:t>
            </a:r>
            <a:endParaRPr lang="pt-BR"/>
          </a:p>
        </p:txBody>
      </p:sp>
      <p:sp>
        <p:nvSpPr>
          <p:cNvPr id="3" name="Content Placeholder 2"/>
          <p:cNvSpPr>
            <a:spLocks noGrp="1"/>
          </p:cNvSpPr>
          <p:nvPr>
            <p:ph idx="1"/>
          </p:nvPr>
        </p:nvSpPr>
        <p:spPr>
          <a:xfrm>
            <a:off x="1129004" y="2388636"/>
            <a:ext cx="9946433" cy="350831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Tree>
    <p:extLst>
      <p:ext uri="{BB962C8B-B14F-4D97-AF65-F5344CB8AC3E}">
        <p14:creationId xmlns:p14="http://schemas.microsoft.com/office/powerpoint/2010/main" val="349783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55" y="1234330"/>
            <a:ext cx="4410269" cy="2387600"/>
          </a:xfrm>
        </p:spPr>
        <p:txBody>
          <a:bodyPr anchor="b"/>
          <a:lstStyle>
            <a:lvl1pPr algn="l">
              <a:defRPr sz="6000">
                <a:solidFill>
                  <a:schemeClr val="bg1"/>
                </a:solidFill>
              </a:defRPr>
            </a:lvl1pPr>
          </a:lstStyle>
          <a:p>
            <a:r>
              <a:rPr lang="en-US" dirty="0"/>
              <a:t>Click to edit master </a:t>
            </a:r>
            <a:br>
              <a:rPr lang="en-US" dirty="0"/>
            </a:br>
            <a:r>
              <a:rPr lang="en-US" dirty="0"/>
              <a:t>title style</a:t>
            </a:r>
            <a:endParaRPr lang="pt-BR" dirty="0"/>
          </a:p>
        </p:txBody>
      </p:sp>
      <p:sp>
        <p:nvSpPr>
          <p:cNvPr id="3" name="Subtitle 2"/>
          <p:cNvSpPr>
            <a:spLocks noGrp="1"/>
          </p:cNvSpPr>
          <p:nvPr>
            <p:ph type="subTitle" idx="1"/>
          </p:nvPr>
        </p:nvSpPr>
        <p:spPr>
          <a:xfrm>
            <a:off x="992155" y="3974841"/>
            <a:ext cx="4410269" cy="139492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Tree>
    <p:extLst>
      <p:ext uri="{BB962C8B-B14F-4D97-AF65-F5344CB8AC3E}">
        <p14:creationId xmlns:p14="http://schemas.microsoft.com/office/powerpoint/2010/main" val="27968438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0537A-460C-449B-8C4B-B52FAFD33126}" type="datetimeFigureOut">
              <a:rPr lang="pt-BR" smtClean="0"/>
              <a:t>14/10/2020</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666E0-A31C-4652-A299-77D1366653EF}" type="slidenum">
              <a:rPr lang="pt-BR" smtClean="0"/>
              <a:t>‹#›</a:t>
            </a:fld>
            <a:endParaRPr lang="pt-BR"/>
          </a:p>
        </p:txBody>
      </p:sp>
    </p:spTree>
    <p:extLst>
      <p:ext uri="{BB962C8B-B14F-4D97-AF65-F5344CB8AC3E}">
        <p14:creationId xmlns:p14="http://schemas.microsoft.com/office/powerpoint/2010/main" val="61825325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63" r:id="rId5"/>
    <p:sldLayoutId id="2147483650" r:id="rId6"/>
    <p:sldLayoutId id="2147483664" r:id="rId7"/>
    <p:sldLayoutId id="2147483683" r:id="rId8"/>
    <p:sldLayoutId id="2147483665" r:id="rId9"/>
    <p:sldLayoutId id="2147483682" r:id="rId10"/>
    <p:sldLayoutId id="2147483667" r:id="rId11"/>
    <p:sldLayoutId id="2147483668" r:id="rId12"/>
    <p:sldLayoutId id="2147483669" r:id="rId13"/>
    <p:sldLayoutId id="2147483672" r:id="rId14"/>
    <p:sldLayoutId id="2147483671" r:id="rId15"/>
    <p:sldLayoutId id="2147483673" r:id="rId16"/>
    <p:sldLayoutId id="2147483670" r:id="rId17"/>
    <p:sldLayoutId id="2147483675" r:id="rId18"/>
    <p:sldLayoutId id="2147483674" r:id="rId19"/>
    <p:sldLayoutId id="2147483677" r:id="rId20"/>
    <p:sldLayoutId id="2147483676" r:id="rId21"/>
    <p:sldLayoutId id="2147483678" r:id="rId22"/>
    <p:sldLayoutId id="2147483679" r:id="rId23"/>
    <p:sldLayoutId id="2147483681" r:id="rId24"/>
    <p:sldLayoutId id="2147483680"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tiff"/></Relationships>
</file>

<file path=ppt/slides/_rels/slide1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e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tiff"/><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tif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hyperlink" Target="http://whiteestate.org/" TargetMode="Externa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tiff"/><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59.tiff"/></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62.tiff"/></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4.tif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tiff"/><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73.tiff"/><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tiff"/></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tiff"/></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179" y="573165"/>
            <a:ext cx="1497025" cy="58811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6636" y="472909"/>
            <a:ext cx="844613" cy="844613"/>
          </a:xfrm>
          <a:prstGeom prst="rect">
            <a:avLst/>
          </a:prstGeom>
        </p:spPr>
      </p:pic>
      <p:pic>
        <p:nvPicPr>
          <p:cNvPr id="4" name="Picture 3">
            <a:extLst>
              <a:ext uri="{FF2B5EF4-FFF2-40B4-BE49-F238E27FC236}">
                <a16:creationId xmlns:a16="http://schemas.microsoft.com/office/drawing/2014/main" id="{E07A5B7A-6653-6946-950C-6F5693C795F8}"/>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977EAB3-0D18-FF4C-946F-908BCD18E56C}"/>
              </a:ext>
            </a:extLst>
          </p:cNvPr>
          <p:cNvSpPr/>
          <p:nvPr/>
        </p:nvSpPr>
        <p:spPr>
          <a:xfrm>
            <a:off x="4707708" y="4201135"/>
            <a:ext cx="3843168" cy="523220"/>
          </a:xfrm>
          <a:prstGeom prst="rect">
            <a:avLst/>
          </a:prstGeom>
          <a:solidFill>
            <a:schemeClr val="bg1"/>
          </a:solidFill>
        </p:spPr>
        <p:txBody>
          <a:bodyPr wrap="square" lIns="91440" tIns="45720" rIns="91440" bIns="45720">
            <a:spAutoFit/>
          </a:bodyPr>
          <a:lstStyle/>
          <a:p>
            <a:pPr algn="ctr"/>
            <a:r>
              <a:rPr lang="en-US" sz="2800" b="1" dirty="0">
                <a:ln w="12700">
                  <a:noFill/>
                  <a:prstDash val="solid"/>
                </a:ln>
                <a:solidFill>
                  <a:srgbClr val="0432FF"/>
                </a:solidFill>
                <a:effectLst>
                  <a:outerShdw blurRad="41275" dist="20320" dir="1800000" algn="tl" rotWithShape="0">
                    <a:srgbClr val="000000">
                      <a:alpha val="40000"/>
                    </a:srgbClr>
                  </a:outerShdw>
                </a:effectLst>
              </a:rPr>
              <a:t>GC Children’s Ministries</a:t>
            </a:r>
            <a:endParaRPr lang="en-US" sz="2800" b="1" cap="none" spc="0" dirty="0">
              <a:ln w="12700">
                <a:noFill/>
                <a:prstDash val="solid"/>
              </a:ln>
              <a:solidFill>
                <a:srgbClr val="0432FF"/>
              </a:solidFill>
              <a:effectLst>
                <a:outerShdw blurRad="41275" dist="20320" dir="1800000" algn="tl" rotWithShape="0">
                  <a:srgbClr val="000000">
                    <a:alpha val="40000"/>
                  </a:srgbClr>
                </a:outerShdw>
              </a:effectLst>
            </a:endParaRPr>
          </a:p>
        </p:txBody>
      </p:sp>
      <p:sp>
        <p:nvSpPr>
          <p:cNvPr id="9" name="Rounded Rectangle 8">
            <a:extLst>
              <a:ext uri="{FF2B5EF4-FFF2-40B4-BE49-F238E27FC236}">
                <a16:creationId xmlns:a16="http://schemas.microsoft.com/office/drawing/2014/main" id="{8728AF51-3A7C-BD41-84ED-CC256DE4A8A0}"/>
              </a:ext>
            </a:extLst>
          </p:cNvPr>
          <p:cNvSpPr/>
          <p:nvPr/>
        </p:nvSpPr>
        <p:spPr>
          <a:xfrm>
            <a:off x="5858131" y="4724355"/>
            <a:ext cx="4130040" cy="10468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2700">
                  <a:noFill/>
                  <a:prstDash val="solid"/>
                </a:ln>
                <a:solidFill>
                  <a:sysClr val="windowText" lastClr="000000"/>
                </a:solidFill>
                <a:effectLst>
                  <a:outerShdw blurRad="41275" dist="20320" dir="1800000" algn="tl" rotWithShape="0">
                    <a:srgbClr val="000000">
                      <a:alpha val="40000"/>
                    </a:srgbClr>
                  </a:outerShdw>
                </a:effectLst>
              </a:rPr>
              <a:t>Reach A Child, Reach The World</a:t>
            </a:r>
          </a:p>
        </p:txBody>
      </p:sp>
      <p:pic>
        <p:nvPicPr>
          <p:cNvPr id="7" name="Picture 6">
            <a:extLst>
              <a:ext uri="{FF2B5EF4-FFF2-40B4-BE49-F238E27FC236}">
                <a16:creationId xmlns:a16="http://schemas.microsoft.com/office/drawing/2014/main" id="{A05B7A2C-2E81-7744-8479-8C48E85B45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6211" y="5873179"/>
            <a:ext cx="2130425" cy="823312"/>
          </a:xfrm>
          <a:prstGeom prst="rect">
            <a:avLst/>
          </a:prstGeom>
        </p:spPr>
      </p:pic>
    </p:spTree>
    <p:extLst>
      <p:ext uri="{BB962C8B-B14F-4D97-AF65-F5344CB8AC3E}">
        <p14:creationId xmlns:p14="http://schemas.microsoft.com/office/powerpoint/2010/main" val="300384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590AF769-1992-D249-83F8-535C10402B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8ADA60-0C0E-D04C-9A2D-E07EF60CFBB0}"/>
              </a:ext>
            </a:extLst>
          </p:cNvPr>
          <p:cNvSpPr>
            <a:spLocks noGrp="1"/>
          </p:cNvSpPr>
          <p:nvPr>
            <p:ph idx="1"/>
          </p:nvPr>
        </p:nvSpPr>
        <p:spPr>
          <a:xfrm>
            <a:off x="7122696" y="410792"/>
            <a:ext cx="5069284" cy="5427477"/>
          </a:xfrm>
        </p:spPr>
        <p:txBody>
          <a:bodyPr anchor="t">
            <a:normAutofit/>
          </a:bodyPr>
          <a:lstStyle/>
          <a:p>
            <a:pPr marL="0" indent="0">
              <a:buNone/>
            </a:pPr>
            <a:r>
              <a:rPr lang="en-US" sz="3200" b="1" dirty="0">
                <a:solidFill>
                  <a:srgbClr val="FF0000"/>
                </a:solidFill>
              </a:rPr>
              <a:t>KPI 2.8  </a:t>
            </a:r>
            <a:r>
              <a:rPr lang="en-US" sz="3200" b="1" dirty="0"/>
              <a:t>   Each GC department has programs in place to respond to global trends in immigration.</a:t>
            </a:r>
          </a:p>
          <a:p>
            <a:pPr marL="0" indent="0">
              <a:buNone/>
            </a:pPr>
            <a:r>
              <a:rPr lang="en-US" sz="3200" b="1" u="sng" dirty="0"/>
              <a:t>Action Plans: </a:t>
            </a:r>
            <a:r>
              <a:rPr lang="en-US" sz="3200" b="1" dirty="0"/>
              <a:t> </a:t>
            </a:r>
            <a:r>
              <a:rPr lang="en-US" sz="3200" dirty="0"/>
              <a:t>GC CHM collaborates with Mission to the Cities, EDU, YM, WM to develop resources to reach refugee children and teens.</a:t>
            </a:r>
          </a:p>
          <a:p>
            <a:pPr marL="0" indent="0">
              <a:buNone/>
            </a:pPr>
            <a:endParaRPr lang="en-US" sz="3200" b="1" u="sng" dirty="0"/>
          </a:p>
          <a:p>
            <a:pPr marL="0" indent="0">
              <a:buNone/>
            </a:pPr>
            <a:r>
              <a:rPr lang="en-US" sz="3200" b="1" dirty="0"/>
              <a:t> </a:t>
            </a:r>
            <a:endParaRPr lang="en-US" sz="3200" dirty="0"/>
          </a:p>
          <a:p>
            <a:pPr marL="0" indent="0">
              <a:buNone/>
            </a:pPr>
            <a:endParaRPr lang="en-US" sz="1800" dirty="0"/>
          </a:p>
        </p:txBody>
      </p:sp>
    </p:spTree>
    <p:extLst>
      <p:ext uri="{BB962C8B-B14F-4D97-AF65-F5344CB8AC3E}">
        <p14:creationId xmlns:p14="http://schemas.microsoft.com/office/powerpoint/2010/main" val="203835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47" y="521654"/>
            <a:ext cx="2531839"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SPIRITUAL GROWTH 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#5</a:t>
            </a: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endParaRPr lang="en-US" sz="3000" b="1" dirty="0">
              <a:solidFill>
                <a:schemeClr val="tx1"/>
              </a:solidFill>
            </a:endParaRP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693140" y="521654"/>
            <a:ext cx="8383612" cy="6986528"/>
          </a:xfrm>
          <a:prstGeom prst="rect">
            <a:avLst/>
          </a:prstGeom>
          <a:noFill/>
        </p:spPr>
        <p:txBody>
          <a:bodyPr wrap="square" rtlCol="0">
            <a:spAutoFit/>
          </a:bodyPr>
          <a:lstStyle/>
          <a:p>
            <a:r>
              <a:rPr lang="en-US" sz="2800" b="1" dirty="0">
                <a:solidFill>
                  <a:srgbClr val="FF0000"/>
                </a:solidFill>
                <a:effectLst/>
              </a:rPr>
              <a:t>KPI 5.1   </a:t>
            </a:r>
            <a:r>
              <a:rPr lang="en-US" sz="2800" dirty="0"/>
              <a:t>Increased number of children and teens regularly praying, studying the Bible, using the Sabbath School Bible Study Guides, reading the writings of Ellen White and engaging in other personal devotions.  </a:t>
            </a:r>
          </a:p>
          <a:p>
            <a:r>
              <a:rPr lang="en-US" sz="2800" b="1" u="sng" dirty="0"/>
              <a:t>Action Plans:</a:t>
            </a:r>
            <a:r>
              <a:rPr lang="en-US" sz="2800" dirty="0"/>
              <a:t>  *Encourage children to engage in TAG (Time Alone with God).</a:t>
            </a:r>
          </a:p>
          <a:p>
            <a:r>
              <a:rPr lang="en-US" sz="2800" dirty="0"/>
              <a:t>*Publish </a:t>
            </a:r>
            <a:r>
              <a:rPr lang="en-US" sz="2800" i="1" dirty="0"/>
              <a:t>My Memory Verse Book and Coloring Book</a:t>
            </a:r>
            <a:r>
              <a:rPr lang="en-US" sz="2800" dirty="0"/>
              <a:t>.</a:t>
            </a:r>
          </a:p>
          <a:p>
            <a:r>
              <a:rPr lang="en-US" sz="2800" dirty="0"/>
              <a:t>*Develop Armor of God APP for children with stories, animations, songs, and activities to help children learn about the 6 pieces of the armor.</a:t>
            </a:r>
          </a:p>
          <a:p>
            <a:r>
              <a:rPr lang="en-US" sz="2800" dirty="0"/>
              <a:t>*Revise a Bible studies series for children and teens.</a:t>
            </a:r>
          </a:p>
          <a:p>
            <a:r>
              <a:rPr lang="en-US" sz="2800" dirty="0"/>
              <a:t>*Develop a children’s website to upload children’s resources for them to use.</a:t>
            </a:r>
          </a:p>
          <a:p>
            <a:r>
              <a:rPr lang="en-US" sz="2800" dirty="0"/>
              <a:t>*Encourage children to read Ellen White’s books for kids</a:t>
            </a:r>
          </a:p>
          <a:p>
            <a:endParaRPr lang="en-US" sz="2800" b="1" dirty="0"/>
          </a:p>
          <a:p>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392131" y="3890416"/>
            <a:ext cx="3303962" cy="2062103"/>
          </a:xfrm>
          <a:prstGeom prst="rect">
            <a:avLst/>
          </a:prstGeom>
          <a:noFill/>
        </p:spPr>
        <p:txBody>
          <a:bodyPr wrap="square" rtlCol="0">
            <a:spAutoFit/>
          </a:bodyPr>
          <a:lstStyle/>
          <a:p>
            <a:r>
              <a:rPr lang="en-US" sz="3200" dirty="0">
                <a:latin typeface="Arial Narrow" panose="020B0604020202020204" pitchFamily="34" charset="0"/>
                <a:cs typeface="Arial Narrow" panose="020B0604020202020204" pitchFamily="34" charset="0"/>
              </a:rPr>
              <a:t>	To disciple   </a:t>
            </a:r>
          </a:p>
          <a:p>
            <a:r>
              <a:rPr lang="en-US" sz="3200" dirty="0">
                <a:latin typeface="Arial Narrow" panose="020B0604020202020204" pitchFamily="34" charset="0"/>
                <a:cs typeface="Arial Narrow" panose="020B0604020202020204" pitchFamily="34" charset="0"/>
              </a:rPr>
              <a:t>      individuals and   </a:t>
            </a:r>
          </a:p>
          <a:p>
            <a:r>
              <a:rPr lang="en-US" sz="3200" dirty="0">
                <a:latin typeface="Arial Narrow" panose="020B0604020202020204" pitchFamily="34" charset="0"/>
                <a:cs typeface="Arial Narrow" panose="020B0604020202020204" pitchFamily="34" charset="0"/>
              </a:rPr>
              <a:t>   families into Spirit-</a:t>
            </a:r>
          </a:p>
          <a:p>
            <a:r>
              <a:rPr lang="en-US" sz="3200" dirty="0">
                <a:latin typeface="Arial Narrow" panose="020B0604020202020204" pitchFamily="34" charset="0"/>
                <a:cs typeface="Arial Narrow" panose="020B0604020202020204" pitchFamily="34" charset="0"/>
              </a:rPr>
              <a:t>        filled lives</a:t>
            </a:r>
          </a:p>
        </p:txBody>
      </p:sp>
      <p:pic>
        <p:nvPicPr>
          <p:cNvPr id="12" name="Picture 11" descr="A child standing in front of a fence&#10;&#10;Description automatically generated">
            <a:extLst>
              <a:ext uri="{FF2B5EF4-FFF2-40B4-BE49-F238E27FC236}">
                <a16:creationId xmlns:a16="http://schemas.microsoft.com/office/drawing/2014/main" id="{668B722E-8859-064E-9D6B-00B05C6297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89" y="2658640"/>
            <a:ext cx="1400550" cy="1540720"/>
          </a:xfrm>
          <a:prstGeom prst="rect">
            <a:avLst/>
          </a:prstGeom>
        </p:spPr>
      </p:pic>
    </p:spTree>
    <p:extLst>
      <p:ext uri="{BB962C8B-B14F-4D97-AF65-F5344CB8AC3E}">
        <p14:creationId xmlns:p14="http://schemas.microsoft.com/office/powerpoint/2010/main" val="2779371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automatically generated">
            <a:extLst>
              <a:ext uri="{FF2B5EF4-FFF2-40B4-BE49-F238E27FC236}">
                <a16:creationId xmlns:a16="http://schemas.microsoft.com/office/drawing/2014/main" id="{DFEB9CEC-F89F-C04E-89C7-B6A4E2E251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8109">
            <a:off x="9089649" y="4859612"/>
            <a:ext cx="3132691" cy="2315135"/>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1241747" y="521654"/>
            <a:ext cx="2531839"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SPIRITUAL GROWTH 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#5</a:t>
            </a: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endParaRPr lang="en-US" sz="3000" b="1" dirty="0">
              <a:solidFill>
                <a:schemeClr val="tx1"/>
              </a:solidFill>
            </a:endParaRP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724268" y="568092"/>
            <a:ext cx="6860145" cy="6124754"/>
          </a:xfrm>
          <a:prstGeom prst="rect">
            <a:avLst/>
          </a:prstGeom>
          <a:noFill/>
        </p:spPr>
        <p:txBody>
          <a:bodyPr wrap="square" rtlCol="0">
            <a:spAutoFit/>
          </a:bodyPr>
          <a:lstStyle/>
          <a:p>
            <a:r>
              <a:rPr lang="en-US" sz="2800" b="1" dirty="0">
                <a:solidFill>
                  <a:srgbClr val="FF0000"/>
                </a:solidFill>
              </a:rPr>
              <a:t>KPI 5.2   </a:t>
            </a:r>
            <a:r>
              <a:rPr lang="en-US" sz="2800" dirty="0"/>
              <a:t>Significant increase in numbers of unbaptized children and youth attending church service and Sabbath School.</a:t>
            </a:r>
          </a:p>
          <a:p>
            <a:endParaRPr lang="en-US" sz="2800" dirty="0"/>
          </a:p>
          <a:p>
            <a:pPr lvl="0"/>
            <a:r>
              <a:rPr lang="en-US" sz="2800" b="1" u="sng" dirty="0"/>
              <a:t>Action Plans:</a:t>
            </a:r>
            <a:r>
              <a:rPr lang="en-US" sz="2800" dirty="0"/>
              <a:t>  *GC CHM and division CHM provide regular children’s Sabbath School teacher training to equip them to run effective Sabbath Schools.</a:t>
            </a:r>
          </a:p>
          <a:p>
            <a:pPr lvl="0"/>
            <a:r>
              <a:rPr lang="en-US" sz="2800" dirty="0"/>
              <a:t>*GC CHM and division CHM collaborate with Ministerial Association to provide training for pastors and local church leadership in planning interesting and effective intergenerational worship services.</a:t>
            </a:r>
            <a:endParaRPr lang="en-US" sz="2800" b="1" u="sng" dirty="0"/>
          </a:p>
          <a:p>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392131" y="3890416"/>
            <a:ext cx="3303962" cy="2062103"/>
          </a:xfrm>
          <a:prstGeom prst="rect">
            <a:avLst/>
          </a:prstGeom>
          <a:noFill/>
        </p:spPr>
        <p:txBody>
          <a:bodyPr wrap="square" rtlCol="0">
            <a:spAutoFit/>
          </a:bodyPr>
          <a:lstStyle/>
          <a:p>
            <a:r>
              <a:rPr lang="en-US" sz="3200" dirty="0">
                <a:latin typeface="Arial Narrow" panose="020B0604020202020204" pitchFamily="34" charset="0"/>
                <a:cs typeface="Arial Narrow" panose="020B0604020202020204" pitchFamily="34" charset="0"/>
              </a:rPr>
              <a:t>	To disciple   </a:t>
            </a:r>
          </a:p>
          <a:p>
            <a:r>
              <a:rPr lang="en-US" sz="3200" dirty="0">
                <a:latin typeface="Arial Narrow" panose="020B0604020202020204" pitchFamily="34" charset="0"/>
                <a:cs typeface="Arial Narrow" panose="020B0604020202020204" pitchFamily="34" charset="0"/>
              </a:rPr>
              <a:t>      individuals and   </a:t>
            </a:r>
          </a:p>
          <a:p>
            <a:r>
              <a:rPr lang="en-US" sz="3200" dirty="0">
                <a:latin typeface="Arial Narrow" panose="020B0604020202020204" pitchFamily="34" charset="0"/>
                <a:cs typeface="Arial Narrow" panose="020B0604020202020204" pitchFamily="34" charset="0"/>
              </a:rPr>
              <a:t>   families into Spirit-</a:t>
            </a:r>
          </a:p>
          <a:p>
            <a:r>
              <a:rPr lang="en-US" sz="3200" dirty="0">
                <a:latin typeface="Arial Narrow" panose="020B0604020202020204" pitchFamily="34" charset="0"/>
                <a:cs typeface="Arial Narrow" panose="020B0604020202020204" pitchFamily="34" charset="0"/>
              </a:rPr>
              <a:t>        filled lives</a:t>
            </a:r>
          </a:p>
        </p:txBody>
      </p:sp>
    </p:spTree>
    <p:extLst>
      <p:ext uri="{BB962C8B-B14F-4D97-AF65-F5344CB8AC3E}">
        <p14:creationId xmlns:p14="http://schemas.microsoft.com/office/powerpoint/2010/main" val="3614278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3C4E44-DF5B-CC47-BDF6-AE76A0281E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2946" y="5421022"/>
            <a:ext cx="1979054" cy="1436978"/>
          </a:xfrm>
          <a:prstGeom prst="snip2DiagRect">
            <a:avLst/>
          </a:prstGeom>
          <a:solidFill>
            <a:srgbClr val="FFFFFF">
              <a:shade val="85000"/>
            </a:srgbClr>
          </a:solidFill>
          <a:ln w="38100"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241747" y="521654"/>
            <a:ext cx="2531839"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SPIRITUAL GROWTH 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#5</a:t>
            </a: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endParaRPr lang="en-US" sz="3000" b="1" dirty="0">
              <a:solidFill>
                <a:schemeClr val="tx1"/>
              </a:solidFill>
            </a:endParaRP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586" y="6165209"/>
            <a:ext cx="1174921" cy="4615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7858" y="6096502"/>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696093" y="644679"/>
            <a:ext cx="8255275" cy="6986528"/>
          </a:xfrm>
          <a:prstGeom prst="rect">
            <a:avLst/>
          </a:prstGeom>
          <a:noFill/>
        </p:spPr>
        <p:txBody>
          <a:bodyPr wrap="square" rtlCol="0">
            <a:spAutoFit/>
          </a:bodyPr>
          <a:lstStyle/>
          <a:p>
            <a:r>
              <a:rPr lang="en-US" sz="2800" b="1" dirty="0">
                <a:solidFill>
                  <a:srgbClr val="FF0000"/>
                </a:solidFill>
              </a:rPr>
              <a:t>KPI 5.3   </a:t>
            </a:r>
            <a:r>
              <a:rPr lang="en-US" sz="2800" dirty="0"/>
              <a:t>Increase in acceptance and practice of church’s distinctive beliefs:  Creation; Salvation by faith; State of Principles of healthful living; The Sanctuary; Second Coming; and other Fundamental Beliefs as Bible-centered doctrines that reflect a loving, gracious God.</a:t>
            </a:r>
          </a:p>
          <a:p>
            <a:endParaRPr lang="en-US" sz="2800" dirty="0"/>
          </a:p>
          <a:p>
            <a:pPr lvl="0"/>
            <a:r>
              <a:rPr lang="en-US" sz="2800" b="1" u="sng" dirty="0"/>
              <a:t>Action Plans:</a:t>
            </a:r>
            <a:r>
              <a:rPr lang="en-US" sz="2800" dirty="0"/>
              <a:t>  *GC CHM</a:t>
            </a:r>
            <a:r>
              <a:rPr lang="en-US" sz="2800" b="1" dirty="0"/>
              <a:t> </a:t>
            </a:r>
            <a:r>
              <a:rPr lang="en-US" sz="2800" dirty="0"/>
              <a:t>develops health resources for children to teach them about the importance of living a healthy lifestyle:</a:t>
            </a:r>
          </a:p>
          <a:p>
            <a:pPr lvl="0"/>
            <a:r>
              <a:rPr lang="en-US" sz="2800" dirty="0"/>
              <a:t>-- CELEBRATIONS Health EXPO for Kids. (May 2021)</a:t>
            </a:r>
          </a:p>
          <a:p>
            <a:pPr lvl="0"/>
            <a:r>
              <a:rPr lang="en-US" sz="2800" dirty="0"/>
              <a:t>-- Beware of HIV/AIDS Comic Book and Music. (Nov ‘20) -- Exploring the Heart &amp; Activity Book.  (2022)</a:t>
            </a:r>
          </a:p>
          <a:p>
            <a:pPr lvl="0"/>
            <a:r>
              <a:rPr lang="en-US" sz="2800" dirty="0"/>
              <a:t>-- Suddenly A Tunnel &amp; Activity Book.  (2022)</a:t>
            </a:r>
          </a:p>
          <a:p>
            <a:endParaRPr lang="en-US" sz="2800" b="1" u="sng" dirty="0"/>
          </a:p>
          <a:p>
            <a:endParaRPr lang="en-US" sz="2800" dirty="0"/>
          </a:p>
          <a:p>
            <a:endParaRPr lang="en-US" sz="2800" u="sng" dirty="0"/>
          </a:p>
        </p:txBody>
      </p:sp>
      <p:sp>
        <p:nvSpPr>
          <p:cNvPr id="5" name="TextBox 4">
            <a:extLst>
              <a:ext uri="{FF2B5EF4-FFF2-40B4-BE49-F238E27FC236}">
                <a16:creationId xmlns:a16="http://schemas.microsoft.com/office/drawing/2014/main" id="{D9946523-0FD6-984C-89C3-73D4DC8C9C85}"/>
              </a:ext>
            </a:extLst>
          </p:cNvPr>
          <p:cNvSpPr txBox="1"/>
          <p:nvPr/>
        </p:nvSpPr>
        <p:spPr>
          <a:xfrm>
            <a:off x="392131" y="3890416"/>
            <a:ext cx="3303962" cy="2062103"/>
          </a:xfrm>
          <a:prstGeom prst="rect">
            <a:avLst/>
          </a:prstGeom>
          <a:noFill/>
        </p:spPr>
        <p:txBody>
          <a:bodyPr wrap="square" rtlCol="0">
            <a:spAutoFit/>
          </a:bodyPr>
          <a:lstStyle/>
          <a:p>
            <a:r>
              <a:rPr lang="en-US" sz="3200" dirty="0">
                <a:latin typeface="Arial Narrow" panose="020B0604020202020204" pitchFamily="34" charset="0"/>
                <a:cs typeface="Arial Narrow" panose="020B0604020202020204" pitchFamily="34" charset="0"/>
              </a:rPr>
              <a:t>	To disciple   </a:t>
            </a:r>
          </a:p>
          <a:p>
            <a:r>
              <a:rPr lang="en-US" sz="3200" dirty="0">
                <a:latin typeface="Arial Narrow" panose="020B0604020202020204" pitchFamily="34" charset="0"/>
                <a:cs typeface="Arial Narrow" panose="020B0604020202020204" pitchFamily="34" charset="0"/>
              </a:rPr>
              <a:t>      individuals and   </a:t>
            </a:r>
          </a:p>
          <a:p>
            <a:r>
              <a:rPr lang="en-US" sz="3200" dirty="0">
                <a:latin typeface="Arial Narrow" panose="020B0604020202020204" pitchFamily="34" charset="0"/>
                <a:cs typeface="Arial Narrow" panose="020B0604020202020204" pitchFamily="34" charset="0"/>
              </a:rPr>
              <a:t>   families into Spirit-</a:t>
            </a:r>
          </a:p>
          <a:p>
            <a:r>
              <a:rPr lang="en-US" sz="3200" dirty="0">
                <a:latin typeface="Arial Narrow" panose="020B0604020202020204" pitchFamily="34" charset="0"/>
                <a:cs typeface="Arial Narrow" panose="020B0604020202020204" pitchFamily="34" charset="0"/>
              </a:rPr>
              <a:t>        filled lives</a:t>
            </a:r>
          </a:p>
        </p:txBody>
      </p:sp>
    </p:spTree>
    <p:extLst>
      <p:ext uri="{BB962C8B-B14F-4D97-AF65-F5344CB8AC3E}">
        <p14:creationId xmlns:p14="http://schemas.microsoft.com/office/powerpoint/2010/main" val="16735650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F7DFA-099A-5D48-B3AA-D96D9291B9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986509" y="3428999"/>
            <a:ext cx="10667675" cy="3589985"/>
          </a:xfrm>
        </p:spPr>
        <p:txBody>
          <a:bodyPr anchor="ctr">
            <a:normAutofit fontScale="92500" lnSpcReduction="10000"/>
          </a:bodyPr>
          <a:lstStyle/>
          <a:p>
            <a:pPr marL="0" lvl="0" indent="0">
              <a:spcBef>
                <a:spcPts val="0"/>
              </a:spcBef>
              <a:buNone/>
            </a:pPr>
            <a:r>
              <a:rPr lang="pt-BR" sz="2600" dirty="0"/>
              <a:t>*</a:t>
            </a:r>
            <a:r>
              <a:rPr lang="en-US" sz="2600" dirty="0"/>
              <a:t>GC CHM will work with </a:t>
            </a:r>
            <a:r>
              <a:rPr lang="en-US" sz="2600" dirty="0" err="1"/>
              <a:t>GeoScience</a:t>
            </a:r>
            <a:r>
              <a:rPr lang="en-US" sz="2600" dirty="0"/>
              <a:t> Institute to develop resources for children and teens  to celebrate </a:t>
            </a:r>
            <a:r>
              <a:rPr lang="en-US" sz="2600" i="1" dirty="0"/>
              <a:t>Creation Sabbath</a:t>
            </a:r>
            <a:r>
              <a:rPr lang="en-US" sz="2600" dirty="0"/>
              <a:t> every October.</a:t>
            </a:r>
          </a:p>
          <a:p>
            <a:pPr marL="0" lvl="0" indent="0">
              <a:spcBef>
                <a:spcPts val="0"/>
              </a:spcBef>
              <a:buNone/>
            </a:pPr>
            <a:r>
              <a:rPr lang="en-US" sz="2600" dirty="0"/>
              <a:t>*Division CHM directors work with CHM leaders on the union levels to organize nature camps for children and teens that would help them appreciate God’s creation.</a:t>
            </a:r>
          </a:p>
          <a:p>
            <a:pPr marL="0" lvl="0" indent="0">
              <a:spcBef>
                <a:spcPts val="0"/>
              </a:spcBef>
              <a:buNone/>
            </a:pPr>
            <a:r>
              <a:rPr lang="en-US" sz="2600" dirty="0"/>
              <a:t>*GC CHM will print </a:t>
            </a:r>
            <a:r>
              <a:rPr lang="en-US" sz="2600" i="1" dirty="0"/>
              <a:t>Creation Detectives</a:t>
            </a:r>
            <a:r>
              <a:rPr lang="en-US" sz="2600" dirty="0"/>
              <a:t> comic book developed by the </a:t>
            </a:r>
            <a:r>
              <a:rPr lang="en-US" sz="2600" dirty="0" err="1"/>
              <a:t>GeoScience</a:t>
            </a:r>
            <a:r>
              <a:rPr lang="en-US" sz="2600" dirty="0"/>
              <a:t> Institute.  (January 2021)</a:t>
            </a:r>
          </a:p>
          <a:p>
            <a:pPr marL="0" lvl="0" indent="0">
              <a:spcBef>
                <a:spcPts val="0"/>
              </a:spcBef>
              <a:buNone/>
            </a:pPr>
            <a:r>
              <a:rPr lang="en-US" sz="2600" dirty="0"/>
              <a:t>*GC CHM and division CHM directors promote the use of the animated series   </a:t>
            </a:r>
            <a:r>
              <a:rPr lang="en-US" sz="2600" i="1" dirty="0"/>
              <a:t>“Galapagos  Island Adventures” </a:t>
            </a:r>
            <a:r>
              <a:rPr lang="en-US" sz="2600" dirty="0"/>
              <a:t>produced by South American Division.</a:t>
            </a:r>
          </a:p>
          <a:p>
            <a:pPr marL="0" lvl="0" indent="0">
              <a:spcBef>
                <a:spcPts val="0"/>
              </a:spcBef>
              <a:buNone/>
            </a:pPr>
            <a:r>
              <a:rPr lang="en-US" sz="2600" dirty="0"/>
              <a:t>*GC CHM will produce 3 Angels Messages resources, such as stories and animations to teach children and teens about the end-time messages. </a:t>
            </a:r>
          </a:p>
          <a:p>
            <a:pPr marL="0" indent="0">
              <a:buNone/>
            </a:pPr>
            <a:endParaRPr lang="pt-BR" sz="13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5938" y="113275"/>
            <a:ext cx="1174921" cy="4615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0669" y="6084356"/>
            <a:ext cx="662884" cy="662884"/>
          </a:xfrm>
          <a:prstGeom prst="rect">
            <a:avLst/>
          </a:prstGeom>
        </p:spPr>
      </p:pic>
      <p:sp>
        <p:nvSpPr>
          <p:cNvPr id="5" name="Rectangle 4">
            <a:extLst>
              <a:ext uri="{FF2B5EF4-FFF2-40B4-BE49-F238E27FC236}">
                <a16:creationId xmlns:a16="http://schemas.microsoft.com/office/drawing/2014/main" id="{7342EE75-DA3D-0746-ACFC-BFC188FCE966}"/>
              </a:ext>
            </a:extLst>
          </p:cNvPr>
          <p:cNvSpPr/>
          <p:nvPr/>
        </p:nvSpPr>
        <p:spPr>
          <a:xfrm>
            <a:off x="90110" y="3428999"/>
            <a:ext cx="974947" cy="400110"/>
          </a:xfrm>
          <a:prstGeom prst="rect">
            <a:avLst/>
          </a:prstGeom>
        </p:spPr>
        <p:txBody>
          <a:bodyPr wrap="none">
            <a:spAutoFit/>
          </a:bodyPr>
          <a:lstStyle/>
          <a:p>
            <a:r>
              <a:rPr lang="en-US" sz="2000" b="1" dirty="0">
                <a:solidFill>
                  <a:srgbClr val="FF0000"/>
                </a:solidFill>
              </a:rPr>
              <a:t>KPI 5.3 </a:t>
            </a:r>
            <a:endParaRPr lang="en-US" sz="2000" dirty="0"/>
          </a:p>
        </p:txBody>
      </p:sp>
    </p:spTree>
    <p:extLst>
      <p:ext uri="{BB962C8B-B14F-4D97-AF65-F5344CB8AC3E}">
        <p14:creationId xmlns:p14="http://schemas.microsoft.com/office/powerpoint/2010/main" val="3471466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32120" y="196117"/>
            <a:ext cx="3873162" cy="1521600"/>
          </a:xfrm>
          <a:prstGeom prst="rect">
            <a:avLst/>
          </a:prstGeom>
        </p:spPr>
      </p:pic>
      <p:pic>
        <p:nvPicPr>
          <p:cNvPr id="4" name="Picture 3">
            <a:extLst>
              <a:ext uri="{FF2B5EF4-FFF2-40B4-BE49-F238E27FC236}">
                <a16:creationId xmlns:a16="http://schemas.microsoft.com/office/drawing/2014/main" id="{A8637CEC-CD71-6343-AFCA-7596E430B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9595" y="2058016"/>
            <a:ext cx="3747239" cy="250128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3215" y="4559299"/>
            <a:ext cx="1797050" cy="1797050"/>
          </a:xfrm>
          <a:prstGeom prst="rect">
            <a:avLst/>
          </a:prstGeom>
        </p:spPr>
      </p:pic>
      <p:sp>
        <p:nvSpPr>
          <p:cNvPr id="14"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180182" y="381296"/>
            <a:ext cx="6299591" cy="5854721"/>
          </a:xfrm>
        </p:spPr>
        <p:txBody>
          <a:bodyPr anchor="t">
            <a:normAutofit fontScale="90000"/>
          </a:bodyPr>
          <a:lstStyle/>
          <a:p>
            <a:pPr algn="l"/>
            <a:r>
              <a:rPr lang="pt-BR" sz="3100" b="1" dirty="0">
                <a:solidFill>
                  <a:srgbClr val="FF0000"/>
                </a:solidFill>
                <a:effectLst>
                  <a:outerShdw blurRad="50800" dist="38100" dir="13500000" algn="br" rotWithShape="0">
                    <a:prstClr val="black">
                      <a:alpha val="40000"/>
                    </a:prstClr>
                  </a:outerShdw>
                </a:effectLst>
                <a:latin typeface="+mn-lt"/>
              </a:rPr>
              <a:t>KPI 5.4   </a:t>
            </a:r>
            <a:r>
              <a:rPr lang="pt-BR" sz="3100" dirty="0" err="1">
                <a:solidFill>
                  <a:schemeClr val="tx1"/>
                </a:solidFill>
                <a:effectLst>
                  <a:outerShdw blurRad="50800" dist="38100" dir="13500000" algn="br" rotWithShape="0">
                    <a:prstClr val="black">
                      <a:alpha val="40000"/>
                    </a:prstClr>
                  </a:outerShdw>
                </a:effectLst>
                <a:latin typeface="+mn-lt"/>
              </a:rPr>
              <a:t>Increased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number</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of</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children</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and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teens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using</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Adventist</a:t>
            </a:r>
            <a:r>
              <a:rPr lang="pt-BR" sz="3100" dirty="0">
                <a:solidFill>
                  <a:schemeClr val="tx1"/>
                </a:solidFill>
                <a:effectLst>
                  <a:outerShdw blurRad="50800" dist="38100" dir="13500000" algn="br" rotWithShape="0">
                    <a:prstClr val="black">
                      <a:alpha val="40000"/>
                    </a:prstClr>
                  </a:outerShdw>
                </a:effectLst>
                <a:latin typeface="+mn-lt"/>
              </a:rPr>
              <a:t> social media </a:t>
            </a:r>
            <a:r>
              <a:rPr lang="pt-BR" sz="3100" dirty="0" err="1">
                <a:solidFill>
                  <a:schemeClr val="tx1"/>
                </a:solidFill>
                <a:effectLst>
                  <a:outerShdw blurRad="50800" dist="38100" dir="13500000" algn="br" rotWithShape="0">
                    <a:prstClr val="black">
                      <a:alpha val="40000"/>
                    </a:prstClr>
                  </a:outerShdw>
                </a:effectLst>
                <a:latin typeface="+mn-lt"/>
              </a:rPr>
              <a:t>when</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studying</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the</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Bible</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to</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learn</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about</a:t>
            </a:r>
            <a:r>
              <a:rPr lang="pt-BR" sz="3100" dirty="0">
                <a:solidFill>
                  <a:schemeClr val="tx1"/>
                </a:solidFill>
                <a:effectLst>
                  <a:outerShdw blurRad="50800" dist="38100" dir="13500000" algn="br" rotWithShape="0">
                    <a:prstClr val="black">
                      <a:alpha val="40000"/>
                    </a:prstClr>
                  </a:outerShdw>
                </a:effectLst>
                <a:latin typeface="+mn-lt"/>
              </a:rPr>
              <a:t> Ellen White </a:t>
            </a:r>
            <a:r>
              <a:rPr lang="pt-BR" sz="3100" dirty="0" err="1">
                <a:solidFill>
                  <a:schemeClr val="tx1"/>
                </a:solidFill>
                <a:effectLst>
                  <a:outerShdw blurRad="50800" dist="38100" dir="13500000" algn="br" rotWithShape="0">
                    <a:prstClr val="black">
                      <a:alpha val="40000"/>
                    </a:prstClr>
                  </a:outerShdw>
                </a:effectLst>
                <a:latin typeface="+mn-lt"/>
              </a:rPr>
              <a:t>and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read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her</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writings</a:t>
            </a:r>
            <a:r>
              <a:rPr lang="pt-BR" sz="3100" dirty="0">
                <a:solidFill>
                  <a:schemeClr val="tx1"/>
                </a:solidFill>
                <a:effectLst>
                  <a:outerShdw blurRad="50800" dist="38100" dir="13500000" algn="br" rotWithShape="0">
                    <a:prstClr val="black">
                      <a:alpha val="40000"/>
                    </a:prstClr>
                  </a:outerShdw>
                </a:effectLst>
                <a:latin typeface="+mn-lt"/>
              </a:rPr>
              <a:t>, in </a:t>
            </a:r>
            <a:r>
              <a:rPr lang="pt-BR" sz="3100" dirty="0" err="1">
                <a:solidFill>
                  <a:schemeClr val="tx1"/>
                </a:solidFill>
                <a:effectLst>
                  <a:outerShdw blurRad="50800" dist="38100" dir="13500000" algn="br" rotWithShape="0">
                    <a:prstClr val="black">
                      <a:alpha val="40000"/>
                    </a:prstClr>
                  </a:outerShdw>
                </a:effectLst>
                <a:latin typeface="+mn-lt"/>
              </a:rPr>
              <a:t>personal</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devotions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and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to</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promote</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mission</a:t>
            </a:r>
            <a:r>
              <a:rPr lang="pt-BR" sz="3100" dirty="0">
                <a:solidFill>
                  <a:schemeClr val="tx1"/>
                </a:solidFill>
                <a:effectLst>
                  <a:outerShdw blurRad="50800" dist="38100" dir="13500000" algn="br" rotWithShape="0">
                    <a:prstClr val="black">
                      <a:alpha val="40000"/>
                    </a:prstClr>
                  </a:outerShdw>
                </a:effectLst>
                <a:latin typeface="+mn-lt"/>
              </a:rPr>
              <a:t>.</a:t>
            </a:r>
            <a:br>
              <a:rPr lang="pt-BR" sz="3100" dirty="0">
                <a:solidFill>
                  <a:schemeClr val="tx1"/>
                </a:solidFill>
                <a:effectLst>
                  <a:outerShdw blurRad="50800" dist="38100" dir="13500000" algn="br" rotWithShape="0">
                    <a:prstClr val="black">
                      <a:alpha val="40000"/>
                    </a:prstClr>
                  </a:outerShdw>
                </a:effectLst>
                <a:latin typeface="+mn-lt"/>
              </a:rPr>
            </a:br>
            <a:br>
              <a:rPr lang="pt-BR" sz="2800" dirty="0">
                <a:solidFill>
                  <a:schemeClr val="tx1"/>
                </a:solidFill>
                <a:effectLst>
                  <a:outerShdw blurRad="50800" dist="38100" dir="13500000" algn="br" rotWithShape="0">
                    <a:prstClr val="black">
                      <a:alpha val="40000"/>
                    </a:prstClr>
                  </a:outerShdw>
                </a:effectLst>
                <a:latin typeface="+mn-lt"/>
              </a:rPr>
            </a:br>
            <a:r>
              <a:rPr lang="pt-BR" sz="3100" b="1" u="sng" dirty="0" err="1">
                <a:solidFill>
                  <a:schemeClr val="tx1"/>
                </a:solidFill>
                <a:effectLst>
                  <a:outerShdw blurRad="50800" dist="38100" dir="13500000" algn="br" rotWithShape="0">
                    <a:prstClr val="black">
                      <a:alpha val="40000"/>
                    </a:prstClr>
                  </a:outerShdw>
                </a:effectLst>
                <a:latin typeface="+mn-lt"/>
              </a:rPr>
              <a:t>Action</a:t>
            </a:r>
            <a:r>
              <a:rPr lang="pt-BR" sz="3100" b="1" u="sng" dirty="0">
                <a:solidFill>
                  <a:schemeClr val="tx1"/>
                </a:solidFill>
                <a:effectLst>
                  <a:outerShdw blurRad="50800" dist="38100" dir="13500000" algn="br" rotWithShape="0">
                    <a:prstClr val="black">
                      <a:alpha val="40000"/>
                    </a:prstClr>
                  </a:outerShdw>
                </a:effectLst>
                <a:latin typeface="+mn-lt"/>
              </a:rPr>
              <a:t> </a:t>
            </a:r>
            <a:r>
              <a:rPr lang="pt-BR" sz="3100" b="1" u="sng" dirty="0" err="1">
                <a:solidFill>
                  <a:schemeClr val="tx1"/>
                </a:solidFill>
                <a:effectLst>
                  <a:outerShdw blurRad="50800" dist="38100" dir="13500000" algn="br" rotWithShape="0">
                    <a:prstClr val="black">
                      <a:alpha val="40000"/>
                    </a:prstClr>
                  </a:outerShdw>
                </a:effectLst>
                <a:latin typeface="+mn-lt"/>
              </a:rPr>
              <a:t>Plans</a:t>
            </a:r>
            <a:r>
              <a:rPr lang="pt-BR" sz="3100" b="1" u="sng" dirty="0">
                <a:solidFill>
                  <a:schemeClr val="tx1"/>
                </a:solidFill>
                <a:effectLst>
                  <a:outerShdw blurRad="50800" dist="38100" dir="13500000" algn="br" rotWithShape="0">
                    <a:prstClr val="black">
                      <a:alpha val="40000"/>
                    </a:prstClr>
                  </a:outerShdw>
                </a:effectLst>
                <a:latin typeface="+mn-lt"/>
              </a:rPr>
              <a:t>:</a:t>
            </a:r>
            <a:br>
              <a:rPr lang="pt-BR" sz="3100" b="1" u="sng" dirty="0">
                <a:solidFill>
                  <a:schemeClr val="tx1"/>
                </a:solidFill>
                <a:effectLst>
                  <a:outerShdw blurRad="50800" dist="38100" dir="13500000" algn="br" rotWithShape="0">
                    <a:prstClr val="black">
                      <a:alpha val="40000"/>
                    </a:prstClr>
                  </a:outerShdw>
                </a:effectLst>
                <a:latin typeface="+mn-lt"/>
              </a:rPr>
            </a:br>
            <a:r>
              <a:rPr lang="pt-BR" sz="3100" dirty="0">
                <a:solidFill>
                  <a:schemeClr val="tx1"/>
                </a:solidFill>
                <a:effectLst>
                  <a:outerShdw blurRad="50800" dist="38100" dir="13500000" algn="br" rotWithShape="0">
                    <a:prstClr val="black">
                      <a:alpha val="40000"/>
                    </a:prstClr>
                  </a:outerShdw>
                </a:effectLst>
                <a:latin typeface="+mn-lt"/>
              </a:rPr>
              <a:t>*</a:t>
            </a:r>
            <a:r>
              <a:rPr lang="pt-BR" sz="3100" dirty="0" err="1">
                <a:solidFill>
                  <a:schemeClr val="tx1"/>
                </a:solidFill>
                <a:effectLst>
                  <a:outerShdw blurRad="50800" dist="38100" dir="13500000" algn="br" rotWithShape="0">
                    <a:prstClr val="black">
                      <a:alpha val="40000"/>
                    </a:prstClr>
                  </a:outerShdw>
                </a:effectLst>
                <a:latin typeface="+mn-lt"/>
              </a:rPr>
              <a:t>Recommend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children</a:t>
            </a:r>
            <a:r>
              <a:rPr lang="pt-BR" sz="3100" dirty="0">
                <a:solidFill>
                  <a:schemeClr val="tx1"/>
                </a:solidFill>
                <a:effectLst>
                  <a:outerShdw blurRad="50800" dist="38100" dir="13500000" algn="br" rotWithShape="0">
                    <a:prstClr val="black">
                      <a:alpha val="40000"/>
                    </a:prstClr>
                  </a:outerShdw>
                </a:effectLst>
                <a:latin typeface="+mn-lt"/>
              </a:rPr>
              <a:t> &amp; </a:t>
            </a:r>
            <a:r>
              <a:rPr lang="pt-BR" sz="3100" dirty="0" err="1">
                <a:solidFill>
                  <a:schemeClr val="tx1"/>
                </a:solidFill>
                <a:effectLst>
                  <a:outerShdw blurRad="50800" dist="38100" dir="13500000" algn="br" rotWithShape="0">
                    <a:prstClr val="black">
                      <a:alpha val="40000"/>
                    </a:prstClr>
                  </a:outerShdw>
                </a:effectLst>
                <a:latin typeface="+mn-lt"/>
              </a:rPr>
              <a:t>teens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to</a:t>
            </a:r>
            <a:r>
              <a:rPr lang="pt-BR" sz="3100" dirty="0">
                <a:solidFill>
                  <a:schemeClr val="tx1"/>
                </a:solidFill>
                <a:effectLst>
                  <a:outerShdw blurRad="50800" dist="38100" dir="13500000" algn="br" rotWithShape="0">
                    <a:prstClr val="black">
                      <a:alpha val="40000"/>
                    </a:prstClr>
                  </a:outerShdw>
                </a:effectLst>
                <a:latin typeface="+mn-lt"/>
              </a:rPr>
              <a:t> use online </a:t>
            </a:r>
            <a:r>
              <a:rPr lang="pt-BR" sz="3100" dirty="0" err="1">
                <a:solidFill>
                  <a:schemeClr val="tx1"/>
                </a:solidFill>
                <a:effectLst>
                  <a:outerShdw blurRad="50800" dist="38100" dir="13500000" algn="br" rotWithShape="0">
                    <a:prstClr val="black">
                      <a:alpha val="40000"/>
                    </a:prstClr>
                  </a:outerShdw>
                </a:effectLst>
                <a:latin typeface="+mn-lt"/>
              </a:rPr>
              <a:t>Bible</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study</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such</a:t>
            </a:r>
            <a:r>
              <a:rPr lang="pt-BR" sz="3100" dirty="0">
                <a:solidFill>
                  <a:schemeClr val="tx1"/>
                </a:solidFill>
                <a:effectLst>
                  <a:outerShdw blurRad="50800" dist="38100" dir="13500000" algn="br" rotWithShape="0">
                    <a:prstClr val="black">
                      <a:alpha val="40000"/>
                    </a:prstClr>
                  </a:outerShdw>
                </a:effectLst>
                <a:latin typeface="+mn-lt"/>
              </a:rPr>
              <a:t> as </a:t>
            </a:r>
            <a:r>
              <a:rPr lang="pt-BR" sz="3100" i="1" dirty="0" err="1">
                <a:solidFill>
                  <a:schemeClr val="tx1"/>
                </a:solidFill>
                <a:effectLst>
                  <a:outerShdw blurRad="50800" dist="38100" dir="13500000" algn="br" rotWithShape="0">
                    <a:prstClr val="black">
                      <a:alpha val="40000"/>
                    </a:prstClr>
                  </a:outerShdw>
                </a:effectLst>
                <a:latin typeface="+mn-lt"/>
              </a:rPr>
              <a:t>KidZone</a:t>
            </a:r>
            <a:r>
              <a:rPr lang="pt-BR" sz="3100" i="1" dirty="0">
                <a:solidFill>
                  <a:schemeClr val="tx1"/>
                </a:solidFill>
                <a:effectLst>
                  <a:outerShdw blurRad="50800" dist="38100" dir="13500000" algn="br" rotWithShape="0">
                    <a:prstClr val="black">
                      <a:alpha val="40000"/>
                    </a:prstClr>
                  </a:outerShdw>
                </a:effectLst>
                <a:latin typeface="+mn-lt"/>
              </a:rPr>
              <a:t> </a:t>
            </a:r>
            <a:r>
              <a:rPr lang="pt-BR" sz="3100" dirty="0">
                <a:solidFill>
                  <a:schemeClr val="tx1"/>
                </a:solidFill>
                <a:effectLst>
                  <a:outerShdw blurRad="50800" dist="38100" dir="13500000" algn="br" rotWithShape="0">
                    <a:prstClr val="black">
                      <a:alpha val="40000"/>
                    </a:prstClr>
                  </a:outerShdw>
                </a:effectLst>
                <a:latin typeface="+mn-lt"/>
              </a:rPr>
              <a:t>(VOP).</a:t>
            </a:r>
            <a:br>
              <a:rPr lang="pt-BR" sz="3100" dirty="0">
                <a:solidFill>
                  <a:schemeClr val="tx1"/>
                </a:solidFill>
                <a:effectLst>
                  <a:outerShdw blurRad="50800" dist="38100" dir="13500000" algn="br" rotWithShape="0">
                    <a:prstClr val="black">
                      <a:alpha val="40000"/>
                    </a:prstClr>
                  </a:outerShdw>
                </a:effectLst>
                <a:latin typeface="+mn-lt"/>
              </a:rPr>
            </a:br>
            <a:r>
              <a:rPr lang="pt-BR" sz="3100" dirty="0">
                <a:solidFill>
                  <a:schemeClr val="tx1"/>
                </a:solidFill>
                <a:effectLst>
                  <a:outerShdw blurRad="50800" dist="38100" dir="13500000" algn="br" rotWithShape="0">
                    <a:prstClr val="black">
                      <a:alpha val="40000"/>
                    </a:prstClr>
                  </a:outerShdw>
                </a:effectLst>
                <a:latin typeface="+mn-lt"/>
              </a:rPr>
              <a:t>*</a:t>
            </a:r>
            <a:r>
              <a:rPr lang="pt-BR" sz="3100" dirty="0" err="1">
                <a:solidFill>
                  <a:schemeClr val="tx1"/>
                </a:solidFill>
                <a:effectLst>
                  <a:outerShdw blurRad="50800" dist="38100" dir="13500000" algn="br" rotWithShape="0">
                    <a:prstClr val="black">
                      <a:alpha val="40000"/>
                    </a:prstClr>
                  </a:outerShdw>
                </a:effectLst>
                <a:latin typeface="+mn-lt"/>
              </a:rPr>
              <a:t>Recommend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children</a:t>
            </a:r>
            <a:r>
              <a:rPr lang="pt-BR" sz="3100" dirty="0">
                <a:solidFill>
                  <a:schemeClr val="tx1"/>
                </a:solidFill>
                <a:effectLst>
                  <a:outerShdw blurRad="50800" dist="38100" dir="13500000" algn="br" rotWithShape="0">
                    <a:prstClr val="black">
                      <a:alpha val="40000"/>
                    </a:prstClr>
                  </a:outerShdw>
                </a:effectLst>
                <a:latin typeface="+mn-lt"/>
              </a:rPr>
              <a:t> &amp; </a:t>
            </a:r>
            <a:r>
              <a:rPr lang="pt-BR" sz="3100" dirty="0" err="1">
                <a:solidFill>
                  <a:schemeClr val="tx1"/>
                </a:solidFill>
                <a:effectLst>
                  <a:outerShdw blurRad="50800" dist="38100" dir="13500000" algn="br" rotWithShape="0">
                    <a:prstClr val="black">
                      <a:alpha val="40000"/>
                    </a:prstClr>
                  </a:outerShdw>
                </a:effectLst>
                <a:latin typeface="+mn-lt"/>
              </a:rPr>
              <a:t>teens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to</a:t>
            </a:r>
            <a:r>
              <a:rPr lang="pt-BR" sz="3100" dirty="0">
                <a:solidFill>
                  <a:schemeClr val="tx1"/>
                </a:solidFill>
                <a:effectLst>
                  <a:outerShdw blurRad="50800" dist="38100" dir="13500000" algn="br" rotWithShape="0">
                    <a:prstClr val="black">
                      <a:alpha val="40000"/>
                    </a:prstClr>
                  </a:outerShdw>
                </a:effectLst>
                <a:latin typeface="+mn-lt"/>
              </a:rPr>
              <a:t> use </a:t>
            </a:r>
            <a:r>
              <a:rPr lang="pt-BR" sz="3100" i="1" dirty="0" err="1">
                <a:solidFill>
                  <a:schemeClr val="tx1"/>
                </a:solidFill>
                <a:effectLst>
                  <a:outerShdw blurRad="50800" dist="38100" dir="13500000" algn="br" rotWithShape="0">
                    <a:prstClr val="black">
                      <a:alpha val="40000"/>
                    </a:prstClr>
                  </a:outerShdw>
                </a:effectLst>
                <a:latin typeface="+mn-lt"/>
              </a:rPr>
              <a:t>God’s</a:t>
            </a:r>
            <a:r>
              <a:rPr lang="pt-BR" sz="3100" i="1" dirty="0">
                <a:solidFill>
                  <a:schemeClr val="tx1"/>
                </a:solidFill>
                <a:effectLst>
                  <a:outerShdw blurRad="50800" dist="38100" dir="13500000" algn="br" rotWithShape="0">
                    <a:prstClr val="black">
                      <a:alpha val="40000"/>
                    </a:prstClr>
                  </a:outerShdw>
                </a:effectLst>
                <a:latin typeface="+mn-lt"/>
              </a:rPr>
              <a:t> </a:t>
            </a:r>
            <a:r>
              <a:rPr lang="pt-BR" sz="3100" i="1" dirty="0" err="1">
                <a:solidFill>
                  <a:schemeClr val="tx1"/>
                </a:solidFill>
                <a:effectLst>
                  <a:outerShdw blurRad="50800" dist="38100" dir="13500000" algn="br" rotWithShape="0">
                    <a:prstClr val="black">
                      <a:alpha val="40000"/>
                    </a:prstClr>
                  </a:outerShdw>
                </a:effectLst>
                <a:latin typeface="+mn-lt"/>
              </a:rPr>
              <a:t>Messengers</a:t>
            </a:r>
            <a:r>
              <a:rPr lang="pt-BR" sz="3100" i="1" dirty="0">
                <a:solidFill>
                  <a:schemeClr val="tx1"/>
                </a:solidFill>
                <a:effectLst>
                  <a:outerShdw blurRad="50800" dist="38100" dir="13500000" algn="br" rotWithShape="0">
                    <a:prstClr val="black">
                      <a:alpha val="40000"/>
                    </a:prstClr>
                  </a:outerShdw>
                </a:effectLst>
                <a:latin typeface="+mn-lt"/>
              </a:rPr>
              <a:t>, Meeting </a:t>
            </a:r>
            <a:r>
              <a:rPr lang="pt-BR" sz="3100" i="1" dirty="0" err="1">
                <a:solidFill>
                  <a:schemeClr val="tx1"/>
                </a:solidFill>
                <a:effectLst>
                  <a:outerShdw blurRad="50800" dist="38100" dir="13500000" algn="br" rotWithShape="0">
                    <a:prstClr val="black">
                      <a:alpha val="40000"/>
                    </a:prstClr>
                  </a:outerShdw>
                </a:effectLst>
                <a:latin typeface="+mn-lt"/>
              </a:rPr>
              <a:t>Kids</a:t>
            </a:r>
            <a:r>
              <a:rPr lang="pt-BR" sz="3100" i="1" dirty="0">
                <a:solidFill>
                  <a:schemeClr val="tx1"/>
                </a:solidFill>
                <a:effectLst>
                  <a:outerShdw blurRad="50800" dist="38100" dir="13500000" algn="br" rotWithShape="0">
                    <a:prstClr val="black">
                      <a:alpha val="40000"/>
                    </a:prstClr>
                  </a:outerShdw>
                </a:effectLst>
                <a:latin typeface="+mn-lt"/>
              </a:rPr>
              <a:t>’ </a:t>
            </a:r>
            <a:r>
              <a:rPr lang="pt-BR" sz="3100" i="1" dirty="0" err="1">
                <a:solidFill>
                  <a:schemeClr val="tx1"/>
                </a:solidFill>
                <a:effectLst>
                  <a:outerShdw blurRad="50800" dist="38100" dir="13500000" algn="br" rotWithShape="0">
                    <a:prstClr val="black">
                      <a:alpha val="40000"/>
                    </a:prstClr>
                  </a:outerShdw>
                </a:effectLst>
                <a:latin typeface="+mn-lt"/>
              </a:rPr>
              <a:t>Needs</a:t>
            </a:r>
            <a:r>
              <a:rPr lang="pt-BR" sz="3100" i="1"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an</a:t>
            </a:r>
            <a:r>
              <a:rPr lang="pt-BR" sz="3100" dirty="0">
                <a:solidFill>
                  <a:schemeClr val="tx1"/>
                </a:solidFill>
                <a:effectLst>
                  <a:outerShdw blurRad="50800" dist="38100" dir="13500000" algn="br" rotWithShape="0">
                    <a:prstClr val="black">
                      <a:alpha val="40000"/>
                    </a:prstClr>
                  </a:outerShdw>
                </a:effectLst>
                <a:latin typeface="+mn-lt"/>
              </a:rPr>
              <a:t> online </a:t>
            </a:r>
            <a:r>
              <a:rPr lang="pt-BR" sz="3100" dirty="0" err="1">
                <a:solidFill>
                  <a:schemeClr val="tx1"/>
                </a:solidFill>
                <a:effectLst>
                  <a:outerShdw blurRad="50800" dist="38100" dir="13500000" algn="br" rotWithShape="0">
                    <a:prstClr val="black">
                      <a:alpha val="40000"/>
                    </a:prstClr>
                  </a:outerShdw>
                </a:effectLst>
                <a:latin typeface="+mn-lt"/>
              </a:rPr>
              <a:t>study</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based</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on</a:t>
            </a:r>
            <a:r>
              <a:rPr lang="pt-BR" sz="3100" dirty="0">
                <a:solidFill>
                  <a:schemeClr val="tx1"/>
                </a:solidFill>
                <a:effectLst>
                  <a:outerShdw blurRad="50800" dist="38100" dir="13500000" algn="br" rotWithShape="0">
                    <a:prstClr val="black">
                      <a:alpha val="40000"/>
                    </a:prstClr>
                  </a:outerShdw>
                </a:effectLst>
                <a:latin typeface="+mn-lt"/>
              </a:rPr>
              <a:t> Ellen </a:t>
            </a:r>
            <a:r>
              <a:rPr lang="pt-BR" sz="3100" dirty="0" err="1">
                <a:solidFill>
                  <a:schemeClr val="tx1"/>
                </a:solidFill>
                <a:effectLst>
                  <a:outerShdw blurRad="50800" dist="38100" dir="13500000" algn="br" rotWithShape="0">
                    <a:prstClr val="black">
                      <a:alpha val="40000"/>
                    </a:prstClr>
                  </a:outerShdw>
                </a:effectLst>
                <a:latin typeface="+mn-lt"/>
              </a:rPr>
              <a:t>White’s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counsels</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err="1">
                <a:solidFill>
                  <a:schemeClr val="tx1"/>
                </a:solidFill>
                <a:effectLst>
                  <a:outerShdw blurRad="50800" dist="38100" dir="13500000" algn="br" rotWithShape="0">
                    <a:prstClr val="black">
                      <a:alpha val="40000"/>
                    </a:prstClr>
                  </a:outerShdw>
                </a:effectLst>
                <a:latin typeface="+mn-lt"/>
              </a:rPr>
              <a:t>at</a:t>
            </a:r>
            <a:r>
              <a:rPr lang="pt-BR" sz="3100" dirty="0">
                <a:solidFill>
                  <a:schemeClr val="tx1"/>
                </a:solidFill>
                <a:effectLst>
                  <a:outerShdw blurRad="50800" dist="38100" dir="13500000" algn="br" rotWithShape="0">
                    <a:prstClr val="black">
                      <a:alpha val="40000"/>
                    </a:prstClr>
                  </a:outerShdw>
                </a:effectLst>
                <a:latin typeface="+mn-lt"/>
              </a:rPr>
              <a:t> </a:t>
            </a:r>
            <a:r>
              <a:rPr lang="pt-BR" sz="3100" dirty="0">
                <a:solidFill>
                  <a:schemeClr val="tx1"/>
                </a:solidFill>
                <a:effectLst>
                  <a:outerShdw blurRad="50800" dist="38100" dir="13500000" algn="br" rotWithShape="0">
                    <a:prstClr val="black">
                      <a:alpha val="40000"/>
                    </a:prstClr>
                  </a:outerShdw>
                </a:effectLst>
                <a:latin typeface="+mn-lt"/>
                <a:hlinkClick r:id="rId5">
                  <a:extLst>
                    <a:ext uri="{A12FA001-AC4F-418D-AE19-62706E023703}">
                      <ahyp:hlinkClr xmlns:ahyp="http://schemas.microsoft.com/office/drawing/2018/hyperlinkcolor" val="tx"/>
                    </a:ext>
                  </a:extLst>
                </a:hlinkClick>
              </a:rPr>
              <a:t>http://whiteestate.org</a:t>
            </a:r>
            <a:br>
              <a:rPr lang="pt-BR" sz="3100" dirty="0">
                <a:solidFill>
                  <a:schemeClr val="tx1"/>
                </a:solidFill>
                <a:effectLst>
                  <a:outerShdw blurRad="50800" dist="38100" dir="13500000" algn="br" rotWithShape="0">
                    <a:prstClr val="black">
                      <a:alpha val="40000"/>
                    </a:prstClr>
                  </a:outerShdw>
                </a:effectLst>
                <a:latin typeface="+mn-lt"/>
              </a:rPr>
            </a:br>
            <a:br>
              <a:rPr lang="pt-BR" sz="3100" dirty="0">
                <a:solidFill>
                  <a:schemeClr val="tx1"/>
                </a:solidFill>
                <a:effectLst>
                  <a:outerShdw blurRad="50800" dist="38100" dir="13500000" algn="br" rotWithShape="0">
                    <a:prstClr val="black">
                      <a:alpha val="40000"/>
                    </a:prstClr>
                  </a:outerShdw>
                </a:effectLst>
                <a:latin typeface="+mn-lt"/>
              </a:rPr>
            </a:br>
            <a:endParaRPr lang="pt-BR" sz="3100" dirty="0">
              <a:solidFill>
                <a:schemeClr val="tx1"/>
              </a:solidFill>
              <a:effectLst>
                <a:outerShdw blurRad="50800" dist="38100" dir="13500000" algn="br" rotWithShape="0">
                  <a:prstClr val="black">
                    <a:alpha val="40000"/>
                  </a:prstClr>
                </a:outerShdw>
              </a:effectLst>
              <a:latin typeface="+mn-lt"/>
            </a:endParaRPr>
          </a:p>
        </p:txBody>
      </p:sp>
    </p:spTree>
    <p:extLst>
      <p:ext uri="{BB962C8B-B14F-4D97-AF65-F5344CB8AC3E}">
        <p14:creationId xmlns:p14="http://schemas.microsoft.com/office/powerpoint/2010/main" val="2876810672"/>
      </p:ext>
    </p:extLst>
  </p:cSld>
  <p:clrMapOvr>
    <a:overrideClrMapping bg1="dk1" tx1="lt1" bg2="dk2" tx2="lt2" accent1="accent1" accent2="accent2" accent3="accent3" accent4="accent4" accent5="accent5" accent6="accent6" hlink="hlink" folHlink="folHlink"/>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019AD5D-43FF-154B-B37D-56D946FF3674}"/>
              </a:ext>
            </a:extLst>
          </p:cNvPr>
          <p:cNvSpPr>
            <a:spLocks noGrp="1"/>
          </p:cNvSpPr>
          <p:nvPr>
            <p:ph idx="1"/>
          </p:nvPr>
        </p:nvSpPr>
        <p:spPr>
          <a:xfrm>
            <a:off x="539350" y="1229343"/>
            <a:ext cx="5084523" cy="6857365"/>
          </a:xfrm>
        </p:spPr>
        <p:txBody>
          <a:bodyPr anchor="ctr">
            <a:normAutofit fontScale="25000" lnSpcReduction="20000"/>
          </a:bodyPr>
          <a:lstStyle/>
          <a:p>
            <a:pPr marL="0" indent="0">
              <a:spcBef>
                <a:spcPts val="0"/>
              </a:spcBef>
              <a:buNone/>
            </a:pPr>
            <a:r>
              <a:rPr lang="en-US" sz="11200" b="1" dirty="0">
                <a:solidFill>
                  <a:srgbClr val="FF0000"/>
                </a:solidFill>
              </a:rPr>
              <a:t>KPI 5.6   </a:t>
            </a:r>
            <a:r>
              <a:rPr lang="en-US" sz="11200" b="1" dirty="0"/>
              <a:t>Increased number of children and church school students participating in corporate prayer initiatives</a:t>
            </a:r>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000" dirty="0"/>
          </a:p>
          <a:p>
            <a:pPr marL="0" indent="0">
              <a:spcBef>
                <a:spcPts val="0"/>
              </a:spcBef>
              <a:buNone/>
            </a:pPr>
            <a:r>
              <a:rPr lang="en-US" sz="9600" b="1" u="sng" dirty="0"/>
              <a:t>Action Plans:</a:t>
            </a:r>
            <a:r>
              <a:rPr lang="en-US" sz="9600" b="1" dirty="0"/>
              <a:t>  </a:t>
            </a:r>
          </a:p>
          <a:p>
            <a:pPr marL="0" lvl="0" indent="0">
              <a:lnSpc>
                <a:spcPct val="120000"/>
              </a:lnSpc>
              <a:spcBef>
                <a:spcPts val="0"/>
              </a:spcBef>
              <a:buNone/>
            </a:pPr>
            <a:r>
              <a:rPr lang="en-US" sz="2400" dirty="0"/>
              <a:t> </a:t>
            </a:r>
            <a:r>
              <a:rPr lang="en-US" sz="8600" dirty="0"/>
              <a:t>*GC CHM will prepare the annual week of prayer readings for children that can be used by teachers and leaders to conduct week of prayers for children.</a:t>
            </a:r>
          </a:p>
          <a:p>
            <a:pPr marL="0" lvl="0" indent="0">
              <a:lnSpc>
                <a:spcPct val="120000"/>
              </a:lnSpc>
              <a:spcBef>
                <a:spcPts val="0"/>
              </a:spcBef>
              <a:buNone/>
            </a:pPr>
            <a:r>
              <a:rPr lang="en-US" sz="8600" dirty="0"/>
              <a:t>*Division CHM directors encourage the unions and conferences to organize prayer conferences for children and teens and engage them in the annual 10 Days of Prayer on the world church calendar.</a:t>
            </a:r>
          </a:p>
          <a:p>
            <a:pPr marL="0" indent="0">
              <a:lnSpc>
                <a:spcPct val="120000"/>
              </a:lnSpc>
              <a:spcBef>
                <a:spcPts val="0"/>
              </a:spcBef>
              <a:buNone/>
            </a:pPr>
            <a:r>
              <a:rPr lang="en-US" sz="8600" dirty="0"/>
              <a:t>*GC CHM will provide a yearly resource package for involving children in the World Day of Prayer for Children At-Risk</a:t>
            </a:r>
            <a:endParaRPr lang="en-US" sz="8600" b="1" dirty="0"/>
          </a:p>
          <a:p>
            <a:pPr marL="0" indent="0">
              <a:lnSpc>
                <a:spcPct val="120000"/>
              </a:lnSpc>
              <a:buNone/>
            </a:pPr>
            <a:endParaRPr lang="en-US" sz="8600" b="1" dirty="0"/>
          </a:p>
          <a:p>
            <a:pPr>
              <a:lnSpc>
                <a:spcPct val="120000"/>
              </a:lnSpc>
            </a:pPr>
            <a:endParaRPr lang="en-US" sz="8600" b="1" dirty="0"/>
          </a:p>
          <a:p>
            <a:endParaRPr lang="en-US" sz="800" b="1" dirty="0"/>
          </a:p>
          <a:p>
            <a:endParaRPr lang="en-US" sz="800" b="1" dirty="0"/>
          </a:p>
          <a:p>
            <a:pPr marL="0" indent="0">
              <a:buNone/>
            </a:pPr>
            <a:endParaRPr lang="en-US" sz="800" b="1" dirty="0"/>
          </a:p>
          <a:p>
            <a:pPr marL="0" indent="0">
              <a:buNone/>
            </a:pPr>
            <a:endParaRPr lang="en-US" sz="800" b="1" dirty="0"/>
          </a:p>
          <a:p>
            <a:pPr marL="0" indent="0">
              <a:buNone/>
            </a:pPr>
            <a:endParaRPr lang="en-US" sz="800" b="1" dirty="0"/>
          </a:p>
          <a:p>
            <a:pPr marL="0" indent="0">
              <a:buNone/>
            </a:pPr>
            <a:r>
              <a:rPr lang="en-US" sz="800" b="1" dirty="0"/>
              <a:t>KPI 5.9    Increased number of children from Adventist homes and churches attending Adventist schools.	</a:t>
            </a:r>
          </a:p>
          <a:p>
            <a:pPr marL="0" indent="0">
              <a:buNone/>
            </a:pPr>
            <a:r>
              <a:rPr lang="en-US" sz="800" b="1" dirty="0"/>
              <a:t>   </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tanding next to a child&#10;&#10;Description automatically generated">
            <a:extLst>
              <a:ext uri="{FF2B5EF4-FFF2-40B4-BE49-F238E27FC236}">
                <a16:creationId xmlns:a16="http://schemas.microsoft.com/office/drawing/2014/main" id="{7D713B28-FEC4-5044-B28C-2E633044E7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7788" y="799352"/>
            <a:ext cx="5425410" cy="5259296"/>
          </a:xfrm>
          <a:prstGeom prst="rect">
            <a:avLst/>
          </a:prstGeom>
        </p:spPr>
      </p:pic>
      <p:pic>
        <p:nvPicPr>
          <p:cNvPr id="8" name="Picture 7" descr="A close up of a sign&#10;&#10;Description automatically generate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7774" y="6153466"/>
            <a:ext cx="1174921" cy="461576"/>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26569" y="6073818"/>
            <a:ext cx="662884" cy="662884"/>
          </a:xfrm>
          <a:prstGeom prst="rect">
            <a:avLst/>
          </a:prstGeom>
        </p:spPr>
      </p:pic>
    </p:spTree>
    <p:extLst>
      <p:ext uri="{BB962C8B-B14F-4D97-AF65-F5344CB8AC3E}">
        <p14:creationId xmlns:p14="http://schemas.microsoft.com/office/powerpoint/2010/main" val="2341809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barn(inVertical)">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barn(inVertical)">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barn(inVertical)">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barn(inVertical)">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17" end="17"/>
                                            </p:txEl>
                                          </p:spTgt>
                                        </p:tgtEl>
                                        <p:attrNameLst>
                                          <p:attrName>style.visibility</p:attrName>
                                        </p:attrNameLst>
                                      </p:cBhvr>
                                      <p:to>
                                        <p:strVal val="visible"/>
                                      </p:to>
                                    </p:set>
                                    <p:animEffect transition="in" filter="barn(inVertical)">
                                      <p:cBhvr>
                                        <p:cTn id="32" dur="500"/>
                                        <p:tgtEl>
                                          <p:spTgt spid="5">
                                            <p:txEl>
                                              <p:pRg st="17" end="1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18" end="18"/>
                                            </p:txEl>
                                          </p:spTgt>
                                        </p:tgtEl>
                                        <p:attrNameLst>
                                          <p:attrName>style.visibility</p:attrName>
                                        </p:attrNameLst>
                                      </p:cBhvr>
                                      <p:to>
                                        <p:strVal val="visible"/>
                                      </p:to>
                                    </p:set>
                                    <p:animEffect transition="in" filter="barn(inVertical)">
                                      <p:cBhvr>
                                        <p:cTn id="37"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0417" y="702819"/>
            <a:ext cx="5343023" cy="1427583"/>
          </a:xfrm>
        </p:spPr>
        <p:txBody>
          <a:bodyPr/>
          <a:lstStyle/>
          <a:p>
            <a:r>
              <a:rPr lang="en-US" sz="3200" b="1" dirty="0">
                <a:solidFill>
                  <a:srgbClr val="FF0000"/>
                </a:solidFill>
                <a:latin typeface="+mn-lt"/>
              </a:rPr>
              <a:t>KPI 5.7   </a:t>
            </a:r>
            <a:r>
              <a:rPr lang="en-US" sz="3200" b="1" dirty="0">
                <a:latin typeface="+mn-lt"/>
              </a:rPr>
              <a:t>Evidence of better understanding of the prophetic role of Ellen White and the </a:t>
            </a:r>
            <a:br>
              <a:rPr lang="en-US" sz="3200" b="1" dirty="0">
                <a:latin typeface="+mn-lt"/>
              </a:rPr>
            </a:br>
            <a:r>
              <a:rPr lang="en-US" sz="3200" b="1" dirty="0">
                <a:latin typeface="+mn-lt"/>
              </a:rPr>
              <a:t>process of inspiration</a:t>
            </a:r>
            <a:br>
              <a:rPr lang="en-US" sz="2800" dirty="0"/>
            </a:br>
            <a:endParaRPr lang="pt-BR" sz="2800" dirty="0"/>
          </a:p>
        </p:txBody>
      </p:sp>
      <p:sp>
        <p:nvSpPr>
          <p:cNvPr id="3" name="Subtitle 2"/>
          <p:cNvSpPr>
            <a:spLocks noGrp="1"/>
          </p:cNvSpPr>
          <p:nvPr>
            <p:ph type="subTitle" idx="1"/>
          </p:nvPr>
        </p:nvSpPr>
        <p:spPr>
          <a:xfrm>
            <a:off x="6988624" y="2743200"/>
            <a:ext cx="4786607" cy="3944733"/>
          </a:xfrm>
        </p:spPr>
        <p:txBody>
          <a:bodyPr>
            <a:normAutofit/>
          </a:bodyPr>
          <a:lstStyle/>
          <a:p>
            <a:pPr lvl="0"/>
            <a:r>
              <a:rPr lang="en-US" sz="2800" b="1" u="sng" dirty="0"/>
              <a:t>Action Plans:</a:t>
            </a:r>
            <a:r>
              <a:rPr lang="en-US" sz="2800" dirty="0"/>
              <a:t>  </a:t>
            </a:r>
          </a:p>
          <a:p>
            <a:pPr lvl="0">
              <a:spcBef>
                <a:spcPts val="0"/>
              </a:spcBef>
            </a:pPr>
            <a:r>
              <a:rPr lang="en-US" sz="2800" dirty="0"/>
              <a:t>*GC CHM will collaborate with White Estate and Adventist </a:t>
            </a:r>
            <a:r>
              <a:rPr lang="en-US" sz="2800" dirty="0" err="1"/>
              <a:t>ReviewTV</a:t>
            </a:r>
            <a:r>
              <a:rPr lang="en-US" sz="2800" dirty="0"/>
              <a:t> to dub into </a:t>
            </a:r>
          </a:p>
          <a:p>
            <a:pPr>
              <a:spcBef>
                <a:spcPts val="0"/>
              </a:spcBef>
            </a:pPr>
            <a:r>
              <a:rPr lang="en-US" sz="2800" dirty="0"/>
              <a:t>         English the animation series </a:t>
            </a:r>
            <a:r>
              <a:rPr lang="en-US" sz="2800" i="1" dirty="0"/>
              <a:t>“Nick’s Gift” </a:t>
            </a:r>
            <a:r>
              <a:rPr lang="en-US" sz="2800" dirty="0"/>
              <a:t>produced by South American Division for  </a:t>
            </a:r>
          </a:p>
          <a:p>
            <a:pPr>
              <a:spcBef>
                <a:spcPts val="0"/>
              </a:spcBef>
            </a:pPr>
            <a:r>
              <a:rPr lang="en-US" sz="2800" dirty="0"/>
              <a:t>         teaching children and teens about Ellen White. (September 2021)</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52756" y="6327011"/>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3377" y="6226357"/>
            <a:ext cx="662884" cy="662884"/>
          </a:xfrm>
          <a:prstGeom prst="rect">
            <a:avLst/>
          </a:prstGeom>
        </p:spPr>
      </p:pic>
      <p:pic>
        <p:nvPicPr>
          <p:cNvPr id="9" name="Picture 8" descr="A young child standing next to a child posing for a picture&#10;&#10;Description automatically generated">
            <a:extLst>
              <a:ext uri="{FF2B5EF4-FFF2-40B4-BE49-F238E27FC236}">
                <a16:creationId xmlns:a16="http://schemas.microsoft.com/office/drawing/2014/main" id="{67626E28-C626-1D4A-BFA4-B17309CF14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6387921" cy="6327011"/>
          </a:xfrm>
          <a:prstGeom prst="rect">
            <a:avLst/>
          </a:prstGeom>
        </p:spPr>
      </p:pic>
    </p:spTree>
    <p:extLst>
      <p:ext uri="{BB962C8B-B14F-4D97-AF65-F5344CB8AC3E}">
        <p14:creationId xmlns:p14="http://schemas.microsoft.com/office/powerpoint/2010/main" val="2890089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273" y="463639"/>
            <a:ext cx="7572295" cy="1754493"/>
          </a:xfrm>
        </p:spPr>
        <p:txBody>
          <a:bodyPr>
            <a:noAutofit/>
          </a:bodyPr>
          <a:lstStyle/>
          <a:p>
            <a:r>
              <a:rPr lang="en-US" sz="3200" b="1" dirty="0">
                <a:solidFill>
                  <a:srgbClr val="FF0000"/>
                </a:solidFill>
                <a:latin typeface="+mn-lt"/>
              </a:rPr>
              <a:t>KPI 5.8    </a:t>
            </a:r>
            <a:r>
              <a:rPr lang="en-US" sz="3200" b="1" dirty="0">
                <a:latin typeface="+mn-lt"/>
              </a:rPr>
              <a:t>Increased availability in local languages of Ellen White’s writings in print, </a:t>
            </a:r>
            <a:br>
              <a:rPr lang="en-US" sz="3200" b="1" dirty="0">
                <a:latin typeface="+mn-lt"/>
              </a:rPr>
            </a:br>
            <a:r>
              <a:rPr lang="en-US" sz="3200" b="1" dirty="0">
                <a:latin typeface="+mn-lt"/>
              </a:rPr>
              <a:t>braille, and audiobooks as well as on websites, mobile devices, and social media</a:t>
            </a:r>
            <a:endParaRPr lang="pt-BR" sz="3200" b="1" dirty="0">
              <a:latin typeface="+mn-lt"/>
            </a:endParaRPr>
          </a:p>
        </p:txBody>
      </p:sp>
      <p:sp>
        <p:nvSpPr>
          <p:cNvPr id="3" name="Subtitle 2"/>
          <p:cNvSpPr>
            <a:spLocks noGrp="1"/>
          </p:cNvSpPr>
          <p:nvPr>
            <p:ph type="subTitle" idx="1"/>
          </p:nvPr>
        </p:nvSpPr>
        <p:spPr>
          <a:xfrm>
            <a:off x="670184" y="2506649"/>
            <a:ext cx="6632138" cy="3887712"/>
          </a:xfrm>
        </p:spPr>
        <p:txBody>
          <a:bodyPr>
            <a:normAutofit/>
          </a:bodyPr>
          <a:lstStyle/>
          <a:p>
            <a:r>
              <a:rPr lang="pt-BR" sz="3200" b="1" u="sng" dirty="0" err="1"/>
              <a:t>Action</a:t>
            </a:r>
            <a:r>
              <a:rPr lang="pt-BR" sz="3200" b="1" u="sng" dirty="0"/>
              <a:t> </a:t>
            </a:r>
            <a:r>
              <a:rPr lang="pt-BR" sz="3200" b="1" u="sng" dirty="0" err="1"/>
              <a:t>Plans</a:t>
            </a:r>
            <a:r>
              <a:rPr lang="pt-BR" sz="3200" b="1" u="sng" dirty="0"/>
              <a:t>:</a:t>
            </a:r>
            <a:endParaRPr lang="pt-BR" sz="3200" dirty="0"/>
          </a:p>
          <a:p>
            <a:pPr lvl="0"/>
            <a:r>
              <a:rPr lang="pt-BR" sz="3200" dirty="0"/>
              <a:t>*</a:t>
            </a:r>
            <a:r>
              <a:rPr lang="en-US" sz="2800" dirty="0"/>
              <a:t>GC CHM will collaborate with Christian Records to put </a:t>
            </a:r>
            <a:r>
              <a:rPr lang="en-US" sz="2800" i="1" dirty="0"/>
              <a:t>Michael Ask Why, </a:t>
            </a:r>
            <a:r>
              <a:rPr lang="en-US" sz="2800" dirty="0"/>
              <a:t>the children’s version of Ellen White’s </a:t>
            </a:r>
            <a:r>
              <a:rPr lang="en-US" sz="2800" i="1" dirty="0"/>
              <a:t>Great Controversy</a:t>
            </a:r>
            <a:r>
              <a:rPr lang="en-US" sz="2800" dirty="0"/>
              <a:t>, into braille.</a:t>
            </a:r>
          </a:p>
          <a:p>
            <a:pPr lvl="0"/>
            <a:r>
              <a:rPr lang="en-US" sz="2800" dirty="0"/>
              <a:t>*GC CHM will include sign language in the animation, </a:t>
            </a:r>
            <a:r>
              <a:rPr lang="en-US" sz="2800" i="1" dirty="0"/>
              <a:t>“Nick’s Gift.”</a:t>
            </a:r>
            <a:endParaRPr lang="en-US" sz="2800" dirty="0"/>
          </a:p>
          <a:p>
            <a:endParaRPr lang="pt-BR" sz="2800"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3721" y="310600"/>
            <a:ext cx="694960" cy="694960"/>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6981" y="331852"/>
            <a:ext cx="1286088" cy="545461"/>
          </a:xfrm>
          <a:prstGeom prst="rect">
            <a:avLst/>
          </a:prstGeom>
        </p:spPr>
      </p:pic>
    </p:spTree>
    <p:extLst>
      <p:ext uri="{BB962C8B-B14F-4D97-AF65-F5344CB8AC3E}">
        <p14:creationId xmlns:p14="http://schemas.microsoft.com/office/powerpoint/2010/main" val="4800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207615" y="0"/>
            <a:ext cx="5782614" cy="7186411"/>
          </a:xfrm>
        </p:spPr>
        <p:txBody>
          <a:bodyPr>
            <a:normAutofit fontScale="25000" lnSpcReduction="20000"/>
          </a:bodyPr>
          <a:lstStyle/>
          <a:p>
            <a:pPr>
              <a:spcBef>
                <a:spcPts val="0"/>
              </a:spcBef>
            </a:pPr>
            <a:endParaRPr lang="en-US" sz="2800" b="1" dirty="0"/>
          </a:p>
          <a:p>
            <a:pPr>
              <a:spcBef>
                <a:spcPts val="0"/>
              </a:spcBef>
            </a:pPr>
            <a:endParaRPr lang="en-US" sz="2800" b="1" dirty="0"/>
          </a:p>
          <a:p>
            <a:pPr>
              <a:spcBef>
                <a:spcPts val="0"/>
              </a:spcBef>
            </a:pPr>
            <a:endParaRPr lang="en-US" sz="2800" b="1" dirty="0"/>
          </a:p>
          <a:p>
            <a:pPr>
              <a:spcBef>
                <a:spcPts val="0"/>
              </a:spcBef>
            </a:pPr>
            <a:endParaRPr lang="en-US" sz="5100" b="1" dirty="0"/>
          </a:p>
          <a:p>
            <a:endParaRPr lang="en-US" sz="5900" b="1" u="sng" dirty="0"/>
          </a:p>
          <a:p>
            <a:pPr>
              <a:spcBef>
                <a:spcPts val="0"/>
              </a:spcBef>
            </a:pPr>
            <a:r>
              <a:rPr lang="en-US" sz="11200" b="1" dirty="0">
                <a:solidFill>
                  <a:srgbClr val="FF0000"/>
                </a:solidFill>
              </a:rPr>
              <a:t>KPI 5.9   </a:t>
            </a:r>
            <a:r>
              <a:rPr lang="en-US" sz="11200" b="1" dirty="0"/>
              <a:t>Increased number of children  	from Adventist homes and churches attending </a:t>
            </a:r>
            <a:endParaRPr lang="en-US" sz="11200" dirty="0"/>
          </a:p>
          <a:p>
            <a:pPr>
              <a:spcBef>
                <a:spcPts val="0"/>
              </a:spcBef>
            </a:pPr>
            <a:r>
              <a:rPr lang="en-US" sz="11200" b="1" dirty="0"/>
              <a:t>Adventist schools</a:t>
            </a:r>
          </a:p>
          <a:p>
            <a:endParaRPr lang="en-US" sz="5900" b="1" u="sng" dirty="0"/>
          </a:p>
          <a:p>
            <a:r>
              <a:rPr lang="en-US" sz="11200" b="1" u="sng" dirty="0"/>
              <a:t>Action Plans:</a:t>
            </a:r>
            <a:endParaRPr lang="en-US" sz="5100" b="1" u="sng" dirty="0"/>
          </a:p>
          <a:p>
            <a:pPr lvl="0">
              <a:lnSpc>
                <a:spcPct val="120000"/>
              </a:lnSpc>
              <a:spcBef>
                <a:spcPts val="0"/>
              </a:spcBef>
            </a:pPr>
            <a:r>
              <a:rPr lang="en-US" sz="9600" dirty="0"/>
              <a:t>*GC CHM will prepare seminar presentations for use by the division CHM to help parents see the value of Adventist education.</a:t>
            </a:r>
          </a:p>
          <a:p>
            <a:pPr lvl="0">
              <a:lnSpc>
                <a:spcPct val="120000"/>
              </a:lnSpc>
              <a:spcBef>
                <a:spcPts val="0"/>
              </a:spcBef>
            </a:pPr>
            <a:r>
              <a:rPr lang="en-US" sz="9600" dirty="0"/>
              <a:t>*Division CHM directors will continue to encourage parents to send their children to Adventist schools, wherever possible.</a:t>
            </a:r>
          </a:p>
          <a:p>
            <a:pPr lvl="0">
              <a:lnSpc>
                <a:spcPct val="120000"/>
              </a:lnSpc>
              <a:spcBef>
                <a:spcPts val="0"/>
              </a:spcBef>
            </a:pPr>
            <a:r>
              <a:rPr lang="en-US" sz="9600" dirty="0"/>
              <a:t>*GC CHM provides resources for parents who do not send their children to church schools for reasons of finances, distances, or absence of Adventist schools, with tips on faith-building for their children who attend public schools.  (2022)</a:t>
            </a:r>
          </a:p>
          <a:p>
            <a:pPr>
              <a:lnSpc>
                <a:spcPct val="120000"/>
              </a:lnSpc>
              <a:spcBef>
                <a:spcPts val="0"/>
              </a:spcBef>
            </a:pPr>
            <a:r>
              <a:rPr lang="en-US" sz="9600" b="1" dirty="0"/>
              <a:t> </a:t>
            </a:r>
            <a:endParaRPr lang="en-US" sz="9600" dirty="0"/>
          </a:p>
          <a:p>
            <a:endParaRPr lang="en-US" sz="5100" dirty="0"/>
          </a:p>
          <a:p>
            <a:endParaRPr lang="pt-BR" dirty="0"/>
          </a:p>
        </p:txBody>
      </p:sp>
      <p:pic>
        <p:nvPicPr>
          <p:cNvPr id="3" name="Picture 2">
            <a:extLst>
              <a:ext uri="{FF2B5EF4-FFF2-40B4-BE49-F238E27FC236}">
                <a16:creationId xmlns:a16="http://schemas.microsoft.com/office/drawing/2014/main" id="{3CA691D3-C580-EF4D-B74D-702C5C57B6F6}"/>
              </a:ext>
            </a:extLst>
          </p:cNvPr>
          <p:cNvPicPr>
            <a:picLocks noChangeAspect="1"/>
          </p:cNvPicPr>
          <p:nvPr/>
        </p:nvPicPr>
        <p:blipFill>
          <a:blip r:embed="rId2"/>
          <a:stretch>
            <a:fillRect/>
          </a:stretch>
        </p:blipFill>
        <p:spPr>
          <a:xfrm>
            <a:off x="735348" y="1067962"/>
            <a:ext cx="4596506" cy="479192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831" y="5189500"/>
            <a:ext cx="1216891" cy="51611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097" y="5189500"/>
            <a:ext cx="657568" cy="657568"/>
          </a:xfrm>
          <a:prstGeom prst="rect">
            <a:avLst/>
          </a:prstGeom>
        </p:spPr>
      </p:pic>
    </p:spTree>
    <p:extLst>
      <p:ext uri="{BB962C8B-B14F-4D97-AF65-F5344CB8AC3E}">
        <p14:creationId xmlns:p14="http://schemas.microsoft.com/office/powerpoint/2010/main" val="1177335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linds(horizontal)">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blinds(horizontal)">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blinds(horizontal)">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linds(horizontal)">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50FDD0-869A-2949-AF31-C23E771382AB}"/>
              </a:ext>
            </a:extLst>
          </p:cNvPr>
          <p:cNvSpPr/>
          <p:nvPr/>
        </p:nvSpPr>
        <p:spPr>
          <a:xfrm>
            <a:off x="841248" y="585216"/>
            <a:ext cx="1051255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cap="none" spc="0" dirty="0">
                <a:ln w="12700">
                  <a:noFill/>
                  <a:prstDash val="solid"/>
                </a:ln>
                <a:solidFill>
                  <a:schemeClr val="bg1"/>
                </a:solidFill>
                <a:effectLst>
                  <a:outerShdw blurRad="41275" dist="20320" dir="1800000" algn="tl" rotWithShape="0">
                    <a:srgbClr val="000000">
                      <a:alpha val="40000"/>
                    </a:srgbClr>
                  </a:outerShdw>
                </a:effectLst>
                <a:latin typeface="Arial Rounded MT Bold" panose="020F0704030504030204" pitchFamily="34" charset="77"/>
                <a:ea typeface="+mj-ea"/>
                <a:cs typeface="+mj-cs"/>
              </a:rPr>
              <a:t>Our Mission</a:t>
            </a:r>
          </a:p>
        </p:txBody>
      </p:sp>
      <p:pic>
        <p:nvPicPr>
          <p:cNvPr id="6" name="Picture 5">
            <a:extLst>
              <a:ext uri="{FF2B5EF4-FFF2-40B4-BE49-F238E27FC236}">
                <a16:creationId xmlns:a16="http://schemas.microsoft.com/office/drawing/2014/main" id="{C9D976F9-E894-AF43-895A-FD83913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248" y="2516777"/>
            <a:ext cx="6236208" cy="3660185"/>
          </a:xfrm>
          <a:prstGeom prst="rect">
            <a:avLst/>
          </a:prstGeom>
        </p:spPr>
      </p:pic>
      <p:sp>
        <p:nvSpPr>
          <p:cNvPr id="2" name="Content Placeholder 1"/>
          <p:cNvSpPr>
            <a:spLocks noGrp="1"/>
          </p:cNvSpPr>
          <p:nvPr>
            <p:ph idx="1"/>
          </p:nvPr>
        </p:nvSpPr>
        <p:spPr>
          <a:xfrm>
            <a:off x="7362909" y="2148524"/>
            <a:ext cx="4280452" cy="2350218"/>
          </a:xfrm>
        </p:spPr>
        <p:txBody>
          <a:bodyPr vert="horz" lIns="91440" tIns="45720" rIns="91440" bIns="45720" rtlCol="0" anchor="ctr">
            <a:normAutofit/>
          </a:bodyPr>
          <a:lstStyle/>
          <a:p>
            <a:pPr marL="0" indent="0">
              <a:buNone/>
            </a:pPr>
            <a:r>
              <a:rPr lang="en-US" sz="3200" b="1" dirty="0">
                <a:solidFill>
                  <a:srgbClr val="0432FF"/>
                </a:solidFill>
              </a:rPr>
              <a:t>To nurture children into       	a loving, serving relationship with Jesus</a:t>
            </a:r>
          </a:p>
          <a:p>
            <a:pPr marL="0"/>
            <a:endParaRPr lang="en-US" sz="2200" b="1" dirty="0">
              <a:solidFill>
                <a:schemeClr val="tx1"/>
              </a:solidFill>
            </a:endParaRPr>
          </a:p>
        </p:txBody>
      </p:sp>
    </p:spTree>
    <p:extLst>
      <p:ext uri="{BB962C8B-B14F-4D97-AF65-F5344CB8AC3E}">
        <p14:creationId xmlns:p14="http://schemas.microsoft.com/office/powerpoint/2010/main" val="340163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730" y="506800"/>
            <a:ext cx="2164536" cy="2705878"/>
          </a:xfrm>
        </p:spPr>
        <p:txBody>
          <a:bodyPr/>
          <a:lstStyle/>
          <a:p>
            <a:r>
              <a:rPr lang="en-US" sz="2800" dirty="0">
                <a:effectLst>
                  <a:outerShdw blurRad="50800" dist="38100" dir="13500000" algn="br" rotWithShape="0">
                    <a:prstClr val="black">
                      <a:alpha val="40000"/>
                    </a:prstClr>
                  </a:outerShdw>
                </a:effectLst>
                <a:latin typeface="+mn-lt"/>
                <a:cs typeface="Arial" panose="020B0604020202020204" pitchFamily="34" charset="0"/>
              </a:rPr>
              <a:t>SPIRITUAL GROWTH OBJECTIVES</a:t>
            </a:r>
            <a:br>
              <a:rPr lang="en-US" sz="2800" dirty="0">
                <a:effectLst>
                  <a:outerShdw blurRad="50800" dist="38100" dir="13500000" algn="br" rotWithShape="0">
                    <a:prstClr val="black">
                      <a:alpha val="40000"/>
                    </a:prstClr>
                  </a:outerShdw>
                </a:effectLst>
                <a:latin typeface="+mn-lt"/>
                <a:cs typeface="Arial" panose="020B0604020202020204" pitchFamily="34" charset="0"/>
              </a:rPr>
            </a:br>
            <a:r>
              <a:rPr lang="en-US" sz="2800" dirty="0">
                <a:effectLst>
                  <a:outerShdw blurRad="50800" dist="38100" dir="13500000" algn="br" rotWithShape="0">
                    <a:prstClr val="black">
                      <a:alpha val="40000"/>
                    </a:prstClr>
                  </a:outerShdw>
                </a:effectLst>
                <a:latin typeface="+mn-lt"/>
                <a:cs typeface="Arial" panose="020B0604020202020204" pitchFamily="34" charset="0"/>
              </a:rPr>
              <a:t>#6</a:t>
            </a:r>
            <a:br>
              <a:rPr lang="en-US" sz="2800" dirty="0">
                <a:effectLst>
                  <a:outerShdw blurRad="50800" dist="38100" dir="13500000" algn="br" rotWithShape="0">
                    <a:prstClr val="black">
                      <a:alpha val="40000"/>
                    </a:prstClr>
                  </a:outerShdw>
                </a:effectLst>
                <a:latin typeface="+mn-lt"/>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endParaRPr lang="en-US" sz="3000" b="1" dirty="0">
              <a:solidFill>
                <a:schemeClr val="tx1"/>
              </a:solidFill>
            </a:endParaRP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819967" y="569089"/>
            <a:ext cx="7739426" cy="7602081"/>
          </a:xfrm>
          <a:prstGeom prst="rect">
            <a:avLst/>
          </a:prstGeom>
          <a:noFill/>
        </p:spPr>
        <p:txBody>
          <a:bodyPr wrap="square" rtlCol="0">
            <a:spAutoFit/>
          </a:bodyPr>
          <a:lstStyle/>
          <a:p>
            <a:r>
              <a:rPr lang="en-US" sz="2800" b="1" dirty="0">
                <a:solidFill>
                  <a:srgbClr val="FF0000"/>
                </a:solidFill>
                <a:effectLst/>
              </a:rPr>
              <a:t>KPI 6.1   </a:t>
            </a:r>
            <a:r>
              <a:rPr lang="en-US" sz="2800" b="1" dirty="0">
                <a:effectLst/>
              </a:rPr>
              <a:t>Increased children’s &amp; teens’ involvement in fellowship and service, both in the church and in the local community.</a:t>
            </a:r>
          </a:p>
          <a:p>
            <a:r>
              <a:rPr lang="en-US" sz="2800" b="1" u="sng" dirty="0"/>
              <a:t>Action Plans:</a:t>
            </a:r>
          </a:p>
          <a:p>
            <a:pPr lvl="0"/>
            <a:r>
              <a:rPr lang="en-US" sz="2800" dirty="0"/>
              <a:t>*</a:t>
            </a:r>
            <a:r>
              <a:rPr lang="en-US" sz="2400" dirty="0"/>
              <a:t>GC CHM and division CHM directors recommends to union, conference, mission, and even local church children’s leaders to collaborate with Youth Ministries to organize activities to involve children and teens in regular community service projects. </a:t>
            </a:r>
          </a:p>
          <a:p>
            <a:pPr lvl="0"/>
            <a:r>
              <a:rPr lang="en-US" sz="2400" dirty="0"/>
              <a:t>*GC CHM will develop a Global Children’s Day postcard each year with activities, ideas, and suggestions for children to participate in community service.  (March 2021, 2022, 2023, 2024, 2025)</a:t>
            </a:r>
          </a:p>
          <a:p>
            <a:pPr lvl="0"/>
            <a:r>
              <a:rPr lang="en-US" sz="2400" dirty="0"/>
              <a:t>*Division CHM directors to support their counterparts as they engage children in Global Children’s Day outreach services.</a:t>
            </a:r>
          </a:p>
          <a:p>
            <a:endParaRPr lang="en-US" sz="2800" dirty="0">
              <a:effectLst/>
            </a:endParaRPr>
          </a:p>
          <a:p>
            <a:endParaRPr lang="en-US" sz="2800" b="1" dirty="0">
              <a:effectLst/>
            </a:endParaRPr>
          </a:p>
          <a:p>
            <a:endParaRPr lang="en-US" sz="2800" dirty="0"/>
          </a:p>
        </p:txBody>
      </p:sp>
      <p:sp>
        <p:nvSpPr>
          <p:cNvPr id="5" name="TextBox 4">
            <a:extLst>
              <a:ext uri="{FF2B5EF4-FFF2-40B4-BE49-F238E27FC236}">
                <a16:creationId xmlns:a16="http://schemas.microsoft.com/office/drawing/2014/main" id="{D9946523-0FD6-984C-89C3-73D4DC8C9C85}"/>
              </a:ext>
            </a:extLst>
          </p:cNvPr>
          <p:cNvSpPr txBox="1"/>
          <p:nvPr/>
        </p:nvSpPr>
        <p:spPr>
          <a:xfrm>
            <a:off x="632607" y="3783360"/>
            <a:ext cx="3303962" cy="2308324"/>
          </a:xfrm>
          <a:prstGeom prst="rect">
            <a:avLst/>
          </a:prstGeom>
          <a:noFill/>
        </p:spPr>
        <p:txBody>
          <a:bodyPr wrap="square" rtlCol="0">
            <a:spAutoFit/>
          </a:bodyPr>
          <a:lstStyle/>
          <a:p>
            <a:r>
              <a:rPr lang="en-US" sz="2800" dirty="0">
                <a:latin typeface="Arial Narrow" panose="020B0604020202020204" pitchFamily="34" charset="0"/>
                <a:cs typeface="Arial Narrow" panose="020B0604020202020204" pitchFamily="34" charset="0"/>
              </a:rPr>
              <a:t>To increase accession, retention, reclamation,   </a:t>
            </a:r>
          </a:p>
          <a:p>
            <a:r>
              <a:rPr lang="en-US" sz="2800" dirty="0">
                <a:latin typeface="Arial Narrow" panose="020B0604020202020204" pitchFamily="34" charset="0"/>
                <a:cs typeface="Arial Narrow" panose="020B0604020202020204" pitchFamily="34" charset="0"/>
              </a:rPr>
              <a:t>  and participation of  </a:t>
            </a:r>
          </a:p>
          <a:p>
            <a:r>
              <a:rPr lang="en-US" sz="2800" dirty="0">
                <a:latin typeface="Arial Narrow" panose="020B0604020202020204" pitchFamily="34" charset="0"/>
                <a:cs typeface="Arial Narrow" panose="020B0604020202020204" pitchFamily="34" charset="0"/>
              </a:rPr>
              <a:t> children, youth, and </a:t>
            </a:r>
          </a:p>
          <a:p>
            <a:r>
              <a:rPr lang="en-US" sz="2800" dirty="0">
                <a:latin typeface="Arial Narrow" panose="020B0604020202020204" pitchFamily="34" charset="0"/>
                <a:cs typeface="Arial Narrow" panose="020B0604020202020204" pitchFamily="34" charset="0"/>
              </a:rPr>
              <a:t>     young adults. </a:t>
            </a:r>
            <a:endParaRPr lang="en-US" sz="3200" dirty="0">
              <a:latin typeface="Arial Narrow" panose="020B0604020202020204" pitchFamily="34" charset="0"/>
              <a:cs typeface="Arial Narrow" panose="020B0604020202020204" pitchFamily="34" charset="0"/>
            </a:endParaRPr>
          </a:p>
        </p:txBody>
      </p:sp>
      <p:pic>
        <p:nvPicPr>
          <p:cNvPr id="9" name="Picture 8" descr="A group of people posing for the camera&#10;&#10;Description automatically generated">
            <a:extLst>
              <a:ext uri="{FF2B5EF4-FFF2-40B4-BE49-F238E27FC236}">
                <a16:creationId xmlns:a16="http://schemas.microsoft.com/office/drawing/2014/main" id="{1CC44C22-F7C3-6049-9266-42DA31684B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891" y="1450462"/>
            <a:ext cx="1581153" cy="1543190"/>
          </a:xfrm>
          <a:prstGeom prst="rect">
            <a:avLst/>
          </a:prstGeom>
        </p:spPr>
      </p:pic>
    </p:spTree>
    <p:extLst>
      <p:ext uri="{BB962C8B-B14F-4D97-AF65-F5344CB8AC3E}">
        <p14:creationId xmlns:p14="http://schemas.microsoft.com/office/powerpoint/2010/main" val="1186786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603993" y="242958"/>
            <a:ext cx="6262569" cy="2014048"/>
          </a:xfrm>
        </p:spPr>
        <p:txBody>
          <a:bodyPr>
            <a:normAutofit fontScale="90000"/>
          </a:bodyPr>
          <a:lstStyle/>
          <a:p>
            <a:r>
              <a:rPr lang="en-US" sz="2800" b="1" dirty="0">
                <a:solidFill>
                  <a:srgbClr val="FF0000"/>
                </a:solidFill>
                <a:latin typeface="+mn-lt"/>
              </a:rPr>
              <a:t>KPI 6.2     </a:t>
            </a:r>
            <a:r>
              <a:rPr lang="en-US" sz="2800" b="1" dirty="0">
                <a:solidFill>
                  <a:srgbClr val="000000"/>
                </a:solidFill>
                <a:effectLst>
                  <a:outerShdw blurRad="50800" dist="38100" dir="13500000" algn="br" rotWithShape="0">
                    <a:prstClr val="black">
                      <a:alpha val="40000"/>
                    </a:prstClr>
                  </a:outerShdw>
                </a:effectLst>
                <a:latin typeface="+mn-lt"/>
              </a:rPr>
              <a:t>Evidence of greater unity and community among church members, of reduced conflict in local churches, and of an active commitment to zero tolerance of physical, emotional, and sexual abuse.</a:t>
            </a:r>
            <a:r>
              <a:rPr lang="en-US" sz="2800" b="1" dirty="0">
                <a:solidFill>
                  <a:srgbClr val="000000"/>
                </a:solidFill>
                <a:latin typeface="+mn-lt"/>
              </a:rPr>
              <a:t>	</a:t>
            </a:r>
            <a:br>
              <a:rPr lang="en-US" sz="1400" b="1" dirty="0">
                <a:solidFill>
                  <a:srgbClr val="000000"/>
                </a:solidFill>
                <a:latin typeface="+mn-lt"/>
              </a:rPr>
            </a:br>
            <a:endParaRPr lang="pt-BR" sz="1400" b="1" dirty="0">
              <a:solidFill>
                <a:srgbClr val="000000"/>
              </a:solidFill>
              <a:latin typeface="+mn-lt"/>
            </a:endParaRP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7C100E7-6BC3-0844-B25C-EDCB7A4A126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0" y="907231"/>
            <a:ext cx="4924011" cy="5153740"/>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241701" y="2063823"/>
            <a:ext cx="6950279" cy="5264256"/>
          </a:xfrm>
        </p:spPr>
        <p:txBody>
          <a:bodyPr anchor="ctr">
            <a:normAutofit fontScale="32500" lnSpcReduction="20000"/>
          </a:bodyPr>
          <a:lstStyle/>
          <a:p>
            <a:pPr marL="0" indent="0">
              <a:buNone/>
            </a:pPr>
            <a:r>
              <a:rPr lang="pt-BR" sz="7400" b="1" u="sng" dirty="0" err="1">
                <a:solidFill>
                  <a:srgbClr val="000000"/>
                </a:solidFill>
              </a:rPr>
              <a:t>Action</a:t>
            </a:r>
            <a:r>
              <a:rPr lang="pt-BR" sz="7400" b="1" u="sng" dirty="0">
                <a:solidFill>
                  <a:srgbClr val="000000"/>
                </a:solidFill>
              </a:rPr>
              <a:t> </a:t>
            </a:r>
            <a:r>
              <a:rPr lang="pt-BR" sz="7400" b="1" u="sng" dirty="0" err="1">
                <a:solidFill>
                  <a:srgbClr val="000000"/>
                </a:solidFill>
              </a:rPr>
              <a:t>Plans</a:t>
            </a:r>
            <a:r>
              <a:rPr lang="pt-BR" sz="7400" b="1" u="sng" dirty="0">
                <a:solidFill>
                  <a:srgbClr val="000000"/>
                </a:solidFill>
              </a:rPr>
              <a:t>:</a:t>
            </a:r>
            <a:r>
              <a:rPr lang="pt-BR" sz="7400" b="1" dirty="0">
                <a:solidFill>
                  <a:srgbClr val="000000"/>
                </a:solidFill>
              </a:rPr>
              <a:t>  </a:t>
            </a:r>
          </a:p>
          <a:p>
            <a:pPr marL="0" lvl="0" indent="0">
              <a:lnSpc>
                <a:spcPct val="120000"/>
              </a:lnSpc>
              <a:spcBef>
                <a:spcPts val="0"/>
              </a:spcBef>
              <a:buNone/>
            </a:pPr>
            <a:r>
              <a:rPr lang="en-US" sz="5500" dirty="0">
                <a:solidFill>
                  <a:srgbClr val="000000"/>
                </a:solidFill>
              </a:rPr>
              <a:t>*GC CHM</a:t>
            </a:r>
            <a:r>
              <a:rPr lang="en-US" sz="5500" b="1" dirty="0">
                <a:solidFill>
                  <a:srgbClr val="000000"/>
                </a:solidFill>
              </a:rPr>
              <a:t> </a:t>
            </a:r>
            <a:r>
              <a:rPr lang="en-US" sz="5500" dirty="0">
                <a:solidFill>
                  <a:srgbClr val="000000"/>
                </a:solidFill>
              </a:rPr>
              <a:t>and division CHM directors provide training on child sexual abuse for all children’s leaders who work with children.</a:t>
            </a:r>
            <a:r>
              <a:rPr lang="en-US" sz="5500" b="1" dirty="0">
                <a:solidFill>
                  <a:srgbClr val="000000"/>
                </a:solidFill>
              </a:rPr>
              <a:t>	</a:t>
            </a:r>
            <a:endParaRPr lang="en-US" sz="5500" dirty="0">
              <a:solidFill>
                <a:srgbClr val="000000"/>
              </a:solidFill>
            </a:endParaRPr>
          </a:p>
          <a:p>
            <a:pPr marL="0" lvl="0" indent="0">
              <a:lnSpc>
                <a:spcPct val="120000"/>
              </a:lnSpc>
              <a:spcBef>
                <a:spcPts val="0"/>
              </a:spcBef>
              <a:buNone/>
            </a:pPr>
            <a:r>
              <a:rPr lang="en-US" sz="5500" dirty="0">
                <a:solidFill>
                  <a:srgbClr val="000000"/>
                </a:solidFill>
              </a:rPr>
              <a:t>*Division CHM directors work with churches to ensure that they screen &amp; do background checks on volunteers who work with children.</a:t>
            </a:r>
          </a:p>
          <a:p>
            <a:pPr marL="0" lvl="0" indent="0">
              <a:lnSpc>
                <a:spcPct val="120000"/>
              </a:lnSpc>
              <a:spcBef>
                <a:spcPts val="0"/>
              </a:spcBef>
              <a:buNone/>
            </a:pPr>
            <a:r>
              <a:rPr lang="en-US" sz="5500" dirty="0">
                <a:solidFill>
                  <a:srgbClr val="000000"/>
                </a:solidFill>
              </a:rPr>
              <a:t>*GC CHM provides division CHM leaders with the policy documents of Adventist Risk Management.</a:t>
            </a:r>
          </a:p>
          <a:p>
            <a:pPr marL="0" lvl="0" indent="0">
              <a:lnSpc>
                <a:spcPct val="120000"/>
              </a:lnSpc>
              <a:spcBef>
                <a:spcPts val="0"/>
              </a:spcBef>
              <a:buNone/>
            </a:pPr>
            <a:r>
              <a:rPr lang="en-US" sz="5500" dirty="0">
                <a:solidFill>
                  <a:srgbClr val="000000"/>
                </a:solidFill>
              </a:rPr>
              <a:t>*GC CHM develops resources, both print and digital, to teach children about sexuality, how to avoid abuse situations, recognition of unhealthy touches, etc.; and will also share resources developed by Adventist Risk Management pertaining to this topic.</a:t>
            </a:r>
          </a:p>
          <a:p>
            <a:pPr marL="0" lvl="0" indent="0">
              <a:lnSpc>
                <a:spcPct val="120000"/>
              </a:lnSpc>
              <a:spcBef>
                <a:spcPts val="0"/>
              </a:spcBef>
              <a:buNone/>
            </a:pPr>
            <a:r>
              <a:rPr lang="en-US" sz="5500" dirty="0">
                <a:solidFill>
                  <a:srgbClr val="000000"/>
                </a:solidFill>
              </a:rPr>
              <a:t>*GC CHM and division CHM directors provide training for parents, pastors, and church members on the types of abuse adults inflict on our children such as physical, emotional, and sexual.</a:t>
            </a:r>
          </a:p>
          <a:p>
            <a:pPr marL="0" lvl="0" indent="0">
              <a:lnSpc>
                <a:spcPct val="120000"/>
              </a:lnSpc>
              <a:spcBef>
                <a:spcPts val="0"/>
              </a:spcBef>
              <a:buNone/>
            </a:pPr>
            <a:r>
              <a:rPr lang="en-US" sz="5500" dirty="0">
                <a:solidFill>
                  <a:srgbClr val="000000"/>
                </a:solidFill>
              </a:rPr>
              <a:t>*GC CHM and division CHM directors continue to promote the participation of churches in the annual </a:t>
            </a:r>
            <a:r>
              <a:rPr lang="en-US" sz="5500" i="1" dirty="0" err="1">
                <a:solidFill>
                  <a:srgbClr val="000000"/>
                </a:solidFill>
              </a:rPr>
              <a:t>Enditnow</a:t>
            </a:r>
            <a:r>
              <a:rPr lang="en-US" sz="5500" dirty="0">
                <a:solidFill>
                  <a:srgbClr val="000000"/>
                </a:solidFill>
              </a:rPr>
              <a:t> Sabbath every August.</a:t>
            </a:r>
          </a:p>
          <a:p>
            <a:pPr marL="0" indent="0">
              <a:buNone/>
            </a:pPr>
            <a:endParaRPr lang="en-US" sz="5100" dirty="0">
              <a:solidFill>
                <a:srgbClr val="000000"/>
              </a:solidFill>
            </a:endParaRPr>
          </a:p>
          <a:p>
            <a:pPr marL="0" indent="0">
              <a:buNone/>
            </a:pPr>
            <a:endParaRPr lang="pt-BR" sz="1300" b="1" u="sng" dirty="0">
              <a:solidFill>
                <a:srgbClr val="000000"/>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9110" y="6077405"/>
            <a:ext cx="1174921" cy="46157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0844" y="6059541"/>
            <a:ext cx="662884" cy="662884"/>
          </a:xfrm>
          <a:prstGeom prst="rect">
            <a:avLst/>
          </a:prstGeom>
        </p:spPr>
      </p:pic>
    </p:spTree>
    <p:extLst>
      <p:ext uri="{BB962C8B-B14F-4D97-AF65-F5344CB8AC3E}">
        <p14:creationId xmlns:p14="http://schemas.microsoft.com/office/powerpoint/2010/main" val="9840892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1"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strips(downLeft)">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1"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strips(downLeft)">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1" nodeType="click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strips(downLeft)">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1"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strips(downLeft)">
                                      <p:cBhvr>
                                        <p:cTn id="57" dur="500"/>
                                        <p:tgtEl>
                                          <p:spTgt spid="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1"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strips(downLeft)">
                                      <p:cBhvr>
                                        <p:cTn id="62" dur="500"/>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1"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Effect transition="in" filter="strips(downLeft)">
                                      <p:cBhvr>
                                        <p:cTn id="67" dur="500"/>
                                        <p:tgtEl>
                                          <p:spTgt spid="3">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grpId="1"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strips(downLeft)">
                                      <p:cBhvr>
                                        <p:cTn id="7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54384" y="2470435"/>
            <a:ext cx="5707565" cy="3616375"/>
          </a:xfrm>
        </p:spPr>
        <p:txBody>
          <a:bodyPr>
            <a:normAutofit/>
          </a:bodyPr>
          <a:lstStyle/>
          <a:p>
            <a:pPr marL="0" indent="0">
              <a:spcBef>
                <a:spcPts val="0"/>
              </a:spcBef>
              <a:spcAft>
                <a:spcPts val="600"/>
              </a:spcAft>
              <a:buNone/>
            </a:pPr>
            <a:endParaRPr lang="en-US" sz="2000" b="1" dirty="0"/>
          </a:p>
          <a:p>
            <a:pPr marL="0" indent="0">
              <a:spcBef>
                <a:spcPts val="0"/>
              </a:spcBef>
              <a:spcAft>
                <a:spcPts val="600"/>
              </a:spcAft>
              <a:buNone/>
            </a:pPr>
            <a:endParaRPr lang="en-US" sz="2000" b="1" dirty="0"/>
          </a:p>
          <a:p>
            <a:pPr marL="0" indent="0">
              <a:spcBef>
                <a:spcPts val="0"/>
              </a:spcBef>
              <a:spcAft>
                <a:spcPts val="600"/>
              </a:spcAft>
              <a:buNone/>
            </a:pPr>
            <a:endParaRPr lang="en-US" sz="2000" b="1" dirty="0"/>
          </a:p>
          <a:p>
            <a:pPr marL="0" indent="0">
              <a:spcBef>
                <a:spcPts val="0"/>
              </a:spcBef>
              <a:spcAft>
                <a:spcPts val="600"/>
              </a:spcAft>
              <a:buNone/>
            </a:pPr>
            <a:endParaRPr lang="en-US" sz="2000" b="1" dirty="0"/>
          </a:p>
          <a:p>
            <a:pPr marL="0" indent="0">
              <a:spcBef>
                <a:spcPts val="0"/>
              </a:spcBef>
              <a:spcAft>
                <a:spcPts val="600"/>
              </a:spcAft>
              <a:buNone/>
            </a:pPr>
            <a:endParaRPr lang="pt-BR" sz="200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43896" y="416916"/>
            <a:ext cx="4126372" cy="1621075"/>
          </a:xfrm>
          <a:prstGeom prst="rect">
            <a:avLst/>
          </a:prstGeom>
        </p:spPr>
      </p:pic>
      <p:pic>
        <p:nvPicPr>
          <p:cNvPr id="9" name="Picture 8">
            <a:extLst>
              <a:ext uri="{FF2B5EF4-FFF2-40B4-BE49-F238E27FC236}">
                <a16:creationId xmlns:a16="http://schemas.microsoft.com/office/drawing/2014/main" id="{8A686584-B7F2-304A-938C-EB7D28D08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8954" y="2297708"/>
            <a:ext cx="2882650" cy="2059224"/>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3394" y="4559299"/>
            <a:ext cx="1797050" cy="1797050"/>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08833" y="396387"/>
            <a:ext cx="6510172" cy="2077492"/>
          </a:xfrm>
          <a:prstGeom prst="rect">
            <a:avLst/>
          </a:prstGeom>
          <a:noFill/>
        </p:spPr>
        <p:txBody>
          <a:bodyPr wrap="square" rtlCol="0">
            <a:spAutoFit/>
          </a:bodyPr>
          <a:lstStyle/>
          <a:p>
            <a:pPr>
              <a:spcAft>
                <a:spcPts val="600"/>
              </a:spcAft>
            </a:pPr>
            <a:r>
              <a:rPr lang="en-US" sz="3200" b="1" dirty="0">
                <a:solidFill>
                  <a:srgbClr val="FF0000"/>
                </a:solidFill>
                <a:effectLst/>
              </a:rPr>
              <a:t>KPI 6.3   </a:t>
            </a:r>
            <a:r>
              <a:rPr lang="en-US" sz="3200" b="1" dirty="0">
                <a:effectLst/>
              </a:rPr>
              <a:t>Evidence of new members being nurtured through active discipleship programs</a:t>
            </a:r>
          </a:p>
          <a:p>
            <a:pPr>
              <a:spcAft>
                <a:spcPts val="600"/>
              </a:spcAft>
            </a:pPr>
            <a:endParaRPr lang="en-US" sz="2800" b="1" dirty="0"/>
          </a:p>
        </p:txBody>
      </p:sp>
      <p:sp>
        <p:nvSpPr>
          <p:cNvPr id="8" name="Rectangle 7">
            <a:extLst>
              <a:ext uri="{FF2B5EF4-FFF2-40B4-BE49-F238E27FC236}">
                <a16:creationId xmlns:a16="http://schemas.microsoft.com/office/drawing/2014/main" id="{D0C535F2-F320-044D-B96C-C4222160E65C}"/>
              </a:ext>
            </a:extLst>
          </p:cNvPr>
          <p:cNvSpPr/>
          <p:nvPr/>
        </p:nvSpPr>
        <p:spPr>
          <a:xfrm>
            <a:off x="399792" y="2739974"/>
            <a:ext cx="6891541" cy="3616375"/>
          </a:xfrm>
          <a:prstGeom prst="rect">
            <a:avLst/>
          </a:prstGeom>
        </p:spPr>
        <p:txBody>
          <a:bodyPr wrap="square">
            <a:spAutoFit/>
          </a:bodyPr>
          <a:lstStyle/>
          <a:p>
            <a:pPr algn="ctr">
              <a:spcAft>
                <a:spcPts val="600"/>
              </a:spcAft>
            </a:pPr>
            <a:r>
              <a:rPr lang="en-US" sz="3200" b="1" u="sng" dirty="0">
                <a:latin typeface="Times New Roman" panose="02020603050405020304" pitchFamily="18" charset="0"/>
                <a:ea typeface="PMingLiU" panose="02020500000000000000" pitchFamily="18" charset="-120"/>
              </a:rPr>
              <a:t>Action Plans</a:t>
            </a:r>
            <a:endParaRPr lang="en-US" sz="2800" dirty="0">
              <a:latin typeface="Arial" panose="020B0604020202020204" pitchFamily="34" charset="0"/>
              <a:ea typeface="Times New Roman" panose="02020603050405020304" pitchFamily="18" charset="0"/>
            </a:endParaRPr>
          </a:p>
          <a:p>
            <a:pPr marR="0" lvl="0">
              <a:spcBef>
                <a:spcPts val="0"/>
              </a:spcBef>
              <a:spcAft>
                <a:spcPts val="600"/>
              </a:spcAft>
              <a:tabLst>
                <a:tab pos="914400" algn="l"/>
              </a:tabLst>
            </a:pPr>
            <a:r>
              <a:rPr lang="en-US" sz="3200" dirty="0">
                <a:ea typeface="Times New Roman" panose="02020603050405020304" pitchFamily="18" charset="0"/>
              </a:rPr>
              <a:t>*GC CHM continues to provide training in </a:t>
            </a:r>
            <a:r>
              <a:rPr lang="en-US" sz="3200" i="1" dirty="0">
                <a:ea typeface="Times New Roman" panose="02020603050405020304" pitchFamily="18" charset="0"/>
              </a:rPr>
              <a:t>Kids in Discipleship</a:t>
            </a:r>
            <a:r>
              <a:rPr lang="en-US" sz="3200" dirty="0">
                <a:ea typeface="Times New Roman" panose="02020603050405020304" pitchFamily="18" charset="0"/>
              </a:rPr>
              <a:t> for the world divisions as well as financial subsidies to help with printing the </a:t>
            </a:r>
            <a:r>
              <a:rPr lang="en-US" sz="3200" i="1" dirty="0">
                <a:ea typeface="Times New Roman" panose="02020603050405020304" pitchFamily="18" charset="0"/>
              </a:rPr>
              <a:t>Footprints for Parents </a:t>
            </a:r>
            <a:r>
              <a:rPr lang="en-US" sz="3200" dirty="0">
                <a:ea typeface="Times New Roman" panose="02020603050405020304" pitchFamily="18" charset="0"/>
              </a:rPr>
              <a:t>&amp; </a:t>
            </a:r>
            <a:r>
              <a:rPr lang="en-US" sz="3200" i="1" dirty="0">
                <a:ea typeface="Times New Roman" panose="02020603050405020304" pitchFamily="18" charset="0"/>
              </a:rPr>
              <a:t>Footprints for Kids</a:t>
            </a:r>
            <a:r>
              <a:rPr lang="en-US" sz="3200" dirty="0">
                <a:ea typeface="Times New Roman" panose="02020603050405020304" pitchFamily="18" charset="0"/>
              </a:rPr>
              <a:t> training manuals whenever possible. </a:t>
            </a:r>
          </a:p>
        </p:txBody>
      </p:sp>
    </p:spTree>
    <p:extLst>
      <p:ext uri="{BB962C8B-B14F-4D97-AF65-F5344CB8AC3E}">
        <p14:creationId xmlns:p14="http://schemas.microsoft.com/office/powerpoint/2010/main" val="2292684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478497" y="901521"/>
            <a:ext cx="6080760" cy="6362163"/>
          </a:xfrm>
        </p:spPr>
        <p:txBody>
          <a:bodyPr>
            <a:normAutofit fontScale="92500" lnSpcReduction="20000"/>
          </a:bodyPr>
          <a:lstStyle/>
          <a:p>
            <a:r>
              <a:rPr lang="pt-BR" sz="3300" b="1" dirty="0">
                <a:solidFill>
                  <a:srgbClr val="FF0000"/>
                </a:solidFill>
              </a:rPr>
              <a:t>KPI 6.4   </a:t>
            </a:r>
            <a:r>
              <a:rPr lang="pt-BR" sz="3300" b="1" dirty="0" err="1"/>
              <a:t>Significant</a:t>
            </a:r>
            <a:r>
              <a:rPr lang="pt-BR" sz="3300" b="1" dirty="0"/>
              <a:t> </a:t>
            </a:r>
            <a:r>
              <a:rPr lang="pt-BR" sz="3300" b="1" dirty="0" err="1"/>
              <a:t>increase</a:t>
            </a:r>
            <a:r>
              <a:rPr lang="pt-BR" sz="3300" b="1" dirty="0"/>
              <a:t> in </a:t>
            </a:r>
            <a:r>
              <a:rPr lang="pt-BR" sz="3300" b="1" dirty="0" err="1"/>
              <a:t>number</a:t>
            </a:r>
            <a:r>
              <a:rPr lang="pt-BR" sz="3300" b="1" dirty="0"/>
              <a:t> </a:t>
            </a:r>
            <a:r>
              <a:rPr lang="pt-BR" sz="3300" b="1" dirty="0" err="1"/>
              <a:t>of</a:t>
            </a:r>
            <a:r>
              <a:rPr lang="pt-BR" sz="3300" b="1" dirty="0"/>
              <a:t> </a:t>
            </a:r>
            <a:r>
              <a:rPr lang="pt-BR" sz="3300" b="1" dirty="0" err="1"/>
              <a:t>families</a:t>
            </a:r>
            <a:r>
              <a:rPr lang="pt-BR" sz="3300" b="1" dirty="0"/>
              <a:t> </a:t>
            </a:r>
            <a:r>
              <a:rPr lang="pt-BR" sz="3300" b="1" dirty="0" err="1"/>
              <a:t>regularly</a:t>
            </a:r>
            <a:r>
              <a:rPr lang="pt-BR" sz="3300" b="1" dirty="0"/>
              <a:t> </a:t>
            </a:r>
            <a:r>
              <a:rPr lang="pt-BR" sz="3300" b="1" dirty="0" err="1"/>
              <a:t>engaging</a:t>
            </a:r>
            <a:r>
              <a:rPr lang="pt-BR" sz="3300" b="1" dirty="0"/>
              <a:t> in </a:t>
            </a:r>
            <a:r>
              <a:rPr lang="pt-BR" sz="3300" b="1" dirty="0" err="1"/>
              <a:t>family</a:t>
            </a:r>
            <a:r>
              <a:rPr lang="pt-BR" sz="3300" b="1" dirty="0"/>
              <a:t> </a:t>
            </a:r>
            <a:r>
              <a:rPr lang="pt-BR" sz="3300" b="1" dirty="0" err="1"/>
              <a:t>worships</a:t>
            </a:r>
            <a:r>
              <a:rPr lang="pt-BR" sz="3300" b="1" dirty="0"/>
              <a:t>.</a:t>
            </a:r>
          </a:p>
          <a:p>
            <a:endParaRPr lang="pt-BR" sz="2800" b="1" u="sng" dirty="0"/>
          </a:p>
          <a:p>
            <a:r>
              <a:rPr lang="pt-BR" sz="3000" b="1" u="sng" dirty="0" err="1"/>
              <a:t>Action</a:t>
            </a:r>
            <a:r>
              <a:rPr lang="pt-BR" sz="3000" b="1" u="sng" dirty="0"/>
              <a:t> </a:t>
            </a:r>
            <a:r>
              <a:rPr lang="pt-BR" sz="3000" b="1" u="sng" dirty="0" err="1"/>
              <a:t>Plans</a:t>
            </a:r>
            <a:r>
              <a:rPr lang="pt-BR" sz="3000" b="1" u="sng" dirty="0"/>
              <a:t>:</a:t>
            </a:r>
          </a:p>
          <a:p>
            <a:pPr lvl="0"/>
            <a:r>
              <a:rPr lang="pt-BR" sz="3000" dirty="0"/>
              <a:t>*</a:t>
            </a:r>
            <a:r>
              <a:rPr lang="en-US" sz="3000" dirty="0"/>
              <a:t>GC CHM will collaborate with FM, EDU, and YM to produce resources for conducting interesting family worships.</a:t>
            </a:r>
          </a:p>
          <a:p>
            <a:pPr lvl="0"/>
            <a:r>
              <a:rPr lang="en-US" sz="3000" dirty="0"/>
              <a:t>*GC CHM will develop one course on family worship for every level of the Leadership Certification.  (2021, 2022, 2023, 2024, 2025) </a:t>
            </a:r>
          </a:p>
          <a:p>
            <a:pPr lvl="0"/>
            <a:r>
              <a:rPr lang="en-US" sz="3000" dirty="0"/>
              <a:t>GC CHM will launch the new Bible Story Felt APP in February 2021 for parents and children to use with family worships and Bible story time. </a:t>
            </a:r>
          </a:p>
          <a:p>
            <a:r>
              <a:rPr lang="en-US" sz="3000" b="1" dirty="0"/>
              <a:t> </a:t>
            </a:r>
            <a:endParaRPr lang="en-US" sz="3000" dirty="0"/>
          </a:p>
          <a:p>
            <a:endParaRPr lang="pt-BR" sz="2800" dirty="0"/>
          </a:p>
          <a:p>
            <a:endParaRPr lang="pt-BR" sz="2800" b="1"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537" y="5812971"/>
            <a:ext cx="1174921" cy="46157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4332" y="5733323"/>
            <a:ext cx="662884" cy="662884"/>
          </a:xfrm>
          <a:prstGeom prst="rect">
            <a:avLst/>
          </a:prstGeom>
        </p:spPr>
      </p:pic>
      <p:pic>
        <p:nvPicPr>
          <p:cNvPr id="3" name="Picture 2">
            <a:extLst>
              <a:ext uri="{FF2B5EF4-FFF2-40B4-BE49-F238E27FC236}">
                <a16:creationId xmlns:a16="http://schemas.microsoft.com/office/drawing/2014/main" id="{5CF9083D-BD5B-FA49-B255-4D4B6613FA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8318" y="1413367"/>
            <a:ext cx="3881802" cy="4027313"/>
          </a:xfrm>
          <a:prstGeom prst="ellipse">
            <a:avLst/>
          </a:prstGeom>
          <a:ln w="38100" cap="rnd">
            <a:solidFill>
              <a:srgbClr val="929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2402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7679" y="4708543"/>
            <a:ext cx="6130344" cy="4708935"/>
          </a:xfrm>
        </p:spPr>
        <p:txBody>
          <a:bodyPr/>
          <a:lstStyle/>
          <a:p>
            <a:pPr marL="0" indent="0">
              <a:spcBef>
                <a:spcPts val="0"/>
              </a:spcBef>
              <a:buNone/>
            </a:pPr>
            <a:r>
              <a:rPr lang="pt-BR" b="1" dirty="0">
                <a:solidFill>
                  <a:srgbClr val="FF0000"/>
                </a:solidFill>
              </a:rPr>
              <a:t>KPI 6.5  </a:t>
            </a:r>
            <a:r>
              <a:rPr lang="en-US" b="1" dirty="0"/>
              <a:t>Children and teens embrace and practice stewardship principles regarding time, spiritual gifts, and tithes and offerings</a:t>
            </a:r>
            <a:endParaRPr lang="en-US" dirty="0"/>
          </a:p>
          <a:p>
            <a:pPr marL="0" indent="0">
              <a:buNone/>
            </a:pPr>
            <a:endParaRPr lang="pt-BR" b="1" dirty="0">
              <a:solidFill>
                <a:srgbClr val="FF0000"/>
              </a:solidFill>
            </a:endParaRPr>
          </a:p>
        </p:txBody>
      </p:sp>
      <p:sp>
        <p:nvSpPr>
          <p:cNvPr id="3" name="Content Placeholder 2"/>
          <p:cNvSpPr>
            <a:spLocks noGrp="1"/>
          </p:cNvSpPr>
          <p:nvPr>
            <p:ph idx="10"/>
          </p:nvPr>
        </p:nvSpPr>
        <p:spPr>
          <a:xfrm>
            <a:off x="6915955" y="555107"/>
            <a:ext cx="4713668" cy="6090392"/>
          </a:xfrm>
        </p:spPr>
        <p:txBody>
          <a:bodyPr>
            <a:normAutofit fontScale="77500" lnSpcReduction="20000"/>
          </a:bodyPr>
          <a:lstStyle/>
          <a:p>
            <a:pPr marL="0" indent="0">
              <a:buNone/>
            </a:pPr>
            <a:r>
              <a:rPr lang="en-US" sz="3600" b="1" u="sng" dirty="0"/>
              <a:t>Action Plans</a:t>
            </a:r>
            <a:endParaRPr lang="en-US" sz="3600" dirty="0"/>
          </a:p>
          <a:p>
            <a:pPr marL="0" indent="0">
              <a:buNone/>
            </a:pPr>
            <a:r>
              <a:rPr lang="en-US" sz="3400" b="1" dirty="0"/>
              <a:t>*</a:t>
            </a:r>
            <a:r>
              <a:rPr lang="en-US" sz="3400" dirty="0"/>
              <a:t>GC CHM</a:t>
            </a:r>
            <a:r>
              <a:rPr lang="en-US" sz="3400" b="1" dirty="0"/>
              <a:t> </a:t>
            </a:r>
            <a:r>
              <a:rPr lang="en-US" sz="3400" dirty="0"/>
              <a:t>will collaborate with Stewardship Ministries to produce a resource package, </a:t>
            </a:r>
            <a:r>
              <a:rPr lang="en-US" sz="3400" i="1" dirty="0"/>
              <a:t>Mini Stewards</a:t>
            </a:r>
            <a:r>
              <a:rPr lang="en-US" sz="3400" dirty="0"/>
              <a:t> &amp; short videos to teach children and teens about stewardship.</a:t>
            </a:r>
            <a:r>
              <a:rPr lang="en-US" sz="3400" b="1" dirty="0"/>
              <a:t> </a:t>
            </a:r>
          </a:p>
          <a:p>
            <a:pPr marL="0" indent="0">
              <a:buNone/>
            </a:pPr>
            <a:r>
              <a:rPr lang="en-US" sz="3400" dirty="0"/>
              <a:t>*GC CHM will collaborate with Stewardship Ministries to purchase and distribute 5,000 stewardship bags to the divisions for children and teens to learn the practical aspects of stewardship.</a:t>
            </a:r>
          </a:p>
          <a:p>
            <a:pPr marL="0" lvl="0" indent="0">
              <a:buNone/>
            </a:pPr>
            <a:r>
              <a:rPr lang="en-US" sz="3400" dirty="0"/>
              <a:t>*GC CHM and Division CHM directors provide training seminars for children and teens on how to use their time wisely with their gadgets.</a:t>
            </a:r>
          </a:p>
          <a:p>
            <a:pPr marL="0" indent="0">
              <a:buNone/>
            </a:pPr>
            <a:endParaRPr lang="pt-BR" dirty="0"/>
          </a:p>
        </p:txBody>
      </p:sp>
      <p:pic>
        <p:nvPicPr>
          <p:cNvPr id="5" name="Picture 4" descr="A group of people posing for a photo&#10;&#10;Description automatically generated">
            <a:extLst>
              <a:ext uri="{FF2B5EF4-FFF2-40B4-BE49-F238E27FC236}">
                <a16:creationId xmlns:a16="http://schemas.microsoft.com/office/drawing/2014/main" id="{C8EE48C1-A326-4C4B-9D6B-450B9234A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924" y="555107"/>
            <a:ext cx="5263166" cy="3947375"/>
          </a:xfrm>
          <a:prstGeom prst="rect">
            <a:avLst/>
          </a:prstGeom>
        </p:spPr>
      </p:pic>
    </p:spTree>
    <p:extLst>
      <p:ext uri="{BB962C8B-B14F-4D97-AF65-F5344CB8AC3E}">
        <p14:creationId xmlns:p14="http://schemas.microsoft.com/office/powerpoint/2010/main" val="4060598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0761" y="465085"/>
            <a:ext cx="2807595" cy="6392915"/>
          </a:xfrm>
        </p:spPr>
        <p:txBody>
          <a:bodyPr>
            <a:normAutofit fontScale="70000" lnSpcReduction="20000"/>
          </a:bodyPr>
          <a:lstStyle/>
          <a:p>
            <a:r>
              <a:rPr lang="pt-BR" sz="3100" b="1" u="sng" dirty="0" err="1"/>
              <a:t>Action</a:t>
            </a:r>
            <a:r>
              <a:rPr lang="pt-BR" sz="3100" b="1" u="sng" dirty="0"/>
              <a:t> </a:t>
            </a:r>
            <a:r>
              <a:rPr lang="pt-BR" sz="3100" b="1" u="sng" dirty="0" err="1"/>
              <a:t>Plans</a:t>
            </a:r>
            <a:r>
              <a:rPr lang="pt-BR" sz="3100" b="1" u="sng" dirty="0"/>
              <a:t>:</a:t>
            </a:r>
          </a:p>
          <a:p>
            <a:pPr lvl="0">
              <a:lnSpc>
                <a:spcPct val="120000"/>
              </a:lnSpc>
              <a:spcBef>
                <a:spcPts val="0"/>
              </a:spcBef>
            </a:pPr>
            <a:endParaRPr lang="pt-BR" sz="3100" b="1" u="sng" dirty="0"/>
          </a:p>
          <a:p>
            <a:pPr lvl="0">
              <a:lnSpc>
                <a:spcPct val="120000"/>
              </a:lnSpc>
              <a:spcBef>
                <a:spcPts val="0"/>
              </a:spcBef>
            </a:pPr>
            <a:r>
              <a:rPr lang="pt-BR" sz="2900" dirty="0"/>
              <a:t>*</a:t>
            </a:r>
            <a:r>
              <a:rPr lang="en-US" sz="2900" dirty="0"/>
              <a:t> GC CHM will collaborate with YM, EDU to develop resources to teach children and teens about respecting different cultures, races, and nationalities.  (2022, 2023) </a:t>
            </a:r>
          </a:p>
          <a:p>
            <a:pPr lvl="0">
              <a:lnSpc>
                <a:spcPct val="120000"/>
              </a:lnSpc>
              <a:spcBef>
                <a:spcPts val="0"/>
              </a:spcBef>
            </a:pPr>
            <a:r>
              <a:rPr lang="en-US" sz="2900" dirty="0"/>
              <a:t>*GC CHM and division CHM directors provide seminars/webinars for parents and children’s leaders on teaching their children tolerance and understanding of people of different races.</a:t>
            </a:r>
          </a:p>
          <a:p>
            <a:pPr>
              <a:spcBef>
                <a:spcPts val="0"/>
              </a:spcBef>
            </a:pPr>
            <a:r>
              <a:rPr lang="en-US" sz="2900" dirty="0"/>
              <a:t> </a:t>
            </a:r>
          </a:p>
          <a:p>
            <a:endParaRPr lang="pt-BR"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28156" y="690465"/>
            <a:ext cx="657568" cy="657568"/>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7402" y="722335"/>
            <a:ext cx="1216891" cy="516113"/>
          </a:xfrm>
          <a:prstGeom prst="rect">
            <a:avLst/>
          </a:prstGeom>
        </p:spPr>
      </p:pic>
      <p:pic>
        <p:nvPicPr>
          <p:cNvPr id="3" name="Picture 2">
            <a:extLst>
              <a:ext uri="{FF2B5EF4-FFF2-40B4-BE49-F238E27FC236}">
                <a16:creationId xmlns:a16="http://schemas.microsoft.com/office/drawing/2014/main" id="{298DF12B-D603-894F-AD78-49202DA2A25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5834131" y="2234661"/>
            <a:ext cx="2807596" cy="2388678"/>
          </a:xfrm>
          <a:prstGeom prst="ellipse">
            <a:avLst/>
          </a:prstGeom>
          <a:ln>
            <a:noFill/>
          </a:ln>
          <a:effectLst>
            <a:softEdge rad="112500"/>
          </a:effectLst>
        </p:spPr>
      </p:pic>
      <p:sp>
        <p:nvSpPr>
          <p:cNvPr id="4" name="TextBox 3">
            <a:extLst>
              <a:ext uri="{FF2B5EF4-FFF2-40B4-BE49-F238E27FC236}">
                <a16:creationId xmlns:a16="http://schemas.microsoft.com/office/drawing/2014/main" id="{48018FC3-2983-EF41-8792-FA84147BCBC8}"/>
              </a:ext>
            </a:extLst>
          </p:cNvPr>
          <p:cNvSpPr txBox="1"/>
          <p:nvPr/>
        </p:nvSpPr>
        <p:spPr>
          <a:xfrm>
            <a:off x="3900151" y="5058447"/>
            <a:ext cx="6186208" cy="1077218"/>
          </a:xfrm>
          <a:prstGeom prst="rect">
            <a:avLst/>
          </a:prstGeom>
          <a:noFill/>
        </p:spPr>
        <p:txBody>
          <a:bodyPr wrap="square" rtlCol="0">
            <a:spAutoFit/>
          </a:bodyPr>
          <a:lstStyle/>
          <a:p>
            <a:r>
              <a:rPr lang="en-US" sz="2800" b="1" dirty="0">
                <a:solidFill>
                  <a:srgbClr val="FF0000"/>
                </a:solidFill>
              </a:rPr>
              <a:t>KPI 6.6 </a:t>
            </a:r>
            <a:r>
              <a:rPr lang="en-US" sz="2400" b="1" dirty="0">
                <a:ln w="0"/>
              </a:rPr>
              <a:t>Church members exhibit cross-cultural understanding and respect for all people</a:t>
            </a:r>
            <a:r>
              <a:rPr lang="en-US" sz="3600" b="1" dirty="0">
                <a:ln w="0"/>
              </a:rPr>
              <a:t> </a:t>
            </a:r>
            <a:endParaRPr lang="en-US" sz="2800" b="1" dirty="0"/>
          </a:p>
        </p:txBody>
      </p:sp>
    </p:spTree>
    <p:extLst>
      <p:ext uri="{BB962C8B-B14F-4D97-AF65-F5344CB8AC3E}">
        <p14:creationId xmlns:p14="http://schemas.microsoft.com/office/powerpoint/2010/main" val="4165655280"/>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551" y="368762"/>
            <a:ext cx="2359397"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SPIRITUAL GROWTH 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#7</a:t>
            </a:r>
            <a:br>
              <a:rPr lang="en-US" sz="3200" dirty="0">
                <a:effectLst>
                  <a:outerShdw blurRad="50800" dist="38100" dir="13500000" algn="br" rotWithShape="0">
                    <a:prstClr val="black">
                      <a:alpha val="40000"/>
                    </a:prstClr>
                  </a:outerShdw>
                </a:effectLst>
                <a:latin typeface="+mn-lt"/>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95109" y="3557263"/>
            <a:ext cx="6719597" cy="2308324"/>
          </a:xfrm>
        </p:spPr>
        <p:txBody>
          <a:bodyPr>
            <a:normAutofit/>
          </a:bodyPr>
          <a:lstStyle/>
          <a:p>
            <a:pPr marL="0" indent="0">
              <a:buNone/>
            </a:pPr>
            <a:r>
              <a:rPr lang="en-US" b="1" u="sng" dirty="0"/>
              <a:t>Action Plans</a:t>
            </a:r>
            <a:endParaRPr lang="en-US" dirty="0"/>
          </a:p>
          <a:p>
            <a:pPr marL="0" indent="0">
              <a:buNone/>
            </a:pPr>
            <a:r>
              <a:rPr lang="en-US" b="1" dirty="0"/>
              <a:t>*</a:t>
            </a:r>
            <a:r>
              <a:rPr lang="en-US" dirty="0"/>
              <a:t>GC CHM will collaborate with HM to develop resources to teach children and teens learn about the dangers of alcohol, tobacco, and drug use.</a:t>
            </a: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797528" y="644039"/>
            <a:ext cx="7649608" cy="3108543"/>
          </a:xfrm>
          <a:prstGeom prst="rect">
            <a:avLst/>
          </a:prstGeom>
          <a:noFill/>
        </p:spPr>
        <p:txBody>
          <a:bodyPr wrap="square" rtlCol="0">
            <a:spAutoFit/>
          </a:bodyPr>
          <a:lstStyle/>
          <a:p>
            <a:r>
              <a:rPr lang="en-US" sz="2800" b="1" dirty="0">
                <a:solidFill>
                  <a:srgbClr val="FF0000"/>
                </a:solidFill>
                <a:effectLst/>
              </a:rPr>
              <a:t>KPI 7.2   </a:t>
            </a:r>
            <a:r>
              <a:rPr lang="en-US" sz="2800" b="1" dirty="0">
                <a:effectLst/>
              </a:rPr>
              <a:t>Youth and young adults embrace the belief  that the body is the temple of the Holy Spirit, abstaining from alcohol, tobacco, recreational use of drugs and other high-risk behaviors, and embrace church teachings on marriage, and demonstrate sexual purity.</a:t>
            </a:r>
          </a:p>
          <a:p>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543066" y="3905637"/>
            <a:ext cx="3303962" cy="2308324"/>
          </a:xfrm>
          <a:prstGeom prst="rect">
            <a:avLst/>
          </a:prstGeom>
          <a:noFill/>
        </p:spPr>
        <p:txBody>
          <a:bodyPr wrap="square" rtlCol="0">
            <a:spAutoFit/>
          </a:bodyPr>
          <a:lstStyle/>
          <a:p>
            <a:r>
              <a:rPr lang="en-US" sz="2800" dirty="0">
                <a:cs typeface="Arial Narrow" panose="020B0604020202020204" pitchFamily="34" charset="0"/>
              </a:rPr>
              <a:t>To </a:t>
            </a:r>
            <a:r>
              <a:rPr lang="en-US" sz="2800" dirty="0"/>
              <a:t>Help Youth and Young Adults Place God First &amp; Exemplify A Biblical Worldview.</a:t>
            </a:r>
          </a:p>
          <a:p>
            <a:endParaRPr lang="en-US" sz="3200" dirty="0">
              <a:latin typeface="Arial Narrow" panose="020B0604020202020204" pitchFamily="34" charset="0"/>
              <a:cs typeface="Arial Narrow" panose="020B0604020202020204" pitchFamily="34" charset="0"/>
            </a:endParaRPr>
          </a:p>
        </p:txBody>
      </p:sp>
      <p:pic>
        <p:nvPicPr>
          <p:cNvPr id="9" name="Picture 8">
            <a:extLst>
              <a:ext uri="{FF2B5EF4-FFF2-40B4-BE49-F238E27FC236}">
                <a16:creationId xmlns:a16="http://schemas.microsoft.com/office/drawing/2014/main" id="{374A40AB-7805-BB46-8670-BDF97D7FA4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0390" y="5184564"/>
            <a:ext cx="2541610" cy="1695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071823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89462" y="540223"/>
            <a:ext cx="7512584" cy="5777554"/>
          </a:xfrm>
          <a:prstGeom prst="rect">
            <a:avLst/>
          </a:prstGeom>
        </p:spPr>
      </p:pic>
      <p:sp>
        <p:nvSpPr>
          <p:cNvPr id="7" name="Rectangle 6">
            <a:extLst>
              <a:ext uri="{FF2B5EF4-FFF2-40B4-BE49-F238E27FC236}">
                <a16:creationId xmlns:a16="http://schemas.microsoft.com/office/drawing/2014/main" id="{111365D2-E2D7-5840-8E15-6044386CF2D7}"/>
              </a:ext>
            </a:extLst>
          </p:cNvPr>
          <p:cNvSpPr/>
          <p:nvPr/>
        </p:nvSpPr>
        <p:spPr>
          <a:xfrm>
            <a:off x="4861560" y="925596"/>
            <a:ext cx="1234440" cy="4764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3528A62-3E0B-D54E-B98C-AB49BB367E1E}"/>
              </a:ext>
            </a:extLst>
          </p:cNvPr>
          <p:cNvSpPr>
            <a:spLocks noGrp="1"/>
          </p:cNvSpPr>
          <p:nvPr>
            <p:ph idx="1"/>
          </p:nvPr>
        </p:nvSpPr>
        <p:spPr>
          <a:xfrm>
            <a:off x="4861560" y="700845"/>
            <a:ext cx="6705600" cy="5777554"/>
          </a:xfrm>
          <a:solidFill>
            <a:schemeClr val="bg2"/>
          </a:solidFill>
        </p:spPr>
        <p:txBody>
          <a:bodyPr>
            <a:normAutofit/>
          </a:bodyPr>
          <a:lstStyle/>
          <a:p>
            <a:pPr marL="0" indent="0">
              <a:buNone/>
            </a:pPr>
            <a:r>
              <a:rPr lang="en-US" sz="4000" b="1" dirty="0">
                <a:solidFill>
                  <a:srgbClr val="FF0000"/>
                </a:solidFill>
              </a:rPr>
              <a:t>KPI 7.3 </a:t>
            </a:r>
            <a:r>
              <a:rPr lang="en-US" sz="3600" b="1" dirty="0"/>
              <a:t>Increased ethical and responsible use of media platforms by students</a:t>
            </a:r>
            <a:endParaRPr lang="en-US" sz="3600" dirty="0"/>
          </a:p>
          <a:p>
            <a:pPr marL="0" indent="0">
              <a:buNone/>
            </a:pPr>
            <a:endParaRPr lang="en-US" b="1" u="sng" dirty="0"/>
          </a:p>
          <a:p>
            <a:pPr marL="0" indent="0">
              <a:buNone/>
            </a:pPr>
            <a:r>
              <a:rPr lang="en-US" sz="3200" b="1" u="sng" dirty="0"/>
              <a:t>Action Plans</a:t>
            </a:r>
            <a:r>
              <a:rPr lang="en-US" sz="3200" b="1" dirty="0"/>
              <a:t> </a:t>
            </a:r>
            <a:endParaRPr lang="en-US" sz="3200" dirty="0"/>
          </a:p>
          <a:p>
            <a:pPr marL="0" lvl="0" indent="0">
              <a:buNone/>
            </a:pPr>
            <a:r>
              <a:rPr lang="en-US" sz="3200" dirty="0"/>
              <a:t>*GC CHM will collaborate with FM, YM, and EDU to develop resources, both print and digital, for training children and teens on the responsible use of</a:t>
            </a:r>
            <a:r>
              <a:rPr lang="en-US" sz="3200" b="1" dirty="0"/>
              <a:t> </a:t>
            </a:r>
            <a:r>
              <a:rPr lang="en-US" sz="3200" dirty="0"/>
              <a:t>media. </a:t>
            </a:r>
          </a:p>
          <a:p>
            <a:pPr marL="0" indent="0">
              <a:buNone/>
            </a:pPr>
            <a:endParaRPr lang="en-US" sz="3200" dirty="0"/>
          </a:p>
          <a:p>
            <a:pPr marL="0" indent="0">
              <a:buNone/>
            </a:pPr>
            <a:endParaRPr lang="en-US" sz="3200" b="1" dirty="0">
              <a:solidFill>
                <a:srgbClr val="FF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8120" y="379601"/>
            <a:ext cx="844613" cy="844613"/>
          </a:xfrm>
          <a:prstGeom prst="rect">
            <a:avLst/>
          </a:prstGeom>
        </p:spPr>
      </p:pic>
      <p:pic>
        <p:nvPicPr>
          <p:cNvPr id="3" name="Picture 2">
            <a:extLst>
              <a:ext uri="{FF2B5EF4-FFF2-40B4-BE49-F238E27FC236}">
                <a16:creationId xmlns:a16="http://schemas.microsoft.com/office/drawing/2014/main" id="{44334B72-C3E9-404C-B565-BE58CCD6CD34}"/>
              </a:ext>
            </a:extLst>
          </p:cNvPr>
          <p:cNvPicPr>
            <a:picLocks noChangeAspect="1"/>
          </p:cNvPicPr>
          <p:nvPr/>
        </p:nvPicPr>
        <p:blipFill>
          <a:blip r:embed="rId4"/>
          <a:stretch>
            <a:fillRect/>
          </a:stretch>
        </p:blipFill>
        <p:spPr>
          <a:xfrm>
            <a:off x="798491" y="801907"/>
            <a:ext cx="3897496" cy="5418590"/>
          </a:xfrm>
          <a:prstGeom prst="rect">
            <a:avLst/>
          </a:prstGeom>
        </p:spPr>
      </p:pic>
    </p:spTree>
    <p:extLst>
      <p:ext uri="{BB962C8B-B14F-4D97-AF65-F5344CB8AC3E}">
        <p14:creationId xmlns:p14="http://schemas.microsoft.com/office/powerpoint/2010/main" val="2003445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7" dur="500"/>
                                        <p:tgtEl>
                                          <p:spTgt spid="6">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8140" y="103041"/>
            <a:ext cx="3689091" cy="1960157"/>
          </a:xfrm>
          <a:solidFill>
            <a:schemeClr val="accent1">
              <a:lumMod val="60000"/>
              <a:lumOff val="40000"/>
            </a:schemeClr>
          </a:solidFill>
        </p:spPr>
        <p:txBody>
          <a:bodyPr anchor="b">
            <a:normAutofit/>
          </a:bodyPr>
          <a:lstStyle/>
          <a:p>
            <a:r>
              <a:rPr lang="en-US" sz="2500" dirty="0">
                <a:solidFill>
                  <a:schemeClr val="tx1"/>
                </a:solidFill>
                <a:latin typeface="+mn-lt"/>
                <a:cs typeface="Arial" panose="020B0604020202020204" pitchFamily="34" charset="0"/>
              </a:rPr>
              <a:t>LEADERSHIP OBJECTIVES</a:t>
            </a:r>
            <a:br>
              <a:rPr lang="en-US" sz="2500" dirty="0">
                <a:solidFill>
                  <a:schemeClr val="tx1"/>
                </a:solidFill>
                <a:latin typeface="+mn-lt"/>
                <a:cs typeface="Arial" panose="020B0604020202020204" pitchFamily="34" charset="0"/>
              </a:rPr>
            </a:br>
            <a:r>
              <a:rPr lang="en-US" sz="2500" dirty="0">
                <a:solidFill>
                  <a:schemeClr val="tx1"/>
                </a:solidFill>
                <a:latin typeface="+mn-lt"/>
                <a:cs typeface="Arial" panose="020B0604020202020204" pitchFamily="34" charset="0"/>
              </a:rPr>
              <a:t>#8</a:t>
            </a:r>
            <a:br>
              <a:rPr lang="en-US" sz="2500" dirty="0">
                <a:solidFill>
                  <a:schemeClr val="tx1"/>
                </a:solidFill>
                <a:latin typeface="+mn-lt"/>
                <a:cs typeface="Arial" panose="020B0604020202020204" pitchFamily="34" charset="0"/>
              </a:rPr>
            </a:br>
            <a:br>
              <a:rPr lang="en-US" sz="2500" dirty="0">
                <a:solidFill>
                  <a:schemeClr val="tx1"/>
                </a:solidFill>
                <a:latin typeface="Arial" panose="020B0604020202020204" pitchFamily="34" charset="0"/>
                <a:cs typeface="Arial" panose="020B0604020202020204" pitchFamily="34" charset="0"/>
              </a:rPr>
            </a:br>
            <a:r>
              <a:rPr lang="en-US" sz="2500" dirty="0">
                <a:solidFill>
                  <a:schemeClr val="tx1"/>
                </a:solidFill>
                <a:latin typeface="+mn-lt"/>
                <a:cs typeface="Arial" panose="020B0604020202020204" pitchFamily="34" charset="0"/>
              </a:rPr>
              <a:t>Key Performance Indicators (KPI)</a:t>
            </a:r>
            <a:endParaRPr lang="pt-BR" sz="25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9532" y="6052849"/>
            <a:ext cx="734500" cy="643330"/>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6" name="Picture 5" descr="A close up of a sign&#10;&#10;Description automatically generate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99757" y="6052849"/>
            <a:ext cx="1508138" cy="547265"/>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9" name="Picture 8" descr="A group of people in a room&#10;&#10;Description automatically generated">
            <a:extLst>
              <a:ext uri="{FF2B5EF4-FFF2-40B4-BE49-F238E27FC236}">
                <a16:creationId xmlns:a16="http://schemas.microsoft.com/office/drawing/2014/main" id="{0BBC435F-E0D3-2145-A69D-C5967D91B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288140" y="3693308"/>
            <a:ext cx="6096000" cy="3234565"/>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
        <p:nvSpPr>
          <p:cNvPr id="3" name="Content Placeholder 2"/>
          <p:cNvSpPr>
            <a:spLocks noGrp="1"/>
          </p:cNvSpPr>
          <p:nvPr>
            <p:ph idx="1"/>
          </p:nvPr>
        </p:nvSpPr>
        <p:spPr>
          <a:xfrm>
            <a:off x="6113525" y="2636109"/>
            <a:ext cx="5293257" cy="2754818"/>
          </a:xfrm>
        </p:spPr>
        <p:txBody>
          <a:bodyPr>
            <a:normAutofit/>
          </a:bodyPr>
          <a:lstStyle/>
          <a:p>
            <a:pPr marL="0" indent="0">
              <a:buNone/>
            </a:pPr>
            <a:r>
              <a:rPr lang="en-US" b="1" u="sng" dirty="0"/>
              <a:t>Action Plans</a:t>
            </a:r>
            <a:endParaRPr lang="en-US" dirty="0"/>
          </a:p>
          <a:p>
            <a:pPr marL="0" indent="0">
              <a:buNone/>
            </a:pPr>
            <a:r>
              <a:rPr lang="en-US" b="1" dirty="0"/>
              <a:t>*</a:t>
            </a:r>
            <a:r>
              <a:rPr lang="en-US" dirty="0"/>
              <a:t>GC CHM</a:t>
            </a:r>
            <a:r>
              <a:rPr lang="en-US" b="1" dirty="0"/>
              <a:t> </a:t>
            </a:r>
            <a:r>
              <a:rPr lang="en-US" dirty="0"/>
              <a:t>will continue to produce one level per year of the Leadership Certification Course for training children’s leaders and teachers on all levels of the church.</a:t>
            </a:r>
          </a:p>
          <a:p>
            <a:pPr marL="0" indent="0">
              <a:spcBef>
                <a:spcPts val="0"/>
              </a:spcBef>
              <a:buNone/>
            </a:pPr>
            <a:endParaRPr lang="en-US" sz="2000" b="1" dirty="0"/>
          </a:p>
          <a:p>
            <a:pPr marL="0" indent="0">
              <a:spcBef>
                <a:spcPts val="0"/>
              </a:spcBef>
              <a:buNone/>
            </a:pPr>
            <a:endParaRPr lang="pt-BR" sz="2000" dirty="0"/>
          </a:p>
        </p:txBody>
      </p:sp>
      <p:sp>
        <p:nvSpPr>
          <p:cNvPr id="4" name="TextBox 3">
            <a:extLst>
              <a:ext uri="{FF2B5EF4-FFF2-40B4-BE49-F238E27FC236}">
                <a16:creationId xmlns:a16="http://schemas.microsoft.com/office/drawing/2014/main" id="{272E729D-1137-1445-B217-AB4ABDC03324}"/>
              </a:ext>
            </a:extLst>
          </p:cNvPr>
          <p:cNvSpPr txBox="1"/>
          <p:nvPr/>
        </p:nvSpPr>
        <p:spPr>
          <a:xfrm>
            <a:off x="5581397" y="301772"/>
            <a:ext cx="6543826" cy="3016210"/>
          </a:xfrm>
          <a:prstGeom prst="rect">
            <a:avLst/>
          </a:prstGeom>
          <a:noFill/>
        </p:spPr>
        <p:txBody>
          <a:bodyPr wrap="square" rtlCol="0">
            <a:spAutoFit/>
          </a:bodyPr>
          <a:lstStyle/>
          <a:p>
            <a:pPr>
              <a:spcAft>
                <a:spcPts val="600"/>
              </a:spcAft>
            </a:pPr>
            <a:r>
              <a:rPr lang="en-US" sz="2800" b="1" dirty="0">
                <a:solidFill>
                  <a:srgbClr val="FF0000"/>
                </a:solidFill>
                <a:effectLst/>
              </a:rPr>
              <a:t>8.1</a:t>
            </a:r>
            <a:r>
              <a:rPr lang="en-US" sz="3200" b="1" dirty="0">
                <a:solidFill>
                  <a:srgbClr val="FF0000"/>
                </a:solidFill>
                <a:effectLst/>
              </a:rPr>
              <a:t> </a:t>
            </a:r>
            <a:r>
              <a:rPr lang="en-US" sz="2800" b="1" dirty="0"/>
              <a:t>Evidence that most children’s teachers feel supported by church members and leadership</a:t>
            </a:r>
            <a:r>
              <a:rPr lang="en-US" sz="2800" dirty="0"/>
              <a:t> </a:t>
            </a:r>
            <a:r>
              <a:rPr lang="en-US" sz="2800" b="1" dirty="0"/>
              <a:t>and are engaging in continuing education and development	</a:t>
            </a:r>
            <a:endParaRPr lang="en-US" sz="2800" dirty="0"/>
          </a:p>
          <a:p>
            <a:pPr>
              <a:spcAft>
                <a:spcPts val="600"/>
              </a:spcAft>
            </a:pPr>
            <a:endParaRPr lang="en-US" sz="3600" b="1" dirty="0">
              <a:effectLst/>
            </a:endParaRPr>
          </a:p>
          <a:p>
            <a:pPr>
              <a:spcAft>
                <a:spcPts val="600"/>
              </a:spcAft>
            </a:pPr>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288140" y="2075046"/>
            <a:ext cx="4789094" cy="2139047"/>
          </a:xfrm>
          <a:prstGeom prst="rect">
            <a:avLst/>
          </a:prstGeom>
          <a:noFill/>
        </p:spPr>
        <p:txBody>
          <a:bodyPr wrap="square" rtlCol="0">
            <a:spAutoFit/>
          </a:bodyPr>
          <a:lstStyle/>
          <a:p>
            <a:pPr>
              <a:spcAft>
                <a:spcPts val="600"/>
              </a:spcAft>
            </a:pPr>
            <a:r>
              <a:rPr lang="en-US" sz="2400" dirty="0"/>
              <a:t>To Strengthen the Discipleship Role of Pastors, Teachers, and Other Frontline Workers and Provide Them with Regular Growth Opportunities </a:t>
            </a:r>
          </a:p>
          <a:p>
            <a:pPr>
              <a:spcAft>
                <a:spcPts val="600"/>
              </a:spcAft>
            </a:pPr>
            <a:endParaRPr lang="en-US" sz="32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499289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551" y="368762"/>
            <a:ext cx="2359397"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LEADERSHIPOBJECTIVES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#9</a:t>
            </a:r>
            <a:br>
              <a:rPr lang="en-US" sz="3200" dirty="0">
                <a:effectLst>
                  <a:outerShdw blurRad="50800" dist="38100" dir="13500000" algn="br" rotWithShape="0">
                    <a:prstClr val="black">
                      <a:alpha val="40000"/>
                    </a:prstClr>
                  </a:outerShdw>
                </a:effectLst>
                <a:latin typeface="+mn-lt"/>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79953" y="3074640"/>
            <a:ext cx="6719597" cy="2410982"/>
          </a:xfrm>
        </p:spPr>
        <p:txBody>
          <a:bodyPr>
            <a:normAutofit fontScale="77500" lnSpcReduction="20000"/>
          </a:bodyPr>
          <a:lstStyle/>
          <a:p>
            <a:pPr marL="0" indent="0">
              <a:buNone/>
            </a:pPr>
            <a:r>
              <a:rPr lang="en-US" sz="3600" b="1" u="sng" dirty="0"/>
              <a:t>Action Plans</a:t>
            </a:r>
            <a:endParaRPr lang="en-US" sz="3600" b="1" dirty="0"/>
          </a:p>
          <a:p>
            <a:pPr marL="0" indent="0">
              <a:buNone/>
            </a:pPr>
            <a:r>
              <a:rPr lang="en-US" sz="3300" b="1" dirty="0"/>
              <a:t>*</a:t>
            </a:r>
            <a:r>
              <a:rPr lang="en-US" sz="3300" dirty="0"/>
              <a:t>GC CHM will provide more training resources for the 10/40 Window areas and urban cities.  </a:t>
            </a:r>
          </a:p>
          <a:p>
            <a:pPr marL="0" lvl="0" indent="0">
              <a:buNone/>
            </a:pPr>
            <a:r>
              <a:rPr lang="en-US" sz="3300" dirty="0"/>
              <a:t>*GC CHM and division CHM plan more training events in countries in the 10/40 Window and large urban cities.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979953" y="518231"/>
            <a:ext cx="7649608" cy="2616101"/>
          </a:xfrm>
          <a:prstGeom prst="rect">
            <a:avLst/>
          </a:prstGeom>
          <a:noFill/>
        </p:spPr>
        <p:txBody>
          <a:bodyPr wrap="square" rtlCol="0">
            <a:spAutoFit/>
          </a:bodyPr>
          <a:lstStyle/>
          <a:p>
            <a:r>
              <a:rPr lang="en-US" sz="4000" b="1" dirty="0">
                <a:solidFill>
                  <a:srgbClr val="FF0000"/>
                </a:solidFill>
                <a:effectLst/>
              </a:rPr>
              <a:t>9.2 </a:t>
            </a:r>
            <a:r>
              <a:rPr lang="en-US" sz="3200" b="1" dirty="0"/>
              <a:t>All GC departments increase the availability of their time and resources to the 10/40 Window, large urban areas, and unreached people groups.</a:t>
            </a:r>
            <a:endParaRPr lang="en-US" sz="4000" b="1" dirty="0">
              <a:effectLst/>
            </a:endParaRPr>
          </a:p>
          <a:p>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811847" y="3930380"/>
            <a:ext cx="3013559" cy="1384995"/>
          </a:xfrm>
          <a:prstGeom prst="rect">
            <a:avLst/>
          </a:prstGeom>
          <a:noFill/>
        </p:spPr>
        <p:txBody>
          <a:bodyPr wrap="square" rtlCol="0">
            <a:spAutoFit/>
          </a:bodyPr>
          <a:lstStyle/>
          <a:p>
            <a:r>
              <a:rPr lang="en-US" sz="2800" dirty="0">
                <a:latin typeface="Arial Narrow" panose="020B0604020202020204" pitchFamily="34" charset="0"/>
                <a:cs typeface="Arial Narrow" panose="020B0604020202020204" pitchFamily="34" charset="0"/>
              </a:rPr>
              <a:t>To align world church   </a:t>
            </a:r>
          </a:p>
          <a:p>
            <a:r>
              <a:rPr lang="en-US" sz="2800" dirty="0">
                <a:latin typeface="Arial Narrow" panose="020B0604020202020204" pitchFamily="34" charset="0"/>
                <a:cs typeface="Arial Narrow" panose="020B0604020202020204" pitchFamily="34" charset="0"/>
              </a:rPr>
              <a:t>    resources with strategic objectives</a:t>
            </a:r>
            <a:endParaRPr lang="en-US" sz="3200" dirty="0">
              <a:latin typeface="Arial Narrow" panose="020B0604020202020204" pitchFamily="34" charset="0"/>
              <a:cs typeface="Arial Narrow" panose="020B0604020202020204" pitchFamily="34" charset="0"/>
            </a:endParaRPr>
          </a:p>
        </p:txBody>
      </p:sp>
      <p:pic>
        <p:nvPicPr>
          <p:cNvPr id="9" name="Picture 8" descr="A group of kids posing for a photo&#10;&#10;Description automatically generated">
            <a:extLst>
              <a:ext uri="{FF2B5EF4-FFF2-40B4-BE49-F238E27FC236}">
                <a16:creationId xmlns:a16="http://schemas.microsoft.com/office/drawing/2014/main" id="{AC91FEA0-0751-7944-8A9B-739AE88860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5618" y="4892233"/>
            <a:ext cx="2869094" cy="1955557"/>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1848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4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5" name="Content Placeholder 4" descr="A picture containing person, outdoor, child, person&#10;&#10;Description automatically generated">
            <a:extLst>
              <a:ext uri="{FF2B5EF4-FFF2-40B4-BE49-F238E27FC236}">
                <a16:creationId xmlns:a16="http://schemas.microsoft.com/office/drawing/2014/main" id="{445B7F0F-A44B-8A4B-964E-860DD249EB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2"/>
          <a:stretch/>
        </p:blipFill>
        <p:spPr>
          <a:xfrm>
            <a:off x="5010742" y="290928"/>
            <a:ext cx="3759200" cy="2565400"/>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scene3d>
            <a:camera prst="orthographicFront"/>
            <a:lightRig rig="contrasting" dir="t">
              <a:rot lat="0" lon="0" rev="4200000"/>
            </a:lightRig>
          </a:scene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70026" y="5869588"/>
            <a:ext cx="2130425" cy="82331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6640" y="329557"/>
            <a:ext cx="1309649" cy="1316165"/>
          </a:xfrm>
          <a:prstGeom prst="rect">
            <a:avLst/>
          </a:prstGeom>
        </p:spPr>
      </p:pic>
      <p:sp>
        <p:nvSpPr>
          <p:cNvPr id="2" name="Title 1"/>
          <p:cNvSpPr>
            <a:spLocks noGrp="1"/>
          </p:cNvSpPr>
          <p:nvPr>
            <p:ph type="title"/>
          </p:nvPr>
        </p:nvSpPr>
        <p:spPr>
          <a:xfrm>
            <a:off x="291548" y="685800"/>
            <a:ext cx="3023743" cy="5105400"/>
          </a:xfrm>
        </p:spPr>
        <p:txBody>
          <a:bodyPr vert="horz" lIns="91440" tIns="45720" rIns="91440" bIns="45720" rtlCol="0">
            <a:normAutofit fontScale="90000"/>
          </a:bodyPr>
          <a:lstStyle/>
          <a:p>
            <a:r>
              <a:rPr lang="en-US" sz="4800" b="1" dirty="0">
                <a:solidFill>
                  <a:srgbClr val="FFFFFF"/>
                </a:solidFill>
                <a:latin typeface="Arial Rounded MT Bold" panose="020F0704030504030204" pitchFamily="34" charset="77"/>
              </a:rPr>
              <a:t>Strategic Plan Objectives</a:t>
            </a:r>
            <a:br>
              <a:rPr lang="en-US" sz="4800" b="1" dirty="0">
                <a:solidFill>
                  <a:srgbClr val="FFFFFF"/>
                </a:solidFill>
                <a:latin typeface="Arial Rounded MT Bold" panose="020F0704030504030204" pitchFamily="34" charset="77"/>
              </a:rPr>
            </a:br>
            <a:br>
              <a:rPr lang="en-US" sz="4800" b="1" dirty="0">
                <a:solidFill>
                  <a:srgbClr val="FFFFFF"/>
                </a:solidFill>
                <a:latin typeface="Arial Rounded MT Bold" panose="020F0704030504030204" pitchFamily="34" charset="77"/>
              </a:rPr>
            </a:br>
            <a:br>
              <a:rPr lang="en-US" sz="4800" b="1" dirty="0">
                <a:solidFill>
                  <a:srgbClr val="FFFFFF"/>
                </a:solidFill>
                <a:latin typeface="Arial Rounded MT Bold" panose="020F0704030504030204" pitchFamily="34" charset="77"/>
              </a:rPr>
            </a:br>
            <a:br>
              <a:rPr lang="en-US" sz="4000" b="1" dirty="0">
                <a:solidFill>
                  <a:srgbClr val="FFFFFF"/>
                </a:solidFill>
              </a:rPr>
            </a:br>
            <a:endParaRPr lang="en-US" sz="4000" b="1" dirty="0">
              <a:solidFill>
                <a:srgbClr val="FFFFFF"/>
              </a:solidFill>
            </a:endParaRPr>
          </a:p>
        </p:txBody>
      </p:sp>
      <p:sp>
        <p:nvSpPr>
          <p:cNvPr id="8" name="Rectangle 7">
            <a:extLst>
              <a:ext uri="{FF2B5EF4-FFF2-40B4-BE49-F238E27FC236}">
                <a16:creationId xmlns:a16="http://schemas.microsoft.com/office/drawing/2014/main" id="{6E59DB33-24B9-464B-85F2-6494EB156006}"/>
              </a:ext>
            </a:extLst>
          </p:cNvPr>
          <p:cNvSpPr/>
          <p:nvPr/>
        </p:nvSpPr>
        <p:spPr>
          <a:xfrm>
            <a:off x="4368641" y="2903953"/>
            <a:ext cx="7218836" cy="2308324"/>
          </a:xfrm>
          <a:prstGeom prst="rect">
            <a:avLst/>
          </a:prstGeom>
          <a:noFill/>
        </p:spPr>
        <p:txBody>
          <a:bodyPr wrap="none" lIns="91440" tIns="45720" rIns="91440" bIns="45720">
            <a:spAutoFit/>
          </a:bodyPr>
          <a:lstStyle/>
          <a:p>
            <a:pPr algn="ctr"/>
            <a:r>
              <a:rPr lang="en-US" sz="4800" b="1" dirty="0">
                <a:ln w="0"/>
                <a:solidFill>
                  <a:srgbClr val="0432FF"/>
                </a:solidFill>
                <a:effectLst>
                  <a:outerShdw blurRad="38100" dist="19050" dir="2700000" algn="tl" rotWithShape="0">
                    <a:schemeClr val="dk1">
                      <a:alpha val="40000"/>
                    </a:schemeClr>
                  </a:outerShdw>
                </a:effectLst>
              </a:rPr>
              <a:t>Mission Objectives</a:t>
            </a:r>
          </a:p>
          <a:p>
            <a:pPr algn="ctr"/>
            <a:r>
              <a:rPr lang="en-US" sz="4800" b="1" dirty="0">
                <a:ln w="0"/>
                <a:solidFill>
                  <a:srgbClr val="0432FF"/>
                </a:solidFill>
                <a:effectLst>
                  <a:outerShdw blurRad="38100" dist="19050" dir="2700000" algn="tl" rotWithShape="0">
                    <a:schemeClr val="dk1">
                      <a:alpha val="40000"/>
                    </a:schemeClr>
                  </a:outerShdw>
                </a:effectLst>
              </a:rPr>
              <a:t>Spiritual Growth Objectives</a:t>
            </a:r>
          </a:p>
          <a:p>
            <a:pPr algn="ctr"/>
            <a:r>
              <a:rPr lang="en-US" sz="4800" b="1" dirty="0">
                <a:ln w="0"/>
                <a:solidFill>
                  <a:srgbClr val="0432FF"/>
                </a:solidFill>
                <a:effectLst>
                  <a:outerShdw blurRad="38100" dist="19050" dir="2700000" algn="tl" rotWithShape="0">
                    <a:schemeClr val="dk1">
                      <a:alpha val="40000"/>
                    </a:schemeClr>
                  </a:outerShdw>
                </a:effectLst>
              </a:rPr>
              <a:t>Leadership Objectives</a:t>
            </a:r>
          </a:p>
        </p:txBody>
      </p:sp>
    </p:spTree>
    <p:extLst>
      <p:ext uri="{BB962C8B-B14F-4D97-AF65-F5344CB8AC3E}">
        <p14:creationId xmlns:p14="http://schemas.microsoft.com/office/powerpoint/2010/main" val="1390877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551" y="368762"/>
            <a:ext cx="2359397"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LEADERSHIPOBJECTIVES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#10</a:t>
            </a:r>
            <a:br>
              <a:rPr lang="en-US" sz="3200" dirty="0">
                <a:effectLst>
                  <a:outerShdw blurRad="50800" dist="38100" dir="13500000" algn="br" rotWithShape="0">
                    <a:prstClr val="black">
                      <a:alpha val="40000"/>
                    </a:prstClr>
                  </a:outerShdw>
                </a:effectLst>
                <a:latin typeface="+mn-lt"/>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979953" y="2837557"/>
            <a:ext cx="6897496" cy="2410982"/>
          </a:xfrm>
        </p:spPr>
        <p:txBody>
          <a:bodyPr>
            <a:normAutofit/>
          </a:bodyPr>
          <a:lstStyle/>
          <a:p>
            <a:pPr marL="0" indent="0">
              <a:buNone/>
            </a:pPr>
            <a:r>
              <a:rPr lang="en-US" b="1" u="sng" dirty="0"/>
              <a:t>Action Plans:</a:t>
            </a:r>
          </a:p>
          <a:p>
            <a:pPr marL="0" indent="0">
              <a:buNone/>
            </a:pPr>
            <a:r>
              <a:rPr lang="en-US" dirty="0"/>
              <a:t>*GC CHM will provide a quinquennial report to the Annual Council of the extent to which the objectives and the KPIs of </a:t>
            </a:r>
            <a:r>
              <a:rPr lang="en-US" i="1" dirty="0"/>
              <a:t>I Will Go</a:t>
            </a:r>
            <a:r>
              <a:rPr lang="en-US" dirty="0"/>
              <a:t> initiative has been achieved.</a:t>
            </a:r>
          </a:p>
          <a:p>
            <a:pPr marL="0" indent="0">
              <a:buNone/>
            </a:pP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7587" y="603216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6382" y="5952519"/>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799268" y="544393"/>
            <a:ext cx="7765899" cy="2431435"/>
          </a:xfrm>
          <a:prstGeom prst="rect">
            <a:avLst/>
          </a:prstGeom>
          <a:noFill/>
        </p:spPr>
        <p:txBody>
          <a:bodyPr wrap="square" rtlCol="0">
            <a:spAutoFit/>
          </a:bodyPr>
          <a:lstStyle/>
          <a:p>
            <a:r>
              <a:rPr lang="en-US" sz="4000" b="1" dirty="0">
                <a:solidFill>
                  <a:srgbClr val="FF0000"/>
                </a:solidFill>
              </a:rPr>
              <a:t>10.5 </a:t>
            </a:r>
            <a:r>
              <a:rPr lang="en-US" sz="2800" b="1" dirty="0"/>
              <a:t>Quinquennial reports of GC departments, institutions, and agencies to Annual Council focus on their contribution to achieving the objectives and KPIs of the I Will Go plan</a:t>
            </a:r>
            <a:endParaRPr lang="en-US" sz="2800" dirty="0"/>
          </a:p>
          <a:p>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592809" y="4043048"/>
            <a:ext cx="3387144" cy="2123658"/>
          </a:xfrm>
          <a:prstGeom prst="rect">
            <a:avLst/>
          </a:prstGeom>
          <a:noFill/>
        </p:spPr>
        <p:txBody>
          <a:bodyPr wrap="square" rtlCol="0">
            <a:spAutoFit/>
          </a:bodyPr>
          <a:lstStyle/>
          <a:p>
            <a:r>
              <a:rPr lang="en-US" sz="2000" dirty="0">
                <a:cs typeface="Arial Narrow" panose="020B0604020202020204" pitchFamily="34" charset="0"/>
              </a:rPr>
              <a:t>To enhance transparency, Accountability, and Credibility of Denominational Organization, Operations, and Mission Initiatives</a:t>
            </a:r>
            <a:r>
              <a:rPr lang="en-US" dirty="0">
                <a:cs typeface="Arial Narrow" panose="020B0604020202020204" pitchFamily="34" charset="0"/>
              </a:rPr>
              <a:t>.</a:t>
            </a:r>
          </a:p>
          <a:p>
            <a:r>
              <a:rPr lang="en-US" sz="2800" dirty="0">
                <a:latin typeface="Arial Narrow" panose="020B0604020202020204" pitchFamily="34" charset="0"/>
                <a:cs typeface="Arial Narrow" panose="020B0604020202020204" pitchFamily="34" charset="0"/>
              </a:rPr>
              <a:t> </a:t>
            </a:r>
            <a:r>
              <a:rPr lang="en-US" sz="3200" dirty="0">
                <a:latin typeface="Arial Narrow" panose="020B0604020202020204" pitchFamily="34" charset="0"/>
                <a:cs typeface="Arial Narrow" panose="020B0604020202020204" pitchFamily="34" charset="0"/>
              </a:rPr>
              <a:t> </a:t>
            </a:r>
            <a:endParaRPr lang="en-US" sz="2400" dirty="0">
              <a:latin typeface="Arial Narrow" panose="020B0604020202020204" pitchFamily="34" charset="0"/>
              <a:cs typeface="Arial Narrow" panose="020B0604020202020204" pitchFamily="34" charset="0"/>
            </a:endParaRPr>
          </a:p>
        </p:txBody>
      </p:sp>
      <p:pic>
        <p:nvPicPr>
          <p:cNvPr id="10" name="Picture 9" descr="A group of people posing for the camera&#10;&#10;Description automatically generated">
            <a:extLst>
              <a:ext uri="{FF2B5EF4-FFF2-40B4-BE49-F238E27FC236}">
                <a16:creationId xmlns:a16="http://schemas.microsoft.com/office/drawing/2014/main" id="{574B5876-D31D-AD4A-9C47-76DC2979BD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04856" y="4639546"/>
            <a:ext cx="3387144" cy="2195057"/>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6748314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206A0928-90AB-CB4F-B2D3-C1715B6B5D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643467"/>
            <a:ext cx="2659447" cy="2659447"/>
          </a:xfrm>
          <a:prstGeom prst="rect">
            <a:avLst/>
          </a:prstGeom>
        </p:spPr>
      </p:pic>
      <p:sp>
        <p:nvSpPr>
          <p:cNvPr id="59" name="Rectangle 1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B5F575-0309-A242-B9A1-0F3A1972E7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3518" y="524400"/>
            <a:ext cx="3381547" cy="2613014"/>
          </a:xfrm>
          <a:prstGeom prst="rect">
            <a:avLst/>
          </a:prstGeom>
        </p:spPr>
      </p:pic>
      <p:sp>
        <p:nvSpPr>
          <p:cNvPr id="60"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205" y="3748194"/>
            <a:ext cx="2471631" cy="2471631"/>
          </a:xfrm>
          <a:prstGeom prst="rect">
            <a:avLst/>
          </a:prstGeom>
        </p:spPr>
      </p:pic>
      <p:sp>
        <p:nvSpPr>
          <p:cNvPr id="6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crowd&#10;&#10;Description automatically generated">
            <a:extLst>
              <a:ext uri="{FF2B5EF4-FFF2-40B4-BE49-F238E27FC236}">
                <a16:creationId xmlns:a16="http://schemas.microsoft.com/office/drawing/2014/main" id="{79C5E2AD-DE65-4D4B-AF79-70461D202F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7914" y="487090"/>
            <a:ext cx="2175731" cy="5763527"/>
          </a:xfrm>
          <a:prstGeom prst="rect">
            <a:avLst/>
          </a:prstGeom>
        </p:spPr>
      </p:pic>
      <p:sp>
        <p:nvSpPr>
          <p:cNvPr id="62"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32886" y="4345046"/>
            <a:ext cx="3252903" cy="1277926"/>
          </a:xfrm>
          <a:prstGeom prst="rect">
            <a:avLst/>
          </a:prstGeom>
        </p:spPr>
      </p:pic>
    </p:spTree>
    <p:extLst>
      <p:ext uri="{BB962C8B-B14F-4D97-AF65-F5344CB8AC3E}">
        <p14:creationId xmlns:p14="http://schemas.microsoft.com/office/powerpoint/2010/main" val="3094530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7375" y="396797"/>
            <a:ext cx="4702627" cy="1427583"/>
          </a:xfrm>
        </p:spPr>
        <p:txBody>
          <a:bodyPr/>
          <a:lstStyle/>
          <a:p>
            <a:r>
              <a:rPr lang="pt-BR" sz="4800" dirty="0">
                <a:latin typeface="Arial Rounded MT Bold" panose="020F0704030504030204" pitchFamily="34" charset="77"/>
              </a:rPr>
              <a:t>I</a:t>
            </a:r>
            <a:r>
              <a:rPr lang="pt-BR" sz="5400" dirty="0">
                <a:latin typeface="Arial Rounded MT Bold" panose="020F0704030504030204" pitchFamily="34" charset="77"/>
              </a:rPr>
              <a:t>. </a:t>
            </a:r>
            <a:r>
              <a:rPr lang="pt-BR" sz="4800" dirty="0" err="1">
                <a:latin typeface="Arial Rounded MT Bold" panose="020F0704030504030204" pitchFamily="34" charset="77"/>
              </a:rPr>
              <a:t>Mission</a:t>
            </a:r>
            <a:r>
              <a:rPr lang="pt-BR" sz="4800" dirty="0">
                <a:latin typeface="Arial Rounded MT Bold" panose="020F0704030504030204" pitchFamily="34" charset="77"/>
              </a:rPr>
              <a:t>   </a:t>
            </a:r>
            <a:br>
              <a:rPr lang="pt-BR" sz="4800" dirty="0">
                <a:latin typeface="Arial Rounded MT Bold" panose="020F0704030504030204" pitchFamily="34" charset="77"/>
              </a:rPr>
            </a:br>
            <a:r>
              <a:rPr lang="pt-BR" sz="4800" dirty="0">
                <a:latin typeface="Arial Rounded MT Bold" panose="020F0704030504030204" pitchFamily="34" charset="77"/>
              </a:rPr>
              <a:t> </a:t>
            </a:r>
            <a:r>
              <a:rPr lang="pt-BR" sz="4800" dirty="0" err="1">
                <a:latin typeface="Arial Rounded MT Bold" panose="020F0704030504030204" pitchFamily="34" charset="77"/>
              </a:rPr>
              <a:t>Objectives</a:t>
            </a:r>
            <a:endParaRPr lang="pt-BR" sz="4400" dirty="0">
              <a:latin typeface="Arial Rounded MT Bold" panose="020F0704030504030204" pitchFamily="34" charset="77"/>
            </a:endParaRPr>
          </a:p>
        </p:txBody>
      </p:sp>
      <p:sp>
        <p:nvSpPr>
          <p:cNvPr id="3" name="Subtitle 2"/>
          <p:cNvSpPr>
            <a:spLocks noGrp="1"/>
          </p:cNvSpPr>
          <p:nvPr>
            <p:ph type="subTitle" idx="1"/>
          </p:nvPr>
        </p:nvSpPr>
        <p:spPr>
          <a:xfrm>
            <a:off x="6465379" y="2823410"/>
            <a:ext cx="5726621" cy="4239187"/>
          </a:xfrm>
        </p:spPr>
        <p:txBody>
          <a:bodyPr>
            <a:noAutofit/>
          </a:bodyPr>
          <a:lstStyle/>
          <a:p>
            <a:r>
              <a:rPr lang="en-US" sz="3600" b="1" dirty="0"/>
              <a:t>1. To Foster a Lifestyle of Witnessing and Disciple-making in Children and Teens.</a:t>
            </a:r>
          </a:p>
          <a:p>
            <a:r>
              <a:rPr lang="pt-BR" sz="3600" b="1" dirty="0">
                <a:solidFill>
                  <a:schemeClr val="tx1"/>
                </a:solidFill>
                <a:latin typeface="Arial Narrow" panose="020B0604020202020204" pitchFamily="34" charset="0"/>
                <a:cs typeface="Arial Narrow" panose="020B0604020202020204" pitchFamily="34" charset="0"/>
              </a:rPr>
              <a:t>2. </a:t>
            </a:r>
            <a:r>
              <a:rPr lang="en-US" sz="3600" b="1" dirty="0"/>
              <a:t>To Reach Children and Teens in the Huge Cities and the 10/40 Window.</a:t>
            </a:r>
            <a:endParaRPr lang="en-US" sz="3600" dirty="0"/>
          </a:p>
          <a:p>
            <a:endParaRPr lang="pt-BR" sz="2000" b="1" dirty="0">
              <a:solidFill>
                <a:schemeClr val="tx1"/>
              </a:solidFill>
              <a:latin typeface="Arial Narrow" panose="020B0604020202020204" pitchFamily="34" charset="0"/>
              <a:cs typeface="Arial Narrow" panose="020B0604020202020204"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6892" y="6104697"/>
            <a:ext cx="1174921" cy="46157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687" y="6025049"/>
            <a:ext cx="662884" cy="662884"/>
          </a:xfrm>
          <a:prstGeom prst="rect">
            <a:avLst/>
          </a:prstGeom>
        </p:spPr>
      </p:pic>
      <p:pic>
        <p:nvPicPr>
          <p:cNvPr id="4" name="Picture 3">
            <a:extLst>
              <a:ext uri="{FF2B5EF4-FFF2-40B4-BE49-F238E27FC236}">
                <a16:creationId xmlns:a16="http://schemas.microsoft.com/office/drawing/2014/main" id="{0379AFD3-0444-1A49-BD1D-A9B3E0638726}"/>
              </a:ext>
            </a:extLst>
          </p:cNvPr>
          <p:cNvPicPr>
            <a:picLocks noChangeAspect="1"/>
          </p:cNvPicPr>
          <p:nvPr/>
        </p:nvPicPr>
        <p:blipFill>
          <a:blip r:embed="rId4"/>
          <a:stretch>
            <a:fillRect/>
          </a:stretch>
        </p:blipFill>
        <p:spPr>
          <a:xfrm>
            <a:off x="-28337" y="0"/>
            <a:ext cx="6369842" cy="329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261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727788"/>
            <a:ext cx="2783326" cy="3051110"/>
          </a:xfrm>
        </p:spPr>
        <p:txBody>
          <a:bodyPr/>
          <a:lstStyle/>
          <a:p>
            <a:r>
              <a:rPr lang="pt-BR" sz="3600" dirty="0">
                <a:latin typeface="Arial Rounded MT Bold" panose="020F0704030504030204" pitchFamily="34" charset="77"/>
              </a:rPr>
              <a:t>II. </a:t>
            </a:r>
            <a:br>
              <a:rPr lang="pt-BR" sz="3600" dirty="0">
                <a:latin typeface="Arial Rounded MT Bold" panose="020F0704030504030204" pitchFamily="34" charset="77"/>
              </a:rPr>
            </a:br>
            <a:r>
              <a:rPr lang="pt-BR" sz="3600" dirty="0">
                <a:latin typeface="Arial Rounded MT Bold" panose="020F0704030504030204" pitchFamily="34" charset="77"/>
              </a:rPr>
              <a:t>Spiritual </a:t>
            </a:r>
            <a:r>
              <a:rPr lang="pt-BR" sz="3600" dirty="0" err="1">
                <a:latin typeface="Arial Rounded MT Bold" panose="020F0704030504030204" pitchFamily="34" charset="77"/>
              </a:rPr>
              <a:t>Growth</a:t>
            </a:r>
            <a:r>
              <a:rPr lang="pt-BR" sz="3600" dirty="0">
                <a:latin typeface="Arial Rounded MT Bold" panose="020F0704030504030204" pitchFamily="34" charset="77"/>
              </a:rPr>
              <a:t>  </a:t>
            </a:r>
            <a:r>
              <a:rPr lang="pt-BR" sz="3600" dirty="0" err="1">
                <a:latin typeface="Arial Rounded MT Bold" panose="020F0704030504030204" pitchFamily="34" charset="77"/>
              </a:rPr>
              <a:t>Objectives</a:t>
            </a:r>
            <a:br>
              <a:rPr lang="pt-BR" sz="3600" dirty="0">
                <a:latin typeface="Arial Rounded MT Bold" panose="020F0704030504030204" pitchFamily="34" charset="77"/>
              </a:rPr>
            </a:br>
            <a:br>
              <a:rPr lang="pt-BR" sz="3600" dirty="0">
                <a:latin typeface="Arial Rounded MT Bold" panose="020F0704030504030204" pitchFamily="34" charset="77"/>
              </a:rPr>
            </a:br>
            <a:endParaRPr lang="pt-BR" sz="3600" dirty="0">
              <a:latin typeface="Arial Rounded MT Bold" panose="020F0704030504030204" pitchFamily="34" charset="77"/>
            </a:endParaRPr>
          </a:p>
        </p:txBody>
      </p:sp>
      <p:sp>
        <p:nvSpPr>
          <p:cNvPr id="3" name="Subtitle 2"/>
          <p:cNvSpPr>
            <a:spLocks noGrp="1"/>
          </p:cNvSpPr>
          <p:nvPr>
            <p:ph type="subTitle" idx="1"/>
          </p:nvPr>
        </p:nvSpPr>
        <p:spPr>
          <a:xfrm>
            <a:off x="5035827" y="204363"/>
            <a:ext cx="7156173" cy="3051110"/>
          </a:xfrm>
        </p:spPr>
        <p:txBody>
          <a:bodyPr>
            <a:normAutofit fontScale="92500"/>
          </a:bodyPr>
          <a:lstStyle/>
          <a:p>
            <a:pPr marL="514350" indent="-514350">
              <a:spcBef>
                <a:spcPts val="0"/>
              </a:spcBef>
              <a:buAutoNum type="arabicPeriod" startAt="5"/>
            </a:pPr>
            <a:r>
              <a:rPr lang="en-US" sz="3200" b="1" dirty="0">
                <a:latin typeface="Arial Narrow" panose="020B0604020202020204" pitchFamily="34" charset="0"/>
                <a:cs typeface="Arial Narrow" panose="020B0604020202020204" pitchFamily="34" charset="0"/>
              </a:rPr>
              <a:t>To Help Children and Teens Grow Spiritually in Their Lives.</a:t>
            </a:r>
            <a:r>
              <a:rPr lang="en-US" sz="3600" b="1" dirty="0">
                <a:latin typeface="Arial Narrow" panose="020B0604020202020204" pitchFamily="34" charset="0"/>
                <a:cs typeface="Arial Narrow" panose="020B0604020202020204" pitchFamily="34" charset="0"/>
              </a:rPr>
              <a:t> </a:t>
            </a:r>
            <a:endParaRPr lang="pt-BR" sz="3200" b="1" dirty="0">
              <a:latin typeface="Arial Narrow" panose="020B0604020202020204" pitchFamily="34" charset="0"/>
              <a:cs typeface="Arial Narrow" panose="020B0604020202020204" pitchFamily="34" charset="0"/>
            </a:endParaRPr>
          </a:p>
          <a:p>
            <a:pPr marL="514350" indent="-514350">
              <a:spcBef>
                <a:spcPts val="0"/>
              </a:spcBef>
              <a:buAutoNum type="arabicPeriod" startAt="5"/>
            </a:pPr>
            <a:r>
              <a:rPr lang="en-US" sz="3200" b="1" dirty="0">
                <a:latin typeface="Arial Narrow" panose="020B0604020202020204" pitchFamily="34" charset="0"/>
                <a:cs typeface="Arial Narrow" panose="020B0604020202020204" pitchFamily="34" charset="0"/>
              </a:rPr>
              <a:t>To Bring in More Children and Teens and Retain them in the Church by Involving Them. </a:t>
            </a:r>
          </a:p>
          <a:p>
            <a:pPr marL="514350" indent="-514350">
              <a:spcBef>
                <a:spcPts val="0"/>
              </a:spcBef>
              <a:buAutoNum type="arabicPeriod" startAt="5"/>
            </a:pPr>
            <a:r>
              <a:rPr lang="en-US" sz="3200" b="1" dirty="0">
                <a:latin typeface="Arial Narrow" panose="020B0604020202020204" pitchFamily="34" charset="0"/>
                <a:cs typeface="Arial Narrow" panose="020B0604020202020204" pitchFamily="34" charset="0"/>
              </a:rPr>
              <a:t>To help youth and young adults place God first and exemplify a biblical worldview.</a:t>
            </a:r>
          </a:p>
          <a:p>
            <a:pPr marL="514350" indent="-514350">
              <a:spcBef>
                <a:spcPts val="0"/>
              </a:spcBef>
              <a:buAutoNum type="arabicPeriod" startAt="5"/>
            </a:pPr>
            <a:endParaRPr lang="pt-BR" sz="28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8764" y="5969001"/>
            <a:ext cx="694960" cy="69496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3362" y="5999584"/>
            <a:ext cx="1286088" cy="545461"/>
          </a:xfrm>
          <a:prstGeom prst="rect">
            <a:avLst/>
          </a:prstGeom>
        </p:spPr>
      </p:pic>
      <p:pic>
        <p:nvPicPr>
          <p:cNvPr id="4" name="Picture 3">
            <a:extLst>
              <a:ext uri="{FF2B5EF4-FFF2-40B4-BE49-F238E27FC236}">
                <a16:creationId xmlns:a16="http://schemas.microsoft.com/office/drawing/2014/main" id="{ABC0CF67-42C2-7949-9095-7ED2E688E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8326" y="3089558"/>
            <a:ext cx="6443094" cy="3768441"/>
          </a:xfrm>
          <a:prstGeom prst="rect">
            <a:avLst/>
          </a:prstGeom>
        </p:spPr>
      </p:pic>
    </p:spTree>
    <p:extLst>
      <p:ext uri="{BB962C8B-B14F-4D97-AF65-F5344CB8AC3E}">
        <p14:creationId xmlns:p14="http://schemas.microsoft.com/office/powerpoint/2010/main" val="335660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6585349" y="354921"/>
            <a:ext cx="5346201" cy="6374295"/>
          </a:xfrm>
        </p:spPr>
        <p:txBody>
          <a:bodyPr>
            <a:normAutofit/>
          </a:bodyPr>
          <a:lstStyle/>
          <a:p>
            <a:pPr marL="514350" indent="-514350">
              <a:spcBef>
                <a:spcPts val="0"/>
              </a:spcBef>
              <a:buAutoNum type="arabicPeriod" startAt="8"/>
            </a:pPr>
            <a:r>
              <a:rPr lang="en-US" sz="3200" b="1" dirty="0"/>
              <a:t>To Strengthen Children’s Leaders and Teachers with Regular Growth Opportunities.</a:t>
            </a:r>
            <a:endParaRPr lang="en-US" sz="3200" dirty="0"/>
          </a:p>
          <a:p>
            <a:pPr marL="514350" indent="-514350">
              <a:spcBef>
                <a:spcPts val="0"/>
              </a:spcBef>
              <a:buAutoNum type="arabicPeriod" startAt="8"/>
            </a:pPr>
            <a:r>
              <a:rPr lang="pt-BR" sz="3200" b="1" dirty="0" err="1"/>
              <a:t>To</a:t>
            </a:r>
            <a:r>
              <a:rPr lang="pt-BR" sz="3200" b="1" dirty="0"/>
              <a:t> </a:t>
            </a:r>
            <a:r>
              <a:rPr lang="pt-BR" sz="3200" b="1" dirty="0" err="1"/>
              <a:t>align</a:t>
            </a:r>
            <a:r>
              <a:rPr lang="pt-BR" sz="3200" b="1" dirty="0"/>
              <a:t> </a:t>
            </a:r>
            <a:r>
              <a:rPr lang="pt-BR" sz="3200" b="1" dirty="0" err="1"/>
              <a:t>Children’s</a:t>
            </a:r>
            <a:r>
              <a:rPr lang="pt-BR" sz="3200" b="1" dirty="0"/>
              <a:t> </a:t>
            </a:r>
            <a:r>
              <a:rPr lang="pt-BR" sz="3200" b="1" dirty="0" err="1"/>
              <a:t>Ministries</a:t>
            </a:r>
            <a:r>
              <a:rPr lang="pt-BR" sz="3200" b="1" dirty="0"/>
              <a:t> </a:t>
            </a:r>
            <a:r>
              <a:rPr lang="pt-BR" sz="3200" b="1" dirty="0" err="1"/>
              <a:t>resources</a:t>
            </a:r>
            <a:r>
              <a:rPr lang="pt-BR" sz="3200" b="1" dirty="0"/>
              <a:t> </a:t>
            </a:r>
            <a:r>
              <a:rPr lang="pt-BR" sz="3200" b="1" dirty="0" err="1"/>
              <a:t>with</a:t>
            </a:r>
            <a:r>
              <a:rPr lang="pt-BR" sz="3200" b="1" dirty="0"/>
              <a:t> </a:t>
            </a:r>
            <a:r>
              <a:rPr lang="pt-BR" sz="3200" b="1" dirty="0" err="1"/>
              <a:t>the</a:t>
            </a:r>
            <a:r>
              <a:rPr lang="pt-BR" sz="3200" b="1" dirty="0"/>
              <a:t> </a:t>
            </a:r>
            <a:r>
              <a:rPr lang="pt-BR" sz="3200" b="1" dirty="0" err="1"/>
              <a:t>Church’s</a:t>
            </a:r>
            <a:r>
              <a:rPr lang="pt-BR" sz="3200" b="1" dirty="0"/>
              <a:t> </a:t>
            </a:r>
            <a:r>
              <a:rPr lang="pt-BR" sz="3200" b="1" dirty="0" err="1"/>
              <a:t>strategic</a:t>
            </a:r>
            <a:r>
              <a:rPr lang="pt-BR" sz="3200" b="1" dirty="0"/>
              <a:t> </a:t>
            </a:r>
            <a:r>
              <a:rPr lang="pt-BR" sz="3200" b="1" dirty="0" err="1"/>
              <a:t>objectives</a:t>
            </a:r>
            <a:r>
              <a:rPr lang="pt-BR" sz="3200" b="1" dirty="0"/>
              <a:t>.</a:t>
            </a:r>
          </a:p>
          <a:p>
            <a:pPr marL="514350" indent="-514350">
              <a:spcBef>
                <a:spcPts val="0"/>
              </a:spcBef>
              <a:buAutoNum type="arabicPeriod" startAt="8"/>
            </a:pPr>
            <a:r>
              <a:rPr lang="pt-BR" sz="3200" b="1" dirty="0"/>
              <a:t> </a:t>
            </a:r>
            <a:r>
              <a:rPr lang="pt-BR" sz="3200" b="1" dirty="0" err="1"/>
              <a:t>To</a:t>
            </a:r>
            <a:r>
              <a:rPr lang="pt-BR" sz="3200" b="1" dirty="0"/>
              <a:t> </a:t>
            </a:r>
            <a:r>
              <a:rPr lang="pt-BR" sz="3200" b="1" dirty="0" err="1"/>
              <a:t>enhance</a:t>
            </a:r>
            <a:r>
              <a:rPr lang="pt-BR" sz="3200" b="1" dirty="0"/>
              <a:t> </a:t>
            </a:r>
            <a:r>
              <a:rPr lang="pt-BR" sz="3200" b="1" dirty="0" err="1"/>
              <a:t>transparency</a:t>
            </a:r>
            <a:r>
              <a:rPr lang="pt-BR" sz="3200" b="1" dirty="0"/>
              <a:t>, </a:t>
            </a:r>
            <a:r>
              <a:rPr lang="pt-BR" sz="3200" b="1" dirty="0" err="1"/>
              <a:t>accountability</a:t>
            </a:r>
            <a:r>
              <a:rPr lang="pt-BR" sz="3200" b="1" dirty="0"/>
              <a:t>, </a:t>
            </a:r>
            <a:r>
              <a:rPr lang="pt-BR" sz="3200" b="1" dirty="0" err="1"/>
              <a:t>and</a:t>
            </a:r>
            <a:r>
              <a:rPr lang="pt-BR" sz="3200" b="1" dirty="0"/>
              <a:t> </a:t>
            </a:r>
            <a:r>
              <a:rPr lang="pt-BR" sz="3200" b="1" dirty="0" err="1"/>
              <a:t>credibility</a:t>
            </a:r>
            <a:r>
              <a:rPr lang="pt-BR" sz="3200" b="1" dirty="0"/>
              <a:t> </a:t>
            </a:r>
            <a:r>
              <a:rPr lang="pt-BR" sz="3200" b="1" dirty="0" err="1"/>
              <a:t>of</a:t>
            </a:r>
            <a:r>
              <a:rPr lang="pt-BR" sz="3200" b="1" dirty="0"/>
              <a:t> </a:t>
            </a:r>
            <a:r>
              <a:rPr lang="pt-BR" sz="3200" b="1" dirty="0" err="1"/>
              <a:t>denominational</a:t>
            </a:r>
            <a:r>
              <a:rPr lang="pt-BR" sz="3200" b="1" dirty="0"/>
              <a:t> </a:t>
            </a:r>
            <a:r>
              <a:rPr lang="pt-BR" sz="3200" b="1" dirty="0" err="1"/>
              <a:t>organization</a:t>
            </a:r>
            <a:r>
              <a:rPr lang="pt-BR" sz="3200" b="1" dirty="0"/>
              <a:t>, </a:t>
            </a:r>
            <a:r>
              <a:rPr lang="pt-BR" sz="3200" b="1" dirty="0" err="1"/>
              <a:t>operations</a:t>
            </a:r>
            <a:r>
              <a:rPr lang="pt-BR" sz="3200" b="1" dirty="0"/>
              <a:t>, </a:t>
            </a:r>
            <a:r>
              <a:rPr lang="pt-BR" sz="3200" b="1" dirty="0" err="1"/>
              <a:t>and</a:t>
            </a:r>
            <a:r>
              <a:rPr lang="pt-BR" sz="3200" b="1" dirty="0"/>
              <a:t> </a:t>
            </a:r>
            <a:r>
              <a:rPr lang="pt-BR" sz="3200" b="1" dirty="0" err="1"/>
              <a:t>mission</a:t>
            </a:r>
            <a:r>
              <a:rPr lang="pt-BR" sz="3200" b="1" dirty="0"/>
              <a:t> </a:t>
            </a:r>
            <a:r>
              <a:rPr lang="pt-BR" sz="3200" b="1" dirty="0" err="1"/>
              <a:t>initiatives</a:t>
            </a:r>
            <a:r>
              <a:rPr lang="pt-BR" sz="3200" b="1" dirty="0"/>
              <a:t>.</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6401" y="5570375"/>
            <a:ext cx="657568" cy="657568"/>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5647" y="5602245"/>
            <a:ext cx="1216891" cy="516113"/>
          </a:xfrm>
          <a:prstGeom prst="rect">
            <a:avLst/>
          </a:prstGeom>
        </p:spPr>
      </p:pic>
      <p:sp>
        <p:nvSpPr>
          <p:cNvPr id="3" name="Rectangle 2">
            <a:extLst>
              <a:ext uri="{FF2B5EF4-FFF2-40B4-BE49-F238E27FC236}">
                <a16:creationId xmlns:a16="http://schemas.microsoft.com/office/drawing/2014/main" id="{EF7BF54E-5805-1149-A81B-97B2A984C6B6}"/>
              </a:ext>
            </a:extLst>
          </p:cNvPr>
          <p:cNvSpPr/>
          <p:nvPr/>
        </p:nvSpPr>
        <p:spPr>
          <a:xfrm>
            <a:off x="415536" y="354921"/>
            <a:ext cx="6045950" cy="769441"/>
          </a:xfrm>
          <a:prstGeom prst="rect">
            <a:avLst/>
          </a:prstGeom>
          <a:solidFill>
            <a:schemeClr val="accent2">
              <a:lumMod val="75000"/>
            </a:schemeClr>
          </a:solidFill>
          <a:ln>
            <a:solidFill>
              <a:schemeClr val="accent2">
                <a:lumMod val="60000"/>
                <a:lumOff val="40000"/>
              </a:schemeClr>
            </a:solidFill>
          </a:ln>
        </p:spPr>
        <p:txBody>
          <a:bodyPr wrap="none" lIns="91440" tIns="45720" rIns="91440" bIns="45720">
            <a:spAutoFit/>
          </a:bodyPr>
          <a:lstStyle/>
          <a:p>
            <a:pPr algn="ctr"/>
            <a:r>
              <a:rPr lang="en-US" sz="4400" b="1" cap="none" spc="0" dirty="0">
                <a:ln w="12700">
                  <a:noFill/>
                  <a:prstDash val="solid"/>
                </a:ln>
                <a:solidFill>
                  <a:schemeClr val="bg1"/>
                </a:solidFill>
                <a:effectLst>
                  <a:outerShdw blurRad="50800" dist="38100" dir="13500000" algn="br" rotWithShape="0">
                    <a:prstClr val="black">
                      <a:alpha val="40000"/>
                    </a:prstClr>
                  </a:outerShdw>
                </a:effectLst>
              </a:rPr>
              <a:t>III. Leadership Objectives</a:t>
            </a:r>
          </a:p>
        </p:txBody>
      </p:sp>
    </p:spTree>
    <p:extLst>
      <p:ext uri="{BB962C8B-B14F-4D97-AF65-F5344CB8AC3E}">
        <p14:creationId xmlns:p14="http://schemas.microsoft.com/office/powerpoint/2010/main" val="143969674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93B05-F718-2B46-8E72-33A2717114C2}"/>
              </a:ext>
            </a:extLst>
          </p:cNvPr>
          <p:cNvSpPr>
            <a:spLocks noGrp="1"/>
          </p:cNvSpPr>
          <p:nvPr>
            <p:ph idx="10"/>
          </p:nvPr>
        </p:nvSpPr>
        <p:spPr>
          <a:xfrm>
            <a:off x="6937919" y="638540"/>
            <a:ext cx="4856517" cy="5131836"/>
          </a:xfrm>
        </p:spPr>
        <p:txBody>
          <a:bodyPr/>
          <a:lstStyle/>
          <a:p>
            <a:pPr marL="0" indent="0">
              <a:buNone/>
            </a:pPr>
            <a:r>
              <a:rPr lang="en-US" sz="4000" dirty="0">
                <a:latin typeface="Arial Rounded MT Bold" panose="020F0704030504030204" pitchFamily="34" charset="77"/>
              </a:rPr>
              <a:t>	Holy Spirit 	Objectives</a:t>
            </a:r>
          </a:p>
          <a:p>
            <a:pPr marL="0" indent="0">
              <a:buNone/>
            </a:pPr>
            <a:endParaRPr lang="en-US" dirty="0"/>
          </a:p>
          <a:p>
            <a:pPr marL="0" indent="0">
              <a:buNone/>
            </a:pPr>
            <a:r>
              <a:rPr lang="en-US" sz="3600" b="1" dirty="0"/>
              <a:t> Under the guidance of    </a:t>
            </a:r>
          </a:p>
          <a:p>
            <a:pPr marL="0" indent="0">
              <a:buNone/>
            </a:pPr>
            <a:r>
              <a:rPr lang="en-US" sz="3600" b="1" dirty="0"/>
              <a:t>    the Holy Spirit, the</a:t>
            </a:r>
          </a:p>
          <a:p>
            <a:pPr marL="0" indent="0">
              <a:buNone/>
            </a:pPr>
            <a:r>
              <a:rPr lang="en-US" sz="3600" b="1" dirty="0"/>
              <a:t>     Church will work</a:t>
            </a:r>
          </a:p>
          <a:p>
            <a:pPr marL="0" indent="0">
              <a:buNone/>
            </a:pPr>
            <a:r>
              <a:rPr lang="en-US" sz="3600" b="1" dirty="0"/>
              <a:t> together to fulfill these 	   objectives</a:t>
            </a:r>
          </a:p>
        </p:txBody>
      </p:sp>
      <p:pic>
        <p:nvPicPr>
          <p:cNvPr id="4" name="Picture 3">
            <a:extLst>
              <a:ext uri="{FF2B5EF4-FFF2-40B4-BE49-F238E27FC236}">
                <a16:creationId xmlns:a16="http://schemas.microsoft.com/office/drawing/2014/main" id="{9BB5436B-FD6E-1243-BD35-787E468EB7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104" y="2870585"/>
            <a:ext cx="5459896" cy="3138330"/>
          </a:xfrm>
          <a:prstGeom prst="rect">
            <a:avLst/>
          </a:prstGeom>
        </p:spPr>
      </p:pic>
      <p:pic>
        <p:nvPicPr>
          <p:cNvPr id="5" name="Picture 4">
            <a:extLst>
              <a:ext uri="{FF2B5EF4-FFF2-40B4-BE49-F238E27FC236}">
                <a16:creationId xmlns:a16="http://schemas.microsoft.com/office/drawing/2014/main" id="{F6831725-9342-BB4A-9639-9078466A90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200076">
            <a:off x="706135" y="755409"/>
            <a:ext cx="2091120" cy="1328476"/>
          </a:xfrm>
          <a:prstGeom prst="ellipse">
            <a:avLst/>
          </a:prstGeom>
          <a:ln>
            <a:noFill/>
          </a:ln>
          <a:effectLst>
            <a:softEdge rad="112500"/>
          </a:effectLst>
        </p:spPr>
      </p:pic>
    </p:spTree>
    <p:extLst>
      <p:ext uri="{BB962C8B-B14F-4D97-AF65-F5344CB8AC3E}">
        <p14:creationId xmlns:p14="http://schemas.microsoft.com/office/powerpoint/2010/main" val="4292519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hild posing for the camera&#10;&#10;Description automatically generated">
            <a:extLst>
              <a:ext uri="{FF2B5EF4-FFF2-40B4-BE49-F238E27FC236}">
                <a16:creationId xmlns:a16="http://schemas.microsoft.com/office/drawing/2014/main" id="{604A4CBB-2E15-DF44-9D95-090816D23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97106" y="5620525"/>
            <a:ext cx="1806216" cy="1621856"/>
          </a:xfrm>
          <a:prstGeom prst="rect">
            <a:avLst/>
          </a:prstGeom>
          <a:ln>
            <a:noFill/>
          </a:ln>
          <a:effectLst>
            <a:softEdge rad="112500"/>
          </a:effectLst>
        </p:spPr>
      </p:pic>
      <p:sp>
        <p:nvSpPr>
          <p:cNvPr id="2" name="Title 1"/>
          <p:cNvSpPr>
            <a:spLocks noGrp="1"/>
          </p:cNvSpPr>
          <p:nvPr>
            <p:ph type="title"/>
          </p:nvPr>
        </p:nvSpPr>
        <p:spPr>
          <a:xfrm>
            <a:off x="1375915" y="343210"/>
            <a:ext cx="2359397" cy="2705878"/>
          </a:xfrm>
        </p:spPr>
        <p:txBody>
          <a:bodyPr/>
          <a:lstStyle/>
          <a:p>
            <a:r>
              <a:rPr lang="en-US" sz="3200" dirty="0">
                <a:effectLst>
                  <a:outerShdw blurRad="50800" dist="38100" dir="13500000" algn="br" rotWithShape="0">
                    <a:prstClr val="black">
                      <a:alpha val="40000"/>
                    </a:prstClr>
                  </a:outerShdw>
                </a:effectLst>
                <a:latin typeface="+mn-lt"/>
                <a:cs typeface="Arial" panose="020B0604020202020204" pitchFamily="34" charset="0"/>
              </a:rPr>
              <a:t>MISSION OBJECTIVES</a:t>
            </a:r>
            <a:br>
              <a:rPr lang="en-US" sz="3200" dirty="0">
                <a:effectLst>
                  <a:outerShdw blurRad="50800" dist="38100" dir="13500000" algn="br" rotWithShape="0">
                    <a:prstClr val="black">
                      <a:alpha val="40000"/>
                    </a:prstClr>
                  </a:outerShdw>
                </a:effectLst>
                <a:latin typeface="+mn-lt"/>
                <a:cs typeface="Arial" panose="020B0604020202020204" pitchFamily="34" charset="0"/>
              </a:rPr>
            </a:br>
            <a:r>
              <a:rPr lang="en-US" sz="3200" dirty="0">
                <a:effectLst>
                  <a:outerShdw blurRad="50800" dist="38100" dir="13500000" algn="br" rotWithShape="0">
                    <a:prstClr val="black">
                      <a:alpha val="40000"/>
                    </a:prstClr>
                  </a:outerShdw>
                </a:effectLst>
                <a:latin typeface="+mn-lt"/>
                <a:cs typeface="Arial" panose="020B0604020202020204" pitchFamily="34" charset="0"/>
              </a:rPr>
              <a:t>#1</a:t>
            </a:r>
            <a:br>
              <a:rPr lang="en-US" sz="3200" dirty="0">
                <a:effectLst>
                  <a:outerShdw blurRad="50800" dist="38100" dir="13500000" algn="br" rotWithShape="0">
                    <a:prstClr val="black">
                      <a:alpha val="40000"/>
                    </a:prstClr>
                  </a:outerShdw>
                </a:effectLst>
                <a:latin typeface="+mn-lt"/>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br>
              <a:rPr lang="en-US"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r>
              <a:rPr lang="en-US" dirty="0">
                <a:solidFill>
                  <a:srgbClr val="FFFF00"/>
                </a:solidFill>
                <a:effectLst>
                  <a:outerShdw blurRad="50800" dist="38100" dir="13500000" algn="br" rotWithShape="0">
                    <a:prstClr val="black">
                      <a:alpha val="40000"/>
                    </a:prstClr>
                  </a:outerShdw>
                </a:effectLst>
                <a:latin typeface="+mn-lt"/>
                <a:cs typeface="Arial" panose="020B0604020202020204" pitchFamily="34" charset="0"/>
              </a:rPr>
              <a:t>Key Performance Indicators (KPI)</a:t>
            </a:r>
            <a:endParaRPr lang="pt-B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endParaRPr lang="en-US" sz="3000" b="1" dirty="0">
              <a:solidFill>
                <a:schemeClr val="tx1"/>
              </a:solidFill>
            </a:endParaRPr>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en-US" sz="3000" b="1" dirty="0"/>
          </a:p>
          <a:p>
            <a:pPr marL="0" indent="0">
              <a:spcBef>
                <a:spcPts val="0"/>
              </a:spcBef>
              <a:buNone/>
            </a:pPr>
            <a:endParaRPr lang="pt-BR"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5687" y="5776499"/>
            <a:ext cx="1174921" cy="4615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166" y="6120865"/>
            <a:ext cx="662884" cy="662884"/>
          </a:xfrm>
          <a:prstGeom prst="rect">
            <a:avLst/>
          </a:prstGeom>
        </p:spPr>
      </p:pic>
      <p:sp>
        <p:nvSpPr>
          <p:cNvPr id="4" name="TextBox 3">
            <a:extLst>
              <a:ext uri="{FF2B5EF4-FFF2-40B4-BE49-F238E27FC236}">
                <a16:creationId xmlns:a16="http://schemas.microsoft.com/office/drawing/2014/main" id="{272E729D-1137-1445-B217-AB4ABDC03324}"/>
              </a:ext>
            </a:extLst>
          </p:cNvPr>
          <p:cNvSpPr txBox="1"/>
          <p:nvPr/>
        </p:nvSpPr>
        <p:spPr>
          <a:xfrm>
            <a:off x="3772204" y="574308"/>
            <a:ext cx="7973770" cy="6124754"/>
          </a:xfrm>
          <a:prstGeom prst="rect">
            <a:avLst/>
          </a:prstGeom>
          <a:noFill/>
        </p:spPr>
        <p:txBody>
          <a:bodyPr wrap="square" rtlCol="0">
            <a:spAutoFit/>
          </a:bodyPr>
          <a:lstStyle/>
          <a:p>
            <a:r>
              <a:rPr lang="en-US" sz="2800" b="1" dirty="0">
                <a:solidFill>
                  <a:srgbClr val="FF0000"/>
                </a:solidFill>
              </a:rPr>
              <a:t>KPI 1.1   </a:t>
            </a:r>
            <a:r>
              <a:rPr lang="en-US" sz="2800" dirty="0"/>
              <a:t>Increased number of children and teens participating in both personal and public evangelism with a goal of Total Member Involvement.</a:t>
            </a:r>
          </a:p>
          <a:p>
            <a:r>
              <a:rPr lang="en-US" sz="2800" b="1" u="sng" dirty="0"/>
              <a:t>Action Plan: </a:t>
            </a:r>
            <a:r>
              <a:rPr lang="en-US" sz="2800" dirty="0"/>
              <a:t> Children to preach, present health talks, pray, greet visitors, read scripture, distribute tracts.</a:t>
            </a:r>
            <a:endParaRPr lang="en-US" sz="2800" b="1" u="sng" dirty="0"/>
          </a:p>
          <a:p>
            <a:endParaRPr lang="en-US" sz="2800" b="1" dirty="0"/>
          </a:p>
          <a:p>
            <a:r>
              <a:rPr lang="en-US" sz="2800" b="1" dirty="0">
                <a:solidFill>
                  <a:srgbClr val="FF0000"/>
                </a:solidFill>
              </a:rPr>
              <a:t>KPI 1.4   </a:t>
            </a:r>
            <a:r>
              <a:rPr lang="en-US" sz="2800" dirty="0"/>
              <a:t>Create age-appropriate mission-focused morning devotional books aimed at each grade level of elementary education.</a:t>
            </a:r>
          </a:p>
          <a:p>
            <a:r>
              <a:rPr lang="en-US" sz="2800" b="1" u="sng" dirty="0"/>
              <a:t>Action Plans:</a:t>
            </a:r>
            <a:r>
              <a:rPr lang="en-US" sz="2800" dirty="0"/>
              <a:t>  *Collaborate with FM, EDU, YM, &amp; HM to develop mission-focused devotional book and other materials (print/digital).</a:t>
            </a:r>
          </a:p>
          <a:p>
            <a:r>
              <a:rPr lang="en-US" sz="2800" b="1" dirty="0"/>
              <a:t>*</a:t>
            </a:r>
            <a:r>
              <a:rPr lang="en-US" sz="2800" dirty="0"/>
              <a:t>Promote use of mission animations &amp; stories produced by Adventist Mission.</a:t>
            </a:r>
            <a:endParaRPr lang="en-US" sz="2800" b="1" dirty="0"/>
          </a:p>
        </p:txBody>
      </p:sp>
      <p:sp>
        <p:nvSpPr>
          <p:cNvPr id="5" name="TextBox 4">
            <a:extLst>
              <a:ext uri="{FF2B5EF4-FFF2-40B4-BE49-F238E27FC236}">
                <a16:creationId xmlns:a16="http://schemas.microsoft.com/office/drawing/2014/main" id="{D9946523-0FD6-984C-89C3-73D4DC8C9C85}"/>
              </a:ext>
            </a:extLst>
          </p:cNvPr>
          <p:cNvSpPr txBox="1"/>
          <p:nvPr/>
        </p:nvSpPr>
        <p:spPr>
          <a:xfrm>
            <a:off x="446025" y="3790052"/>
            <a:ext cx="3356281" cy="1938992"/>
          </a:xfrm>
          <a:prstGeom prst="rect">
            <a:avLst/>
          </a:prstGeom>
          <a:noFill/>
        </p:spPr>
        <p:txBody>
          <a:bodyPr wrap="square" rtlCol="0">
            <a:spAutoFit/>
          </a:bodyPr>
          <a:lstStyle/>
          <a:p>
            <a:r>
              <a:rPr lang="en-US" sz="2000" dirty="0">
                <a:latin typeface="Arial Narrow" panose="020B0604020202020204" pitchFamily="34" charset="0"/>
                <a:cs typeface="Arial Narrow" panose="020B0604020202020204" pitchFamily="34" charset="0"/>
              </a:rPr>
              <a:t>To revive concept of worldwide mission and sacrifice for </a:t>
            </a:r>
          </a:p>
          <a:p>
            <a:r>
              <a:rPr lang="en-US" sz="2000" dirty="0">
                <a:latin typeface="Arial Narrow" panose="020B0604020202020204" pitchFamily="34" charset="0"/>
                <a:cs typeface="Arial Narrow" panose="020B0604020202020204" pitchFamily="34" charset="0"/>
              </a:rPr>
              <a:t>mission as a way of life involving every church member, young and old, in the joy of witnessing for Christ and making disciples </a:t>
            </a:r>
          </a:p>
        </p:txBody>
      </p:sp>
    </p:spTree>
    <p:extLst>
      <p:ext uri="{BB962C8B-B14F-4D97-AF65-F5344CB8AC3E}">
        <p14:creationId xmlns:p14="http://schemas.microsoft.com/office/powerpoint/2010/main" val="1968260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p:cTn id="1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p:cTn id="2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85A2600-4852-BB45-89CE-6A489DA68617}"/>
              </a:ext>
            </a:extLst>
          </p:cNvPr>
          <p:cNvSpPr>
            <a:spLocks noGrp="1"/>
          </p:cNvSpPr>
          <p:nvPr>
            <p:ph type="title"/>
          </p:nvPr>
        </p:nvSpPr>
        <p:spPr>
          <a:xfrm>
            <a:off x="5559997" y="411726"/>
            <a:ext cx="6111903" cy="1775743"/>
          </a:xfrm>
        </p:spPr>
        <p:txBody>
          <a:bodyPr>
            <a:normAutofit fontScale="90000"/>
          </a:bodyPr>
          <a:lstStyle/>
          <a:p>
            <a:r>
              <a:rPr lang="en-US" sz="3100" b="1" dirty="0">
                <a:solidFill>
                  <a:srgbClr val="000000"/>
                </a:solidFill>
                <a:latin typeface="Arial Narrow" panose="020B0604020202020204" pitchFamily="34" charset="0"/>
                <a:cs typeface="Arial Narrow" panose="020B0604020202020204" pitchFamily="34" charset="0"/>
              </a:rPr>
              <a:t>Objective #2	 </a:t>
            </a:r>
            <a:br>
              <a:rPr lang="en-US" sz="1800" b="1" dirty="0">
                <a:solidFill>
                  <a:srgbClr val="000000"/>
                </a:solidFill>
                <a:latin typeface="Arial Narrow" panose="020B0604020202020204" pitchFamily="34" charset="0"/>
                <a:cs typeface="Arial Narrow" panose="020B0604020202020204" pitchFamily="34" charset="0"/>
              </a:rPr>
            </a:br>
            <a:br>
              <a:rPr lang="en-US" sz="1800" b="1" dirty="0">
                <a:solidFill>
                  <a:srgbClr val="000000"/>
                </a:solidFill>
                <a:latin typeface="Arial Narrow" panose="020B0604020202020204" pitchFamily="34" charset="0"/>
                <a:cs typeface="Arial Narrow" panose="020B0604020202020204" pitchFamily="34" charset="0"/>
              </a:rPr>
            </a:br>
            <a:r>
              <a:rPr lang="en-US" sz="2700" b="1" dirty="0">
                <a:solidFill>
                  <a:srgbClr val="000000"/>
                </a:solidFill>
                <a:latin typeface="Arial Narrow" panose="020B0604020202020204" pitchFamily="34" charset="0"/>
                <a:cs typeface="Arial Narrow" panose="020B0604020202020204" pitchFamily="34" charset="0"/>
              </a:rPr>
              <a:t>To strengthen and diversify Adventist outreach in large cities, across the 10/40 Window, among unreached and under-reached people groups, and to non-Christian religions</a:t>
            </a:r>
            <a:endParaRPr lang="en-US" sz="1800" b="1" dirty="0">
              <a:solidFill>
                <a:srgbClr val="000000"/>
              </a:solidFill>
              <a:latin typeface="Arial Narrow" panose="020B0604020202020204" pitchFamily="34" charset="0"/>
              <a:cs typeface="Arial Narrow" panose="020B0604020202020204" pitchFamily="34" charset="0"/>
            </a:endParaRP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young child wearing a hat&#10;&#10;Description automatically generated">
            <a:extLst>
              <a:ext uri="{FF2B5EF4-FFF2-40B4-BE49-F238E27FC236}">
                <a16:creationId xmlns:a16="http://schemas.microsoft.com/office/drawing/2014/main" id="{D87E027C-FE14-2C48-A1CD-2FC48D6DAB0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Content Placeholder 4">
            <a:extLst>
              <a:ext uri="{FF2B5EF4-FFF2-40B4-BE49-F238E27FC236}">
                <a16:creationId xmlns:a16="http://schemas.microsoft.com/office/drawing/2014/main" id="{8019AD5D-43FF-154B-B37D-56D946FF3674}"/>
              </a:ext>
            </a:extLst>
          </p:cNvPr>
          <p:cNvSpPr>
            <a:spLocks noGrp="1"/>
          </p:cNvSpPr>
          <p:nvPr>
            <p:ph idx="1"/>
          </p:nvPr>
        </p:nvSpPr>
        <p:spPr>
          <a:xfrm>
            <a:off x="5439401" y="2703090"/>
            <a:ext cx="6833798" cy="3639289"/>
          </a:xfrm>
        </p:spPr>
        <p:txBody>
          <a:bodyPr anchor="ctr">
            <a:noAutofit/>
          </a:bodyPr>
          <a:lstStyle/>
          <a:p>
            <a:pPr marL="0" indent="0">
              <a:spcBef>
                <a:spcPts val="0"/>
              </a:spcBef>
              <a:buNone/>
            </a:pPr>
            <a:r>
              <a:rPr lang="en-US" b="1" dirty="0">
                <a:solidFill>
                  <a:srgbClr val="FF0000"/>
                </a:solidFill>
              </a:rPr>
              <a:t>KPI 2.5</a:t>
            </a:r>
            <a:r>
              <a:rPr lang="en-US" b="1" dirty="0">
                <a:solidFill>
                  <a:srgbClr val="000000"/>
                </a:solidFill>
              </a:rPr>
              <a:t>   GC departments facilitate, initiate, and liaise between interdivisional mission projects, with active support from division and union leadership.</a:t>
            </a:r>
          </a:p>
          <a:p>
            <a:pPr marL="0" indent="0">
              <a:spcBef>
                <a:spcPts val="0"/>
              </a:spcBef>
              <a:buNone/>
            </a:pPr>
            <a:r>
              <a:rPr lang="en-US" b="1" u="sng" dirty="0">
                <a:solidFill>
                  <a:srgbClr val="000000"/>
                </a:solidFill>
              </a:rPr>
              <a:t>Action Plans:</a:t>
            </a:r>
            <a:r>
              <a:rPr lang="en-US" b="1" dirty="0">
                <a:solidFill>
                  <a:srgbClr val="000000"/>
                </a:solidFill>
              </a:rPr>
              <a:t>  </a:t>
            </a:r>
            <a:r>
              <a:rPr lang="en-US" dirty="0">
                <a:solidFill>
                  <a:srgbClr val="000000"/>
                </a:solidFill>
              </a:rPr>
              <a:t>*GC CHM &amp; division CHM directors to work with officers of the division and union levels to support mission project to reach children in the cities and the 10/40 Window.</a:t>
            </a:r>
          </a:p>
          <a:p>
            <a:pPr marL="0" indent="0">
              <a:spcBef>
                <a:spcPts val="0"/>
              </a:spcBef>
              <a:buNone/>
            </a:pPr>
            <a:r>
              <a:rPr lang="en-US" dirty="0">
                <a:solidFill>
                  <a:srgbClr val="000000"/>
                </a:solidFill>
              </a:rPr>
              <a:t>*Work with unions in Kenya to assist with the Street Children project.</a:t>
            </a:r>
          </a:p>
        </p:txBody>
      </p:sp>
      <p:pic>
        <p:nvPicPr>
          <p:cNvPr id="8" name="Picture 7" descr="A close up of a sign&#10;&#10;Description automatically generate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1647" y="6257734"/>
            <a:ext cx="1174921" cy="461576"/>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7940" y="6175466"/>
            <a:ext cx="662884" cy="662884"/>
          </a:xfrm>
          <a:prstGeom prst="rect">
            <a:avLst/>
          </a:prstGeom>
        </p:spPr>
      </p:pic>
    </p:spTree>
    <p:extLst>
      <p:ext uri="{BB962C8B-B14F-4D97-AF65-F5344CB8AC3E}">
        <p14:creationId xmlns:p14="http://schemas.microsoft.com/office/powerpoint/2010/main" val="2600007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2592</Words>
  <Application>Microsoft Macintosh PowerPoint</Application>
  <PresentationFormat>Widescreen</PresentationFormat>
  <Paragraphs>210</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Narrow</vt:lpstr>
      <vt:lpstr>Arial Rounded MT Bold</vt:lpstr>
      <vt:lpstr>Calibri</vt:lpstr>
      <vt:lpstr>Calibri Light</vt:lpstr>
      <vt:lpstr>Times New Roman</vt:lpstr>
      <vt:lpstr>Office Theme</vt:lpstr>
      <vt:lpstr>PowerPoint Presentation</vt:lpstr>
      <vt:lpstr>PowerPoint Presentation</vt:lpstr>
      <vt:lpstr>Strategic Plan Objectives    </vt:lpstr>
      <vt:lpstr>I. Mission     Objectives</vt:lpstr>
      <vt:lpstr>II.  Spiritual Growth  Objectives  </vt:lpstr>
      <vt:lpstr>PowerPoint Presentation</vt:lpstr>
      <vt:lpstr>PowerPoint Presentation</vt:lpstr>
      <vt:lpstr>MISSION OBJECTIVES #1   Key Performance Indicators (KPI)</vt:lpstr>
      <vt:lpstr>Objective #2    To strengthen and diversify Adventist outreach in large cities, across the 10/40 Window, among unreached and under-reached people groups, and to non-Christian religions</vt:lpstr>
      <vt:lpstr>PowerPoint Presentation</vt:lpstr>
      <vt:lpstr>SPIRITUAL GROWTH OBJECTIVES #5   Key Performance Indicators (KPI)</vt:lpstr>
      <vt:lpstr>SPIRITUAL GROWTH OBJECTIVES #5   Key Performance Indicators (KPI)</vt:lpstr>
      <vt:lpstr>SPIRITUAL GROWTH OBJECTIVES #5   Key Performance Indicators (KPI)</vt:lpstr>
      <vt:lpstr>PowerPoint Presentation</vt:lpstr>
      <vt:lpstr>KPI 5.4   Increased number of children and teens using Adventist social media when studying the Bible, to learn about Ellen White and read her writings, in personal devotions, and to promote mission.  Action Plans: *Recommend children &amp; teens to use online Bible study, such as KidZone (VOP). *Recommend children &amp; teens to use God’s Messengers, Meeting Kids’ Needs an online study based on Ellen White’s counsels at http://whiteestate.org  </vt:lpstr>
      <vt:lpstr>PowerPoint Presentation</vt:lpstr>
      <vt:lpstr>KPI 5.7   Evidence of better understanding of the prophetic role of Ellen White and the  process of inspiration </vt:lpstr>
      <vt:lpstr>KPI 5.8    Increased availability in local languages of Ellen White’s writings in print,  braille, and audiobooks as well as on websites, mobile devices, and social media</vt:lpstr>
      <vt:lpstr>PowerPoint Presentation</vt:lpstr>
      <vt:lpstr>SPIRITUAL GROWTH OBJECTIVES #6   Key    Performance Indicators (KPI)</vt:lpstr>
      <vt:lpstr>KPI 6.2     Evidence of greater unity and community among church members, of reduced conflict in local churches, and of an active commitment to zero tolerance of physical, emotional, and sexual abuse.  </vt:lpstr>
      <vt:lpstr>PowerPoint Presentation</vt:lpstr>
      <vt:lpstr>PowerPoint Presentation</vt:lpstr>
      <vt:lpstr>PowerPoint Presentation</vt:lpstr>
      <vt:lpstr>PowerPoint Presentation</vt:lpstr>
      <vt:lpstr>SPIRITUAL GROWTH OBJECTIVES #7  Key Performance Indicators (KPI)</vt:lpstr>
      <vt:lpstr>PowerPoint Presentation</vt:lpstr>
      <vt:lpstr>LEADERSHIP OBJECTIVES #8  Key Performance Indicators (KPI)</vt:lpstr>
      <vt:lpstr>LEADERSHIPOBJECTIVES #9  Key Performance Indicators (KPI)</vt:lpstr>
      <vt:lpstr>LEADERSHIPOBJECTIVES #10  Key Performance Indicators (KPI)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 Linda Mei Lin</dc:creator>
  <cp:lastModifiedBy>Muganda, Tanya</cp:lastModifiedBy>
  <cp:revision>2</cp:revision>
  <dcterms:created xsi:type="dcterms:W3CDTF">2020-10-12T01:54:41Z</dcterms:created>
  <dcterms:modified xsi:type="dcterms:W3CDTF">2020-10-14T12:46:57Z</dcterms:modified>
</cp:coreProperties>
</file>