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59" r:id="rId3"/>
    <p:sldId id="260" r:id="rId4"/>
    <p:sldId id="265" r:id="rId5"/>
    <p:sldId id="271" r:id="rId6"/>
    <p:sldId id="272" r:id="rId7"/>
    <p:sldId id="257" r:id="rId8"/>
    <p:sldId id="258" r:id="rId9"/>
    <p:sldId id="269" r:id="rId10"/>
    <p:sldId id="270" r:id="rId11"/>
    <p:sldId id="273" r:id="rId12"/>
    <p:sldId id="261" r:id="rId13"/>
    <p:sldId id="262" r:id="rId14"/>
    <p:sldId id="263" r:id="rId15"/>
    <p:sldId id="264" r:id="rId16"/>
    <p:sldId id="266" r:id="rId17"/>
    <p:sldId id="267" r:id="rId18"/>
    <p:sldId id="268" r:id="rId1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678" y="102"/>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EF0CB6-270F-4918-A2DA-FA82C19E2929}" type="datetimeFigureOut">
              <a:rPr lang="fr-FR" smtClean="0"/>
              <a:t>03/03/2025</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8E8B7C-25DF-4D35-ADCF-A4586BF10B95}" type="slidenum">
              <a:rPr lang="fr-FR" smtClean="0"/>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81000" y="685800"/>
            <a:ext cx="6096000" cy="3429000"/>
          </a:xfrm>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3B8E8B7C-25DF-4D35-ADCF-A4586BF10B95}" type="slidenum">
              <a:rPr lang="fr-FR" smtClean="0"/>
              <a:t>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3048000" y="3124200"/>
            <a:ext cx="8229600" cy="1894362"/>
          </a:xfrm>
        </p:spPr>
        <p:txBody>
          <a:bodyPr/>
          <a:lstStyle>
            <a:lvl1pPr>
              <a:defRPr b="1"/>
            </a:lvl1pPr>
          </a:lstStyle>
          <a:p>
            <a:r>
              <a:rPr kumimoji="0" lang="fr-FR"/>
              <a:t>Cliquez pour modifier le style du titre</a:t>
            </a:r>
            <a:endParaRPr kumimoji="0" lang="en-US"/>
          </a:p>
        </p:txBody>
      </p:sp>
      <p:sp>
        <p:nvSpPr>
          <p:cNvPr id="9" name="Sous-titre 8"/>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28" name="Espace réservé de la date 27"/>
          <p:cNvSpPr>
            <a:spLocks noGrp="1"/>
          </p:cNvSpPr>
          <p:nvPr>
            <p:ph type="dt" sz="half" idx="10"/>
          </p:nvPr>
        </p:nvSpPr>
        <p:spPr bwMode="auto">
          <a:xfrm rot="5400000">
            <a:off x="10733828" y="1110597"/>
            <a:ext cx="2286000" cy="508000"/>
          </a:xfrm>
        </p:spPr>
        <p:txBody>
          <a:bodyPr/>
          <a:lstStyle/>
          <a:p>
            <a:fld id="{A63FEC00-F92A-4291-AA8F-7065E8E21B56}" type="datetimeFigureOut">
              <a:rPr lang="fr-FR" smtClean="0"/>
              <a:pPr/>
              <a:t>03/03/2025</a:t>
            </a:fld>
            <a:endParaRPr lang="fr-FR"/>
          </a:p>
        </p:txBody>
      </p:sp>
      <p:sp>
        <p:nvSpPr>
          <p:cNvPr id="17" name="Espace réservé du pied de page 16"/>
          <p:cNvSpPr>
            <a:spLocks noGrp="1"/>
          </p:cNvSpPr>
          <p:nvPr>
            <p:ph type="ftr" sz="quarter" idx="11"/>
          </p:nvPr>
        </p:nvSpPr>
        <p:spPr bwMode="auto">
          <a:xfrm rot="5400000">
            <a:off x="10045959" y="4117661"/>
            <a:ext cx="3657600" cy="512064"/>
          </a:xfrm>
        </p:spPr>
        <p:txBody>
          <a:bodyPr/>
          <a:lstStyle/>
          <a:p>
            <a:endParaRPr lang="fr-FR"/>
          </a:p>
        </p:txBody>
      </p:sp>
      <p:sp>
        <p:nvSpPr>
          <p:cNvPr id="10" name="Rectangle 9"/>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2" name="Rectangle 11"/>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4" name="Rectangle 13"/>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9" name="Rectangle 18"/>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1" name="Connecteur droit 10"/>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8" name="Connecteur droit 17"/>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20" name="Connecteur droit 19"/>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6" name="Connecteur droit 15"/>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5" name="Connecteur droit 14"/>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22" name="Connecteur droit 21"/>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27" name="Rectangle 26"/>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1" name="Ellipse 20"/>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3" name="Ellipse 22"/>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4" name="Ellipse 23"/>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6" name="Ellipse 25"/>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5" name="Ellipse 24"/>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9" name="Espace réservé du numéro de diapositive 28"/>
          <p:cNvSpPr>
            <a:spLocks noGrp="1"/>
          </p:cNvSpPr>
          <p:nvPr>
            <p:ph type="sldNum" sz="quarter" idx="12"/>
          </p:nvPr>
        </p:nvSpPr>
        <p:spPr bwMode="auto">
          <a:xfrm>
            <a:off x="1767392" y="4928702"/>
            <a:ext cx="812800" cy="517524"/>
          </a:xfrm>
        </p:spPr>
        <p:txBody>
          <a:bodyPr/>
          <a:lstStyle/>
          <a:p>
            <a:fld id="{9D38F010-9866-43DD-BBE5-CACDFCC3E763}"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A63FEC00-F92A-4291-AA8F-7065E8E21B56}" type="datetimeFigureOut">
              <a:rPr lang="fr-FR" smtClean="0"/>
              <a:pPr/>
              <a:t>03/03/2025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D38F010-9866-43DD-BBE5-CACDFCC3E763}"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9200" y="274640"/>
            <a:ext cx="2235200" cy="5851525"/>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609600" y="274639"/>
            <a:ext cx="8026400" cy="5851525"/>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A63FEC00-F92A-4291-AA8F-7065E8E21B56}" type="datetimeFigureOut">
              <a:rPr lang="fr-FR" smtClean="0"/>
              <a:pPr/>
              <a:t>03/03/2025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D38F010-9866-43DD-BBE5-CACDFCC3E763}"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8" name="Espace réservé du contenu 7"/>
          <p:cNvSpPr>
            <a:spLocks noGrp="1"/>
          </p:cNvSpPr>
          <p:nvPr>
            <p:ph sz="quarter" idx="1"/>
          </p:nvPr>
        </p:nvSpPr>
        <p:spPr>
          <a:xfrm>
            <a:off x="609600" y="1600200"/>
            <a:ext cx="9956800" cy="4873752"/>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4"/>
          </p:nvPr>
        </p:nvSpPr>
        <p:spPr/>
        <p:txBody>
          <a:bodyPr rtlCol="0"/>
          <a:lstStyle/>
          <a:p>
            <a:fld id="{A63FEC00-F92A-4291-AA8F-7065E8E21B56}" type="datetimeFigureOut">
              <a:rPr lang="fr-FR" smtClean="0"/>
              <a:pPr/>
              <a:t>03/03/2025</a:t>
            </a:fld>
            <a:endParaRPr lang="fr-FR"/>
          </a:p>
        </p:txBody>
      </p:sp>
      <p:sp>
        <p:nvSpPr>
          <p:cNvPr id="9" name="Espace réservé du numéro de diapositive 8"/>
          <p:cNvSpPr>
            <a:spLocks noGrp="1"/>
          </p:cNvSpPr>
          <p:nvPr>
            <p:ph type="sldNum" sz="quarter" idx="15"/>
          </p:nvPr>
        </p:nvSpPr>
        <p:spPr/>
        <p:txBody>
          <a:bodyPr rtlCol="0"/>
          <a:lstStyle/>
          <a:p>
            <a:fld id="{9D38F010-9866-43DD-BBE5-CACDFCC3E763}" type="slidenum">
              <a:rPr lang="fr-FR" smtClean="0"/>
              <a:pPr/>
              <a:t>‹N°›</a:t>
            </a:fld>
            <a:endParaRPr lang="fr-FR"/>
          </a:p>
        </p:txBody>
      </p:sp>
      <p:sp>
        <p:nvSpPr>
          <p:cNvPr id="10" name="Espace réservé du pied de page 9"/>
          <p:cNvSpPr>
            <a:spLocks noGrp="1"/>
          </p:cNvSpPr>
          <p:nvPr>
            <p:ph type="ftr" sz="quarter" idx="16"/>
          </p:nvPr>
        </p:nvSpPr>
        <p:spPr/>
        <p:txBody>
          <a:bodyPr rtlCol="0"/>
          <a:lstStyle/>
          <a:p>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3048000" y="2895600"/>
            <a:ext cx="8229600" cy="2053590"/>
          </a:xfrm>
        </p:spPr>
        <p:txBody>
          <a:bodyPr/>
          <a:lstStyle>
            <a:lvl1pPr algn="l">
              <a:buNone/>
              <a:defRPr sz="3000" b="1" cap="small" baseline="0"/>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bwMode="auto">
          <a:xfrm rot="5400000">
            <a:off x="10732008" y="1106932"/>
            <a:ext cx="2286000" cy="508000"/>
          </a:xfrm>
        </p:spPr>
        <p:txBody>
          <a:bodyPr/>
          <a:lstStyle/>
          <a:p>
            <a:fld id="{A63FEC00-F92A-4291-AA8F-7065E8E21B56}" type="datetimeFigureOut">
              <a:rPr lang="fr-FR" smtClean="0"/>
              <a:pPr/>
              <a:t>03/03/2025</a:t>
            </a:fld>
            <a:endParaRPr lang="fr-FR"/>
          </a:p>
        </p:txBody>
      </p:sp>
      <p:sp>
        <p:nvSpPr>
          <p:cNvPr id="5" name="Espace réservé du pied de page 4"/>
          <p:cNvSpPr>
            <a:spLocks noGrp="1"/>
          </p:cNvSpPr>
          <p:nvPr>
            <p:ph type="ftr" sz="quarter" idx="11"/>
          </p:nvPr>
        </p:nvSpPr>
        <p:spPr bwMode="auto">
          <a:xfrm rot="5400000">
            <a:off x="10046208" y="4114800"/>
            <a:ext cx="3657600" cy="512064"/>
          </a:xfrm>
        </p:spPr>
        <p:txBody>
          <a:bodyPr/>
          <a:lstStyle/>
          <a:p>
            <a:endParaRPr lang="fr-FR"/>
          </a:p>
        </p:txBody>
      </p:sp>
      <p:sp>
        <p:nvSpPr>
          <p:cNvPr id="9" name="Rectangle 8"/>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0" name="Rectangle 9"/>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1" name="Rectangle 10"/>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2" name="Rectangle 11"/>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3" name="Connecteur droit 12"/>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4" name="Connecteur droit 13"/>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5" name="Connecteur droit 14"/>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6" name="Connecteur droit 15"/>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7" name="Connecteur droit 16"/>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8" name="Rectangle 17"/>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9" name="Ellipse 18"/>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0" name="Ellipse 19"/>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1" name="Ellipse 20"/>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2" name="Ellipse 21"/>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3" name="Ellipse 22"/>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6" name="Connecteur droit 25"/>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6" name="Espace réservé du numéro de diapositive 5"/>
          <p:cNvSpPr>
            <a:spLocks noGrp="1"/>
          </p:cNvSpPr>
          <p:nvPr>
            <p:ph type="sldNum" sz="quarter" idx="12"/>
          </p:nvPr>
        </p:nvSpPr>
        <p:spPr bwMode="auto">
          <a:xfrm>
            <a:off x="1787488" y="4928702"/>
            <a:ext cx="812800" cy="517524"/>
          </a:xfrm>
        </p:spPr>
        <p:txBody>
          <a:bodyPr/>
          <a:lstStyle/>
          <a:p>
            <a:fld id="{9D38F010-9866-43DD-BBE5-CACDFCC3E763}"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5" name="Espace réservé de la date 4"/>
          <p:cNvSpPr>
            <a:spLocks noGrp="1"/>
          </p:cNvSpPr>
          <p:nvPr>
            <p:ph type="dt" sz="half" idx="10"/>
          </p:nvPr>
        </p:nvSpPr>
        <p:spPr/>
        <p:txBody>
          <a:bodyPr/>
          <a:lstStyle/>
          <a:p>
            <a:fld id="{A63FEC00-F92A-4291-AA8F-7065E8E21B56}" type="datetimeFigureOut">
              <a:rPr lang="fr-FR" smtClean="0"/>
              <a:pPr/>
              <a:t>03/03/2025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D38F010-9866-43DD-BBE5-CACDFCC3E763}" type="slidenum">
              <a:rPr lang="fr-FR" smtClean="0"/>
              <a:pPr/>
              <a:t>‹N°›</a:t>
            </a:fld>
            <a:endParaRPr lang="fr-FR"/>
          </a:p>
        </p:txBody>
      </p:sp>
      <p:sp>
        <p:nvSpPr>
          <p:cNvPr id="9" name="Espace réservé du contenu 8"/>
          <p:cNvSpPr>
            <a:spLocks noGrp="1"/>
          </p:cNvSpPr>
          <p:nvPr>
            <p:ph sz="quarter" idx="1"/>
          </p:nvPr>
        </p:nvSpPr>
        <p:spPr>
          <a:xfrm>
            <a:off x="609600" y="1600200"/>
            <a:ext cx="4876800" cy="4572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1" name="Espace réservé du contenu 10"/>
          <p:cNvSpPr>
            <a:spLocks noGrp="1"/>
          </p:cNvSpPr>
          <p:nvPr>
            <p:ph sz="quarter" idx="2"/>
          </p:nvPr>
        </p:nvSpPr>
        <p:spPr>
          <a:xfrm>
            <a:off x="5693664" y="1600200"/>
            <a:ext cx="4876800" cy="4572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09600" y="273050"/>
            <a:ext cx="10058400" cy="1143000"/>
          </a:xfrm>
        </p:spPr>
        <p:txBody>
          <a:bodyPr anchor="b"/>
          <a:lstStyle>
            <a:lvl1pPr>
              <a:defRPr/>
            </a:lvl1pPr>
          </a:lstStyle>
          <a:p>
            <a:r>
              <a:rPr kumimoji="0" lang="fr-FR"/>
              <a:t>Cliquez pour modifier le style du titre</a:t>
            </a:r>
            <a:endParaRPr kumimoji="0" lang="en-US"/>
          </a:p>
        </p:txBody>
      </p:sp>
      <p:sp>
        <p:nvSpPr>
          <p:cNvPr id="7" name="Espace réservé de la date 6"/>
          <p:cNvSpPr>
            <a:spLocks noGrp="1"/>
          </p:cNvSpPr>
          <p:nvPr>
            <p:ph type="dt" sz="half" idx="10"/>
          </p:nvPr>
        </p:nvSpPr>
        <p:spPr/>
        <p:txBody>
          <a:bodyPr/>
          <a:lstStyle/>
          <a:p>
            <a:fld id="{A63FEC00-F92A-4291-AA8F-7065E8E21B56}" type="datetimeFigureOut">
              <a:rPr lang="fr-FR" smtClean="0"/>
              <a:pPr/>
              <a:t>03/03/2025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D38F010-9866-43DD-BBE5-CACDFCC3E763}" type="slidenum">
              <a:rPr lang="fr-FR" smtClean="0"/>
              <a:pPr/>
              <a:t>‹N°›</a:t>
            </a:fld>
            <a:endParaRPr lang="fr-FR"/>
          </a:p>
        </p:txBody>
      </p:sp>
      <p:sp>
        <p:nvSpPr>
          <p:cNvPr id="11" name="Espace réservé du contenu 10"/>
          <p:cNvSpPr>
            <a:spLocks noGrp="1"/>
          </p:cNvSpPr>
          <p:nvPr>
            <p:ph sz="quarter" idx="2"/>
          </p:nvPr>
        </p:nvSpPr>
        <p:spPr>
          <a:xfrm>
            <a:off x="609600" y="2362200"/>
            <a:ext cx="4876800" cy="38862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3" name="Espace réservé du contenu 12"/>
          <p:cNvSpPr>
            <a:spLocks noGrp="1"/>
          </p:cNvSpPr>
          <p:nvPr>
            <p:ph sz="quarter" idx="4"/>
          </p:nvPr>
        </p:nvSpPr>
        <p:spPr>
          <a:xfrm>
            <a:off x="5829300" y="2362200"/>
            <a:ext cx="4876800" cy="38862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2" name="Espace réservé du texte 11"/>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a:t>Cliquez pour modifier les styles du texte du masque</a:t>
            </a:r>
          </a:p>
        </p:txBody>
      </p:sp>
      <p:sp>
        <p:nvSpPr>
          <p:cNvPr id="14" name="Espace réservé du texte 13"/>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6" name="Espace réservé de la date 5"/>
          <p:cNvSpPr>
            <a:spLocks noGrp="1"/>
          </p:cNvSpPr>
          <p:nvPr>
            <p:ph type="dt" sz="half" idx="10"/>
          </p:nvPr>
        </p:nvSpPr>
        <p:spPr/>
        <p:txBody>
          <a:bodyPr rtlCol="0"/>
          <a:lstStyle/>
          <a:p>
            <a:fld id="{A63FEC00-F92A-4291-AA8F-7065E8E21B56}" type="datetimeFigureOut">
              <a:rPr lang="fr-FR" smtClean="0"/>
              <a:pPr/>
              <a:t>03/03/2025</a:t>
            </a:fld>
            <a:endParaRPr lang="fr-FR"/>
          </a:p>
        </p:txBody>
      </p:sp>
      <p:sp>
        <p:nvSpPr>
          <p:cNvPr id="7" name="Espace réservé du numéro de diapositive 6"/>
          <p:cNvSpPr>
            <a:spLocks noGrp="1"/>
          </p:cNvSpPr>
          <p:nvPr>
            <p:ph type="sldNum" sz="quarter" idx="11"/>
          </p:nvPr>
        </p:nvSpPr>
        <p:spPr/>
        <p:txBody>
          <a:bodyPr rtlCol="0"/>
          <a:lstStyle/>
          <a:p>
            <a:fld id="{9D38F010-9866-43DD-BBE5-CACDFCC3E763}" type="slidenum">
              <a:rPr lang="fr-FR" smtClean="0"/>
              <a:pPr/>
              <a:t>‹N°›</a:t>
            </a:fld>
            <a:endParaRPr lang="fr-FR"/>
          </a:p>
        </p:txBody>
      </p:sp>
      <p:sp>
        <p:nvSpPr>
          <p:cNvPr id="8" name="Espace réservé du pied de page 7"/>
          <p:cNvSpPr>
            <a:spLocks noGrp="1"/>
          </p:cNvSpPr>
          <p:nvPr>
            <p:ph type="ftr" sz="quarter" idx="12"/>
          </p:nvPr>
        </p:nvSpPr>
        <p:spPr/>
        <p:txBody>
          <a:bodyPr rtlCol="0"/>
          <a:lstStyle/>
          <a:p>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63FEC00-F92A-4291-AA8F-7065E8E21B56}" type="datetimeFigureOut">
              <a:rPr lang="fr-FR" smtClean="0"/>
              <a:pPr/>
              <a:t>03/03/2025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D38F010-9866-43DD-BBE5-CACDFCC3E763}"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2" name="Titre 1"/>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fr-FR"/>
              <a:t>Cliquez pour modifier le style du titre</a:t>
            </a:r>
            <a:endParaRPr kumimoji="0" lang="en-US"/>
          </a:p>
        </p:txBody>
      </p:sp>
      <p:sp>
        <p:nvSpPr>
          <p:cNvPr id="3" name="Espace réservé du texte 2"/>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a:t>Cliquez pour modifier les styles du texte du masque</a:t>
            </a:r>
          </a:p>
        </p:txBody>
      </p:sp>
      <p:sp>
        <p:nvSpPr>
          <p:cNvPr id="8" name="Connecteur droit 7"/>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9" name="Connecteur droit 8"/>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11" name="Connecteur droit 10"/>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2" name="Rectangle 11"/>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3" name="Connecteur droit 12"/>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4" name="Ellipse 13"/>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8" name="Espace réservé du contenu 17"/>
          <p:cNvSpPr>
            <a:spLocks noGrp="1"/>
          </p:cNvSpPr>
          <p:nvPr>
            <p:ph sz="quarter" idx="1"/>
          </p:nvPr>
        </p:nvSpPr>
        <p:spPr>
          <a:xfrm>
            <a:off x="406400" y="274320"/>
            <a:ext cx="7518400" cy="6327648"/>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21" name="Espace réservé de la date 20"/>
          <p:cNvSpPr>
            <a:spLocks noGrp="1"/>
          </p:cNvSpPr>
          <p:nvPr>
            <p:ph type="dt" sz="half" idx="14"/>
          </p:nvPr>
        </p:nvSpPr>
        <p:spPr/>
        <p:txBody>
          <a:bodyPr rtlCol="0"/>
          <a:lstStyle/>
          <a:p>
            <a:fld id="{A63FEC00-F92A-4291-AA8F-7065E8E21B56}" type="datetimeFigureOut">
              <a:rPr lang="fr-FR" smtClean="0"/>
              <a:pPr/>
              <a:t>03/03/2025</a:t>
            </a:fld>
            <a:endParaRPr lang="fr-FR"/>
          </a:p>
        </p:txBody>
      </p:sp>
      <p:sp>
        <p:nvSpPr>
          <p:cNvPr id="22" name="Espace réservé du numéro de diapositive 21"/>
          <p:cNvSpPr>
            <a:spLocks noGrp="1"/>
          </p:cNvSpPr>
          <p:nvPr>
            <p:ph type="sldNum" sz="quarter" idx="15"/>
          </p:nvPr>
        </p:nvSpPr>
        <p:spPr/>
        <p:txBody>
          <a:bodyPr rtlCol="0"/>
          <a:lstStyle/>
          <a:p>
            <a:fld id="{9D38F010-9866-43DD-BBE5-CACDFCC3E763}" type="slidenum">
              <a:rPr lang="fr-FR" smtClean="0"/>
              <a:pPr/>
              <a:t>‹N°›</a:t>
            </a:fld>
            <a:endParaRPr lang="fr-FR"/>
          </a:p>
        </p:txBody>
      </p:sp>
      <p:sp>
        <p:nvSpPr>
          <p:cNvPr id="23" name="Espace réservé du pied de page 22"/>
          <p:cNvSpPr>
            <a:spLocks noGrp="1"/>
          </p:cNvSpPr>
          <p:nvPr>
            <p:ph type="ftr" sz="quarter" idx="16"/>
          </p:nvPr>
        </p:nvSpPr>
        <p:spPr/>
        <p:txBody>
          <a:bodyPr rtlCol="0"/>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3" name="Ellipse 12"/>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 name="Titre 1"/>
          <p:cNvSpPr>
            <a:spLocks noGrp="1"/>
          </p:cNvSpPr>
          <p:nvPr>
            <p:ph type="title"/>
          </p:nvPr>
        </p:nvSpPr>
        <p:spPr>
          <a:xfrm rot="5400000">
            <a:off x="5518404" y="3124200"/>
            <a:ext cx="6309360" cy="609600"/>
          </a:xfrm>
        </p:spPr>
        <p:txBody>
          <a:bodyPr anchor="b"/>
          <a:lstStyle>
            <a:lvl1pPr algn="l">
              <a:buNone/>
              <a:defRPr sz="2000" b="1"/>
            </a:lvl1pPr>
          </a:lstStyle>
          <a:p>
            <a:r>
              <a:rPr kumimoji="0" lang="fr-FR"/>
              <a:t>Cliquez pour modifier le style du titre</a:t>
            </a:r>
            <a:endParaRPr kumimoji="0" lang="en-US"/>
          </a:p>
        </p:txBody>
      </p:sp>
      <p:sp>
        <p:nvSpPr>
          <p:cNvPr id="3" name="Espace réservé pour une image  2"/>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a:t>Cliquez sur l'icône pour ajouter une image</a:t>
            </a:r>
            <a:endParaRPr kumimoji="0" lang="en-US" dirty="0"/>
          </a:p>
        </p:txBody>
      </p:sp>
      <p:sp>
        <p:nvSpPr>
          <p:cNvPr id="4" name="Espace réservé du texte 3"/>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a:t>Cliquez pour modifier les styles du texte du masque</a:t>
            </a:r>
          </a:p>
        </p:txBody>
      </p:sp>
      <p:sp>
        <p:nvSpPr>
          <p:cNvPr id="10" name="Connecteur droit 9"/>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1" name="Rectangle 10"/>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2" name="Connecteur droit 11"/>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9" name="Connecteur droit 18"/>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20" name="Connecteur droit 19"/>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17" name="Espace réservé de la date 16"/>
          <p:cNvSpPr>
            <a:spLocks noGrp="1"/>
          </p:cNvSpPr>
          <p:nvPr>
            <p:ph type="dt" sz="half" idx="10"/>
          </p:nvPr>
        </p:nvSpPr>
        <p:spPr/>
        <p:txBody>
          <a:bodyPr rtlCol="0"/>
          <a:lstStyle/>
          <a:p>
            <a:fld id="{A63FEC00-F92A-4291-AA8F-7065E8E21B56}" type="datetimeFigureOut">
              <a:rPr lang="fr-FR" smtClean="0"/>
              <a:pPr/>
              <a:t>03/03/2025</a:t>
            </a:fld>
            <a:endParaRPr lang="fr-FR"/>
          </a:p>
        </p:txBody>
      </p:sp>
      <p:sp>
        <p:nvSpPr>
          <p:cNvPr id="18" name="Espace réservé du numéro de diapositive 17"/>
          <p:cNvSpPr>
            <a:spLocks noGrp="1"/>
          </p:cNvSpPr>
          <p:nvPr>
            <p:ph type="sldNum" sz="quarter" idx="11"/>
          </p:nvPr>
        </p:nvSpPr>
        <p:spPr/>
        <p:txBody>
          <a:bodyPr rtlCol="0"/>
          <a:lstStyle/>
          <a:p>
            <a:fld id="{9D38F010-9866-43DD-BBE5-CACDFCC3E763}" type="slidenum">
              <a:rPr lang="fr-FR" smtClean="0"/>
              <a:pPr/>
              <a:t>‹N°›</a:t>
            </a:fld>
            <a:endParaRPr lang="fr-FR"/>
          </a:p>
        </p:txBody>
      </p:sp>
      <p:sp>
        <p:nvSpPr>
          <p:cNvPr id="21" name="Espace réservé du pied de page 20"/>
          <p:cNvSpPr>
            <a:spLocks noGrp="1"/>
          </p:cNvSpPr>
          <p:nvPr>
            <p:ph type="ftr" sz="quarter" idx="12"/>
          </p:nvPr>
        </p:nvSpPr>
        <p:spPr/>
        <p:txBody>
          <a:bodyPr rtlCol="0"/>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22" name="Espace réservé du titre 21"/>
          <p:cNvSpPr>
            <a:spLocks noGrp="1"/>
          </p:cNvSpPr>
          <p:nvPr>
            <p:ph type="title"/>
          </p:nvPr>
        </p:nvSpPr>
        <p:spPr>
          <a:xfrm>
            <a:off x="609600" y="274638"/>
            <a:ext cx="9956800" cy="1143000"/>
          </a:xfrm>
          <a:prstGeom prst="rect">
            <a:avLst/>
          </a:prstGeom>
        </p:spPr>
        <p:txBody>
          <a:bodyPr vert="horz" anchor="b">
            <a:normAutofit/>
          </a:bodyPr>
          <a:lstStyle/>
          <a:p>
            <a:r>
              <a:rPr kumimoji="0" lang="fr-FR"/>
              <a:t>Cliquez pour modifier le style du titre</a:t>
            </a:r>
            <a:endParaRPr kumimoji="0" lang="en-US"/>
          </a:p>
        </p:txBody>
      </p:sp>
      <p:sp>
        <p:nvSpPr>
          <p:cNvPr id="13" name="Espace réservé du texte 12"/>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4" name="Espace réservé de la date 13"/>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A63FEC00-F92A-4291-AA8F-7065E8E21B56}" type="datetimeFigureOut">
              <a:rPr lang="fr-FR" smtClean="0"/>
              <a:pPr/>
              <a:t>03/03/2025</a:t>
            </a:fld>
            <a:endParaRPr lang="fr-FR"/>
          </a:p>
        </p:txBody>
      </p:sp>
      <p:sp>
        <p:nvSpPr>
          <p:cNvPr id="3" name="Espace réservé du pied de page 2"/>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fr-FR"/>
          </a:p>
        </p:txBody>
      </p:sp>
      <p:sp>
        <p:nvSpPr>
          <p:cNvPr id="7" name="Connecteur droit 6"/>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9" name="Connecteur droit 8"/>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0" name="Rectangle 9"/>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1" name="Connecteur droit 10"/>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2" name="Ellipse 11"/>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3" name="Espace réservé du numéro de diapositive 22"/>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9D38F010-9866-43DD-BBE5-CACDFCC3E763}"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a:t>Eglise adventiste du 7</a:t>
            </a:r>
            <a:r>
              <a:rPr lang="fr-FR" baseline="30000" dirty="0"/>
              <a:t>ème</a:t>
            </a:r>
            <a:r>
              <a:rPr lang="fr-FR" dirty="0"/>
              <a:t> jour de la </a:t>
            </a:r>
            <a:r>
              <a:rPr lang="fr-FR" dirty="0" err="1"/>
              <a:t>guadeloupe</a:t>
            </a:r>
            <a:endParaRPr lang="fr-FR" dirty="0"/>
          </a:p>
        </p:txBody>
      </p:sp>
      <p:sp>
        <p:nvSpPr>
          <p:cNvPr id="3" name="Sous-titre 2"/>
          <p:cNvSpPr>
            <a:spLocks noGrp="1"/>
          </p:cNvSpPr>
          <p:nvPr>
            <p:ph type="subTitle" idx="1"/>
          </p:nvPr>
        </p:nvSpPr>
        <p:spPr/>
        <p:txBody>
          <a:bodyPr>
            <a:normAutofit/>
          </a:bodyPr>
          <a:lstStyle/>
          <a:p>
            <a:r>
              <a:rPr lang="fr-FR" sz="3600" dirty="0"/>
              <a:t>MINISTERE DE LA FEMME</a:t>
            </a:r>
          </a:p>
        </p:txBody>
      </p:sp>
      <p:pic>
        <p:nvPicPr>
          <p:cNvPr id="4" name="Image 3" descr="LOGO MIFEM.png"/>
          <p:cNvPicPr>
            <a:picLocks noChangeAspect="1"/>
          </p:cNvPicPr>
          <p:nvPr/>
        </p:nvPicPr>
        <p:blipFill>
          <a:blip r:embed="rId3"/>
          <a:stretch>
            <a:fillRect/>
          </a:stretch>
        </p:blipFill>
        <p:spPr>
          <a:xfrm>
            <a:off x="8239140" y="142852"/>
            <a:ext cx="2217420" cy="1318260"/>
          </a:xfrm>
          <a:prstGeom prst="rect">
            <a:avLst/>
          </a:prstGeom>
        </p:spPr>
      </p:pic>
      <p:pic>
        <p:nvPicPr>
          <p:cNvPr id="5" name="Image 4" descr="our_logo EGLISE ADVENTISTE DU 7ème jour.jpg"/>
          <p:cNvPicPr>
            <a:picLocks noChangeAspect="1"/>
          </p:cNvPicPr>
          <p:nvPr/>
        </p:nvPicPr>
        <p:blipFill>
          <a:blip r:embed="rId4"/>
          <a:stretch>
            <a:fillRect/>
          </a:stretch>
        </p:blipFill>
        <p:spPr>
          <a:xfrm>
            <a:off x="6524628" y="1"/>
            <a:ext cx="1785950" cy="1577589"/>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551384" y="500042"/>
            <a:ext cx="10297144" cy="5973910"/>
          </a:xfrm>
        </p:spPr>
        <p:txBody>
          <a:bodyPr>
            <a:normAutofit fontScale="92500" lnSpcReduction="20000"/>
          </a:bodyPr>
          <a:lstStyle/>
          <a:p>
            <a:r>
              <a:rPr lang="fr-FR" i="1" dirty="0"/>
              <a:t>« Dieu demande des ouvrières sincères, empressées, au cœur tendre et dévouées, et qui soient fidèles aux principes reçus. Il demande des femmes persévérantes, animées d'un esprit d'abnégation, et disposées à renoncer à leurs aises, des femmes qui concentrent toutes leurs aptitudes et toutes leurs possibilités sur le Christ. »</a:t>
            </a:r>
            <a:r>
              <a:rPr lang="fr-FR" dirty="0"/>
              <a:t> - Témoignages, vol. 2, p. 472.</a:t>
            </a:r>
          </a:p>
          <a:p>
            <a:pPr marL="0" indent="0">
              <a:buNone/>
            </a:pPr>
            <a:endParaRPr lang="fr-FR" dirty="0"/>
          </a:p>
          <a:p>
            <a:r>
              <a:rPr lang="fr-FR" i="1" dirty="0"/>
              <a:t>« Si là où il n'y a qu'une seule femme il y en avait vingt qui fassent de cette mission sacrée [les entretiens personnels] celle qui leur tient le plus à cœur, beaucoup plus de gens se convertiraient à la vérité. L'influence </a:t>
            </a:r>
            <a:r>
              <a:rPr lang="fr-FR" i="1" dirty="0" err="1"/>
              <a:t>ennoblissante</a:t>
            </a:r>
            <a:r>
              <a:rPr lang="fr-FR" i="1" dirty="0"/>
              <a:t> et apaisante des femmes chrétiennes est nécessaire à l'œuvre solennelle de la prédication de la vérité</a:t>
            </a:r>
            <a:r>
              <a:rPr lang="fr-FR" dirty="0"/>
              <a:t>. » - Evangéliser, p. 425.</a:t>
            </a:r>
          </a:p>
          <a:p>
            <a:pPr marL="0" indent="0">
              <a:buNone/>
            </a:pPr>
            <a:r>
              <a:rPr lang="fr-FR" dirty="0"/>
              <a:t> </a:t>
            </a:r>
          </a:p>
          <a:p>
            <a:r>
              <a:rPr lang="fr-FR" i="1" dirty="0"/>
              <a:t>« Les femmes peuvent être des instruments de justice, accomplissant un saint ministère. C’est Marie de </a:t>
            </a:r>
            <a:r>
              <a:rPr lang="fr-FR" i="1" dirty="0" err="1"/>
              <a:t>Magdala</a:t>
            </a:r>
            <a:r>
              <a:rPr lang="fr-FR" i="1" dirty="0"/>
              <a:t> qui annonça la première Jésus ressuscité… Si là où il n'y a qu'une seule femme il y en avait vingt qui fassent de cette mission sacrée [les entretiens personnels], celle qui leur tient le plus à cœur, beaucoup plus de gens se convertiraient à la vérité. L'influence </a:t>
            </a:r>
            <a:r>
              <a:rPr lang="fr-FR" i="1" dirty="0" err="1"/>
              <a:t>ennoblissante</a:t>
            </a:r>
            <a:r>
              <a:rPr lang="fr-FR" i="1" dirty="0"/>
              <a:t> et apaisante des femmes chrétiennes est nécessaire à l'œuvre solennelle de la prédication de la vérité</a:t>
            </a:r>
            <a:r>
              <a:rPr lang="fr-FR" dirty="0"/>
              <a:t>. » - Evangéliser, p. 425.</a:t>
            </a:r>
          </a:p>
          <a:p>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i="1" dirty="0">
                <a:solidFill>
                  <a:schemeClr val="accent3">
                    <a:lumMod val="60000"/>
                    <a:lumOff val="40000"/>
                  </a:schemeClr>
                </a:solidFill>
              </a:rPr>
              <a:t>Ce qu’il n’est pas …</a:t>
            </a:r>
            <a:br>
              <a:rPr lang="fr-FR" dirty="0"/>
            </a:br>
            <a:endParaRPr lang="fr-FR" dirty="0"/>
          </a:p>
        </p:txBody>
      </p:sp>
      <p:sp>
        <p:nvSpPr>
          <p:cNvPr id="3" name="Espace réservé du contenu 2"/>
          <p:cNvSpPr>
            <a:spLocks noGrp="1"/>
          </p:cNvSpPr>
          <p:nvPr>
            <p:ph sz="quarter" idx="1"/>
          </p:nvPr>
        </p:nvSpPr>
        <p:spPr/>
        <p:txBody>
          <a:bodyPr>
            <a:normAutofit/>
          </a:bodyPr>
          <a:lstStyle/>
          <a:p>
            <a:pPr lvl="0"/>
            <a:r>
              <a:rPr lang="fr-FR" dirty="0"/>
              <a:t>Ce n’est pas un forum pour permettre aux femmes d’exprimer leurs plaintes contre leurs employeurs, que celles-ci soient justifiées ou non.</a:t>
            </a:r>
          </a:p>
          <a:p>
            <a:pPr lvl="0"/>
            <a:r>
              <a:rPr lang="fr-FR" dirty="0"/>
              <a:t>Ce n’est pas un tremplin pour arriver à la consécration des femmes au ministère pastoral.</a:t>
            </a:r>
          </a:p>
          <a:p>
            <a:pPr lvl="0"/>
            <a:r>
              <a:rPr lang="fr-FR" dirty="0"/>
              <a:t>Ce n’est pas un lieu pour revendiquer l’égalité des droits.</a:t>
            </a:r>
          </a:p>
          <a:p>
            <a:pPr lvl="0"/>
            <a:r>
              <a:rPr lang="fr-FR" dirty="0"/>
              <a:t>Ce n’est pas un mouvement sexiste, agressif, ni misandre</a:t>
            </a:r>
            <a:r>
              <a:rPr lang="fr-FR" sz="1300" dirty="0"/>
              <a:t>( Qui éprouve, manifeste de l'aversion pour les personnes de sexe masculin (opposé à </a:t>
            </a:r>
            <a:r>
              <a:rPr lang="fr-FR" sz="1300" i="1" dirty="0"/>
              <a:t>misogyne</a:t>
            </a:r>
            <a:r>
              <a:rPr lang="fr-FR" sz="1300" dirty="0"/>
              <a:t>). </a:t>
            </a:r>
            <a:endParaRPr lang="fr-FR" dirty="0"/>
          </a:p>
          <a:p>
            <a:pPr lvl="0"/>
            <a:r>
              <a:rPr lang="fr-FR" dirty="0"/>
              <a:t>Ce n’est pas un lieu de loisirs, ni pour passer le temps, ni pour promouvoir des idées personnelles.</a:t>
            </a:r>
          </a:p>
          <a:p>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51384" y="274638"/>
            <a:ext cx="8897416" cy="654032"/>
          </a:xfrm>
        </p:spPr>
        <p:txBody>
          <a:bodyPr>
            <a:normAutofit/>
          </a:bodyPr>
          <a:lstStyle/>
          <a:p>
            <a:r>
              <a:rPr lang="fr-FR" dirty="0">
                <a:solidFill>
                  <a:schemeClr val="accent1">
                    <a:lumMod val="75000"/>
                  </a:schemeClr>
                </a:solidFill>
              </a:rPr>
              <a:t>A</a:t>
            </a:r>
            <a:r>
              <a:rPr lang="fr-FR" sz="3600" dirty="0">
                <a:solidFill>
                  <a:schemeClr val="accent1">
                    <a:lumMod val="75000"/>
                  </a:schemeClr>
                </a:solidFill>
              </a:rPr>
              <a:t>rticle</a:t>
            </a:r>
            <a:r>
              <a:rPr lang="fr-FR" dirty="0">
                <a:solidFill>
                  <a:schemeClr val="accent1">
                    <a:lumMod val="75000"/>
                  </a:schemeClr>
                </a:solidFill>
              </a:rPr>
              <a:t> 1</a:t>
            </a:r>
          </a:p>
        </p:txBody>
      </p:sp>
      <p:sp>
        <p:nvSpPr>
          <p:cNvPr id="3" name="Espace réservé du contenu 2"/>
          <p:cNvSpPr>
            <a:spLocks noGrp="1"/>
          </p:cNvSpPr>
          <p:nvPr>
            <p:ph sz="quarter" idx="1"/>
          </p:nvPr>
        </p:nvSpPr>
        <p:spPr>
          <a:xfrm>
            <a:off x="407368" y="1071546"/>
            <a:ext cx="9760598" cy="5402406"/>
          </a:xfrm>
        </p:spPr>
        <p:txBody>
          <a:bodyPr>
            <a:normAutofit/>
          </a:bodyPr>
          <a:lstStyle/>
          <a:p>
            <a:pPr algn="just"/>
            <a:r>
              <a:rPr lang="fr-FR" dirty="0"/>
              <a:t>Le département des Ministères des femmes existe pour soutenir, encourager et stimuler les femmes adventistes du 7</a:t>
            </a:r>
            <a:r>
              <a:rPr lang="fr-FR" baseline="30000" dirty="0"/>
              <a:t>e</a:t>
            </a:r>
            <a:r>
              <a:rPr lang="fr-FR" dirty="0"/>
              <a:t> jour dans leur cheminement quotidien de disciples de Jésus-Christ et membres de son Église mondiale. Le département des Ministères des femmes n’est pas sélectif et il s’adresse à toutes les catégories de femmes sans aucune forme d’exclusion.</a:t>
            </a:r>
          </a:p>
          <a:p>
            <a:pPr algn="just"/>
            <a:endParaRPr lang="fr-FR" dirty="0"/>
          </a:p>
          <a:p>
            <a:pPr algn="just">
              <a:buNone/>
            </a:pPr>
            <a:r>
              <a:rPr lang="fr-FR" sz="3000" dirty="0">
                <a:solidFill>
                  <a:schemeClr val="accent1">
                    <a:lumMod val="75000"/>
                  </a:schemeClr>
                </a:solidFill>
              </a:rPr>
              <a:t>ARTICLE 2</a:t>
            </a:r>
            <a:r>
              <a:rPr lang="fr-FR" dirty="0">
                <a:solidFill>
                  <a:schemeClr val="accent1">
                    <a:lumMod val="75000"/>
                  </a:schemeClr>
                </a:solidFill>
              </a:rPr>
              <a:t> </a:t>
            </a:r>
            <a:endParaRPr lang="fr-FR" dirty="0"/>
          </a:p>
          <a:p>
            <a:pPr>
              <a:buNone/>
            </a:pPr>
            <a:r>
              <a:rPr lang="fr-FR" b="1" dirty="0"/>
              <a:t> 	La responsable du département des Ministères des femmes  :</a:t>
            </a:r>
            <a:endParaRPr lang="fr-FR" dirty="0">
              <a:solidFill>
                <a:schemeClr val="accent1">
                  <a:lumMod val="75000"/>
                </a:schemeClr>
              </a:solidFill>
            </a:endParaRPr>
          </a:p>
          <a:p>
            <a:pPr algn="just"/>
            <a:r>
              <a:rPr lang="fr-FR" dirty="0"/>
              <a:t>Elle est élue par l’Église et doit développer des ministères spécifiques destinés à édifier les femmes et à les équiper pour le service de Dieu et de l’Église. </a:t>
            </a:r>
            <a:endParaRPr lang="fr-FR" dirty="0">
              <a:solidFill>
                <a:schemeClr val="accent1">
                  <a:lumMod val="75000"/>
                </a:schemeClr>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51384" y="274638"/>
            <a:ext cx="8897416" cy="706090"/>
          </a:xfrm>
        </p:spPr>
        <p:txBody>
          <a:bodyPr>
            <a:normAutofit/>
          </a:bodyPr>
          <a:lstStyle/>
          <a:p>
            <a:r>
              <a:rPr lang="fr-FR" sz="3200" dirty="0">
                <a:solidFill>
                  <a:schemeClr val="accent1">
                    <a:lumMod val="75000"/>
                  </a:schemeClr>
                </a:solidFill>
              </a:rPr>
              <a:t>ARTICLE 3</a:t>
            </a:r>
          </a:p>
        </p:txBody>
      </p:sp>
      <p:sp>
        <p:nvSpPr>
          <p:cNvPr id="3" name="Espace réservé du contenu 2"/>
          <p:cNvSpPr>
            <a:spLocks noGrp="1"/>
          </p:cNvSpPr>
          <p:nvPr>
            <p:ph sz="quarter" idx="1"/>
          </p:nvPr>
        </p:nvSpPr>
        <p:spPr>
          <a:xfrm>
            <a:off x="551384" y="857232"/>
            <a:ext cx="9402268" cy="5616720"/>
          </a:xfrm>
        </p:spPr>
        <p:txBody>
          <a:bodyPr>
            <a:normAutofit lnSpcReduction="10000"/>
          </a:bodyPr>
          <a:lstStyle/>
          <a:p>
            <a:pPr algn="just">
              <a:buNone/>
            </a:pPr>
            <a:r>
              <a:rPr lang="fr-FR" b="1" dirty="0"/>
              <a:t>	Le comité  du département des Ministères des femmes :</a:t>
            </a:r>
          </a:p>
          <a:p>
            <a:pPr algn="just">
              <a:buNone/>
            </a:pPr>
            <a:r>
              <a:rPr lang="fr-FR" dirty="0"/>
              <a:t>	La responsable travaille avec le pasteur et le comité d’Église pour créer un comité des Ministères des femmes afin d’établir des projets en faveur des femmes dans la communauté.</a:t>
            </a:r>
          </a:p>
          <a:p>
            <a:pPr algn="just">
              <a:buNone/>
            </a:pPr>
            <a:r>
              <a:rPr lang="fr-FR" sz="3500" dirty="0">
                <a:solidFill>
                  <a:schemeClr val="accent1"/>
                </a:solidFill>
              </a:rPr>
              <a:t>Article 4 </a:t>
            </a:r>
          </a:p>
          <a:p>
            <a:pPr algn="just"/>
            <a:r>
              <a:rPr lang="fr-FR" b="1" dirty="0"/>
              <a:t>Qualifications de la responsable des Ministères des femmes:</a:t>
            </a:r>
            <a:endParaRPr lang="fr-FR" dirty="0"/>
          </a:p>
          <a:p>
            <a:pPr algn="just">
              <a:buNone/>
            </a:pPr>
            <a:r>
              <a:rPr lang="fr-FR" dirty="0"/>
              <a:t>	Elle devrait être une femme sensible et attentionnée, soucieuse  du ministère et des préoccupations féminines, équilibrée dans ses points de vue afin de représenter la majorité de la population féminine, et capable d’encourager d’autres femmes à cultiver leurs dons spirituels. Elle devrait être capable de travailler sans difficultés avec les femmes de la communauté, le pasteur et le comité d’Église.</a:t>
            </a:r>
          </a:p>
          <a:p>
            <a:pPr>
              <a:buNone/>
            </a:pPr>
            <a:endParaRPr lang="fr-FR" sz="4000" dirty="0">
              <a:solidFill>
                <a:srgbClr val="FF0000"/>
              </a:solidFill>
            </a:endParaRPr>
          </a:p>
          <a:p>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81200" y="274638"/>
            <a:ext cx="7467600" cy="439718"/>
          </a:xfrm>
        </p:spPr>
        <p:txBody>
          <a:bodyPr>
            <a:normAutofit fontScale="90000"/>
          </a:bodyPr>
          <a:lstStyle/>
          <a:p>
            <a:r>
              <a:rPr lang="fr-FR" dirty="0">
                <a:solidFill>
                  <a:schemeClr val="accent1"/>
                </a:solidFill>
              </a:rPr>
              <a:t>Article 5</a:t>
            </a:r>
          </a:p>
        </p:txBody>
      </p:sp>
      <p:sp>
        <p:nvSpPr>
          <p:cNvPr id="3" name="Espace réservé du contenu 2"/>
          <p:cNvSpPr>
            <a:spLocks noGrp="1"/>
          </p:cNvSpPr>
          <p:nvPr>
            <p:ph sz="quarter" idx="1"/>
          </p:nvPr>
        </p:nvSpPr>
        <p:spPr>
          <a:xfrm>
            <a:off x="551384" y="928670"/>
            <a:ext cx="10297144" cy="5545282"/>
          </a:xfrm>
        </p:spPr>
        <p:txBody>
          <a:bodyPr>
            <a:normAutofit fontScale="92500" lnSpcReduction="20000"/>
          </a:bodyPr>
          <a:lstStyle/>
          <a:p>
            <a:pPr algn="just"/>
            <a:r>
              <a:rPr lang="fr-FR" b="1" dirty="0"/>
              <a:t>Le département des Ministères des femmes aujourd’hui :</a:t>
            </a:r>
          </a:p>
          <a:p>
            <a:pPr algn="just">
              <a:buFont typeface="Wingdings" panose="05000000000000000000" pitchFamily="2" charset="2"/>
              <a:buChar char="§"/>
            </a:pPr>
            <a:r>
              <a:rPr lang="fr-FR" dirty="0"/>
              <a:t>Il  répond aux besoins spirituels, émotionnels, physiques et sociaux de chaque femme. Par conséquent :</a:t>
            </a:r>
          </a:p>
          <a:p>
            <a:pPr lvl="0" algn="just">
              <a:buFont typeface="Wingdings" pitchFamily="2" charset="2"/>
              <a:buChar char="§"/>
            </a:pPr>
            <a:r>
              <a:rPr lang="fr-FR" dirty="0"/>
              <a:t>Il encourage chaque femme à mettre ses dons au service de l’Église.</a:t>
            </a:r>
          </a:p>
          <a:p>
            <a:pPr lvl="0" algn="just">
              <a:buFont typeface="Wingdings" pitchFamily="2" charset="2"/>
              <a:buChar char="§"/>
            </a:pPr>
            <a:r>
              <a:rPr lang="fr-FR" dirty="0"/>
              <a:t>Il soutient les femmes victimes de violences, les divorcées, les femmes seules ...</a:t>
            </a:r>
          </a:p>
          <a:p>
            <a:pPr lvl="0" algn="just">
              <a:buFont typeface="Wingdings" pitchFamily="2" charset="2"/>
              <a:buChar char="§"/>
            </a:pPr>
            <a:r>
              <a:rPr lang="fr-FR" dirty="0"/>
              <a:t>Il vient en aide aux jeunes filles en les accompagnant dans leur insertion dans la vie sociale.</a:t>
            </a:r>
          </a:p>
          <a:p>
            <a:pPr lvl="0" algn="just">
              <a:buFont typeface="Wingdings" pitchFamily="2" charset="2"/>
              <a:buChar char="§"/>
            </a:pPr>
            <a:r>
              <a:rPr lang="fr-FR" dirty="0"/>
              <a:t>Il propose un programme de bourse pour encourager de jeunes femmes à poursuivre leurs études.</a:t>
            </a:r>
          </a:p>
          <a:p>
            <a:pPr lvl="0" algn="just">
              <a:buFont typeface="Wingdings" pitchFamily="2" charset="2"/>
              <a:buChar char="§"/>
            </a:pPr>
            <a:r>
              <a:rPr lang="fr-FR" dirty="0"/>
              <a:t>Il encourage les femmes à collaborer à tous les niveaux de l’Église, dans leur communauté, dans leur foyer.</a:t>
            </a:r>
          </a:p>
          <a:p>
            <a:pPr lvl="0" algn="just">
              <a:buFont typeface="Wingdings" pitchFamily="2" charset="2"/>
              <a:buChar char="§"/>
            </a:pPr>
            <a:r>
              <a:rPr lang="fr-FR" dirty="0"/>
              <a:t>Il soutient les jeunes filles à croître en Jésus-Christ.</a:t>
            </a:r>
          </a:p>
          <a:p>
            <a:pPr lvl="0" algn="just">
              <a:buFont typeface="Wingdings" pitchFamily="2" charset="2"/>
              <a:buChar char="§"/>
            </a:pPr>
            <a:r>
              <a:rPr lang="fr-FR" dirty="0"/>
              <a:t>Il reconnaît que les femmes ont de nombreux dons spirituels et les aide à les découvrir afin de les mettre au service de Dieu.</a:t>
            </a:r>
          </a:p>
          <a:p>
            <a:pPr lvl="0" algn="just">
              <a:buFont typeface="Wingdings" pitchFamily="2" charset="2"/>
              <a:buChar char="§"/>
            </a:pPr>
            <a:r>
              <a:rPr lang="fr-FR" dirty="0"/>
              <a:t>Il favorise la rencontre de femmes autour de thèmes choisis par elles.</a:t>
            </a:r>
          </a:p>
          <a:p>
            <a:endParaRPr lang="fr-FR" dirty="0"/>
          </a:p>
          <a:p>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81200" y="274638"/>
            <a:ext cx="7467600" cy="582594"/>
          </a:xfrm>
        </p:spPr>
        <p:txBody>
          <a:bodyPr/>
          <a:lstStyle/>
          <a:p>
            <a:r>
              <a:rPr lang="fr-FR" dirty="0">
                <a:solidFill>
                  <a:schemeClr val="accent1"/>
                </a:solidFill>
              </a:rPr>
              <a:t>ARTICLE 6</a:t>
            </a:r>
          </a:p>
        </p:txBody>
      </p:sp>
      <p:sp>
        <p:nvSpPr>
          <p:cNvPr id="3" name="Espace réservé du contenu 2"/>
          <p:cNvSpPr>
            <a:spLocks noGrp="1"/>
          </p:cNvSpPr>
          <p:nvPr>
            <p:ph sz="quarter" idx="1"/>
          </p:nvPr>
        </p:nvSpPr>
        <p:spPr/>
        <p:txBody>
          <a:bodyPr/>
          <a:lstStyle/>
          <a:p>
            <a:r>
              <a:rPr lang="fr-FR" b="1" dirty="0"/>
              <a:t>Les six défis du ministère de la femme :</a:t>
            </a:r>
          </a:p>
          <a:p>
            <a:pPr>
              <a:buNone/>
            </a:pPr>
            <a:r>
              <a:rPr lang="fr-FR" dirty="0"/>
              <a:t>	</a:t>
            </a:r>
          </a:p>
          <a:p>
            <a:pPr>
              <a:buFont typeface="Wingdings" pitchFamily="2" charset="2"/>
              <a:buChar char="§"/>
            </a:pPr>
            <a:r>
              <a:rPr lang="fr-FR" dirty="0"/>
              <a:t> Pauvreté</a:t>
            </a:r>
          </a:p>
          <a:p>
            <a:pPr>
              <a:buFont typeface="Wingdings" pitchFamily="2" charset="2"/>
              <a:buChar char="§"/>
            </a:pPr>
            <a:r>
              <a:rPr lang="fr-FR" dirty="0"/>
              <a:t> Problèmes de santé</a:t>
            </a:r>
          </a:p>
          <a:p>
            <a:pPr>
              <a:buFont typeface="Wingdings" pitchFamily="2" charset="2"/>
              <a:buChar char="§"/>
            </a:pPr>
            <a:r>
              <a:rPr lang="fr-FR" dirty="0"/>
              <a:t> Charge de travail des femmes</a:t>
            </a:r>
          </a:p>
          <a:p>
            <a:pPr>
              <a:buFont typeface="Wingdings" pitchFamily="2" charset="2"/>
              <a:buChar char="§"/>
            </a:pPr>
            <a:r>
              <a:rPr lang="en-US" dirty="0"/>
              <a:t> </a:t>
            </a:r>
            <a:r>
              <a:rPr lang="en-US" dirty="0" err="1"/>
              <a:t>Abus</a:t>
            </a:r>
            <a:endParaRPr lang="fr-FR" dirty="0"/>
          </a:p>
          <a:p>
            <a:pPr>
              <a:buFont typeface="Wingdings" pitchFamily="2" charset="2"/>
              <a:buChar char="§"/>
            </a:pPr>
            <a:r>
              <a:rPr lang="fr-FR" dirty="0"/>
              <a:t> Manque de formation, d’accompagnement et d’opportunités de direction</a:t>
            </a:r>
          </a:p>
          <a:p>
            <a:pPr>
              <a:buFont typeface="Wingdings" pitchFamily="2" charset="2"/>
              <a:buChar char="§"/>
            </a:pPr>
            <a:r>
              <a:rPr lang="fr-FR" dirty="0"/>
              <a:t> </a:t>
            </a:r>
            <a:r>
              <a:rPr lang="fr-FR" dirty="0" err="1"/>
              <a:t>Illétrisme</a:t>
            </a:r>
            <a:endParaRPr lang="fr-FR" dirty="0"/>
          </a:p>
          <a:p>
            <a:pPr>
              <a:buNone/>
            </a:pPr>
            <a:endParaRPr lang="fr-FR"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chemeClr val="accent1"/>
                </a:solidFill>
              </a:rPr>
              <a:t>Le logo du département :</a:t>
            </a:r>
            <a:endParaRPr lang="fr-FR" dirty="0">
              <a:solidFill>
                <a:schemeClr val="accent1"/>
              </a:solidFill>
            </a:endParaRPr>
          </a:p>
        </p:txBody>
      </p:sp>
      <p:pic>
        <p:nvPicPr>
          <p:cNvPr id="4" name="Espace réservé du contenu 3" descr="LOGO MIFEM.png"/>
          <p:cNvPicPr>
            <a:picLocks noGrp="1" noChangeAspect="1"/>
          </p:cNvPicPr>
          <p:nvPr>
            <p:ph sz="quarter" idx="1"/>
          </p:nvPr>
        </p:nvPicPr>
        <p:blipFill>
          <a:blip r:embed="rId2"/>
          <a:stretch>
            <a:fillRect/>
          </a:stretch>
        </p:blipFill>
        <p:spPr>
          <a:xfrm>
            <a:off x="3738546" y="1714488"/>
            <a:ext cx="5000660" cy="3500462"/>
          </a:xfr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chemeClr val="accent1"/>
                </a:solidFill>
              </a:rPr>
              <a:t>Couleurs du département</a:t>
            </a:r>
            <a:endParaRPr lang="fr-FR" dirty="0">
              <a:solidFill>
                <a:schemeClr val="accent1"/>
              </a:solidFill>
            </a:endParaRPr>
          </a:p>
        </p:txBody>
      </p:sp>
      <p:sp>
        <p:nvSpPr>
          <p:cNvPr id="3" name="Espace réservé du contenu 2"/>
          <p:cNvSpPr>
            <a:spLocks noGrp="1"/>
          </p:cNvSpPr>
          <p:nvPr>
            <p:ph sz="quarter" idx="1"/>
          </p:nvPr>
        </p:nvSpPr>
        <p:spPr/>
        <p:txBody>
          <a:bodyPr/>
          <a:lstStyle/>
          <a:p>
            <a:r>
              <a:rPr lang="fr-FR" dirty="0"/>
              <a:t>Deux couleurs officielles ont été choisies. Elles peuvent être utilisées pour le logo ou pour toute autre œuvre, mais vous n'êtes certainement pas limitées à l'utilisation de ces couleurs.  Ces deux couleurs sont : </a:t>
            </a:r>
            <a:br>
              <a:rPr lang="fr-FR" dirty="0"/>
            </a:br>
            <a:r>
              <a:rPr lang="fr-FR" dirty="0"/>
              <a:t>• </a:t>
            </a:r>
            <a:r>
              <a:rPr lang="fr-FR" dirty="0" err="1"/>
              <a:t>Aqua</a:t>
            </a:r>
            <a:r>
              <a:rPr lang="fr-FR" dirty="0"/>
              <a:t>-PMS couleur n ° 320</a:t>
            </a:r>
          </a:p>
          <a:p>
            <a:pPr>
              <a:buNone/>
            </a:pPr>
            <a:r>
              <a:rPr lang="fr-FR" dirty="0"/>
              <a:t>	• Couleurs PMS-</a:t>
            </a:r>
            <a:r>
              <a:rPr lang="fr-FR" dirty="0" err="1"/>
              <a:t>Purple</a:t>
            </a:r>
            <a:r>
              <a:rPr lang="fr-FR" dirty="0"/>
              <a:t> # 273</a:t>
            </a:r>
          </a:p>
          <a:p>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767408" y="714356"/>
            <a:ext cx="8938540" cy="4873752"/>
          </a:xfrm>
        </p:spPr>
        <p:txBody>
          <a:bodyPr/>
          <a:lstStyle/>
          <a:p>
            <a:pPr algn="just"/>
            <a:r>
              <a:rPr lang="fr-FR" i="1" dirty="0"/>
              <a:t>Les femmes accompliront dans les familles une œuvre que les hommes ne sauraient faire, une œuvre qui atteint les profondeurs de la vie intérieure. Elles arriveront à s'approcher des cœurs que les hommes ne peuvent atteindre. Leurs travaux sont nécessaires. »  </a:t>
            </a:r>
          </a:p>
          <a:p>
            <a:pPr marL="0" indent="0" algn="just">
              <a:buNone/>
            </a:pPr>
            <a:r>
              <a:rPr lang="fr-FR" i="1" dirty="0"/>
              <a:t>   </a:t>
            </a:r>
            <a:r>
              <a:rPr lang="fr-FR" dirty="0"/>
              <a:t>Le Ministère de la bienfaisance, p. 110.</a:t>
            </a:r>
          </a:p>
          <a:p>
            <a:pPr algn="just">
              <a:buNone/>
            </a:pPr>
            <a:endParaRPr lang="fr-FR" dirty="0"/>
          </a:p>
          <a:p>
            <a:pPr>
              <a:buNone/>
            </a:pPr>
            <a:r>
              <a:rPr lang="fr-FR" dirty="0"/>
              <a:t> </a:t>
            </a:r>
          </a:p>
          <a:p>
            <a:endParaRPr lang="fr-FR" dirty="0"/>
          </a:p>
        </p:txBody>
      </p:sp>
      <p:pic>
        <p:nvPicPr>
          <p:cNvPr id="4" name="Image 3" descr="fr-h-6-set-de-mots-le-bureau-de-vote_ver_1.jpg"/>
          <p:cNvPicPr>
            <a:picLocks noChangeAspect="1"/>
          </p:cNvPicPr>
          <p:nvPr/>
        </p:nvPicPr>
        <p:blipFill>
          <a:blip r:embed="rId2"/>
          <a:stretch>
            <a:fillRect/>
          </a:stretch>
        </p:blipFill>
        <p:spPr>
          <a:xfrm>
            <a:off x="6310315" y="3643314"/>
            <a:ext cx="3333087" cy="2201226"/>
          </a:xfrm>
          <a:prstGeom prst="rect">
            <a:avLst/>
          </a:prstGeom>
        </p:spPr>
      </p:pic>
      <p:sp>
        <p:nvSpPr>
          <p:cNvPr id="5" name="ZoneTexte 4"/>
          <p:cNvSpPr txBox="1"/>
          <p:nvPr/>
        </p:nvSpPr>
        <p:spPr>
          <a:xfrm>
            <a:off x="4524364" y="5929331"/>
            <a:ext cx="4857784" cy="646331"/>
          </a:xfrm>
          <a:prstGeom prst="rect">
            <a:avLst/>
          </a:prstGeom>
          <a:noFill/>
        </p:spPr>
        <p:txBody>
          <a:bodyPr wrap="square" rtlCol="0">
            <a:spAutoFit/>
          </a:bodyPr>
          <a:lstStyle/>
          <a:p>
            <a:pPr algn="r"/>
            <a:r>
              <a:rPr lang="fr-FR" dirty="0">
                <a:latin typeface="Arial Narrow" pitchFamily="34" charset="0"/>
              </a:rPr>
              <a:t>Marie-Line DIXIT </a:t>
            </a:r>
          </a:p>
          <a:p>
            <a:pPr algn="r"/>
            <a:r>
              <a:rPr lang="fr-FR" dirty="0">
                <a:latin typeface="Arial Narrow" pitchFamily="34" charset="0"/>
              </a:rPr>
              <a:t>Responsable du Ministère de la Femme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chemeClr val="accent1">
                    <a:lumMod val="75000"/>
                  </a:schemeClr>
                </a:solidFill>
              </a:rPr>
              <a:t>CHARTE – VERSION 1 - 2022</a:t>
            </a:r>
            <a:endParaRPr lang="fr-FR" b="1" dirty="0"/>
          </a:p>
        </p:txBody>
      </p:sp>
      <p:pic>
        <p:nvPicPr>
          <p:cNvPr id="4" name="Espace réservé du contenu 3" descr="ouvrez-la-bible-sur-un-bureau-95723712.jpg"/>
          <p:cNvPicPr>
            <a:picLocks noGrp="1" noChangeAspect="1"/>
          </p:cNvPicPr>
          <p:nvPr>
            <p:ph sz="quarter" idx="1"/>
          </p:nvPr>
        </p:nvPicPr>
        <p:blipFill>
          <a:blip r:embed="rId2"/>
          <a:stretch>
            <a:fillRect/>
          </a:stretch>
        </p:blipFill>
        <p:spPr>
          <a:xfrm>
            <a:off x="3524232" y="1928802"/>
            <a:ext cx="4889292" cy="3214710"/>
          </a:xfrm>
        </p:spPr>
      </p:pic>
      <p:pic>
        <p:nvPicPr>
          <p:cNvPr id="5" name="Image 4" descr="fr-h-6-set-de-mots-le-bureau-de-vote_ver_1.jpg"/>
          <p:cNvPicPr>
            <a:picLocks noChangeAspect="1"/>
          </p:cNvPicPr>
          <p:nvPr/>
        </p:nvPicPr>
        <p:blipFill>
          <a:blip r:embed="rId3" cstate="print"/>
          <a:stretch>
            <a:fillRect/>
          </a:stretch>
        </p:blipFill>
        <p:spPr>
          <a:xfrm rot="20773236">
            <a:off x="8285871" y="344377"/>
            <a:ext cx="1838908" cy="1214446"/>
          </a:xfrm>
          <a:prstGeom prst="rect">
            <a:avLst/>
          </a:prstGeom>
        </p:spPr>
      </p:pic>
      <p:sp>
        <p:nvSpPr>
          <p:cNvPr id="3073" name="Rectangle 1"/>
          <p:cNvSpPr>
            <a:spLocks noChangeArrowheads="1"/>
          </p:cNvSpPr>
          <p:nvPr/>
        </p:nvSpPr>
        <p:spPr bwMode="auto">
          <a:xfrm>
            <a:off x="1738282" y="5715017"/>
            <a:ext cx="7929618"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tabLst>
                <a:tab pos="269875" algn="l"/>
              </a:tabLst>
            </a:pPr>
            <a:r>
              <a:rPr lang="fr-FR" sz="1200" i="1" dirty="0">
                <a:latin typeface="Arial" pitchFamily="34" charset="0"/>
                <a:ea typeface="Times New Roman" pitchFamily="18" charset="0"/>
                <a:cs typeface="Times New Roman" pitchFamily="18" charset="0"/>
              </a:rPr>
              <a:t>	</a:t>
            </a:r>
            <a:r>
              <a:rPr lang="fr-FR" sz="1200" i="1" dirty="0">
                <a:latin typeface="+mj-lt"/>
                <a:ea typeface="Times New Roman" pitchFamily="18" charset="0"/>
                <a:cs typeface="Times New Roman" pitchFamily="18" charset="0"/>
              </a:rPr>
              <a:t>« Quand une œuvre importante et de portée décisive doit être faite, Dieu choisit des hommes et des femmes pour l'accomplir, et l'on y perdra si les talents des uns et des autres ne sont pas utilisés pour qu'ils se complètent mutuellement. » - Ellen G. WHITE </a:t>
            </a:r>
            <a:r>
              <a:rPr lang="fr-FR" sz="1200" dirty="0">
                <a:latin typeface="+mj-lt"/>
                <a:ea typeface="Times New Roman" pitchFamily="18" charset="0"/>
                <a:cs typeface="Times New Roman" pitchFamily="18" charset="0"/>
              </a:rPr>
              <a:t>Evangéliser, p. 422</a:t>
            </a:r>
            <a:endParaRPr lang="fr-FR" sz="1200" dirty="0">
              <a:latin typeface="+mj-lt"/>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chemeClr val="accent1">
                    <a:lumMod val="75000"/>
                  </a:schemeClr>
                </a:solidFill>
              </a:rPr>
              <a:t>Préambule </a:t>
            </a:r>
          </a:p>
        </p:txBody>
      </p:sp>
      <p:sp>
        <p:nvSpPr>
          <p:cNvPr id="3" name="Espace réservé du contenu 2"/>
          <p:cNvSpPr>
            <a:spLocks noGrp="1"/>
          </p:cNvSpPr>
          <p:nvPr>
            <p:ph sz="quarter" idx="1"/>
          </p:nvPr>
        </p:nvSpPr>
        <p:spPr/>
        <p:txBody>
          <a:bodyPr>
            <a:normAutofit/>
          </a:bodyPr>
          <a:lstStyle/>
          <a:p>
            <a:pPr algn="just"/>
            <a:r>
              <a:rPr lang="fr-FR" dirty="0"/>
              <a:t>La présente charte, dans ses articles, pose les bases pour mener efficacement le ministère des femmes au sein des chapelles locales. </a:t>
            </a:r>
          </a:p>
          <a:p>
            <a:endParaRPr lang="fr-FR" dirty="0"/>
          </a:p>
          <a:p>
            <a:r>
              <a:rPr lang="fr-FR" dirty="0"/>
              <a:t>Chaque responsable MIFEM doit s’engager à l’appliquer dans l’exercice de sa mission.</a:t>
            </a:r>
          </a:p>
          <a:p>
            <a:pPr>
              <a:buNone/>
            </a:pPr>
            <a:endParaRPr lang="fr-FR" dirty="0"/>
          </a:p>
          <a:p>
            <a:r>
              <a:rPr lang="fr-FR" dirty="0"/>
              <a:t>La charte précise la philosophie, la vision et la mission de ce département.</a:t>
            </a:r>
          </a:p>
          <a:p>
            <a:endParaRPr lang="fr-FR" dirty="0"/>
          </a:p>
          <a:p>
            <a:pPr>
              <a:buNone/>
            </a:pPr>
            <a:br>
              <a:rPr lang="fr-FR" dirty="0"/>
            </a:br>
            <a:endParaRPr lang="fr-FR" dirty="0"/>
          </a:p>
        </p:txBody>
      </p:sp>
      <p:sp>
        <p:nvSpPr>
          <p:cNvPr id="4" name="Rectangle 3"/>
          <p:cNvSpPr/>
          <p:nvPr/>
        </p:nvSpPr>
        <p:spPr>
          <a:xfrm>
            <a:off x="1881158" y="5786454"/>
            <a:ext cx="8001056" cy="523220"/>
          </a:xfrm>
          <a:prstGeom prst="rect">
            <a:avLst/>
          </a:prstGeom>
        </p:spPr>
        <p:txBody>
          <a:bodyPr wrap="square">
            <a:spAutoFit/>
          </a:bodyPr>
          <a:lstStyle/>
          <a:p>
            <a:r>
              <a:rPr lang="fr-FR" sz="1400" i="1" dirty="0"/>
              <a:t>« Dieu demande des ouvrières sincères, empressées, au cœur tendre et dévouées, et qui soient fidèles aux principes reçus.</a:t>
            </a:r>
            <a:endParaRPr lang="fr-FR" sz="1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chemeClr val="accent1"/>
                </a:solidFill>
              </a:rPr>
              <a:t>HISTORIQUE</a:t>
            </a:r>
          </a:p>
        </p:txBody>
      </p:sp>
      <p:sp>
        <p:nvSpPr>
          <p:cNvPr id="3" name="Espace réservé du contenu 2"/>
          <p:cNvSpPr>
            <a:spLocks noGrp="1"/>
          </p:cNvSpPr>
          <p:nvPr>
            <p:ph sz="quarter" idx="1"/>
          </p:nvPr>
        </p:nvSpPr>
        <p:spPr/>
        <p:txBody>
          <a:bodyPr/>
          <a:lstStyle/>
          <a:p>
            <a:pPr algn="just"/>
            <a:r>
              <a:rPr lang="fr-FR" b="1" dirty="0"/>
              <a:t>La création du ministère n’est pas récente:</a:t>
            </a:r>
          </a:p>
          <a:p>
            <a:pPr algn="just">
              <a:buNone/>
            </a:pPr>
            <a:endParaRPr lang="fr-FR" b="1" dirty="0"/>
          </a:p>
          <a:p>
            <a:pPr algn="just">
              <a:buNone/>
            </a:pPr>
            <a:r>
              <a:rPr lang="fr-FR" dirty="0"/>
              <a:t>	Dès 1898 sœur Henry dirigeait un département des Ministères des femmes et elle était encouragée par Ellen White. Sa mort prématurée entraîna l’oubli du département. Un bureau des Ministères des femmes a été ouvert à la Conférence générale en 1990 et il est devenu département en 1995 à Utrecht. </a:t>
            </a:r>
          </a:p>
          <a:p>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695400" y="428604"/>
            <a:ext cx="10441160" cy="6045348"/>
          </a:xfrm>
        </p:spPr>
        <p:txBody>
          <a:bodyPr>
            <a:normAutofit/>
          </a:bodyPr>
          <a:lstStyle/>
          <a:p>
            <a:r>
              <a:rPr lang="fr-FR" b="1" dirty="0"/>
              <a:t>Situation dans les années 1900</a:t>
            </a:r>
            <a:endParaRPr lang="fr-FR" dirty="0"/>
          </a:p>
          <a:p>
            <a:pPr algn="just"/>
            <a:r>
              <a:rPr lang="fr-FR" dirty="0"/>
              <a:t>Les activités des Ministères des femmes n'ont pas fait l’objet de rapports écrits de 1900 à 1970.</a:t>
            </a:r>
          </a:p>
          <a:p>
            <a:pPr algn="just"/>
            <a:r>
              <a:rPr lang="fr-FR" dirty="0"/>
              <a:t>Cette période a été appelée « les années silencieuses ».  La première commission pour étudier le rôle des femmes dans l'Église a été formée en septembre 1973 et s’est réunie à Camp </a:t>
            </a:r>
            <a:r>
              <a:rPr lang="fr-FR" dirty="0" err="1"/>
              <a:t>Mohaven</a:t>
            </a:r>
            <a:r>
              <a:rPr lang="fr-FR" dirty="0"/>
              <a:t> dans l'Ohio.</a:t>
            </a:r>
          </a:p>
          <a:p>
            <a:pPr algn="just"/>
            <a:r>
              <a:rPr lang="fr-FR" dirty="0"/>
              <a:t>En 1990, trente-cinq femmes représentant différents groupes se sont réunies en Pennsylvanie et ont demandé à l'Église de nommer une responsable d’un département des Ministères des femmes à plein temps et à tous les niveaux administratifs. Ses devoirs incluraient : identifier, évaluer et mettre au point des stratégies qui répondent aux besoins des femmes ; recueillir et transmettre des informations précises sur le rôle des femmes dans l'Église ; organiser des retraites pour fortifier la foi des participantes ; animer des stages de formation pour femmes sous la direction et selon les stratégies de l'Église. </a:t>
            </a:r>
          </a:p>
          <a:p>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chemeClr val="accent3">
                    <a:lumMod val="60000"/>
                    <a:lumOff val="40000"/>
                  </a:schemeClr>
                </a:solidFill>
              </a:rPr>
              <a:t>Emergence du département</a:t>
            </a:r>
            <a:br>
              <a:rPr lang="fr-FR" dirty="0">
                <a:solidFill>
                  <a:schemeClr val="accent3">
                    <a:lumMod val="60000"/>
                    <a:lumOff val="40000"/>
                  </a:schemeClr>
                </a:solidFill>
              </a:rPr>
            </a:br>
            <a:endParaRPr lang="fr-FR" dirty="0">
              <a:solidFill>
                <a:schemeClr val="accent3">
                  <a:lumMod val="60000"/>
                  <a:lumOff val="40000"/>
                </a:schemeClr>
              </a:solidFill>
            </a:endParaRPr>
          </a:p>
        </p:txBody>
      </p:sp>
      <p:sp>
        <p:nvSpPr>
          <p:cNvPr id="3" name="Espace réservé du contenu 2"/>
          <p:cNvSpPr>
            <a:spLocks noGrp="1"/>
          </p:cNvSpPr>
          <p:nvPr>
            <p:ph sz="quarter" idx="1"/>
          </p:nvPr>
        </p:nvSpPr>
        <p:spPr/>
        <p:txBody>
          <a:bodyPr/>
          <a:lstStyle/>
          <a:p>
            <a:r>
              <a:rPr lang="fr-FR" dirty="0"/>
              <a:t>	La session de la Conférence générale d’Utrecht a marqué une étape décisive pour les Ministères des femmes. En juillet 1995, la session a voté le plein statut de département. Rose </a:t>
            </a:r>
            <a:r>
              <a:rPr lang="fr-FR" dirty="0" err="1"/>
              <a:t>Otis</a:t>
            </a:r>
            <a:r>
              <a:rPr lang="fr-FR" dirty="0"/>
              <a:t> a été élue directrice du département des Ministères des femmes de la Conférence générale. Aujourd'hui ce département a une dimension mondiale : chaque Division a une directrice élue qui supervise le département et a la responsabilité de fortifier spirituellement, de soutenir et de former  les femmes.</a:t>
            </a:r>
          </a:p>
          <a:p>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24034" y="500042"/>
            <a:ext cx="7467600" cy="1143000"/>
          </a:xfrm>
        </p:spPr>
        <p:txBody>
          <a:bodyPr>
            <a:normAutofit fontScale="90000"/>
          </a:bodyPr>
          <a:lstStyle/>
          <a:p>
            <a:pPr algn="ctr"/>
            <a:br>
              <a:rPr lang="fr-FR" b="1" dirty="0"/>
            </a:br>
            <a:br>
              <a:rPr lang="fr-FR" b="1" dirty="0"/>
            </a:br>
            <a:br>
              <a:rPr lang="fr-FR" b="1" dirty="0"/>
            </a:br>
            <a:r>
              <a:rPr lang="fr-FR" b="1" dirty="0">
                <a:solidFill>
                  <a:schemeClr val="accent1">
                    <a:lumMod val="75000"/>
                  </a:schemeClr>
                </a:solidFill>
              </a:rPr>
              <a:t>la Philosophie</a:t>
            </a:r>
            <a:br>
              <a:rPr lang="fr-FR" dirty="0">
                <a:solidFill>
                  <a:schemeClr val="accent1">
                    <a:lumMod val="75000"/>
                  </a:schemeClr>
                </a:solidFill>
              </a:rPr>
            </a:br>
            <a:r>
              <a:rPr lang="fr-FR" b="1" dirty="0">
                <a:solidFill>
                  <a:schemeClr val="accent1">
                    <a:lumMod val="75000"/>
                  </a:schemeClr>
                </a:solidFill>
              </a:rPr>
              <a:t>La vision </a:t>
            </a:r>
            <a:br>
              <a:rPr lang="fr-FR" b="1" dirty="0"/>
            </a:br>
            <a:endParaRPr lang="fr-FR" dirty="0">
              <a:solidFill>
                <a:schemeClr val="accent1">
                  <a:lumMod val="75000"/>
                </a:schemeClr>
              </a:solidFill>
            </a:endParaRPr>
          </a:p>
        </p:txBody>
      </p:sp>
      <p:sp>
        <p:nvSpPr>
          <p:cNvPr id="3" name="Espace réservé du contenu 2"/>
          <p:cNvSpPr>
            <a:spLocks noGrp="1"/>
          </p:cNvSpPr>
          <p:nvPr>
            <p:ph sz="quarter" idx="1"/>
          </p:nvPr>
        </p:nvSpPr>
        <p:spPr>
          <a:xfrm>
            <a:off x="551384" y="1600200"/>
            <a:ext cx="10225136" cy="4873752"/>
          </a:xfrm>
        </p:spPr>
        <p:txBody>
          <a:bodyPr>
            <a:normAutofit/>
          </a:bodyPr>
          <a:lstStyle/>
          <a:p>
            <a:pPr lvl="1">
              <a:buNone/>
            </a:pPr>
            <a:endParaRPr lang="fr-FR" dirty="0"/>
          </a:p>
          <a:p>
            <a:pPr algn="just">
              <a:buNone/>
            </a:pPr>
            <a:r>
              <a:rPr lang="fr-FR" dirty="0"/>
              <a:t>	Le département des Ministères des femmes s’engage à encourager, stimuler, équiper et fortifier les femmes adventistes pour qu’elles fassent leur part dans la prédication de l’Évangile au monde.</a:t>
            </a:r>
          </a:p>
          <a:p>
            <a:pPr lvl="1">
              <a:buNone/>
            </a:pPr>
            <a:endParaRPr lang="fr-FR" dirty="0"/>
          </a:p>
          <a:p>
            <a:pPr>
              <a:buNone/>
            </a:pPr>
            <a:r>
              <a:rPr lang="fr-FR" dirty="0"/>
              <a:t>	La vision spirituelle du département des Ministères des femmes est de connaître Jésus passionnément, de le servir et de former d’autres femmes à être disciples.</a:t>
            </a:r>
          </a:p>
          <a:p>
            <a:endParaRPr lang="fr-FR" dirty="0"/>
          </a:p>
          <a:p>
            <a:pPr>
              <a:buNone/>
            </a:pPr>
            <a:endParaRPr lang="fr-FR" dirty="0"/>
          </a:p>
        </p:txBody>
      </p:sp>
      <p:sp>
        <p:nvSpPr>
          <p:cNvPr id="4" name="Rectangle 3"/>
          <p:cNvSpPr/>
          <p:nvPr/>
        </p:nvSpPr>
        <p:spPr>
          <a:xfrm>
            <a:off x="933298" y="5517232"/>
            <a:ext cx="9649072" cy="369332"/>
          </a:xfrm>
          <a:prstGeom prst="rect">
            <a:avLst/>
          </a:prstGeom>
        </p:spPr>
        <p:txBody>
          <a:bodyPr wrap="square">
            <a:spAutoFit/>
          </a:bodyPr>
          <a:lstStyle/>
          <a:p>
            <a:r>
              <a:rPr lang="fr-FR" i="1" dirty="0"/>
              <a:t>« Les femmes peuvent être des instruments de justice, accomplissant un saint ministère. </a:t>
            </a: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chemeClr val="accent1">
                    <a:lumMod val="75000"/>
                  </a:schemeClr>
                </a:solidFill>
              </a:rPr>
              <a:t>Déclaration de Mission</a:t>
            </a:r>
            <a:br>
              <a:rPr lang="fr-FR" dirty="0"/>
            </a:br>
            <a:endParaRPr lang="fr-FR" dirty="0"/>
          </a:p>
        </p:txBody>
      </p:sp>
      <p:sp>
        <p:nvSpPr>
          <p:cNvPr id="3" name="Espace réservé du contenu 2"/>
          <p:cNvSpPr>
            <a:spLocks noGrp="1"/>
          </p:cNvSpPr>
          <p:nvPr>
            <p:ph sz="quarter" idx="1"/>
          </p:nvPr>
        </p:nvSpPr>
        <p:spPr/>
        <p:txBody>
          <a:bodyPr/>
          <a:lstStyle/>
          <a:p>
            <a:pPr algn="just">
              <a:buNone/>
            </a:pPr>
            <a:r>
              <a:rPr lang="fr-FR" dirty="0"/>
              <a:t>	Le département des Ministères des femmes existe pour soutenir, encourager et stimuler les femmes adventistes dans leur cheminement de disciples de Jésus-Christ et de membres de son Église mondiale. </a:t>
            </a:r>
            <a:r>
              <a:rPr lang="fr-FR" b="1" dirty="0"/>
              <a:t>Notre mission est celle de tous les chrétiens : glorifier Christ dans l'Église et dans le monde. </a:t>
            </a:r>
          </a:p>
        </p:txBody>
      </p:sp>
      <p:sp>
        <p:nvSpPr>
          <p:cNvPr id="4097" name="Rectangle 1"/>
          <p:cNvSpPr>
            <a:spLocks noChangeArrowheads="1"/>
          </p:cNvSpPr>
          <p:nvPr/>
        </p:nvSpPr>
        <p:spPr bwMode="auto">
          <a:xfrm>
            <a:off x="1666844" y="5572140"/>
            <a:ext cx="8072462" cy="104644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457200" fontAlgn="base">
              <a:spcBef>
                <a:spcPct val="0"/>
              </a:spcBef>
              <a:spcAft>
                <a:spcPct val="0"/>
              </a:spcAft>
              <a:tabLst>
                <a:tab pos="269875" algn="l"/>
              </a:tabLst>
            </a:pPr>
            <a:r>
              <a:rPr lang="fr-FR" sz="1100" i="1" dirty="0">
                <a:ea typeface="Times New Roman" pitchFamily="18" charset="0"/>
                <a:cs typeface="Times New Roman" pitchFamily="18" charset="0"/>
              </a:rPr>
              <a:t>« Le Seigneur a une œuvre pour les femmes aussi bien que pour les hommes. Elles ont un rôle à jouer à notre époque de crise... Elles accompliront dans les familles une œuvre que les hommes ne sauraient faire, une œuvre qui atteint les profondeurs de la vie intérieure. Elles arriveront à s'approcher des cœurs que les hommes ne peuvent atteindre. Leurs travaux sont nécessaires. » - Le Ministère de la bienfaisance, p. 110.</a:t>
            </a:r>
            <a:endParaRPr lang="fr-FR" sz="600" i="1" dirty="0">
              <a:cs typeface="Arial" pitchFamily="34" charset="0"/>
            </a:endParaRPr>
          </a:p>
          <a:p>
            <a:pPr indent="457200" eaLnBrk="0" fontAlgn="base" hangingPunct="0">
              <a:spcBef>
                <a:spcPct val="0"/>
              </a:spcBef>
              <a:spcAft>
                <a:spcPct val="0"/>
              </a:spcAft>
              <a:tabLst>
                <a:tab pos="269875" algn="l"/>
              </a:tabLst>
            </a:pPr>
            <a:endParaRPr lang="fr-FR" dirty="0">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81200" y="274638"/>
            <a:ext cx="7467600" cy="582594"/>
          </a:xfrm>
        </p:spPr>
        <p:txBody>
          <a:bodyPr/>
          <a:lstStyle/>
          <a:p>
            <a:r>
              <a:rPr lang="fr-FR" b="1" dirty="0">
                <a:solidFill>
                  <a:schemeClr val="accent3">
                    <a:lumMod val="60000"/>
                    <a:lumOff val="40000"/>
                  </a:schemeClr>
                </a:solidFill>
              </a:rPr>
              <a:t>CITATIONS </a:t>
            </a:r>
          </a:p>
        </p:txBody>
      </p:sp>
      <p:sp>
        <p:nvSpPr>
          <p:cNvPr id="3" name="Espace réservé du contenu 2"/>
          <p:cNvSpPr>
            <a:spLocks noGrp="1"/>
          </p:cNvSpPr>
          <p:nvPr>
            <p:ph sz="quarter" idx="1"/>
          </p:nvPr>
        </p:nvSpPr>
        <p:spPr/>
        <p:txBody>
          <a:bodyPr>
            <a:normAutofit fontScale="92500" lnSpcReduction="10000"/>
          </a:bodyPr>
          <a:lstStyle/>
          <a:p>
            <a:r>
              <a:rPr lang="fr-FR" i="1" dirty="0"/>
              <a:t>« Quand une œuvre importante et de portée décisive doit être faite, Dieu choisit des hommes et des femmes pour l'accomplir, et l'on y perdra si les talents des uns et des autres ne sont pas utilisés pour qu'ils se complètent mutuellement. » - </a:t>
            </a:r>
            <a:r>
              <a:rPr lang="fr-FR" dirty="0"/>
              <a:t>Evangéliser, p. 422</a:t>
            </a:r>
          </a:p>
          <a:p>
            <a:pPr marL="0" indent="0">
              <a:buNone/>
            </a:pPr>
            <a:r>
              <a:rPr lang="fr-FR" dirty="0"/>
              <a:t> </a:t>
            </a:r>
          </a:p>
          <a:p>
            <a:r>
              <a:rPr lang="fr-FR" i="1" dirty="0"/>
              <a:t>« Nous pouvons faire une belle œuvre pour le Seigneur si nous le voulons. La femme ne connaît pas sa puissance... Il y a un but plus élevé pour la femme, une destinée plus noble. Elle doit développer ses facultés pour que Dieu l'emploie à sauver des âmes de la ruine éternelle</a:t>
            </a:r>
            <a:r>
              <a:rPr lang="fr-FR" dirty="0"/>
              <a:t>. » - Témoignages, vol. 1, p. 691. </a:t>
            </a:r>
          </a:p>
          <a:p>
            <a:pPr marL="0" indent="0">
              <a:buNone/>
            </a:pPr>
            <a:r>
              <a:rPr lang="fr-FR" b="1" dirty="0"/>
              <a:t> </a:t>
            </a:r>
            <a:endParaRPr lang="fr-FR" dirty="0"/>
          </a:p>
          <a:p>
            <a:r>
              <a:rPr lang="fr-FR" i="1" dirty="0"/>
              <a:t>« Ce qu'il nous faut ce sont des femmes consacrées qui, comme des messagères de miséricorde, visiteront les mères et les enfants dans leurs foyers</a:t>
            </a:r>
            <a:r>
              <a:rPr lang="fr-FR" dirty="0"/>
              <a:t>. » - Le Ministère de la bienfaisance</a:t>
            </a:r>
            <a:r>
              <a:rPr lang="fr-FR" i="1" dirty="0"/>
              <a:t>, </a:t>
            </a:r>
            <a:r>
              <a:rPr lang="fr-FR" dirty="0"/>
              <a:t>p. 111</a:t>
            </a:r>
            <a:r>
              <a:rPr lang="fr-FR" i="1" dirty="0"/>
              <a:t>.</a:t>
            </a:r>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227</TotalTime>
  <Words>1733</Words>
  <Application>Microsoft Office PowerPoint</Application>
  <PresentationFormat>Grand écran</PresentationFormat>
  <Paragraphs>92</Paragraphs>
  <Slides>18</Slides>
  <Notes>1</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18</vt:i4>
      </vt:variant>
    </vt:vector>
  </HeadingPairs>
  <TitlesOfParts>
    <vt:vector size="25" baseType="lpstr">
      <vt:lpstr>Arial</vt:lpstr>
      <vt:lpstr>Arial Narrow</vt:lpstr>
      <vt:lpstr>Calibri</vt:lpstr>
      <vt:lpstr>Century Schoolbook</vt:lpstr>
      <vt:lpstr>Wingdings</vt:lpstr>
      <vt:lpstr>Wingdings 2</vt:lpstr>
      <vt:lpstr>Oriel</vt:lpstr>
      <vt:lpstr>Eglise adventiste du 7ème jour de la guadeloupe</vt:lpstr>
      <vt:lpstr>CHARTE – VERSION 1 - 2022</vt:lpstr>
      <vt:lpstr>Préambule </vt:lpstr>
      <vt:lpstr>HISTORIQUE</vt:lpstr>
      <vt:lpstr>Présentation PowerPoint</vt:lpstr>
      <vt:lpstr>Emergence du département </vt:lpstr>
      <vt:lpstr>   la Philosophie La vision  </vt:lpstr>
      <vt:lpstr>Déclaration de Mission </vt:lpstr>
      <vt:lpstr>CITATIONS </vt:lpstr>
      <vt:lpstr>Présentation PowerPoint</vt:lpstr>
      <vt:lpstr>Ce qu’il n’est pas … </vt:lpstr>
      <vt:lpstr>Article 1</vt:lpstr>
      <vt:lpstr>ARTICLE 3</vt:lpstr>
      <vt:lpstr>Article 5</vt:lpstr>
      <vt:lpstr>ARTICLE 6</vt:lpstr>
      <vt:lpstr>Le logo du département :</vt:lpstr>
      <vt:lpstr>Couleurs du département</vt:lpstr>
      <vt:lpstr>Présentation PowerPoint</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Eglise adventiste du 7ème jour de la guadeloupe</dc:title>
  <dc:creator>dixit</dc:creator>
  <cp:lastModifiedBy>Assistante</cp:lastModifiedBy>
  <cp:revision>27</cp:revision>
  <dcterms:created xsi:type="dcterms:W3CDTF">2022-01-10T02:45:13Z</dcterms:created>
  <dcterms:modified xsi:type="dcterms:W3CDTF">2025-03-04T00:58:18Z</dcterms:modified>
</cp:coreProperties>
</file>