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5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p:restoredTop sz="76194"/>
  </p:normalViewPr>
  <p:slideViewPr>
    <p:cSldViewPr snapToGrid="0" snapToObjects="1">
      <p:cViewPr varScale="1">
        <p:scale>
          <a:sx n="81" d="100"/>
          <a:sy n="81" d="100"/>
        </p:scale>
        <p:origin x="6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0A8A90-4DAD-FC4A-B918-2CA2915466DB}" type="datetimeFigureOut">
              <a:rPr lang="en-US" smtClean="0"/>
              <a:t>4/30/20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728AD-F012-A548-935B-2F04C8ACDE83}" type="slidenum">
              <a:rPr lang="en-US" smtClean="0"/>
              <a:t>‹N°›</a:t>
            </a:fld>
            <a:endParaRPr lang="en-US"/>
          </a:p>
        </p:txBody>
      </p:sp>
    </p:spTree>
    <p:extLst>
      <p:ext uri="{BB962C8B-B14F-4D97-AF65-F5344CB8AC3E}">
        <p14:creationId xmlns:p14="http://schemas.microsoft.com/office/powerpoint/2010/main" val="282379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JESUS’S OUR EXAMPLE</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[Discussion Time]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Jesus, our example in all things, demonstrated methods for creating freedom in relationships. How do we apply these principles in real life, following His example?</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EC728AD-F012-A548-935B-2F04C8ACDE83}" type="slidenum">
              <a:rPr lang="en-US" smtClean="0"/>
              <a:t>1</a:t>
            </a:fld>
            <a:endParaRPr lang="en-US"/>
          </a:p>
        </p:txBody>
      </p:sp>
    </p:spTree>
    <p:extLst>
      <p:ext uri="{BB962C8B-B14F-4D97-AF65-F5344CB8AC3E}">
        <p14:creationId xmlns:p14="http://schemas.microsoft.com/office/powerpoint/2010/main" val="383098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1" kern="1200" dirty="0">
                <a:solidFill>
                  <a:schemeClr val="tx1"/>
                </a:solidFill>
                <a:effectLst/>
                <a:latin typeface="+mn-lt"/>
                <a:ea typeface="+mn-ea"/>
                <a:cs typeface="+mn-cs"/>
              </a:rPr>
              <a:t>Protégez la réputation de votre ami(e)</a:t>
            </a:r>
            <a:r>
              <a:rPr lang="fr-FR" sz="1200" kern="1200" dirty="0">
                <a:solidFill>
                  <a:schemeClr val="tx1"/>
                </a:solidFill>
                <a:effectLst/>
                <a:latin typeface="+mn-lt"/>
                <a:ea typeface="+mn-ea"/>
                <a:cs typeface="+mn-cs"/>
              </a:rPr>
              <a:t> - Jésus notre exemple : Il savait tout sur Marie, et il savait tout sur les chefs qui l'accusaient d'avoir commis l'adultère, mais il écrivit leurs péchés sur le sable, pour qu'ils soient emportés, effacés par le souffle du vent. Il n'a pas exposé leurs péchés publiquement. Il a protégé leur réputation. Jean 8:2-11</a:t>
            </a:r>
            <a:r>
              <a:rPr lang="fr-FR" sz="1200" i="1"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EC728AD-F012-A548-935B-2F04C8ACDE83}" type="slidenum">
              <a:rPr lang="en-US" smtClean="0"/>
              <a:t>2</a:t>
            </a:fld>
            <a:endParaRPr lang="en-US"/>
          </a:p>
        </p:txBody>
      </p:sp>
    </p:spTree>
    <p:extLst>
      <p:ext uri="{BB962C8B-B14F-4D97-AF65-F5344CB8AC3E}">
        <p14:creationId xmlns:p14="http://schemas.microsoft.com/office/powerpoint/2010/main" val="3151922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1" kern="1200" dirty="0">
                <a:solidFill>
                  <a:schemeClr val="tx1"/>
                </a:solidFill>
                <a:effectLst/>
                <a:latin typeface="+mn-lt"/>
                <a:ea typeface="+mn-ea"/>
                <a:cs typeface="+mn-cs"/>
              </a:rPr>
              <a:t>Soyez prudentes avec les critiques</a:t>
            </a:r>
            <a:r>
              <a:rPr lang="fr-FR" sz="1200" i="1" kern="1200" dirty="0">
                <a:solidFill>
                  <a:schemeClr val="tx1"/>
                </a:solidFill>
                <a:effectLst/>
                <a:latin typeface="+mn-lt"/>
                <a:ea typeface="+mn-ea"/>
                <a:cs typeface="+mn-cs"/>
              </a:rPr>
              <a:t> - Jésus notre exemple : « …</a:t>
            </a:r>
            <a:r>
              <a:rPr lang="fr-FR" sz="1200" kern="1200" dirty="0">
                <a:solidFill>
                  <a:schemeClr val="tx1"/>
                </a:solidFill>
                <a:effectLst/>
                <a:latin typeface="+mn-lt"/>
                <a:ea typeface="+mn-ea"/>
                <a:cs typeface="+mn-cs"/>
              </a:rPr>
              <a:t>se montrant prudent et plein d’un tact infiniment délicat dans ses rapports avec le peuple, n’usant jamais de rudesse, de paroles inutilement sévères, et ne faisant jamais, sans nécessité, de la peine à une âme sensible. Il ne blâmait pas la faiblesse humaine ; s’il dénonçait, sans crainte, l’hypocrisie, l’incrédulité, l’iniquité, il avait des larmes dans la voix en prononçant ses réprimandes les plus sévères. </a:t>
            </a:r>
            <a:r>
              <a:rPr lang="fr-FR" sz="1200" i="1" kern="1200" dirty="0">
                <a:solidFill>
                  <a:schemeClr val="tx1"/>
                </a:solidFill>
                <a:effectLst/>
                <a:latin typeface="+mn-lt"/>
                <a:ea typeface="+mn-ea"/>
                <a:cs typeface="+mn-cs"/>
              </a:rPr>
              <a:t>» Jésus-Christ, p.343.</a:t>
            </a:r>
            <a:endParaRPr lang="fr-FR"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EC728AD-F012-A548-935B-2F04C8ACDE83}" type="slidenum">
              <a:rPr lang="en-US" smtClean="0"/>
              <a:t>3</a:t>
            </a:fld>
            <a:endParaRPr lang="en-US"/>
          </a:p>
        </p:txBody>
      </p:sp>
    </p:spTree>
    <p:extLst>
      <p:ext uri="{BB962C8B-B14F-4D97-AF65-F5344CB8AC3E}">
        <p14:creationId xmlns:p14="http://schemas.microsoft.com/office/powerpoint/2010/main" val="703753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1" kern="1200" dirty="0">
                <a:solidFill>
                  <a:schemeClr val="tx1"/>
                </a:solidFill>
                <a:effectLst/>
                <a:latin typeface="+mn-lt"/>
                <a:ea typeface="+mn-ea"/>
                <a:cs typeface="+mn-cs"/>
              </a:rPr>
              <a:t>Utilisez le langage de l'acceptation</a:t>
            </a:r>
            <a:r>
              <a:rPr lang="fr-FR" sz="1200" i="1"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Jésus notre exemple</a:t>
            </a:r>
            <a:r>
              <a:rPr lang="fr-FR" sz="1200" kern="1200" dirty="0">
                <a:solidFill>
                  <a:schemeClr val="tx1"/>
                </a:solidFill>
                <a:effectLst/>
                <a:latin typeface="+mn-lt"/>
                <a:ea typeface="+mn-ea"/>
                <a:cs typeface="+mn-cs"/>
              </a:rPr>
              <a:t> : Il a accepté tout le monde ; les riches, les pauvres, les dirigeants, les serviteurs, les intouchables. « …toute âme était précieuse à ses yeux. Bien que gardant toujours une dignité divine, il s’inclinait, avec un tendre respect, devant chacun des membres de la famille de Dieu. En chaque homme il voyait une âme déchue qu’il avait pour mission de sauver. » </a:t>
            </a:r>
            <a:r>
              <a:rPr lang="fr-FR" sz="1200" i="1" kern="1200" dirty="0">
                <a:solidFill>
                  <a:schemeClr val="tx1"/>
                </a:solidFill>
                <a:effectLst/>
                <a:latin typeface="+mn-lt"/>
                <a:ea typeface="+mn-ea"/>
                <a:cs typeface="+mn-cs"/>
              </a:rPr>
              <a:t>Jésus-Christ, p.343.</a:t>
            </a:r>
            <a:r>
              <a:rPr lang="fr-FR"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6EC728AD-F012-A548-935B-2F04C8ACDE83}" type="slidenum">
              <a:rPr lang="en-US" smtClean="0"/>
              <a:t>4</a:t>
            </a:fld>
            <a:endParaRPr lang="en-US"/>
          </a:p>
        </p:txBody>
      </p:sp>
    </p:spTree>
    <p:extLst>
      <p:ext uri="{BB962C8B-B14F-4D97-AF65-F5344CB8AC3E}">
        <p14:creationId xmlns:p14="http://schemas.microsoft.com/office/powerpoint/2010/main" val="1243847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1" kern="1200" dirty="0">
                <a:solidFill>
                  <a:schemeClr val="tx1"/>
                </a:solidFill>
                <a:effectLst/>
                <a:latin typeface="+mn-lt"/>
                <a:ea typeface="+mn-ea"/>
                <a:cs typeface="+mn-cs"/>
              </a:rPr>
              <a:t>Accordez-vous un temps de solitude</a:t>
            </a:r>
            <a:r>
              <a:rPr lang="fr-FR" sz="1200" i="1" kern="1200" dirty="0">
                <a:solidFill>
                  <a:schemeClr val="tx1"/>
                </a:solidFill>
                <a:effectLst/>
                <a:latin typeface="+mn-lt"/>
                <a:ea typeface="+mn-ea"/>
                <a:cs typeface="+mn-cs"/>
              </a:rPr>
              <a:t> - Jésus notre exemple</a:t>
            </a:r>
            <a:r>
              <a:rPr lang="fr-FR" sz="1200" kern="1200" dirty="0">
                <a:solidFill>
                  <a:schemeClr val="tx1"/>
                </a:solidFill>
                <a:effectLst/>
                <a:latin typeface="+mn-lt"/>
                <a:ea typeface="+mn-ea"/>
                <a:cs typeface="+mn-cs"/>
              </a:rPr>
              <a:t> : « </a:t>
            </a:r>
            <a:r>
              <a:rPr lang="fr-FR" sz="1200" i="1" kern="1200" dirty="0">
                <a:solidFill>
                  <a:schemeClr val="tx1"/>
                </a:solidFill>
                <a:effectLst/>
                <a:latin typeface="+mn-lt"/>
                <a:ea typeface="+mn-ea"/>
                <a:cs typeface="+mn-cs"/>
              </a:rPr>
              <a:t>Après avoir renvoyé la foule, Il monta seul sur une montagne pour prier</a:t>
            </a:r>
            <a:r>
              <a:rPr lang="fr-FR" sz="1200" kern="1200" dirty="0">
                <a:solidFill>
                  <a:schemeClr val="tx1"/>
                </a:solidFill>
                <a:effectLst/>
                <a:latin typeface="+mn-lt"/>
                <a:ea typeface="+mn-ea"/>
                <a:cs typeface="+mn-cs"/>
              </a:rPr>
              <a:t>. » Matthieu 14.23.</a:t>
            </a:r>
          </a:p>
          <a:p>
            <a:endParaRPr lang="en-US" dirty="0"/>
          </a:p>
        </p:txBody>
      </p:sp>
      <p:sp>
        <p:nvSpPr>
          <p:cNvPr id="4" name="Slide Number Placeholder 3"/>
          <p:cNvSpPr>
            <a:spLocks noGrp="1"/>
          </p:cNvSpPr>
          <p:nvPr>
            <p:ph type="sldNum" sz="quarter" idx="5"/>
          </p:nvPr>
        </p:nvSpPr>
        <p:spPr/>
        <p:txBody>
          <a:bodyPr/>
          <a:lstStyle/>
          <a:p>
            <a:fld id="{6EC728AD-F012-A548-935B-2F04C8ACDE83}" type="slidenum">
              <a:rPr lang="en-US" smtClean="0"/>
              <a:t>5</a:t>
            </a:fld>
            <a:endParaRPr lang="en-US"/>
          </a:p>
        </p:txBody>
      </p:sp>
    </p:spTree>
    <p:extLst>
      <p:ext uri="{BB962C8B-B14F-4D97-AF65-F5344CB8AC3E}">
        <p14:creationId xmlns:p14="http://schemas.microsoft.com/office/powerpoint/2010/main" val="198231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1" kern="1200" dirty="0">
                <a:solidFill>
                  <a:schemeClr val="tx1"/>
                </a:solidFill>
                <a:effectLst/>
                <a:latin typeface="+mn-lt"/>
                <a:ea typeface="+mn-ea"/>
                <a:cs typeface="+mn-cs"/>
              </a:rPr>
              <a:t>Encouragez d'autres relations</a:t>
            </a:r>
            <a:r>
              <a:rPr lang="fr-FR" sz="1200" i="1" kern="1200" dirty="0">
                <a:solidFill>
                  <a:schemeClr val="tx1"/>
                </a:solidFill>
                <a:effectLst/>
                <a:latin typeface="+mn-lt"/>
                <a:ea typeface="+mn-ea"/>
                <a:cs typeface="+mn-cs"/>
              </a:rPr>
              <a:t> - Jésus notre exemple</a:t>
            </a:r>
            <a:r>
              <a:rPr lang="fr-FR" sz="1200" kern="1200" dirty="0">
                <a:solidFill>
                  <a:schemeClr val="tx1"/>
                </a:solidFill>
                <a:effectLst/>
                <a:latin typeface="+mn-lt"/>
                <a:ea typeface="+mn-ea"/>
                <a:cs typeface="+mn-cs"/>
              </a:rPr>
              <a:t> : « Allez donc et faites des disciples de toutes les nations... » Matthieu 28.19.</a:t>
            </a:r>
          </a:p>
          <a:p>
            <a:endParaRPr lang="en-US" dirty="0"/>
          </a:p>
        </p:txBody>
      </p:sp>
      <p:sp>
        <p:nvSpPr>
          <p:cNvPr id="4" name="Slide Number Placeholder 3"/>
          <p:cNvSpPr>
            <a:spLocks noGrp="1"/>
          </p:cNvSpPr>
          <p:nvPr>
            <p:ph type="sldNum" sz="quarter" idx="5"/>
          </p:nvPr>
        </p:nvSpPr>
        <p:spPr/>
        <p:txBody>
          <a:bodyPr/>
          <a:lstStyle/>
          <a:p>
            <a:fld id="{6EC728AD-F012-A548-935B-2F04C8ACDE83}" type="slidenum">
              <a:rPr lang="en-US" smtClean="0"/>
              <a:t>6</a:t>
            </a:fld>
            <a:endParaRPr lang="en-US"/>
          </a:p>
        </p:txBody>
      </p:sp>
    </p:spTree>
    <p:extLst>
      <p:ext uri="{BB962C8B-B14F-4D97-AF65-F5344CB8AC3E}">
        <p14:creationId xmlns:p14="http://schemas.microsoft.com/office/powerpoint/2010/main" val="2124820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1" kern="1200" dirty="0">
                <a:solidFill>
                  <a:schemeClr val="tx1"/>
                </a:solidFill>
                <a:effectLst/>
                <a:latin typeface="+mn-lt"/>
                <a:ea typeface="+mn-ea"/>
                <a:cs typeface="+mn-cs"/>
              </a:rPr>
              <a:t>Soyez prêtes à changer dans vos relations</a:t>
            </a:r>
            <a:r>
              <a:rPr lang="fr-FR" sz="1200" i="1" kern="1200" dirty="0">
                <a:solidFill>
                  <a:schemeClr val="tx1"/>
                </a:solidFill>
                <a:effectLst/>
                <a:latin typeface="+mn-lt"/>
                <a:ea typeface="+mn-ea"/>
                <a:cs typeface="+mn-cs"/>
              </a:rPr>
              <a:t> - Jésus notre exemple</a:t>
            </a:r>
            <a:r>
              <a:rPr lang="fr-FR" sz="1200" kern="1200" dirty="0">
                <a:solidFill>
                  <a:schemeClr val="tx1"/>
                </a:solidFill>
                <a:effectLst/>
                <a:latin typeface="+mn-lt"/>
                <a:ea typeface="+mn-ea"/>
                <a:cs typeface="+mn-cs"/>
              </a:rPr>
              <a:t> : « Je demanderai au Père, et il vous donnera un autre aide, qui restera avec vous pour toujours.... Quand je partirai, vous ne serez pas tout seul ; je reviendrai vers vous. » Jean 14.16, 18.</a:t>
            </a:r>
          </a:p>
          <a:p>
            <a:endParaRPr lang="en-US" dirty="0"/>
          </a:p>
        </p:txBody>
      </p:sp>
      <p:sp>
        <p:nvSpPr>
          <p:cNvPr id="4" name="Slide Number Placeholder 3"/>
          <p:cNvSpPr>
            <a:spLocks noGrp="1"/>
          </p:cNvSpPr>
          <p:nvPr>
            <p:ph type="sldNum" sz="quarter" idx="5"/>
          </p:nvPr>
        </p:nvSpPr>
        <p:spPr/>
        <p:txBody>
          <a:bodyPr/>
          <a:lstStyle/>
          <a:p>
            <a:fld id="{6EC728AD-F012-A548-935B-2F04C8ACDE83}" type="slidenum">
              <a:rPr lang="en-US" smtClean="0"/>
              <a:t>7</a:t>
            </a:fld>
            <a:endParaRPr lang="en-US"/>
          </a:p>
        </p:txBody>
      </p:sp>
    </p:spTree>
    <p:extLst>
      <p:ext uri="{BB962C8B-B14F-4D97-AF65-F5344CB8AC3E}">
        <p14:creationId xmlns:p14="http://schemas.microsoft.com/office/powerpoint/2010/main" val="100949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CD8FA6-4DCA-5C4F-B8C4-DC470E7AF840}"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2675427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D8FA6-4DCA-5C4F-B8C4-DC470E7AF840}"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204354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D8FA6-4DCA-5C4F-B8C4-DC470E7AF840}"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4049341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D8FA6-4DCA-5C4F-B8C4-DC470E7AF840}"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323816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CD8FA6-4DCA-5C4F-B8C4-DC470E7AF840}"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214906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CD8FA6-4DCA-5C4F-B8C4-DC470E7AF840}"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314821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CD8FA6-4DCA-5C4F-B8C4-DC470E7AF840}"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2154975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CD8FA6-4DCA-5C4F-B8C4-DC470E7AF840}"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12347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D8FA6-4DCA-5C4F-B8C4-DC470E7AF840}"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156041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CD8FA6-4DCA-5C4F-B8C4-DC470E7AF840}"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366192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CD8FA6-4DCA-5C4F-B8C4-DC470E7AF840}"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1F790A-BDEA-3344-8939-532148039E02}" type="slidenum">
              <a:rPr lang="en-US" smtClean="0"/>
              <a:t>‹N°›</a:t>
            </a:fld>
            <a:endParaRPr lang="en-US"/>
          </a:p>
        </p:txBody>
      </p:sp>
    </p:spTree>
    <p:extLst>
      <p:ext uri="{BB962C8B-B14F-4D97-AF65-F5344CB8AC3E}">
        <p14:creationId xmlns:p14="http://schemas.microsoft.com/office/powerpoint/2010/main" val="50477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CD8FA6-4DCA-5C4F-B8C4-DC470E7AF840}" type="datetimeFigureOut">
              <a:rPr lang="en-US" smtClean="0"/>
              <a:t>4/30/20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1F790A-BDEA-3344-8939-532148039E02}" type="slidenum">
              <a:rPr lang="en-US" smtClean="0"/>
              <a:t>‹N°›</a:t>
            </a:fld>
            <a:endParaRPr lang="en-US"/>
          </a:p>
        </p:txBody>
      </p:sp>
    </p:spTree>
    <p:extLst>
      <p:ext uri="{BB962C8B-B14F-4D97-AF65-F5344CB8AC3E}">
        <p14:creationId xmlns:p14="http://schemas.microsoft.com/office/powerpoint/2010/main" val="372750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EDB8061-7E3E-7E40-AC47-F80AA5B7ECA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0"/>
            <a:ext cx="12191980" cy="6857990"/>
          </a:xfrm>
          <a:prstGeom prst="rect">
            <a:avLst/>
          </a:prstGeom>
        </p:spPr>
      </p:pic>
      <p:sp>
        <p:nvSpPr>
          <p:cNvPr id="16"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6590AC07-0781-BF45-BFB6-496CC7ACE30E}"/>
              </a:ext>
            </a:extLst>
          </p:cNvPr>
          <p:cNvSpPr>
            <a:spLocks noGrp="1"/>
          </p:cNvSpPr>
          <p:nvPr>
            <p:ph type="ctrTitle"/>
          </p:nvPr>
        </p:nvSpPr>
        <p:spPr>
          <a:xfrm>
            <a:off x="7647763" y="3231931"/>
            <a:ext cx="4703378" cy="1834056"/>
          </a:xfrm>
        </p:spPr>
        <p:txBody>
          <a:bodyPr>
            <a:normAutofit/>
          </a:bodyPr>
          <a:lstStyle/>
          <a:p>
            <a:r>
              <a:rPr lang="en-US" sz="2800" b="1" dirty="0">
                <a:latin typeface="Avenir Next" panose="020B0503020202020204" pitchFamily="34" charset="0"/>
              </a:rPr>
              <a:t>JÉSUS NOTRE EXEMPLE</a:t>
            </a:r>
            <a:br>
              <a:rPr lang="en-US" sz="2800" dirty="0">
                <a:latin typeface="Avenir Next" panose="020B0503020202020204" pitchFamily="34" charset="0"/>
              </a:rPr>
            </a:br>
            <a:r>
              <a:rPr lang="en-US" sz="1800" dirty="0">
                <a:latin typeface="Avenir Next" panose="020B0503020202020204" pitchFamily="34" charset="0"/>
              </a:rPr>
              <a:t>[Temps de discussion]</a:t>
            </a:r>
            <a:br>
              <a:rPr lang="en-US" sz="1800" dirty="0">
                <a:latin typeface="Avenir Next" panose="020B0503020202020204" pitchFamily="34" charset="0"/>
              </a:rPr>
            </a:br>
            <a:endParaRPr lang="en-US" sz="2800" dirty="0">
              <a:latin typeface="Avenir Next" panose="020B0503020202020204" pitchFamily="34" charset="0"/>
            </a:endParaRPr>
          </a:p>
        </p:txBody>
      </p:sp>
      <p:sp>
        <p:nvSpPr>
          <p:cNvPr id="3" name="Subtitle 2">
            <a:extLst>
              <a:ext uri="{FF2B5EF4-FFF2-40B4-BE49-F238E27FC236}">
                <a16:creationId xmlns:a16="http://schemas.microsoft.com/office/drawing/2014/main" id="{C7A95099-6285-8C41-9207-6CF409BB90FC}"/>
              </a:ext>
            </a:extLst>
          </p:cNvPr>
          <p:cNvSpPr>
            <a:spLocks noGrp="1"/>
          </p:cNvSpPr>
          <p:nvPr>
            <p:ph type="subTitle" idx="1"/>
          </p:nvPr>
        </p:nvSpPr>
        <p:spPr>
          <a:xfrm>
            <a:off x="7782910" y="5242674"/>
            <a:ext cx="4330262" cy="1237629"/>
          </a:xfrm>
        </p:spPr>
        <p:txBody>
          <a:bodyPr>
            <a:normAutofit fontScale="92500" lnSpcReduction="20000"/>
          </a:bodyPr>
          <a:lstStyle/>
          <a:p>
            <a:r>
              <a:rPr lang="fr-FR" sz="2100" dirty="0"/>
              <a:t>Jésus, notre exemple en toutes choses, a démontré des méthodes pour créer la liberté dans les relations. Comment appliquer ces principes dans la vie réelle, en suivant son exemple ?</a:t>
            </a:r>
          </a:p>
          <a:p>
            <a:pPr>
              <a:lnSpc>
                <a:spcPct val="170000"/>
              </a:lnSpc>
            </a:pPr>
            <a:endParaRPr lang="en-US" sz="1600" dirty="0"/>
          </a:p>
        </p:txBody>
      </p:sp>
      <p:cxnSp>
        <p:nvCxnSpPr>
          <p:cNvPr id="18" name="Straight Connector 17">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6FA7BDC-A7BF-F148-B6A7-779E21C5719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705302" y="6480303"/>
            <a:ext cx="485478" cy="339607"/>
          </a:xfrm>
          <a:prstGeom prst="rect">
            <a:avLst/>
          </a:prstGeom>
        </p:spPr>
      </p:pic>
    </p:spTree>
    <p:extLst>
      <p:ext uri="{BB962C8B-B14F-4D97-AF65-F5344CB8AC3E}">
        <p14:creationId xmlns:p14="http://schemas.microsoft.com/office/powerpoint/2010/main" val="3701907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22699-611F-3447-85BF-58D902C9FF89}"/>
              </a:ext>
            </a:extLst>
          </p:cNvPr>
          <p:cNvSpPr>
            <a:spLocks noGrp="1"/>
          </p:cNvSpPr>
          <p:nvPr>
            <p:ph type="title"/>
          </p:nvPr>
        </p:nvSpPr>
        <p:spPr>
          <a:xfrm>
            <a:off x="762001" y="803325"/>
            <a:ext cx="5314536" cy="1325563"/>
          </a:xfrm>
        </p:spPr>
        <p:txBody>
          <a:bodyPr>
            <a:normAutofit fontScale="90000"/>
          </a:bodyPr>
          <a:lstStyle/>
          <a:p>
            <a:pPr algn="ctr"/>
            <a:r>
              <a:rPr lang="en-US" b="1" dirty="0">
                <a:solidFill>
                  <a:schemeClr val="accent1">
                    <a:lumMod val="20000"/>
                    <a:lumOff val="80000"/>
                  </a:schemeClr>
                </a:solidFill>
              </a:rPr>
              <a:t>1. </a:t>
            </a:r>
            <a:r>
              <a:rPr lang="fr-FR" b="1" i="1" dirty="0"/>
              <a:t>Protégez la réputation de votre ami(e)</a:t>
            </a:r>
            <a:endParaRPr lang="en-US" dirty="0">
              <a:solidFill>
                <a:schemeClr val="accent1">
                  <a:lumMod val="20000"/>
                  <a:lumOff val="80000"/>
                </a:schemeClr>
              </a:solidFill>
            </a:endParaRPr>
          </a:p>
        </p:txBody>
      </p:sp>
      <p:sp>
        <p:nvSpPr>
          <p:cNvPr id="3" name="Content Placeholder 2">
            <a:extLst>
              <a:ext uri="{FF2B5EF4-FFF2-40B4-BE49-F238E27FC236}">
                <a16:creationId xmlns:a16="http://schemas.microsoft.com/office/drawing/2014/main" id="{C638C759-96A5-0847-8DAE-71870A1A4B3E}"/>
              </a:ext>
            </a:extLst>
          </p:cNvPr>
          <p:cNvSpPr>
            <a:spLocks noGrp="1"/>
          </p:cNvSpPr>
          <p:nvPr>
            <p:ph idx="1"/>
          </p:nvPr>
        </p:nvSpPr>
        <p:spPr>
          <a:xfrm>
            <a:off x="683236" y="2289137"/>
            <a:ext cx="5815864" cy="3775657"/>
          </a:xfrm>
        </p:spPr>
        <p:txBody>
          <a:bodyPr anchor="t">
            <a:normAutofit fontScale="85000" lnSpcReduction="10000"/>
          </a:bodyPr>
          <a:lstStyle/>
          <a:p>
            <a:pPr marL="0" indent="0">
              <a:lnSpc>
                <a:spcPct val="100000"/>
              </a:lnSpc>
              <a:buNone/>
            </a:pPr>
            <a:r>
              <a:rPr lang="fr-FR" dirty="0"/>
              <a:t>Jésus notre exemple : Il savait tout sur Marie, et il savait tout sur les chefs qui l'accusaient d'avoir commis l'adultère, mais il écrivit leurs péchés sur le sable, pour qu'ils soient emportés, effacés par le souffle du vent. Il n'a pas exposé leurs péchés publiquement. Il a protégé leur réputation. </a:t>
            </a:r>
          </a:p>
          <a:p>
            <a:pPr marL="0" indent="0" algn="ctr">
              <a:lnSpc>
                <a:spcPct val="100000"/>
              </a:lnSpc>
              <a:buNone/>
            </a:pPr>
            <a:r>
              <a:rPr lang="fr-FR" dirty="0"/>
              <a:t>Jean 8:2-11</a:t>
            </a:r>
            <a:r>
              <a:rPr lang="fr-FR" i="1" dirty="0"/>
              <a:t>.</a:t>
            </a:r>
            <a:endParaRPr lang="fr-FR" dirty="0"/>
          </a:p>
          <a:p>
            <a:pPr marL="0" lvl="0" indent="0" algn="ctr">
              <a:lnSpc>
                <a:spcPct val="100000"/>
              </a:lnSpc>
              <a:buNone/>
            </a:pPr>
            <a:endParaRPr lang="en-US" sz="2400" dirty="0"/>
          </a:p>
          <a:p>
            <a:pPr marL="0" indent="0" algn="ctr">
              <a:lnSpc>
                <a:spcPct val="100000"/>
              </a:lnSpc>
              <a:buNone/>
            </a:pPr>
            <a:r>
              <a:rPr lang="en-US" sz="2400" dirty="0"/>
              <a:t> </a:t>
            </a:r>
          </a:p>
          <a:p>
            <a:pPr algn="ctr">
              <a:lnSpc>
                <a:spcPct val="100000"/>
              </a:lnSpc>
            </a:pPr>
            <a:endParaRPr lang="en-US" sz="2400" dirty="0"/>
          </a:p>
        </p:txBody>
      </p:sp>
      <p:sp>
        <p:nvSpPr>
          <p:cNvPr id="9" name="Freeform: Shape 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close up of a device&#10;&#10;Description automatically generated">
            <a:extLst>
              <a:ext uri="{FF2B5EF4-FFF2-40B4-BE49-F238E27FC236}">
                <a16:creationId xmlns:a16="http://schemas.microsoft.com/office/drawing/2014/main" id="{EBEF55B9-2DE7-3A4A-BCF7-6C351A5BFE4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2"/>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239755446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93C5F-2D91-F047-8996-F76EE8E85A59}"/>
              </a:ext>
            </a:extLst>
          </p:cNvPr>
          <p:cNvSpPr>
            <a:spLocks noGrp="1"/>
          </p:cNvSpPr>
          <p:nvPr>
            <p:ph type="title"/>
          </p:nvPr>
        </p:nvSpPr>
        <p:spPr>
          <a:xfrm>
            <a:off x="762001" y="631048"/>
            <a:ext cx="5314536" cy="1325563"/>
          </a:xfrm>
        </p:spPr>
        <p:txBody>
          <a:bodyPr>
            <a:normAutofit/>
          </a:bodyPr>
          <a:lstStyle/>
          <a:p>
            <a:pPr algn="ctr"/>
            <a:r>
              <a:rPr lang="en-US" b="1" dirty="0">
                <a:solidFill>
                  <a:schemeClr val="accent4">
                    <a:lumMod val="40000"/>
                    <a:lumOff val="60000"/>
                  </a:schemeClr>
                </a:solidFill>
              </a:rPr>
              <a:t>2. </a:t>
            </a:r>
            <a:r>
              <a:rPr lang="en-US" b="1" dirty="0" err="1">
                <a:solidFill>
                  <a:schemeClr val="accent4">
                    <a:lumMod val="40000"/>
                    <a:lumOff val="60000"/>
                  </a:schemeClr>
                </a:solidFill>
              </a:rPr>
              <a:t>Soyez</a:t>
            </a:r>
            <a:r>
              <a:rPr lang="en-US" b="1" dirty="0">
                <a:solidFill>
                  <a:schemeClr val="accent4">
                    <a:lumMod val="40000"/>
                    <a:lumOff val="60000"/>
                  </a:schemeClr>
                </a:solidFill>
              </a:rPr>
              <a:t> </a:t>
            </a:r>
            <a:r>
              <a:rPr lang="en-US" b="1" dirty="0" err="1">
                <a:solidFill>
                  <a:schemeClr val="accent4">
                    <a:lumMod val="40000"/>
                    <a:lumOff val="60000"/>
                  </a:schemeClr>
                </a:solidFill>
              </a:rPr>
              <a:t>prudentes</a:t>
            </a:r>
            <a:r>
              <a:rPr lang="en-US" b="1" dirty="0">
                <a:solidFill>
                  <a:schemeClr val="accent4">
                    <a:lumMod val="40000"/>
                    <a:lumOff val="60000"/>
                  </a:schemeClr>
                </a:solidFill>
              </a:rPr>
              <a:t> avec les critiques</a:t>
            </a:r>
            <a:endParaRPr lang="en-US" dirty="0">
              <a:solidFill>
                <a:schemeClr val="accent4">
                  <a:lumMod val="40000"/>
                  <a:lumOff val="60000"/>
                </a:schemeClr>
              </a:solidFill>
            </a:endParaRPr>
          </a:p>
        </p:txBody>
      </p:sp>
      <p:sp>
        <p:nvSpPr>
          <p:cNvPr id="3" name="Content Placeholder 2">
            <a:extLst>
              <a:ext uri="{FF2B5EF4-FFF2-40B4-BE49-F238E27FC236}">
                <a16:creationId xmlns:a16="http://schemas.microsoft.com/office/drawing/2014/main" id="{E17D0003-00A4-B149-A110-FCF6332A8EA9}"/>
              </a:ext>
            </a:extLst>
          </p:cNvPr>
          <p:cNvSpPr>
            <a:spLocks noGrp="1"/>
          </p:cNvSpPr>
          <p:nvPr>
            <p:ph idx="1"/>
          </p:nvPr>
        </p:nvSpPr>
        <p:spPr>
          <a:xfrm>
            <a:off x="762000" y="2279017"/>
            <a:ext cx="5314543" cy="4578983"/>
          </a:xfrm>
        </p:spPr>
        <p:txBody>
          <a:bodyPr anchor="t">
            <a:normAutofit fontScale="92500" lnSpcReduction="10000"/>
          </a:bodyPr>
          <a:lstStyle/>
          <a:p>
            <a:pPr marL="0" lvl="0" indent="0">
              <a:buNone/>
            </a:pPr>
            <a:r>
              <a:rPr lang="fr-FR" i="1" dirty="0"/>
              <a:t>Jésus notre exemple : « …</a:t>
            </a:r>
            <a:r>
              <a:rPr lang="fr-FR" dirty="0"/>
              <a:t>se montrant prudent et plein d’un tact infiniment délicat dans ses rapports avec le peuple, n’usant jamais de rudesse, de paroles inutilement sévères, et ne faisant jamais, sans nécessité, de la peine à une âme sensible. Il ne blâmait pas la faiblesse humaine ; s’il dénonçait, sans crainte, l’hypocrisie, l’incrédulité, l’iniquité, il avait des larmes dans la voix en prononçant ses réprimandes les plus sévères. </a:t>
            </a:r>
            <a:r>
              <a:rPr lang="fr-FR" i="1" dirty="0"/>
              <a:t>» </a:t>
            </a:r>
          </a:p>
          <a:p>
            <a:pPr marL="0" lvl="0" indent="0" algn="ctr">
              <a:buNone/>
            </a:pPr>
            <a:r>
              <a:rPr lang="fr-FR" i="1" dirty="0"/>
              <a:t>Jésus-Christ, p.343.</a:t>
            </a:r>
            <a:endParaRPr lang="fr-FR" dirty="0"/>
          </a:p>
          <a:p>
            <a:pPr marL="0" indent="0" algn="ctr">
              <a:lnSpc>
                <a:spcPct val="100000"/>
              </a:lnSpc>
              <a:buNone/>
            </a:pPr>
            <a:endParaRPr lang="en-US" sz="2400" dirty="0"/>
          </a:p>
        </p:txBody>
      </p:sp>
      <p:sp>
        <p:nvSpPr>
          <p:cNvPr id="9" name="Freeform: Shape 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6F050B4-6FD9-A740-98C0-2DEE2643461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2"/>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91397378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46EFD-BD91-F04C-8268-C72CD7B2D818}"/>
              </a:ext>
            </a:extLst>
          </p:cNvPr>
          <p:cNvSpPr>
            <a:spLocks noGrp="1"/>
          </p:cNvSpPr>
          <p:nvPr>
            <p:ph type="title"/>
          </p:nvPr>
        </p:nvSpPr>
        <p:spPr>
          <a:xfrm>
            <a:off x="762001" y="803325"/>
            <a:ext cx="5314536" cy="1325563"/>
          </a:xfrm>
        </p:spPr>
        <p:txBody>
          <a:bodyPr>
            <a:normAutofit/>
          </a:bodyPr>
          <a:lstStyle/>
          <a:p>
            <a:pPr algn="ctr"/>
            <a:r>
              <a:rPr lang="en-US" sz="4100" b="1" dirty="0">
                <a:solidFill>
                  <a:schemeClr val="accent2">
                    <a:lumMod val="60000"/>
                    <a:lumOff val="40000"/>
                  </a:schemeClr>
                </a:solidFill>
              </a:rPr>
              <a:t>3. </a:t>
            </a:r>
            <a:r>
              <a:rPr lang="en-US" sz="4100" b="1" dirty="0" err="1">
                <a:solidFill>
                  <a:schemeClr val="accent2">
                    <a:lumMod val="60000"/>
                    <a:lumOff val="40000"/>
                  </a:schemeClr>
                </a:solidFill>
              </a:rPr>
              <a:t>Utilisez</a:t>
            </a:r>
            <a:r>
              <a:rPr lang="en-US" sz="4100" b="1" dirty="0">
                <a:solidFill>
                  <a:schemeClr val="accent2">
                    <a:lumMod val="60000"/>
                    <a:lumOff val="40000"/>
                  </a:schemeClr>
                </a:solidFill>
              </a:rPr>
              <a:t> le </a:t>
            </a:r>
            <a:r>
              <a:rPr lang="en-US" sz="4100" b="1" dirty="0" err="1">
                <a:solidFill>
                  <a:schemeClr val="accent2">
                    <a:lumMod val="60000"/>
                    <a:lumOff val="40000"/>
                  </a:schemeClr>
                </a:solidFill>
              </a:rPr>
              <a:t>langage</a:t>
            </a:r>
            <a:r>
              <a:rPr lang="en-US" sz="4100" b="1" dirty="0">
                <a:solidFill>
                  <a:schemeClr val="accent2">
                    <a:lumMod val="60000"/>
                    <a:lumOff val="40000"/>
                  </a:schemeClr>
                </a:solidFill>
              </a:rPr>
              <a:t> de </a:t>
            </a:r>
            <a:r>
              <a:rPr lang="en-US" sz="4100" b="1" dirty="0" err="1">
                <a:solidFill>
                  <a:schemeClr val="accent2">
                    <a:lumMod val="60000"/>
                    <a:lumOff val="40000"/>
                  </a:schemeClr>
                </a:solidFill>
              </a:rPr>
              <a:t>l’acceptation</a:t>
            </a:r>
            <a:endParaRPr lang="en-US" sz="4100" dirty="0">
              <a:solidFill>
                <a:schemeClr val="accent2">
                  <a:lumMod val="60000"/>
                  <a:lumOff val="40000"/>
                </a:schemeClr>
              </a:solidFill>
            </a:endParaRPr>
          </a:p>
        </p:txBody>
      </p:sp>
      <p:sp>
        <p:nvSpPr>
          <p:cNvPr id="3" name="Content Placeholder 2">
            <a:extLst>
              <a:ext uri="{FF2B5EF4-FFF2-40B4-BE49-F238E27FC236}">
                <a16:creationId xmlns:a16="http://schemas.microsoft.com/office/drawing/2014/main" id="{FEC9CB72-9040-4946-8127-420FF444B521}"/>
              </a:ext>
            </a:extLst>
          </p:cNvPr>
          <p:cNvSpPr>
            <a:spLocks noGrp="1"/>
          </p:cNvSpPr>
          <p:nvPr>
            <p:ph idx="1"/>
          </p:nvPr>
        </p:nvSpPr>
        <p:spPr>
          <a:xfrm>
            <a:off x="369219" y="2510255"/>
            <a:ext cx="6380922" cy="3328015"/>
          </a:xfrm>
        </p:spPr>
        <p:txBody>
          <a:bodyPr anchor="ctr">
            <a:noAutofit/>
          </a:bodyPr>
          <a:lstStyle/>
          <a:p>
            <a:pPr marL="0" lvl="0" indent="0">
              <a:lnSpc>
                <a:spcPct val="100000"/>
              </a:lnSpc>
              <a:spcBef>
                <a:spcPts val="0"/>
              </a:spcBef>
              <a:buNone/>
            </a:pPr>
            <a:r>
              <a:rPr lang="fr-FR" sz="2400" i="1" dirty="0"/>
              <a:t>Jésus notre exemple</a:t>
            </a:r>
            <a:r>
              <a:rPr lang="fr-FR" sz="2400" dirty="0"/>
              <a:t> : Il a accepté tout le monde ; les riches, les pauvres, les dirigeants, les serviteurs, les intouchables. « …toute âme était précieuse à ses yeux. Bien que gardant toujours une dignité divine, il s’inclinait, avec un tendre respect, devant chacun des membres de la famille de Dieu. En chaque homme il voyait une âme déchue qu’il avait pour mission de sauver. » </a:t>
            </a:r>
          </a:p>
          <a:p>
            <a:pPr marL="0" lvl="0" indent="0" algn="ctr">
              <a:lnSpc>
                <a:spcPct val="100000"/>
              </a:lnSpc>
              <a:spcBef>
                <a:spcPts val="0"/>
              </a:spcBef>
              <a:buNone/>
            </a:pPr>
            <a:r>
              <a:rPr lang="fr-FR" sz="2400" i="1" dirty="0"/>
              <a:t>Jésus-Christ, p.343.</a:t>
            </a:r>
            <a:r>
              <a:rPr lang="fr-FR" sz="2400" dirty="0"/>
              <a:t>  </a:t>
            </a:r>
            <a:r>
              <a:rPr lang="en-US" sz="2400" dirty="0"/>
              <a:t> </a:t>
            </a:r>
          </a:p>
        </p:txBody>
      </p:sp>
      <p:sp>
        <p:nvSpPr>
          <p:cNvPr id="9" name="Freeform: Shape 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E7731E8-38B9-9A42-98C2-21047B9E9228}"/>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62800982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DD413-196D-1441-B813-48B897BED14C}"/>
              </a:ext>
            </a:extLst>
          </p:cNvPr>
          <p:cNvSpPr>
            <a:spLocks noGrp="1"/>
          </p:cNvSpPr>
          <p:nvPr>
            <p:ph type="title"/>
          </p:nvPr>
        </p:nvSpPr>
        <p:spPr>
          <a:xfrm>
            <a:off x="0" y="803325"/>
            <a:ext cx="6582779" cy="1325563"/>
          </a:xfrm>
        </p:spPr>
        <p:txBody>
          <a:bodyPr>
            <a:normAutofit/>
          </a:bodyPr>
          <a:lstStyle/>
          <a:p>
            <a:r>
              <a:rPr lang="en-US" b="1" dirty="0">
                <a:solidFill>
                  <a:schemeClr val="accent6">
                    <a:lumMod val="40000"/>
                    <a:lumOff val="60000"/>
                  </a:schemeClr>
                </a:solidFill>
              </a:rPr>
              <a:t>4.  </a:t>
            </a:r>
            <a:r>
              <a:rPr lang="en-US" b="1" dirty="0" err="1">
                <a:solidFill>
                  <a:schemeClr val="accent6">
                    <a:lumMod val="40000"/>
                    <a:lumOff val="60000"/>
                  </a:schemeClr>
                </a:solidFill>
              </a:rPr>
              <a:t>Accordez-vous</a:t>
            </a:r>
            <a:r>
              <a:rPr lang="en-US" b="1" dirty="0">
                <a:solidFill>
                  <a:schemeClr val="accent6">
                    <a:lumMod val="40000"/>
                    <a:lumOff val="60000"/>
                  </a:schemeClr>
                </a:solidFill>
              </a:rPr>
              <a:t> </a:t>
            </a:r>
            <a:br>
              <a:rPr lang="en-US" b="1" dirty="0">
                <a:solidFill>
                  <a:schemeClr val="accent6">
                    <a:lumMod val="40000"/>
                    <a:lumOff val="60000"/>
                  </a:schemeClr>
                </a:solidFill>
              </a:rPr>
            </a:br>
            <a:r>
              <a:rPr lang="en-US" b="1" dirty="0">
                <a:solidFill>
                  <a:schemeClr val="accent6">
                    <a:lumMod val="40000"/>
                    <a:lumOff val="60000"/>
                  </a:schemeClr>
                </a:solidFill>
              </a:rPr>
              <a:t>     un temps de solitude</a:t>
            </a:r>
            <a:endParaRPr lang="en-US" dirty="0">
              <a:solidFill>
                <a:schemeClr val="accent6">
                  <a:lumMod val="40000"/>
                  <a:lumOff val="60000"/>
                </a:schemeClr>
              </a:solidFill>
            </a:endParaRPr>
          </a:p>
        </p:txBody>
      </p:sp>
      <p:sp>
        <p:nvSpPr>
          <p:cNvPr id="3" name="Content Placeholder 2">
            <a:extLst>
              <a:ext uri="{FF2B5EF4-FFF2-40B4-BE49-F238E27FC236}">
                <a16:creationId xmlns:a16="http://schemas.microsoft.com/office/drawing/2014/main" id="{66F41AE5-3DF8-0F4C-9C86-1DFF0CBCDFC2}"/>
              </a:ext>
            </a:extLst>
          </p:cNvPr>
          <p:cNvSpPr>
            <a:spLocks noGrp="1"/>
          </p:cNvSpPr>
          <p:nvPr>
            <p:ph idx="1"/>
          </p:nvPr>
        </p:nvSpPr>
        <p:spPr>
          <a:xfrm>
            <a:off x="324465" y="2530809"/>
            <a:ext cx="6120580" cy="2450095"/>
          </a:xfrm>
        </p:spPr>
        <p:txBody>
          <a:bodyPr anchor="t">
            <a:normAutofit fontScale="77500" lnSpcReduction="20000"/>
          </a:bodyPr>
          <a:lstStyle/>
          <a:p>
            <a:pPr marL="0" lvl="0" indent="0" algn="ctr">
              <a:buNone/>
            </a:pPr>
            <a:r>
              <a:rPr lang="fr-FR" sz="4100" i="1" dirty="0"/>
              <a:t>Jésus notre exemple</a:t>
            </a:r>
            <a:r>
              <a:rPr lang="fr-FR" sz="4100" dirty="0"/>
              <a:t> : « </a:t>
            </a:r>
            <a:r>
              <a:rPr lang="fr-FR" sz="4100" i="1" dirty="0"/>
              <a:t>Après avoir renvoyé la foule, Il monta seul sur une montagne pour prier</a:t>
            </a:r>
            <a:r>
              <a:rPr lang="fr-FR" sz="4100" dirty="0"/>
              <a:t>. » </a:t>
            </a:r>
          </a:p>
          <a:p>
            <a:pPr marL="0" lvl="0" indent="0" algn="ctr">
              <a:buNone/>
            </a:pPr>
            <a:r>
              <a:rPr lang="fr-FR" sz="4100" dirty="0"/>
              <a:t>Matthieu 14.23.</a:t>
            </a:r>
          </a:p>
          <a:p>
            <a:pPr marL="0" indent="0">
              <a:buNone/>
            </a:pPr>
            <a:r>
              <a:rPr lang="fr-FR" dirty="0"/>
              <a:t> </a:t>
            </a:r>
            <a:endParaRPr lang="en-US" dirty="0"/>
          </a:p>
        </p:txBody>
      </p:sp>
      <p:sp>
        <p:nvSpPr>
          <p:cNvPr id="9" name="Freeform: Shape 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3D6BFD9-5752-6B42-AF1B-8CD16056574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156331360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34E1-F58A-4845-AA79-B2DC85FDA03F}"/>
              </a:ext>
            </a:extLst>
          </p:cNvPr>
          <p:cNvSpPr>
            <a:spLocks noGrp="1"/>
          </p:cNvSpPr>
          <p:nvPr>
            <p:ph type="title"/>
          </p:nvPr>
        </p:nvSpPr>
        <p:spPr>
          <a:xfrm>
            <a:off x="762001" y="803325"/>
            <a:ext cx="5314536" cy="1325563"/>
          </a:xfrm>
        </p:spPr>
        <p:txBody>
          <a:bodyPr>
            <a:normAutofit/>
          </a:bodyPr>
          <a:lstStyle/>
          <a:p>
            <a:r>
              <a:rPr lang="en-US" b="1" dirty="0">
                <a:solidFill>
                  <a:schemeClr val="accent4">
                    <a:lumMod val="60000"/>
                    <a:lumOff val="40000"/>
                  </a:schemeClr>
                </a:solidFill>
              </a:rPr>
              <a:t>5. </a:t>
            </a:r>
            <a:r>
              <a:rPr lang="en-US" b="1" dirty="0" err="1">
                <a:solidFill>
                  <a:schemeClr val="accent4">
                    <a:lumMod val="60000"/>
                    <a:lumOff val="40000"/>
                  </a:schemeClr>
                </a:solidFill>
              </a:rPr>
              <a:t>Encouragez</a:t>
            </a:r>
            <a:r>
              <a:rPr lang="en-US" b="1" dirty="0">
                <a:solidFill>
                  <a:schemeClr val="accent4">
                    <a:lumMod val="60000"/>
                    <a:lumOff val="40000"/>
                  </a:schemeClr>
                </a:solidFill>
              </a:rPr>
              <a:t> </a:t>
            </a:r>
            <a:r>
              <a:rPr lang="en-US" b="1" dirty="0" err="1">
                <a:solidFill>
                  <a:schemeClr val="accent4">
                    <a:lumMod val="60000"/>
                    <a:lumOff val="40000"/>
                  </a:schemeClr>
                </a:solidFill>
              </a:rPr>
              <a:t>d’autres</a:t>
            </a:r>
            <a:br>
              <a:rPr lang="en-US" b="1" dirty="0">
                <a:solidFill>
                  <a:schemeClr val="accent4">
                    <a:lumMod val="60000"/>
                    <a:lumOff val="40000"/>
                  </a:schemeClr>
                </a:solidFill>
              </a:rPr>
            </a:br>
            <a:r>
              <a:rPr lang="en-US" b="1" dirty="0">
                <a:solidFill>
                  <a:schemeClr val="accent4">
                    <a:lumMod val="60000"/>
                    <a:lumOff val="40000"/>
                  </a:schemeClr>
                </a:solidFill>
              </a:rPr>
              <a:t>    relations</a:t>
            </a:r>
            <a:endParaRPr lang="en-US" dirty="0">
              <a:solidFill>
                <a:schemeClr val="accent4">
                  <a:lumMod val="60000"/>
                  <a:lumOff val="40000"/>
                </a:schemeClr>
              </a:solidFill>
            </a:endParaRPr>
          </a:p>
        </p:txBody>
      </p:sp>
      <p:sp>
        <p:nvSpPr>
          <p:cNvPr id="3" name="Content Placeholder 2">
            <a:extLst>
              <a:ext uri="{FF2B5EF4-FFF2-40B4-BE49-F238E27FC236}">
                <a16:creationId xmlns:a16="http://schemas.microsoft.com/office/drawing/2014/main" id="{2B9A1670-75D9-8042-BEB8-1988D0FF7EBE}"/>
              </a:ext>
            </a:extLst>
          </p:cNvPr>
          <p:cNvSpPr>
            <a:spLocks noGrp="1"/>
          </p:cNvSpPr>
          <p:nvPr>
            <p:ph idx="1"/>
          </p:nvPr>
        </p:nvSpPr>
        <p:spPr>
          <a:xfrm>
            <a:off x="762000" y="2822358"/>
            <a:ext cx="5314536" cy="3220634"/>
          </a:xfrm>
        </p:spPr>
        <p:txBody>
          <a:bodyPr anchor="t">
            <a:normAutofit/>
          </a:bodyPr>
          <a:lstStyle/>
          <a:p>
            <a:pPr marL="0" lvl="0" indent="0" algn="ctr">
              <a:buNone/>
            </a:pPr>
            <a:r>
              <a:rPr lang="fr-FR" sz="3200" i="1" dirty="0"/>
              <a:t>Jésus notre exemple</a:t>
            </a:r>
            <a:r>
              <a:rPr lang="fr-FR" sz="3200" dirty="0"/>
              <a:t> : « Allez donc et faites des disciples de toutes les nations... » </a:t>
            </a:r>
          </a:p>
          <a:p>
            <a:pPr marL="0" lvl="0" indent="0" algn="ctr">
              <a:buNone/>
            </a:pPr>
            <a:r>
              <a:rPr lang="fr-FR" sz="3200" dirty="0"/>
              <a:t>Matthieu 28.19.</a:t>
            </a:r>
          </a:p>
          <a:p>
            <a:pPr algn="ctr">
              <a:lnSpc>
                <a:spcPct val="150000"/>
              </a:lnSpc>
            </a:pPr>
            <a:endParaRPr lang="en-US" dirty="0"/>
          </a:p>
        </p:txBody>
      </p:sp>
      <p:sp>
        <p:nvSpPr>
          <p:cNvPr id="14" name="Freeform: Shape 13">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F72F46E8-CA3F-C849-9F58-39C562859EC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2"/>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189428802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FD9A-22A4-774C-BED9-A40D385EEE72}"/>
              </a:ext>
            </a:extLst>
          </p:cNvPr>
          <p:cNvSpPr>
            <a:spLocks noGrp="1"/>
          </p:cNvSpPr>
          <p:nvPr>
            <p:ph type="title"/>
          </p:nvPr>
        </p:nvSpPr>
        <p:spPr>
          <a:xfrm>
            <a:off x="762001" y="803325"/>
            <a:ext cx="5314536" cy="1325563"/>
          </a:xfrm>
        </p:spPr>
        <p:txBody>
          <a:bodyPr>
            <a:normAutofit fontScale="90000"/>
          </a:bodyPr>
          <a:lstStyle/>
          <a:p>
            <a:pPr algn="ctr"/>
            <a:r>
              <a:rPr lang="en-US" b="1" dirty="0">
                <a:solidFill>
                  <a:srgbClr val="FBE5D6"/>
                </a:solidFill>
              </a:rPr>
              <a:t>6</a:t>
            </a:r>
            <a:r>
              <a:rPr lang="en-US" b="1" dirty="0">
                <a:solidFill>
                  <a:schemeClr val="accent2">
                    <a:lumMod val="20000"/>
                    <a:lumOff val="80000"/>
                  </a:schemeClr>
                </a:solidFill>
              </a:rPr>
              <a:t>. </a:t>
            </a:r>
            <a:r>
              <a:rPr lang="fr-FR" b="1" i="1" dirty="0">
                <a:solidFill>
                  <a:srgbClr val="FBE5D6"/>
                </a:solidFill>
              </a:rPr>
              <a:t>Soyez prêtes à changer dans vos relations</a:t>
            </a:r>
            <a:r>
              <a:rPr lang="fr-FR" i="1" dirty="0">
                <a:solidFill>
                  <a:srgbClr val="FBE5D6"/>
                </a:solidFill>
              </a:rPr>
              <a:t> </a:t>
            </a:r>
            <a:endParaRPr lang="en-US" dirty="0">
              <a:solidFill>
                <a:srgbClr val="FBE5D6"/>
              </a:solidFill>
            </a:endParaRPr>
          </a:p>
        </p:txBody>
      </p:sp>
      <p:sp>
        <p:nvSpPr>
          <p:cNvPr id="3" name="Content Placeholder 2">
            <a:extLst>
              <a:ext uri="{FF2B5EF4-FFF2-40B4-BE49-F238E27FC236}">
                <a16:creationId xmlns:a16="http://schemas.microsoft.com/office/drawing/2014/main" id="{F64F7139-E723-3F47-B20E-CC0CC0B935DF}"/>
              </a:ext>
            </a:extLst>
          </p:cNvPr>
          <p:cNvSpPr>
            <a:spLocks noGrp="1"/>
          </p:cNvSpPr>
          <p:nvPr>
            <p:ph idx="1"/>
          </p:nvPr>
        </p:nvSpPr>
        <p:spPr>
          <a:xfrm>
            <a:off x="762000" y="2491409"/>
            <a:ext cx="5314543" cy="3006331"/>
          </a:xfrm>
        </p:spPr>
        <p:txBody>
          <a:bodyPr anchor="t">
            <a:normAutofit/>
          </a:bodyPr>
          <a:lstStyle/>
          <a:p>
            <a:pPr marL="0" lvl="0" indent="0" algn="ctr">
              <a:buNone/>
            </a:pPr>
            <a:r>
              <a:rPr lang="fr-FR" i="1" dirty="0"/>
              <a:t>Jésus notre exemple</a:t>
            </a:r>
            <a:r>
              <a:rPr lang="fr-FR" dirty="0"/>
              <a:t> : « Je demanderai au Père, et il vous donnera un autre aide, qui restera avec vous pour toujours.... Quand je partirai, vous ne serez pas tout seul ; je reviendrai vers vous. » Jean 14.16, 18.</a:t>
            </a:r>
          </a:p>
          <a:p>
            <a:pPr algn="ctr">
              <a:lnSpc>
                <a:spcPct val="100000"/>
              </a:lnSpc>
            </a:pPr>
            <a:endParaRPr lang="en-US" sz="2400" dirty="0"/>
          </a:p>
        </p:txBody>
      </p:sp>
      <p:sp>
        <p:nvSpPr>
          <p:cNvPr id="10" name="Freeform: Shape 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7B68A3EE-6A78-764A-8410-E457BFDC863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2"/>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271734010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857</Words>
  <Application>Microsoft Macintosh PowerPoint</Application>
  <PresentationFormat>Grand écran</PresentationFormat>
  <Paragraphs>39</Paragraphs>
  <Slides>7</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Avenir Next</vt:lpstr>
      <vt:lpstr>Calibri</vt:lpstr>
      <vt:lpstr>Calibri Light</vt:lpstr>
      <vt:lpstr>Office Theme</vt:lpstr>
      <vt:lpstr>JÉSUS NOTRE EXEMPLE [Temps de discussion] </vt:lpstr>
      <vt:lpstr>1. Protégez la réputation de votre ami(e)</vt:lpstr>
      <vt:lpstr>2. Soyez prudentes avec les critiques</vt:lpstr>
      <vt:lpstr>3. Utilisez le langage de l’acceptation</vt:lpstr>
      <vt:lpstr>4.  Accordez-vous       un temps de solitude</vt:lpstr>
      <vt:lpstr>5. Encouragez d’autres     relations</vt:lpstr>
      <vt:lpstr>6. Soyez prêtes à changer dans vos relations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JESUS’S OUR EXAMPLE [Discussion Time]</dc:title>
  <dc:creator>Arrais, Raquel</dc:creator>
  <cp:lastModifiedBy>Microsoft Office User</cp:lastModifiedBy>
  <cp:revision>10</cp:revision>
  <dcterms:created xsi:type="dcterms:W3CDTF">2020-02-06T20:18:19Z</dcterms:created>
  <dcterms:modified xsi:type="dcterms:W3CDTF">2020-04-30T15:00:48Z</dcterms:modified>
</cp:coreProperties>
</file>