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3"/>
    <p:restoredTop sz="75717"/>
  </p:normalViewPr>
  <p:slideViewPr>
    <p:cSldViewPr snapToGrid="0" snapToObjects="1">
      <p:cViewPr varScale="1">
        <p:scale>
          <a:sx n="80" d="100"/>
          <a:sy n="80" d="100"/>
        </p:scale>
        <p:origin x="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682B9-3A6B-934A-8609-EB5A62F81500}" type="datetimeFigureOut">
              <a:rPr lang="en-US" smtClean="0"/>
              <a:t>4/30/20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FAC5C-D681-F140-A58E-A613B4876ADF}" type="slidenum">
              <a:rPr lang="en-US" smtClean="0"/>
              <a:t>‹N°›</a:t>
            </a:fld>
            <a:endParaRPr lang="en-US"/>
          </a:p>
        </p:txBody>
      </p:sp>
    </p:spTree>
    <p:extLst>
      <p:ext uri="{BB962C8B-B14F-4D97-AF65-F5344CB8AC3E}">
        <p14:creationId xmlns:p14="http://schemas.microsoft.com/office/powerpoint/2010/main" val="294906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a:t>
            </a:fld>
            <a:endParaRPr lang="en-US"/>
          </a:p>
        </p:txBody>
      </p:sp>
    </p:spTree>
    <p:extLst>
      <p:ext uri="{BB962C8B-B14F-4D97-AF65-F5344CB8AC3E}">
        <p14:creationId xmlns:p14="http://schemas.microsoft.com/office/powerpoint/2010/main" val="186302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deuxième principe de notre modèle de construction de l'amitié est le suivant :</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ACCORDEZ UNE PRIORITÉ ABSOLUE À VOTRE AMITIÉ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conseillers et les psychologues affirment que celles et ceux qui sont profondément aimés, croient que les autres sont une source fondamentale de bonheur. Leurs amis sont très importants pour eux. Peu importe leur emploi du temps, ils ont développé un style de vie et une gestion de leur temps qui leur permettent d'avoir et d’entretenir des relations profondes avec les autres.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D'un autre côté, les personnes seules se plaignent de leur manque d’amis proches ; mais dans les faits, elles accordent peu d'importance à entretenir de vraies relations... et les raisons à cet état de fait, peuvent être nombreuses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un passé douloureux</a:t>
            </a:r>
          </a:p>
          <a:p>
            <a:pPr lvl="0"/>
            <a:r>
              <a:rPr lang="fr-FR" sz="1200" kern="1200" dirty="0">
                <a:solidFill>
                  <a:schemeClr val="tx1"/>
                </a:solidFill>
                <a:effectLst/>
                <a:latin typeface="+mn-lt"/>
                <a:ea typeface="+mn-ea"/>
                <a:cs typeface="+mn-cs"/>
              </a:rPr>
              <a:t>une souffrance personnelle</a:t>
            </a:r>
          </a:p>
          <a:p>
            <a:pPr lvl="0"/>
            <a:r>
              <a:rPr lang="fr-FR" sz="1200" kern="1200" dirty="0">
                <a:solidFill>
                  <a:schemeClr val="tx1"/>
                </a:solidFill>
                <a:effectLst/>
                <a:latin typeface="+mn-lt"/>
                <a:ea typeface="+mn-ea"/>
                <a:cs typeface="+mn-cs"/>
              </a:rPr>
              <a:t>et... le temps...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manque de temps peut nous empêcher de construire un lien profond avec plus que quelques personnes. L’amitié profonde se développe au fil des ans, elle nécessite du temps ensemble, le temps de nombreuses discussions.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modèle d’amitié de Dieu se trouve en Jean 15.13 : « Le plus grand amour que vous pouvez avoir pour vos amis est de leur donner votre vie ». (« Il n'y a pas de plus grand amour que de donner sa vie pour ses amis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Comment est-ce possible ? Comment accorder une priorité absolue à votre amitié ? </a:t>
            </a:r>
          </a:p>
          <a:p>
            <a:r>
              <a:rPr lang="fr-FR" sz="1200" kern="1200" dirty="0">
                <a:solidFill>
                  <a:schemeClr val="tx1"/>
                </a:solidFill>
                <a:effectLst/>
                <a:latin typeface="+mn-lt"/>
                <a:ea typeface="+mn-ea"/>
                <a:cs typeface="+mn-cs"/>
              </a:rPr>
              <a:t>Comprenons-nous tout ce que Jésus voulait dire par : donner sa vie pour ses amis ?</a:t>
            </a:r>
          </a:p>
          <a:p>
            <a:r>
              <a:rPr lang="fr-FR" sz="1200" kern="1200" dirty="0">
                <a:solidFill>
                  <a:schemeClr val="tx1"/>
                </a:solidFill>
                <a:effectLst/>
                <a:latin typeface="+mn-lt"/>
                <a:ea typeface="+mn-ea"/>
                <a:cs typeface="+mn-cs"/>
              </a:rPr>
              <a:t>Que signifie pour vous le fait de donner votre vie pour vos amis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Jean 15.14 déclare : « Vous êtes mes amis, si vous faites ce que je vous commande. » Cette prescription d'aimer est répétée dans ce verset, ce qui montre qu’elle est importante. Lorsque vous êtes malade et que votre médecin vous prescrit un médicament ou un traitement, dans quel but le fait-il ? Il veut par cette indication médicale </a:t>
            </a:r>
            <a:r>
              <a:rPr lang="fr-FR" sz="1200" b="1" kern="1200" dirty="0">
                <a:solidFill>
                  <a:schemeClr val="tx1"/>
                </a:solidFill>
                <a:effectLst/>
                <a:latin typeface="+mn-lt"/>
                <a:ea typeface="+mn-ea"/>
                <a:cs typeface="+mn-cs"/>
              </a:rPr>
              <a:t>apporter la guérison à notre corps.</a:t>
            </a:r>
          </a:p>
          <a:p>
            <a:endParaRPr lang="fr-FR"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10</a:t>
            </a:fld>
            <a:endParaRPr lang="en-US"/>
          </a:p>
        </p:txBody>
      </p:sp>
    </p:spTree>
    <p:extLst>
      <p:ext uri="{BB962C8B-B14F-4D97-AF65-F5344CB8AC3E}">
        <p14:creationId xmlns:p14="http://schemas.microsoft.com/office/powerpoint/2010/main" val="348448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À quoi peut-elle servir, la prescription « d’aimer » que Dieu conseille au pharmacien de nous délivrer comme indiqué sur l’ordonnance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Dieu veut soigner nos cœurs brisés : </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pour guérir nos relations brisées et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pour guérir nos amitiés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Par conséquent, le Grand Médecin prescrit le traitement dont il connait l’efficacité. Jésus aurait pu passer tout son temps avec de grandes foules, mais les Évangiles contiennent un grand nombre d’exemples montrant la priorité absolue qu’il s’est accordée à construire des bonnes relations avec quelques-uns.</a:t>
            </a:r>
          </a:p>
          <a:p>
            <a:r>
              <a:rPr lang="fr-FR" sz="1200" kern="1200" dirty="0">
                <a:solidFill>
                  <a:schemeClr val="tx1"/>
                </a:solidFill>
                <a:effectLst/>
                <a:latin typeface="+mn-lt"/>
                <a:ea typeface="+mn-ea"/>
                <a:cs typeface="+mn-cs"/>
              </a:rPr>
              <a:t>Jésus a tissé une relation solide avec ses disciples. « Quand Jésus parlait avec les foules, il utilisait des paraboles, mais quand il était seul avec ses disciples, il leur expliquait tout » fait remarquer Marc 4.34.</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Jésus a développé une relation étroite avec trois amis exceptionnels, Marie, Marthe et Lazare. Trois des évangiles, affirment qu’il a passé la nuit chez eux, ils lui ont préparé des repas, et se sont confiés à lui (Matthieu 21.17, Marc 11.11,12, et Jean 12.1-8).</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Jésus a passé du temps avec ses amis proches.  Il avait besoin d’amis pour le conforter. Il avait besoin d’amis avec lesquels il se sentait en sécurité.</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Une amitié étroite n'est pas le fruit du hasard. Lorsque l'amitié se développe, c'est parce que nous en reconnaissons l'importance et nous nous y consacrons. Une amitié étroite peut se développer pour ceux qui lui accordent suffisamment d'importance pour cultiver une amitié. Il faut du TEMPS pour développer une relation avec nos amis. Et, il faut du temps pour développer une relation avec Dieu. Nous devons passer du temps avec ceux qui comptent le plus pour nous.</a:t>
            </a:r>
          </a:p>
          <a:p>
            <a:r>
              <a:rPr lang="fr-FR" sz="1200" kern="1200" dirty="0">
                <a:solidFill>
                  <a:schemeClr val="tx1"/>
                </a:solidFill>
                <a:effectLst/>
                <a:latin typeface="+mn-lt"/>
                <a:ea typeface="+mn-ea"/>
                <a:cs typeface="+mn-cs"/>
              </a:rPr>
              <a:t> </a:t>
            </a:r>
          </a:p>
          <a:p>
            <a:r>
              <a:rPr lang="fr-FR" sz="1200" b="1" i="1" kern="1200" dirty="0">
                <a:solidFill>
                  <a:schemeClr val="tx1"/>
                </a:solidFill>
                <a:effectLst/>
                <a:latin typeface="+mn-lt"/>
                <a:ea typeface="+mn-ea"/>
                <a:cs typeface="+mn-cs"/>
              </a:rPr>
              <a:t>Rien n'encourage plus l'amitié que de savoir que quelqu'un vous a choisi et veut passer du temps avec vous. Attribuez une priorité absolue à votre amitié !</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11</a:t>
            </a:fld>
            <a:endParaRPr lang="en-US"/>
          </a:p>
        </p:txBody>
      </p:sp>
    </p:spTree>
    <p:extLst>
      <p:ext uri="{BB962C8B-B14F-4D97-AF65-F5344CB8AC3E}">
        <p14:creationId xmlns:p14="http://schemas.microsoft.com/office/powerpoint/2010/main" val="396357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troisième principe de notre modèle de construction de l'amitié est le suivant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CRÉEZ UNE OUVERTURE DANS VOTRE AMITIÉ</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McGinnis</a:t>
            </a:r>
            <a:r>
              <a:rPr lang="fr-FR" sz="1200" kern="1200" dirty="0">
                <a:solidFill>
                  <a:schemeClr val="tx1"/>
                </a:solidFill>
                <a:effectLst/>
                <a:latin typeface="+mn-lt"/>
                <a:ea typeface="+mn-ea"/>
                <a:cs typeface="+mn-cs"/>
              </a:rPr>
              <a:t> et Griffin considèrent tous deux que les personnes ayant des relations profondes et durables ont la caractéristique de l’« ouverture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Elles sont une sorte de transparence laissant aux autres voir ce qu’il y a dans leur cœur.</a:t>
            </a:r>
            <a:endParaRPr lang="fr-FR"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Elles ne prétendent pas être plus que ce qu’elles sont.</a:t>
            </a:r>
            <a:endParaRPr lang="fr-FR"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Elles savent partager les peines et les joies des autres.</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Avez-vous déjà eu l’impression que vous ne pouviez pas être ouverte, partager votre tristesse, vos préoccupations ou même vos joies avec une autre personne, de peur qu'elle ne découvre quelque chose de mauvais à votre sujet, que vous n'étiez pas parfaite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le domaine médical, nous savons que les personnes qui répriment leurs pensées et leurs peurs développent souvent des maladies liées au stress. D'autre part, l'honnêteté et l'ouverture d'esprit peuvent prévenir à la fois les maladies mentales et certains types de maladies physiques.</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le modèle d'amitié de Dieu, Jean 15.15 nous montre qu'il a créé une relation ouverte avec nous : « Je ne vous appelle plus serviteurs, car le serviteur ne sait pas ce que fait son maître ; mais je vous ai appelés amis, car tout ce que j'ai entendu de mon Père, je vous l'ai fait connaître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12</a:t>
            </a:fld>
            <a:endParaRPr lang="en-US"/>
          </a:p>
        </p:txBody>
      </p:sp>
    </p:spTree>
    <p:extLst>
      <p:ext uri="{BB962C8B-B14F-4D97-AF65-F5344CB8AC3E}">
        <p14:creationId xmlns:p14="http://schemas.microsoft.com/office/powerpoint/2010/main" val="26882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Dieu a créé une relation ouverte avec nous. Il nous a fait connaître tout le ciel. Il veut que nous Le connaissions. Selon Jean 17.3 : la vie éternelle c'est de connaître Dieu. L’évangéliste biblique poursuit, et affirme que Jésus est venu pour faire connaître Dieu. Tout le plan du salut est un plan pour restaurer l'amitié entre Dieu et l'homme en gagnant l'amour et la confiance de l'homme (Jean 1.17,18).</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vous voulez renforcer votre amitié avec une autre personne, (un ami, votre conjoint ou Dieu), créez une ouverture dans votre relation.</a:t>
            </a:r>
          </a:p>
          <a:p>
            <a:r>
              <a:rPr lang="fr-FR" sz="1200" kern="1200" dirty="0">
                <a:solidFill>
                  <a:schemeClr val="tx1"/>
                </a:solidFill>
                <a:effectLst/>
                <a:latin typeface="+mn-lt"/>
                <a:ea typeface="+mn-ea"/>
                <a:cs typeface="+mn-cs"/>
              </a:rPr>
              <a:t>J'aime la façon dont la Bible de Jérusalem traduit le texte de Jean 15.16 : « Ce n'est pas vous qui m'avez choisi, mais c'est moi qui vous ai choisis et qui vous ai établis pour que vous alliez et portiez du fruit et que votre fruit demeure » (JER - 1973).</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N'est-ce pas fascinant ? Pensez-y ! « Tu ne m'as pas choisi, mais je t'ai choisie ! » Si vous pensez que personne ne vous a jamais choisie comme amie, sachez le Roi de l'univers, le Sauveur de l'humanité, vous a choisie, vous, pour être son amie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 signifie, aller et porter des « fruits », à mettre en application ? Le fruit est le résultat de l'amitié avec Dieu et après avoir passé du temps avec Lui, ses attributs trouvent une place dans votre cœur. C'est ainsi que Paul l’exprime en Galates 5.22, 23 : « Le fruit de l'Esprit est l'amour, la joie, la paix, la patience, la bonté, la bonté, la fidélité, la douceur, la maîtrise de soi ». Cela ne ressemble-t-il pas aux caractéristiques que vous choisiriez chez un ami si vous pouviez choisir un ami parfait ? La Bible, fait là une description de Dieu, notre ami parfait. Quelle meilleure façon d'être un ami pour les autres que de partager le fruit du Saint-Esprit ?</a:t>
            </a:r>
          </a:p>
          <a:p>
            <a:r>
              <a:rPr lang="fr-FR" sz="1200" kern="1200" dirty="0">
                <a:solidFill>
                  <a:schemeClr val="tx1"/>
                </a:solidFill>
                <a:effectLst/>
                <a:latin typeface="+mn-lt"/>
                <a:ea typeface="+mn-ea"/>
                <a:cs typeface="+mn-cs"/>
              </a:rPr>
              <a:t> </a:t>
            </a:r>
          </a:p>
          <a:p>
            <a:r>
              <a:rPr lang="fr-FR" sz="1200" b="1" i="1" kern="1200" dirty="0">
                <a:solidFill>
                  <a:schemeClr val="tx1"/>
                </a:solidFill>
                <a:effectLst/>
                <a:latin typeface="+mn-lt"/>
                <a:ea typeface="+mn-ea"/>
                <a:cs typeface="+mn-cs"/>
              </a:rPr>
              <a:t>Rien n'encourage plus l'amitié qu'une relation remplie du beau fruit de l'Esprit Saint. Créez l'ouverture dans votre amitié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RÉSUMÉ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Voici donc ce que je vous </a:t>
            </a:r>
            <a:r>
              <a:rPr lang="fr-FR" sz="1200" i="1" u="sng" kern="1200" dirty="0">
                <a:solidFill>
                  <a:schemeClr val="tx1"/>
                </a:solidFill>
                <a:effectLst/>
                <a:latin typeface="+mn-lt"/>
                <a:ea typeface="+mn-ea"/>
                <a:cs typeface="+mn-cs"/>
              </a:rPr>
              <a:t>prescris</a:t>
            </a:r>
            <a:r>
              <a:rPr lang="fr-FR" sz="1200" kern="1200" dirty="0">
                <a:solidFill>
                  <a:schemeClr val="tx1"/>
                </a:solidFill>
                <a:effectLst/>
                <a:latin typeface="+mn-lt"/>
                <a:ea typeface="+mn-ea"/>
                <a:cs typeface="+mn-cs"/>
              </a:rPr>
              <a:t> : </a:t>
            </a:r>
            <a:r>
              <a:rPr lang="fr-FR" sz="1200" b="1" i="1" kern="1200" dirty="0">
                <a:solidFill>
                  <a:schemeClr val="tx1"/>
                </a:solidFill>
                <a:effectLst/>
                <a:latin typeface="+mn-lt"/>
                <a:ea typeface="+mn-ea"/>
                <a:cs typeface="+mn-cs"/>
              </a:rPr>
              <a:t>aimez-vous les uns les autres</a:t>
            </a:r>
            <a:r>
              <a:rPr lang="fr-FR" sz="1200" kern="1200" dirty="0">
                <a:solidFill>
                  <a:schemeClr val="tx1"/>
                </a:solidFill>
                <a:effectLst/>
                <a:latin typeface="+mn-lt"/>
                <a:ea typeface="+mn-ea"/>
                <a:cs typeface="+mn-cs"/>
              </a:rPr>
              <a:t> » (Jean 15. 17).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(Note : le terme « </a:t>
            </a:r>
            <a:r>
              <a:rPr lang="fr-FR" sz="1200" b="1" kern="1200" dirty="0">
                <a:solidFill>
                  <a:schemeClr val="tx1"/>
                </a:solidFill>
                <a:effectLst/>
                <a:latin typeface="+mn-lt"/>
                <a:ea typeface="+mn-ea"/>
                <a:cs typeface="+mn-cs"/>
              </a:rPr>
              <a:t>commande</a:t>
            </a:r>
            <a:r>
              <a:rPr lang="fr-FR" sz="1200" kern="1200" dirty="0">
                <a:solidFill>
                  <a:schemeClr val="tx1"/>
                </a:solidFill>
                <a:effectLst/>
                <a:latin typeface="+mn-lt"/>
                <a:ea typeface="+mn-ea"/>
                <a:cs typeface="+mn-cs"/>
              </a:rPr>
              <a:t> » de la version Louis </a:t>
            </a:r>
            <a:r>
              <a:rPr lang="fr-FR" sz="1200" kern="1200" dirty="0" err="1">
                <a:solidFill>
                  <a:schemeClr val="tx1"/>
                </a:solidFill>
                <a:effectLst/>
                <a:latin typeface="+mn-lt"/>
                <a:ea typeface="+mn-ea"/>
                <a:cs typeface="+mn-cs"/>
              </a:rPr>
              <a:t>Segond</a:t>
            </a:r>
            <a:r>
              <a:rPr lang="fr-FR" sz="1200" kern="1200" dirty="0">
                <a:solidFill>
                  <a:schemeClr val="tx1"/>
                </a:solidFill>
                <a:effectLst/>
                <a:latin typeface="+mn-lt"/>
                <a:ea typeface="+mn-ea"/>
                <a:cs typeface="+mn-cs"/>
              </a:rPr>
              <a:t> est remplacé par le mot « </a:t>
            </a:r>
            <a:r>
              <a:rPr lang="fr-FR" sz="1200" b="1" i="1" kern="1200" dirty="0">
                <a:solidFill>
                  <a:schemeClr val="tx1"/>
                </a:solidFill>
                <a:effectLst/>
                <a:latin typeface="+mn-lt"/>
                <a:ea typeface="+mn-ea"/>
                <a:cs typeface="+mn-cs"/>
              </a:rPr>
              <a:t>prescris</a:t>
            </a:r>
            <a:r>
              <a:rPr lang="fr-FR" sz="1200" kern="1200" dirty="0">
                <a:solidFill>
                  <a:schemeClr val="tx1"/>
                </a:solidFill>
                <a:effectLst/>
                <a:latin typeface="+mn-lt"/>
                <a:ea typeface="+mn-ea"/>
                <a:cs typeface="+mn-cs"/>
              </a:rPr>
              <a:t> » du dictionnaire grec du Nouveau Testament de Strong).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13</a:t>
            </a:fld>
            <a:endParaRPr lang="en-US"/>
          </a:p>
        </p:txBody>
      </p:sp>
    </p:spTree>
    <p:extLst>
      <p:ext uri="{BB962C8B-B14F-4D97-AF65-F5344CB8AC3E}">
        <p14:creationId xmlns:p14="http://schemas.microsoft.com/office/powerpoint/2010/main" val="38464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INTRODUCTION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Quels types de bénédictions manquent aux personnes qui n’ont pas d'amis proches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Quelles bénédictions profitent à ceux qui ont des amis proches ? </a:t>
            </a:r>
          </a:p>
          <a:p>
            <a:r>
              <a:rPr lang="fr-FR"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2</a:t>
            </a:fld>
            <a:endParaRPr lang="en-US"/>
          </a:p>
        </p:txBody>
      </p:sp>
    </p:spTree>
    <p:extLst>
      <p:ext uri="{BB962C8B-B14F-4D97-AF65-F5344CB8AC3E}">
        <p14:creationId xmlns:p14="http://schemas.microsoft.com/office/powerpoint/2010/main" val="11792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Je partage avec vous une citation de Sydney Smith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LA VIE DOIT ÊTRE FORTIFIÉE PAR DE NOMBREUSES AMITIÉS.</a:t>
            </a:r>
          </a:p>
          <a:p>
            <a:r>
              <a:rPr lang="fr-FR" sz="1200" b="1" kern="1200" dirty="0">
                <a:solidFill>
                  <a:schemeClr val="tx1"/>
                </a:solidFill>
                <a:effectLst/>
                <a:latin typeface="+mn-lt"/>
                <a:ea typeface="+mn-ea"/>
                <a:cs typeface="+mn-cs"/>
              </a:rPr>
              <a:t>AIMER ET ÊTRE AIMÉ, C’EST LE PLUS GRAND BONHEUR DE L'EXISTENCE.</a:t>
            </a:r>
          </a:p>
          <a:p>
            <a:r>
              <a:rPr lang="fr-FR" sz="1200" b="1" kern="1200" dirty="0">
                <a:solidFill>
                  <a:schemeClr val="tx1"/>
                </a:solidFill>
                <a:effectLst/>
                <a:latin typeface="+mn-lt"/>
                <a:ea typeface="+mn-ea"/>
                <a:cs typeface="+mn-cs"/>
              </a:rPr>
              <a:t>(Sydney Smith)</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3</a:t>
            </a:fld>
            <a:endParaRPr lang="en-US"/>
          </a:p>
        </p:txBody>
      </p:sp>
    </p:spTree>
    <p:extLst>
      <p:ext uri="{BB962C8B-B14F-4D97-AF65-F5344CB8AC3E}">
        <p14:creationId xmlns:p14="http://schemas.microsoft.com/office/powerpoint/2010/main" val="247598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Vous êtes-vous déjà sentie seule et eu besoin d'un(e) ami(e) mais, vous n'avez pas su comment vous en faire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D’après cet extrait écrit par E.G. White, dans </a:t>
            </a:r>
            <a:r>
              <a:rPr lang="fr-FR" sz="1200" i="1" kern="1200" dirty="0">
                <a:solidFill>
                  <a:schemeClr val="tx1"/>
                </a:solidFill>
                <a:effectLst/>
                <a:latin typeface="+mn-lt"/>
                <a:ea typeface="+mn-ea"/>
                <a:cs typeface="+mn-cs"/>
              </a:rPr>
              <a:t>Jésus-Christ</a:t>
            </a:r>
            <a:r>
              <a:rPr lang="fr-FR" sz="1200" kern="1200" dirty="0">
                <a:solidFill>
                  <a:schemeClr val="tx1"/>
                </a:solidFill>
                <a:effectLst/>
                <a:latin typeface="+mn-lt"/>
                <a:ea typeface="+mn-ea"/>
                <a:cs typeface="+mn-cs"/>
              </a:rPr>
              <a:t>, p. 131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Au contraire, les dons de Jésus gardent toujours leur fraîcheur et leur nouveauté. La fête qu’il offre à l’âme ne manque jamais de donner satisfaction et joie. Chaque nouveau don fait mieux apprécier à celui qui le reçoit les bienfaits du Seigneur. Il accorde grâce pour grâce. Les approvisionnements ne font jamais défaut. Si vous demeurez en lui, le fait de recevoir un riche don aujourd’hui vous prépare à en recevoir un plus riche encore demain. La loi qui est à la base des agissements de Dieu à l’égard de ses enfants se trouve exprimée dans les paroles adressées à Nathanaël par Jésus : « Tu crois ; tu verras de plus grandes choses que celles-ci ! » Jean 1.50.</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Aujourd'hui, je vous invite à examiner différentes idées pour construire des amitiés, des idées encourageantes, inspirantes, pratiques et amusantes que vous pourrez choisir d’utiliser pour enrichir votre vie à la maison, à l'église et dans votre voisinage.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UNE AMITIÉ NATURELLE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amitiés entre les femmes commencent dès le plus jeune âge. Les filles jouent avec leur mère et prétendent être les « meilleures amies ». Durant l’enfance et l’adolescence nous nous efforçons de trouver et de garder une « meilleure amie ». De nombreux facteurs présents pendant l’enfance et l’adolescence nous aident à créer et à entretenir des amitiés. Le milieu scolaire nous permet d’être en contact avec des personnes de notre âge.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4</a:t>
            </a:fld>
            <a:endParaRPr lang="en-US"/>
          </a:p>
        </p:txBody>
      </p:sp>
    </p:spTree>
    <p:extLst>
      <p:ext uri="{BB962C8B-B14F-4D97-AF65-F5344CB8AC3E}">
        <p14:creationId xmlns:p14="http://schemas.microsoft.com/office/powerpoint/2010/main" val="142490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Au lycée, à l’Université, dans les internats, nous sommes en contact étroit avec des personnes de notre âge et généralement avec des personnes qui partagent les mêmes intérêts. </a:t>
            </a:r>
          </a:p>
          <a:p>
            <a:r>
              <a:rPr lang="fr-FR" sz="1200" kern="1200" dirty="0">
                <a:solidFill>
                  <a:schemeClr val="tx1"/>
                </a:solidFill>
                <a:effectLst/>
                <a:latin typeface="+mn-lt"/>
                <a:ea typeface="+mn-ea"/>
                <a:cs typeface="+mn-cs"/>
              </a:rPr>
              <a:t>Cependant, avec les migrations humaines et dans le processus normal de croissance et de développement, beaucoup d'entre nous s'éloignent de leurs amis, de la maison, de leurs parents, de la famille.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Le travail nous éloigne de nos cercles d'amis.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Nous sommes occupées à gagner notre vie, à fonder et s’occuper de notre famille, nous trouvons alors, de moins en moins de temps pour cultiver des amitiés.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Nous trouvons également moins de personnes qui partagent nos croyances et nos centres d’intérêts.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Si nous sommes mariées, notre meilleure amie doit alors avoir un conjoint qui s’entend avec notre conjoint.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chercheurs indiquent que devenir un(e) ami(e) est une compétence s'apprend, et que cela est lié à la capacité d'une personne à aimer, à être aimée et à transmettre l'amour !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5</a:t>
            </a:fld>
            <a:endParaRPr lang="en-US"/>
          </a:p>
        </p:txBody>
      </p:sp>
    </p:spTree>
    <p:extLst>
      <p:ext uri="{BB962C8B-B14F-4D97-AF65-F5344CB8AC3E}">
        <p14:creationId xmlns:p14="http://schemas.microsoft.com/office/powerpoint/2010/main" val="165419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Bible nous dit que Dieu est amour. Son plus grand désir est de nous faire savoir combien il nous aime. La Bible est le témoignage de la façon dont Dieu a essayé de nous faire connaître cet amour, en espérant que nous lui répondions en l'aimant et en lui faisant confiance en retour. Elle va plus loin en disant que lorsque nous connaîtrons Dieu, nous serons comme lui. Il est l'amour ! Lorsque nous seront amour, les autres sont attirés par nous ; nous aurons des amis. Plus que cela, nous serons capables de nous faire des amis pour Dieu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2 Corinthiens 5.17-19 déclare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quelqu'un est en Christ, il est une nouvelle créature. Les choses anciennes sont passées ; voici, toutes choses sont devenues nouvelles. Et tout cela vient de Dieu, qui nous a réconciliés avec lui par Christ, et qui nous a donné le ministère de la réconciliation. Car Dieu était en Christ, réconciliant le monde avec lui-même, en n'imputant point aux hommes leurs offenses, et il a mis en nous la parole de la réconciliation.</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Notre discussion portera sur trois principes essentiels pour construire des amitiés durables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Communiquer de la chaleur dans votre amitié </a:t>
            </a:r>
          </a:p>
          <a:p>
            <a:pPr lvl="0"/>
            <a:r>
              <a:rPr lang="fr-FR" sz="1200" kern="1200" dirty="0">
                <a:solidFill>
                  <a:schemeClr val="tx1"/>
                </a:solidFill>
                <a:effectLst/>
                <a:latin typeface="+mn-lt"/>
                <a:ea typeface="+mn-ea"/>
                <a:cs typeface="+mn-cs"/>
              </a:rPr>
              <a:t>Accorder une priorité absolue à votre amitié </a:t>
            </a:r>
          </a:p>
          <a:p>
            <a:pPr lvl="0"/>
            <a:r>
              <a:rPr lang="fr-FR" sz="1200" kern="1200" dirty="0">
                <a:solidFill>
                  <a:schemeClr val="tx1"/>
                </a:solidFill>
                <a:effectLst/>
                <a:latin typeface="+mn-lt"/>
                <a:ea typeface="+mn-ea"/>
                <a:cs typeface="+mn-cs"/>
              </a:rPr>
              <a:t>Créer une ouverture dans votre amitié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Ces principes sont abordés dans plusieurs livres sur l'amitié tels que </a:t>
            </a:r>
            <a:r>
              <a:rPr lang="fr-FR" sz="1200" i="1" kern="1200" dirty="0" err="1">
                <a:solidFill>
                  <a:schemeClr val="tx1"/>
                </a:solidFill>
                <a:effectLst/>
                <a:latin typeface="+mn-lt"/>
                <a:ea typeface="+mn-ea"/>
                <a:cs typeface="+mn-cs"/>
              </a:rPr>
              <a:t>Making</a:t>
            </a:r>
            <a:r>
              <a:rPr lang="fr-FR" sz="1200" i="1" kern="1200" dirty="0">
                <a:solidFill>
                  <a:schemeClr val="tx1"/>
                </a:solidFill>
                <a:effectLst/>
                <a:latin typeface="+mn-lt"/>
                <a:ea typeface="+mn-ea"/>
                <a:cs typeface="+mn-cs"/>
              </a:rPr>
              <a:t> Friends</a:t>
            </a:r>
            <a:r>
              <a:rPr lang="fr-FR" sz="1200" kern="1200" dirty="0">
                <a:solidFill>
                  <a:schemeClr val="tx1"/>
                </a:solidFill>
                <a:effectLst/>
                <a:latin typeface="+mn-lt"/>
                <a:ea typeface="+mn-ea"/>
                <a:cs typeface="+mn-cs"/>
              </a:rPr>
              <a:t> (Se faire des amis), d'</a:t>
            </a:r>
            <a:r>
              <a:rPr lang="fr-FR" sz="1200" kern="1200" dirty="0" err="1">
                <a:solidFill>
                  <a:schemeClr val="tx1"/>
                </a:solidFill>
                <a:effectLst/>
                <a:latin typeface="+mn-lt"/>
                <a:ea typeface="+mn-ea"/>
                <a:cs typeface="+mn-cs"/>
              </a:rPr>
              <a:t>Em</a:t>
            </a:r>
            <a:r>
              <a:rPr lang="fr-FR" sz="1200" kern="1200" dirty="0">
                <a:solidFill>
                  <a:schemeClr val="tx1"/>
                </a:solidFill>
                <a:effectLst/>
                <a:latin typeface="+mn-lt"/>
                <a:ea typeface="+mn-ea"/>
                <a:cs typeface="+mn-cs"/>
              </a:rPr>
              <a:t> Griffin, et The </a:t>
            </a:r>
            <a:r>
              <a:rPr lang="fr-FR" sz="1200" kern="1200" dirty="0" err="1">
                <a:solidFill>
                  <a:schemeClr val="tx1"/>
                </a:solidFill>
                <a:effectLst/>
                <a:latin typeface="+mn-lt"/>
                <a:ea typeface="+mn-ea"/>
                <a:cs typeface="+mn-cs"/>
              </a:rPr>
              <a:t>Friendship</a:t>
            </a:r>
            <a:r>
              <a:rPr lang="fr-FR" sz="1200" kern="1200" dirty="0">
                <a:solidFill>
                  <a:schemeClr val="tx1"/>
                </a:solidFill>
                <a:effectLst/>
                <a:latin typeface="+mn-lt"/>
                <a:ea typeface="+mn-ea"/>
                <a:cs typeface="+mn-cs"/>
              </a:rPr>
              <a:t> Factor (le facteur Amitié), d'Alan L. </a:t>
            </a:r>
            <a:r>
              <a:rPr lang="fr-FR" sz="1200" kern="1200" dirty="0" err="1">
                <a:solidFill>
                  <a:schemeClr val="tx1"/>
                </a:solidFill>
                <a:effectLst/>
                <a:latin typeface="+mn-lt"/>
                <a:ea typeface="+mn-ea"/>
                <a:cs typeface="+mn-cs"/>
              </a:rPr>
              <a:t>McGinnis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deux auteurs ont développé un modèle de construction de l'amitié basé sur le principe de Jean 15.15 : « Je ne vous appelle plus serviteurs, parce que le serviteur ne sait pas ce que fait son maître; mais je vous ai appelés amis, parce que je vous ai fait connaître tout ce que j'ai appris de mon Père ».De ce verset, il ressort que même si l'amitié semble parfois illusoire, pour le chrétien, elle n'est pas une option ; c'est la plus haute vocation ! Jésus a amélioré notre relation avec lui. Nous ne sommes plus des serviteurs, mais des amis !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6</a:t>
            </a:fld>
            <a:endParaRPr lang="en-US"/>
          </a:p>
        </p:txBody>
      </p:sp>
    </p:spTree>
    <p:extLst>
      <p:ext uri="{BB962C8B-B14F-4D97-AF65-F5344CB8AC3E}">
        <p14:creationId xmlns:p14="http://schemas.microsoft.com/office/powerpoint/2010/main" val="397220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modèle de Dieu pour construire une amitié se trouve en Jean 15.12-17.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Examinons le premier principe.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7</a:t>
            </a:fld>
            <a:endParaRPr lang="en-US"/>
          </a:p>
        </p:txBody>
      </p:sp>
    </p:spTree>
    <p:extLst>
      <p:ext uri="{BB962C8B-B14F-4D97-AF65-F5344CB8AC3E}">
        <p14:creationId xmlns:p14="http://schemas.microsoft.com/office/powerpoint/2010/main" val="39364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PRINCIPES D’UNE AMITIÉ SOLIDE</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8</a:t>
            </a:fld>
            <a:endParaRPr lang="en-US"/>
          </a:p>
        </p:txBody>
      </p:sp>
    </p:spTree>
    <p:extLst>
      <p:ext uri="{BB962C8B-B14F-4D97-AF65-F5344CB8AC3E}">
        <p14:creationId xmlns:p14="http://schemas.microsoft.com/office/powerpoint/2010/main" val="191203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Le premier principe de notre modèle de construction d'amitié stable est le suivant : </a:t>
            </a:r>
          </a:p>
          <a:p>
            <a:pPr lvl="0"/>
            <a:endParaRPr lang="fr-FR" sz="1200" b="1" kern="1200" dirty="0">
              <a:solidFill>
                <a:schemeClr val="tx1"/>
              </a:solidFill>
              <a:effectLst/>
              <a:latin typeface="+mn-lt"/>
              <a:ea typeface="+mn-ea"/>
              <a:cs typeface="+mn-cs"/>
            </a:endParaRPr>
          </a:p>
          <a:p>
            <a:pPr marL="228600" lvl="0" indent="-228600">
              <a:buFont typeface="+mj-lt"/>
              <a:buAutoNum type="arabicPeriod"/>
            </a:pPr>
            <a:r>
              <a:rPr lang="fr-FR" sz="1200" b="1" kern="1200" dirty="0">
                <a:solidFill>
                  <a:schemeClr val="tx1"/>
                </a:solidFill>
                <a:effectLst/>
                <a:latin typeface="+mn-lt"/>
                <a:ea typeface="+mn-ea"/>
                <a:cs typeface="+mn-cs"/>
              </a:rPr>
              <a:t>COMMUNIQUEZ DE LA CHALEUR DANS VOTRE AMITIÉ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err="1">
                <a:solidFill>
                  <a:schemeClr val="tx1"/>
                </a:solidFill>
                <a:effectLst/>
                <a:latin typeface="+mn-lt"/>
                <a:ea typeface="+mn-ea"/>
                <a:cs typeface="+mn-cs"/>
              </a:rPr>
              <a:t>McGinnis</a:t>
            </a:r>
            <a:r>
              <a:rPr lang="fr-FR" sz="1200" kern="1200" dirty="0">
                <a:solidFill>
                  <a:schemeClr val="tx1"/>
                </a:solidFill>
                <a:effectLst/>
                <a:latin typeface="+mn-lt"/>
                <a:ea typeface="+mn-ea"/>
                <a:cs typeface="+mn-cs"/>
              </a:rPr>
              <a:t> suggère que beaucoup de personnes refreinent les expressions de chaleur par peur d'être rejetées ou de paraître sentimentales. Il est important de communiquer chaleureusement. Exprimer clairement les messages du cœur peut aider à créer des liens d'amitié. Voici un exemple qui illustre ne pas dire vraiment le message du cœur :</a:t>
            </a:r>
          </a:p>
          <a:p>
            <a:r>
              <a:rPr lang="fr-FR" sz="1200" kern="1200" dirty="0">
                <a:solidFill>
                  <a:schemeClr val="tx1"/>
                </a:solidFill>
                <a:effectLst/>
                <a:latin typeface="+mn-lt"/>
                <a:ea typeface="+mn-ea"/>
                <a:cs typeface="+mn-cs"/>
              </a:rPr>
              <a:t>Nous disons </a:t>
            </a:r>
            <a:r>
              <a:rPr lang="fr-FR" sz="1200" i="1" kern="1200" dirty="0">
                <a:solidFill>
                  <a:schemeClr val="tx1"/>
                </a:solidFill>
                <a:effectLst/>
                <a:latin typeface="+mn-lt"/>
                <a:ea typeface="+mn-ea"/>
                <a:cs typeface="+mn-cs"/>
              </a:rPr>
              <a:t>« merci »</a:t>
            </a:r>
            <a:r>
              <a:rPr lang="fr-FR" sz="1200" kern="1200" dirty="0">
                <a:solidFill>
                  <a:schemeClr val="tx1"/>
                </a:solidFill>
                <a:effectLst/>
                <a:latin typeface="+mn-lt"/>
                <a:ea typeface="+mn-ea"/>
                <a:cs typeface="+mn-cs"/>
              </a:rPr>
              <a:t>, quand nous voulons dire </a:t>
            </a:r>
            <a:r>
              <a:rPr lang="fr-FR" sz="1200" i="1" kern="1200" dirty="0">
                <a:solidFill>
                  <a:schemeClr val="tx1"/>
                </a:solidFill>
                <a:effectLst/>
                <a:latin typeface="+mn-lt"/>
                <a:ea typeface="+mn-ea"/>
                <a:cs typeface="+mn-cs"/>
              </a:rPr>
              <a:t>« Dieu vous bénisse </a:t>
            </a:r>
            <a:r>
              <a:rPr lang="fr-FR" sz="1200" kern="1200" dirty="0">
                <a:solidFill>
                  <a:schemeClr val="tx1"/>
                </a:solidFill>
                <a:effectLst/>
                <a:latin typeface="+mn-lt"/>
                <a:ea typeface="+mn-ea"/>
                <a:cs typeface="+mn-cs"/>
              </a:rPr>
              <a:t>», et </a:t>
            </a:r>
          </a:p>
          <a:p>
            <a:r>
              <a:rPr lang="fr-FR" sz="1200" kern="1200" dirty="0">
                <a:solidFill>
                  <a:schemeClr val="tx1"/>
                </a:solidFill>
                <a:effectLst/>
                <a:latin typeface="+mn-lt"/>
                <a:ea typeface="+mn-ea"/>
                <a:cs typeface="+mn-cs"/>
              </a:rPr>
              <a:t>« si longtemps » pour ne pas dire : </a:t>
            </a:r>
            <a:r>
              <a:rPr lang="fr-FR" sz="1200" i="1" kern="1200" dirty="0">
                <a:solidFill>
                  <a:schemeClr val="tx1"/>
                </a:solidFill>
                <a:effectLst/>
                <a:latin typeface="+mn-lt"/>
                <a:ea typeface="+mn-ea"/>
                <a:cs typeface="+mn-cs"/>
              </a:rPr>
              <a:t>« tu vas me manquer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important de communiquer chaleureusement. Regardons en Jean 15.12. Ce texte biblique nous donne le modèle de Dieu pour construire l'amitié. Le point de départ de la relation que Dieu veut a pour concept communiquer de la chaleur : « Mon commandement est le suivant : aimez-vous les uns les autres, comme je vous ai aimés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quoi ce passage de la Bible est-il un modèle pour apprendre à communiquer chaleureusement ? </a:t>
            </a:r>
          </a:p>
          <a:p>
            <a:r>
              <a:rPr lang="fr-FR" sz="1200" kern="1200" dirty="0">
                <a:solidFill>
                  <a:schemeClr val="tx1"/>
                </a:solidFill>
                <a:effectLst/>
                <a:latin typeface="+mn-lt"/>
                <a:ea typeface="+mn-ea"/>
                <a:cs typeface="+mn-cs"/>
              </a:rPr>
              <a:t>En plus, vous vous demandez peut-être comment une personne peut-elle commander d’aimer autrui ? Je me suis posée la question, et me référant au Dictionnaire grec du Nouveau Testament Strong (p.29 pour la version anglaise). J’ai découvert que le mot « commandement » est une « prescription qui fait autorité » ! Pensez-y ! De l’amour, prescrit par le Grand Médecin lui-même qui nous a aimées le premier, nous écrit une ordonnance médicale nous demandant de partager son amour avec les autres.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nous suivons la prescription donnée, que peuvent les molécules de l’amour autour de nous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l'amour, peut guérir les cœurs brisés !</a:t>
            </a:r>
          </a:p>
          <a:p>
            <a:pPr lvl="0"/>
            <a:r>
              <a:rPr lang="fr-FR" sz="1200" kern="1200" dirty="0">
                <a:solidFill>
                  <a:schemeClr val="tx1"/>
                </a:solidFill>
                <a:effectLst/>
                <a:latin typeface="+mn-lt"/>
                <a:ea typeface="+mn-ea"/>
                <a:cs typeface="+mn-cs"/>
              </a:rPr>
              <a:t>l’amour, peut restaurer des relations brisées !</a:t>
            </a:r>
          </a:p>
          <a:p>
            <a:pPr lvl="0"/>
            <a:r>
              <a:rPr lang="fr-FR" sz="1200" kern="1200" dirty="0">
                <a:solidFill>
                  <a:schemeClr val="tx1"/>
                </a:solidFill>
                <a:effectLst/>
                <a:latin typeface="+mn-lt"/>
                <a:ea typeface="+mn-ea"/>
                <a:cs typeface="+mn-cs"/>
              </a:rPr>
              <a:t>l’amour, peut créer des amitiés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Dieu est-il informé sur notre besoin d’amour pour entretenir l’amitié et la faire durer ? Écoutez comment Dieu communique chaleureusement : « Je t'aime d'un amour éternel ; C'est pourquoi je te conserve ma bonté. » (Jérémie 31.3).</a:t>
            </a:r>
          </a:p>
          <a:p>
            <a:r>
              <a:rPr lang="fr-FR" sz="1200" kern="1200" dirty="0">
                <a:solidFill>
                  <a:schemeClr val="tx1"/>
                </a:solidFill>
                <a:effectLst/>
                <a:latin typeface="+mn-lt"/>
                <a:ea typeface="+mn-ea"/>
                <a:cs typeface="+mn-cs"/>
              </a:rPr>
              <a:t> </a:t>
            </a:r>
          </a:p>
          <a:p>
            <a:r>
              <a:rPr lang="fr-FR" sz="1200" b="1" i="1" kern="1200" dirty="0">
                <a:solidFill>
                  <a:schemeClr val="tx1"/>
                </a:solidFill>
                <a:effectLst/>
                <a:latin typeface="+mn-lt"/>
                <a:ea typeface="+mn-ea"/>
                <a:cs typeface="+mn-cs"/>
              </a:rPr>
              <a:t>Rien n'encourage plus l'amitié que de savoir que quelqu'un vous aime. </a:t>
            </a:r>
          </a:p>
          <a:p>
            <a:r>
              <a:rPr lang="fr-FR" sz="1200" b="1" i="1" kern="1200" dirty="0">
                <a:solidFill>
                  <a:schemeClr val="tx1"/>
                </a:solidFill>
                <a:effectLst/>
                <a:latin typeface="+mn-lt"/>
                <a:ea typeface="+mn-ea"/>
                <a:cs typeface="+mn-cs"/>
              </a:rPr>
              <a:t>Communiquez de la chaleur favorisant ainsi la qualité, la pérennité de votre amitié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F6FAC5C-D681-F140-A58E-A613B4876ADF}" type="slidenum">
              <a:rPr lang="en-US" smtClean="0"/>
              <a:t>9</a:t>
            </a:fld>
            <a:endParaRPr lang="en-US"/>
          </a:p>
        </p:txBody>
      </p:sp>
    </p:spTree>
    <p:extLst>
      <p:ext uri="{BB962C8B-B14F-4D97-AF65-F5344CB8AC3E}">
        <p14:creationId xmlns:p14="http://schemas.microsoft.com/office/powerpoint/2010/main" val="106623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4/30/20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25222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92046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82756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56313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94762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45982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36281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74515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8916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4/30/20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85851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42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4/30/20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7433652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6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14AA8-FF19-4A25-9682-2ED8EAF5B0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21"/>
            <a:ext cx="12192000" cy="4532874"/>
          </a:xfrm>
          <a:prstGeom prst="rect">
            <a:avLst/>
          </a:prstGeom>
        </p:spPr>
      </p:pic>
      <p:sp>
        <p:nvSpPr>
          <p:cNvPr id="16" name="Rectangle 1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5DAC588-76EC-D24E-B1EA-8E95AB2F6452}"/>
              </a:ext>
            </a:extLst>
          </p:cNvPr>
          <p:cNvSpPr>
            <a:spLocks noGrp="1"/>
          </p:cNvSpPr>
          <p:nvPr>
            <p:ph type="ctrTitle"/>
          </p:nvPr>
        </p:nvSpPr>
        <p:spPr>
          <a:xfrm>
            <a:off x="372723" y="4956811"/>
            <a:ext cx="11439414" cy="897439"/>
          </a:xfrm>
        </p:spPr>
        <p:txBody>
          <a:bodyPr>
            <a:normAutofit fontScale="90000"/>
          </a:bodyPr>
          <a:lstStyle/>
          <a:p>
            <a:r>
              <a:rPr lang="en-US" sz="7300" dirty="0" err="1">
                <a:solidFill>
                  <a:schemeClr val="accent3">
                    <a:lumMod val="60000"/>
                    <a:lumOff val="40000"/>
                  </a:schemeClr>
                </a:solidFill>
              </a:rPr>
              <a:t>L’Aert</a:t>
            </a:r>
            <a:r>
              <a:rPr lang="en-US" sz="7300" dirty="0">
                <a:solidFill>
                  <a:schemeClr val="accent3">
                    <a:lumMod val="60000"/>
                    <a:lumOff val="40000"/>
                  </a:schemeClr>
                </a:solidFill>
              </a:rPr>
              <a:t> de </a:t>
            </a:r>
            <a:r>
              <a:rPr lang="en-US" sz="7300" dirty="0" err="1">
                <a:solidFill>
                  <a:schemeClr val="accent3">
                    <a:lumMod val="60000"/>
                    <a:lumOff val="40000"/>
                  </a:schemeClr>
                </a:solidFill>
              </a:rPr>
              <a:t>l’Amitié</a:t>
            </a: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1BDA8AF6-6D46-0544-958D-2C0B3B827113}"/>
              </a:ext>
            </a:extLst>
          </p:cNvPr>
          <p:cNvSpPr>
            <a:spLocks noGrp="1"/>
          </p:cNvSpPr>
          <p:nvPr>
            <p:ph type="subTitle" idx="1"/>
          </p:nvPr>
        </p:nvSpPr>
        <p:spPr>
          <a:xfrm>
            <a:off x="764275" y="5578462"/>
            <a:ext cx="10656310" cy="425961"/>
          </a:xfrm>
        </p:spPr>
        <p:txBody>
          <a:bodyPr>
            <a:normAutofit/>
          </a:bodyPr>
          <a:lstStyle/>
          <a:p>
            <a:r>
              <a:rPr lang="fr-FR" dirty="0"/>
              <a:t>L'amitié dans nos relations avec les autres et avec Dieu</a:t>
            </a:r>
          </a:p>
        </p:txBody>
      </p:sp>
      <p:pic>
        <p:nvPicPr>
          <p:cNvPr id="8" name="Picture 7">
            <a:extLst>
              <a:ext uri="{FF2B5EF4-FFF2-40B4-BE49-F238E27FC236}">
                <a16:creationId xmlns:a16="http://schemas.microsoft.com/office/drawing/2014/main" id="{DB6D8F13-0F62-4C41-B746-820CECCE09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804" y="3297595"/>
            <a:ext cx="559554" cy="391425"/>
          </a:xfrm>
          <a:prstGeom prst="rect">
            <a:avLst/>
          </a:prstGeom>
        </p:spPr>
      </p:pic>
      <p:sp>
        <p:nvSpPr>
          <p:cNvPr id="12" name="Subtitle 2">
            <a:extLst>
              <a:ext uri="{FF2B5EF4-FFF2-40B4-BE49-F238E27FC236}">
                <a16:creationId xmlns:a16="http://schemas.microsoft.com/office/drawing/2014/main" id="{8F5A0261-A635-2A4B-A921-7FFB166A9EBA}"/>
              </a:ext>
            </a:extLst>
          </p:cNvPr>
          <p:cNvSpPr txBox="1">
            <a:spLocks/>
          </p:cNvSpPr>
          <p:nvPr/>
        </p:nvSpPr>
        <p:spPr>
          <a:xfrm>
            <a:off x="764275" y="5950097"/>
            <a:ext cx="10656310" cy="525804"/>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r>
              <a:rPr lang="en-US" sz="1200" dirty="0" err="1">
                <a:solidFill>
                  <a:schemeClr val="tx1"/>
                </a:solidFill>
              </a:rPr>
              <a:t>Écrit</a:t>
            </a:r>
            <a:r>
              <a:rPr lang="en-US" sz="1200" dirty="0">
                <a:solidFill>
                  <a:schemeClr val="tx1"/>
                </a:solidFill>
              </a:rPr>
              <a:t> par Lou Kinzer </a:t>
            </a:r>
            <a:r>
              <a:rPr lang="en-US" sz="1200" dirty="0" err="1">
                <a:solidFill>
                  <a:schemeClr val="tx1"/>
                </a:solidFill>
              </a:rPr>
              <a:t>Blanchfield</a:t>
            </a:r>
            <a:endParaRPr lang="en-US" sz="1200" dirty="0">
              <a:solidFill>
                <a:schemeClr val="tx1"/>
              </a:solidFill>
            </a:endParaRPr>
          </a:p>
          <a:p>
            <a:pPr>
              <a:spcAft>
                <a:spcPts val="600"/>
              </a:spcAft>
            </a:pPr>
            <a:r>
              <a:rPr lang="en-US" sz="1200" dirty="0">
                <a:solidFill>
                  <a:schemeClr val="tx1"/>
                </a:solidFill>
              </a:rPr>
              <a:t>Pour les </a:t>
            </a:r>
            <a:r>
              <a:rPr lang="en-US" sz="1200" dirty="0" err="1">
                <a:solidFill>
                  <a:schemeClr val="tx1"/>
                </a:solidFill>
              </a:rPr>
              <a:t>Ministères</a:t>
            </a:r>
            <a:r>
              <a:rPr lang="en-US" sz="1200" dirty="0">
                <a:solidFill>
                  <a:schemeClr val="tx1"/>
                </a:solidFill>
              </a:rPr>
              <a:t> des femmes - </a:t>
            </a:r>
            <a:r>
              <a:rPr lang="en-US" sz="1200" dirty="0" err="1">
                <a:solidFill>
                  <a:schemeClr val="tx1"/>
                </a:solidFill>
              </a:rPr>
              <a:t>Conférence</a:t>
            </a:r>
            <a:r>
              <a:rPr lang="en-US" sz="1200" dirty="0">
                <a:solidFill>
                  <a:schemeClr val="tx1"/>
                </a:solidFill>
              </a:rPr>
              <a:t> </a:t>
            </a:r>
            <a:r>
              <a:rPr lang="en-US" sz="1200" dirty="0" err="1">
                <a:solidFill>
                  <a:schemeClr val="tx1"/>
                </a:solidFill>
              </a:rPr>
              <a:t>générale</a:t>
            </a:r>
            <a:endParaRPr lang="en-US" sz="1200" dirty="0">
              <a:solidFill>
                <a:schemeClr val="tx1"/>
              </a:solidFill>
            </a:endParaRPr>
          </a:p>
        </p:txBody>
      </p:sp>
    </p:spTree>
    <p:extLst>
      <p:ext uri="{BB962C8B-B14F-4D97-AF65-F5344CB8AC3E}">
        <p14:creationId xmlns:p14="http://schemas.microsoft.com/office/powerpoint/2010/main" val="16620357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F148B5-52FB-DB4C-AB0E-A151416956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5648C-8CBE-634C-B9A5-2B4C96FB3049}"/>
              </a:ext>
            </a:extLst>
          </p:cNvPr>
          <p:cNvSpPr>
            <a:spLocks noGrp="1"/>
          </p:cNvSpPr>
          <p:nvPr>
            <p:ph type="title"/>
          </p:nvPr>
        </p:nvSpPr>
        <p:spPr>
          <a:xfrm>
            <a:off x="6511744" y="914110"/>
            <a:ext cx="5561177" cy="1496837"/>
          </a:xfrm>
        </p:spPr>
        <p:txBody>
          <a:bodyPr>
            <a:noAutofit/>
          </a:bodyPr>
          <a:lstStyle/>
          <a:p>
            <a:pPr algn="ctr"/>
            <a:r>
              <a:rPr lang="en-US" sz="4400" b="1" dirty="0">
                <a:solidFill>
                  <a:schemeClr val="accent4">
                    <a:lumMod val="75000"/>
                  </a:schemeClr>
                </a:solidFill>
              </a:rPr>
              <a:t>2.  </a:t>
            </a:r>
            <a:r>
              <a:rPr lang="en-US" sz="4400" b="1" dirty="0" err="1">
                <a:solidFill>
                  <a:schemeClr val="accent4">
                    <a:lumMod val="75000"/>
                  </a:schemeClr>
                </a:solidFill>
              </a:rPr>
              <a:t>Accordez</a:t>
            </a:r>
            <a:r>
              <a:rPr lang="en-US" sz="4400" b="1" dirty="0">
                <a:solidFill>
                  <a:schemeClr val="accent4">
                    <a:lumMod val="75000"/>
                  </a:schemeClr>
                </a:solidFill>
              </a:rPr>
              <a:t> </a:t>
            </a:r>
            <a:r>
              <a:rPr lang="en-US" sz="4400" b="1" dirty="0" err="1">
                <a:solidFill>
                  <a:schemeClr val="accent4">
                    <a:lumMod val="75000"/>
                  </a:schemeClr>
                </a:solidFill>
              </a:rPr>
              <a:t>une</a:t>
            </a:r>
            <a:r>
              <a:rPr lang="en-US" sz="4400" b="1" dirty="0">
                <a:solidFill>
                  <a:schemeClr val="accent4">
                    <a:lumMod val="75000"/>
                  </a:schemeClr>
                </a:solidFill>
              </a:rPr>
              <a:t> </a:t>
            </a:r>
            <a:r>
              <a:rPr lang="en-US" sz="4400" b="1" dirty="0" err="1">
                <a:solidFill>
                  <a:schemeClr val="accent4">
                    <a:lumMod val="75000"/>
                  </a:schemeClr>
                </a:solidFill>
              </a:rPr>
              <a:t>priorité</a:t>
            </a:r>
            <a:r>
              <a:rPr lang="en-US" sz="4400" b="1" dirty="0">
                <a:solidFill>
                  <a:schemeClr val="accent4">
                    <a:lumMod val="75000"/>
                  </a:schemeClr>
                </a:solidFill>
              </a:rPr>
              <a:t> à </a:t>
            </a:r>
            <a:br>
              <a:rPr lang="en-US" sz="4400" b="1" dirty="0">
                <a:solidFill>
                  <a:schemeClr val="accent4">
                    <a:lumMod val="75000"/>
                  </a:schemeClr>
                </a:solidFill>
              </a:rPr>
            </a:br>
            <a:r>
              <a:rPr lang="en-US" sz="4400" b="1" dirty="0" err="1">
                <a:solidFill>
                  <a:schemeClr val="accent4">
                    <a:lumMod val="75000"/>
                  </a:schemeClr>
                </a:solidFill>
              </a:rPr>
              <a:t>votre</a:t>
            </a:r>
            <a:r>
              <a:rPr lang="en-US" sz="4400" b="1" dirty="0">
                <a:solidFill>
                  <a:schemeClr val="accent4">
                    <a:lumMod val="75000"/>
                  </a:schemeClr>
                </a:solidFill>
              </a:rPr>
              <a:t> </a:t>
            </a:r>
            <a:r>
              <a:rPr lang="en-US" sz="4400" b="1" dirty="0" err="1">
                <a:solidFill>
                  <a:schemeClr val="accent4">
                    <a:lumMod val="75000"/>
                  </a:schemeClr>
                </a:solidFill>
              </a:rPr>
              <a:t>amitié</a:t>
            </a:r>
            <a:endParaRPr lang="en-US" sz="4400" dirty="0">
              <a:solidFill>
                <a:schemeClr val="accent4">
                  <a:lumMod val="75000"/>
                </a:schemeClr>
              </a:solidFill>
            </a:endParaRPr>
          </a:p>
        </p:txBody>
      </p:sp>
      <p:sp>
        <p:nvSpPr>
          <p:cNvPr id="3" name="Content Placeholder 2">
            <a:extLst>
              <a:ext uri="{FF2B5EF4-FFF2-40B4-BE49-F238E27FC236}">
                <a16:creationId xmlns:a16="http://schemas.microsoft.com/office/drawing/2014/main" id="{650ABD32-495A-5C4A-909C-2EC4235E457D}"/>
              </a:ext>
            </a:extLst>
          </p:cNvPr>
          <p:cNvSpPr>
            <a:spLocks noGrp="1"/>
          </p:cNvSpPr>
          <p:nvPr>
            <p:ph idx="1"/>
          </p:nvPr>
        </p:nvSpPr>
        <p:spPr>
          <a:xfrm>
            <a:off x="7064082" y="2863513"/>
            <a:ext cx="4472922" cy="2436073"/>
          </a:xfrm>
        </p:spPr>
        <p:txBody>
          <a:bodyPr>
            <a:normAutofit/>
          </a:bodyPr>
          <a:lstStyle/>
          <a:p>
            <a:pPr marL="0" indent="0" algn="ctr">
              <a:buNone/>
            </a:pPr>
            <a:r>
              <a:rPr lang="fr-FR" sz="3200" dirty="0"/>
              <a:t>« Vous êtes mes amis, si vous faites ce que je vous commande. »</a:t>
            </a:r>
          </a:p>
          <a:p>
            <a:pPr marL="0" indent="0" algn="ctr">
              <a:buNone/>
            </a:pPr>
            <a:r>
              <a:rPr lang="fr-FR" sz="2800" dirty="0"/>
              <a:t>Jean 15.14</a:t>
            </a:r>
            <a:endParaRPr lang="en-US" sz="2800" dirty="0"/>
          </a:p>
        </p:txBody>
      </p:sp>
    </p:spTree>
    <p:extLst>
      <p:ext uri="{BB962C8B-B14F-4D97-AF65-F5344CB8AC3E}">
        <p14:creationId xmlns:p14="http://schemas.microsoft.com/office/powerpoint/2010/main" val="34857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descr="A group of people walking down a dirt road&#10;&#10;Description automatically generated">
            <a:extLst>
              <a:ext uri="{FF2B5EF4-FFF2-40B4-BE49-F238E27FC236}">
                <a16:creationId xmlns:a16="http://schemas.microsoft.com/office/drawing/2014/main" id="{45813278-6438-784B-A70A-EC12E0CE5C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0C761A-1AA7-0F47-8EAE-563C741AB87C}"/>
              </a:ext>
            </a:extLst>
          </p:cNvPr>
          <p:cNvSpPr>
            <a:spLocks noGrp="1"/>
          </p:cNvSpPr>
          <p:nvPr>
            <p:ph idx="1"/>
          </p:nvPr>
        </p:nvSpPr>
        <p:spPr>
          <a:xfrm>
            <a:off x="6846137" y="1613633"/>
            <a:ext cx="4602152" cy="3557805"/>
          </a:xfrm>
        </p:spPr>
        <p:txBody>
          <a:bodyPr>
            <a:normAutofit fontScale="92500" lnSpcReduction="20000"/>
          </a:bodyPr>
          <a:lstStyle/>
          <a:p>
            <a:pPr marL="0" indent="0" algn="ctr">
              <a:buNone/>
            </a:pPr>
            <a:r>
              <a:rPr lang="fr-FR" sz="3600" dirty="0"/>
              <a:t>« Venez à moi, vous tous qui êtes fatigués et chargés, et je vous donnerai du repos. »</a:t>
            </a:r>
          </a:p>
          <a:p>
            <a:pPr marL="0" indent="0" algn="ctr">
              <a:buNone/>
            </a:pPr>
            <a:endParaRPr lang="en-US" sz="3200" dirty="0"/>
          </a:p>
          <a:p>
            <a:pPr marL="0" indent="0" algn="ctr">
              <a:buNone/>
            </a:pPr>
            <a:r>
              <a:rPr lang="en-US" sz="3200" dirty="0"/>
              <a:t>Matthieu 11.28</a:t>
            </a:r>
          </a:p>
          <a:p>
            <a:pPr marL="0" indent="0" algn="ctr">
              <a:buNone/>
            </a:pPr>
            <a:r>
              <a:rPr lang="en-US" sz="2800" dirty="0"/>
              <a:t> </a:t>
            </a:r>
          </a:p>
          <a:p>
            <a:pPr marL="0" indent="0" algn="ctr">
              <a:buNone/>
            </a:pPr>
            <a:endParaRPr lang="en-US" sz="2800" dirty="0"/>
          </a:p>
        </p:txBody>
      </p:sp>
    </p:spTree>
    <p:extLst>
      <p:ext uri="{BB962C8B-B14F-4D97-AF65-F5344CB8AC3E}">
        <p14:creationId xmlns:p14="http://schemas.microsoft.com/office/powerpoint/2010/main" val="19978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09618-4519-AB46-8E2D-15B07DF9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21065-A8E4-2747-B62F-AE481AA71EC7}"/>
              </a:ext>
            </a:extLst>
          </p:cNvPr>
          <p:cNvSpPr>
            <a:spLocks noGrp="1"/>
          </p:cNvSpPr>
          <p:nvPr>
            <p:ph type="title"/>
          </p:nvPr>
        </p:nvSpPr>
        <p:spPr>
          <a:xfrm>
            <a:off x="7064082" y="642594"/>
            <a:ext cx="4472921" cy="1371600"/>
          </a:xfrm>
        </p:spPr>
        <p:txBody>
          <a:bodyPr>
            <a:noAutofit/>
          </a:bodyPr>
          <a:lstStyle/>
          <a:p>
            <a:pPr algn="ctr"/>
            <a:r>
              <a:rPr lang="en-US" sz="4000" b="1" dirty="0">
                <a:solidFill>
                  <a:schemeClr val="accent4">
                    <a:lumMod val="75000"/>
                  </a:schemeClr>
                </a:solidFill>
              </a:rPr>
              <a:t>3.  </a:t>
            </a:r>
            <a:r>
              <a:rPr lang="en-US" sz="4000" b="1" dirty="0" err="1">
                <a:solidFill>
                  <a:schemeClr val="accent4">
                    <a:lumMod val="75000"/>
                  </a:schemeClr>
                </a:solidFill>
              </a:rPr>
              <a:t>Créez</a:t>
            </a:r>
            <a:r>
              <a:rPr lang="en-US" sz="4000" b="1" dirty="0">
                <a:solidFill>
                  <a:schemeClr val="accent4">
                    <a:lumMod val="75000"/>
                  </a:schemeClr>
                </a:solidFill>
              </a:rPr>
              <a:t> </a:t>
            </a:r>
            <a:r>
              <a:rPr lang="en-US" sz="4000" b="1" dirty="0" err="1">
                <a:solidFill>
                  <a:schemeClr val="accent4">
                    <a:lumMod val="75000"/>
                  </a:schemeClr>
                </a:solidFill>
              </a:rPr>
              <a:t>une</a:t>
            </a:r>
            <a:r>
              <a:rPr lang="en-US" sz="4000" b="1" dirty="0">
                <a:solidFill>
                  <a:schemeClr val="accent4">
                    <a:lumMod val="75000"/>
                  </a:schemeClr>
                </a:solidFill>
              </a:rPr>
              <a:t> </a:t>
            </a:r>
            <a:r>
              <a:rPr lang="en-US" sz="4000" b="1" dirty="0" err="1">
                <a:solidFill>
                  <a:schemeClr val="accent4">
                    <a:lumMod val="75000"/>
                  </a:schemeClr>
                </a:solidFill>
              </a:rPr>
              <a:t>ouverture</a:t>
            </a:r>
            <a:r>
              <a:rPr lang="en-US" sz="4000" b="1" dirty="0">
                <a:solidFill>
                  <a:schemeClr val="accent4">
                    <a:lumMod val="75000"/>
                  </a:schemeClr>
                </a:solidFill>
              </a:rPr>
              <a:t> dans </a:t>
            </a:r>
            <a:r>
              <a:rPr lang="en-US" sz="4000" b="1" dirty="0" err="1">
                <a:solidFill>
                  <a:schemeClr val="accent4">
                    <a:lumMod val="75000"/>
                  </a:schemeClr>
                </a:solidFill>
              </a:rPr>
              <a:t>votre</a:t>
            </a:r>
            <a:r>
              <a:rPr lang="en-US" sz="4000" b="1" dirty="0">
                <a:solidFill>
                  <a:schemeClr val="accent4">
                    <a:lumMod val="75000"/>
                  </a:schemeClr>
                </a:solidFill>
              </a:rPr>
              <a:t> </a:t>
            </a:r>
            <a:r>
              <a:rPr lang="en-US" sz="4000" b="1" dirty="0" err="1">
                <a:solidFill>
                  <a:schemeClr val="accent4">
                    <a:lumMod val="75000"/>
                  </a:schemeClr>
                </a:solidFill>
              </a:rPr>
              <a:t>amitié</a:t>
            </a:r>
            <a:endParaRPr lang="en-US" sz="4000" dirty="0"/>
          </a:p>
        </p:txBody>
      </p:sp>
      <p:sp>
        <p:nvSpPr>
          <p:cNvPr id="3" name="Content Placeholder 2">
            <a:extLst>
              <a:ext uri="{FF2B5EF4-FFF2-40B4-BE49-F238E27FC236}">
                <a16:creationId xmlns:a16="http://schemas.microsoft.com/office/drawing/2014/main" id="{C39DFF00-4B08-954D-B0B2-8D8ABEB03013}"/>
              </a:ext>
            </a:extLst>
          </p:cNvPr>
          <p:cNvSpPr>
            <a:spLocks noGrp="1"/>
          </p:cNvSpPr>
          <p:nvPr>
            <p:ph idx="1"/>
          </p:nvPr>
        </p:nvSpPr>
        <p:spPr>
          <a:xfrm>
            <a:off x="7064082" y="2103120"/>
            <a:ext cx="4472922" cy="4112286"/>
          </a:xfrm>
        </p:spPr>
        <p:txBody>
          <a:bodyPr anchor="ctr">
            <a:normAutofit fontScale="47500" lnSpcReduction="20000"/>
          </a:bodyPr>
          <a:lstStyle/>
          <a:p>
            <a:pPr marL="0" indent="0" algn="just">
              <a:buNone/>
            </a:pPr>
            <a:r>
              <a:rPr lang="fr-FR" sz="5100" dirty="0"/>
              <a:t>Dans le modèle d'amitié de Dieu, Jean 15.15 nous montre qu'il a créé une relation ouverte avec nous :</a:t>
            </a:r>
          </a:p>
          <a:p>
            <a:pPr marL="0" indent="0" algn="just">
              <a:buNone/>
            </a:pPr>
            <a:r>
              <a:rPr lang="fr-FR" sz="5100" dirty="0"/>
              <a:t> « Je ne vous appelle plus serviteurs, car le serviteur ne sait pas ce que fait son maître ; mais je vous ai appelés amis, car tout ce que j'ai entendu de mon Père, je vous l'ai fait connaître ».</a:t>
            </a:r>
          </a:p>
          <a:p>
            <a:pPr marL="0" indent="0" algn="ctr">
              <a:buNone/>
            </a:pPr>
            <a:r>
              <a:rPr lang="en-US" sz="5100" dirty="0"/>
              <a:t> (Jean 15,15)</a:t>
            </a:r>
            <a:endParaRPr lang="en-US" sz="2400" dirty="0"/>
          </a:p>
          <a:p>
            <a:pPr marL="0" indent="0" algn="ctr">
              <a:buNone/>
            </a:pPr>
            <a:endParaRPr lang="en-US" sz="2400" dirty="0"/>
          </a:p>
        </p:txBody>
      </p:sp>
    </p:spTree>
    <p:extLst>
      <p:ext uri="{BB962C8B-B14F-4D97-AF65-F5344CB8AC3E}">
        <p14:creationId xmlns:p14="http://schemas.microsoft.com/office/powerpoint/2010/main" val="25558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a:extLst>
              <a:ext uri="{FF2B5EF4-FFF2-40B4-BE49-F238E27FC236}">
                <a16:creationId xmlns:a16="http://schemas.microsoft.com/office/drawing/2014/main" id="{BDC53478-11C9-9F4B-9E4E-B3136553E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014FF5-7BA7-204F-A97C-13AA1FF76467}"/>
              </a:ext>
            </a:extLst>
          </p:cNvPr>
          <p:cNvSpPr>
            <a:spLocks noGrp="1"/>
          </p:cNvSpPr>
          <p:nvPr>
            <p:ph idx="1"/>
          </p:nvPr>
        </p:nvSpPr>
        <p:spPr>
          <a:xfrm>
            <a:off x="6836350" y="1667053"/>
            <a:ext cx="4602152" cy="3557805"/>
          </a:xfrm>
        </p:spPr>
        <p:txBody>
          <a:bodyPr anchor="ctr">
            <a:normAutofit/>
          </a:bodyPr>
          <a:lstStyle/>
          <a:p>
            <a:pPr marL="0" indent="0" algn="ctr">
              <a:buNone/>
            </a:pPr>
            <a:r>
              <a:rPr lang="fr-FR" sz="3200" dirty="0"/>
              <a:t>« Voici donc ce que je vous </a:t>
            </a:r>
            <a:r>
              <a:rPr lang="fr-FR" sz="3200" i="1" dirty="0">
                <a:solidFill>
                  <a:srgbClr val="C00000"/>
                </a:solidFill>
              </a:rPr>
              <a:t>prescris</a:t>
            </a:r>
            <a:r>
              <a:rPr lang="fr-FR" sz="3200" dirty="0"/>
              <a:t> : </a:t>
            </a:r>
            <a:r>
              <a:rPr lang="fr-FR" sz="3200" b="1" i="1" dirty="0"/>
              <a:t>aimez-vous les uns les autres</a:t>
            </a:r>
            <a:r>
              <a:rPr lang="fr-FR" sz="3200" dirty="0"/>
              <a:t> » </a:t>
            </a:r>
          </a:p>
          <a:p>
            <a:pPr marL="0" indent="0" algn="ctr">
              <a:buNone/>
            </a:pPr>
            <a:r>
              <a:rPr lang="fr-FR" sz="3200" dirty="0"/>
              <a:t>(Jean 15. 17). </a:t>
            </a:r>
            <a:endParaRPr lang="en-US" sz="5400" b="1" dirty="0"/>
          </a:p>
        </p:txBody>
      </p:sp>
    </p:spTree>
    <p:extLst>
      <p:ext uri="{BB962C8B-B14F-4D97-AF65-F5344CB8AC3E}">
        <p14:creationId xmlns:p14="http://schemas.microsoft.com/office/powerpoint/2010/main" val="29724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tanding in a field&#10;&#10;Description automatically generated">
            <a:extLst>
              <a:ext uri="{FF2B5EF4-FFF2-40B4-BE49-F238E27FC236}">
                <a16:creationId xmlns:a16="http://schemas.microsoft.com/office/drawing/2014/main" id="{4312CA4D-C81E-5840-AEDA-CE7EE63290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718F98C4-0D7E-5047-9B4A-0E74DEB8DF5F}"/>
              </a:ext>
            </a:extLst>
          </p:cNvPr>
          <p:cNvSpPr>
            <a:spLocks noGrp="1"/>
          </p:cNvSpPr>
          <p:nvPr>
            <p:ph idx="1"/>
          </p:nvPr>
        </p:nvSpPr>
        <p:spPr>
          <a:xfrm>
            <a:off x="1357950" y="1900990"/>
            <a:ext cx="4738050" cy="3523996"/>
          </a:xfrm>
        </p:spPr>
        <p:txBody>
          <a:bodyPr>
            <a:normAutofit fontScale="92500"/>
          </a:bodyPr>
          <a:lstStyle/>
          <a:p>
            <a:pPr lvl="0"/>
            <a:r>
              <a:rPr lang="fr-FR" sz="3200" dirty="0">
                <a:solidFill>
                  <a:schemeClr val="tx1">
                    <a:lumMod val="85000"/>
                  </a:schemeClr>
                </a:solidFill>
              </a:rPr>
              <a:t>Quels types de bénédictions manquent aux personnes qui n’ont pas d'amis proches ?</a:t>
            </a:r>
          </a:p>
          <a:p>
            <a:pPr lvl="0"/>
            <a:r>
              <a:rPr lang="fr-FR" sz="3200" dirty="0">
                <a:solidFill>
                  <a:schemeClr val="accent6">
                    <a:lumMod val="20000"/>
                    <a:lumOff val="80000"/>
                  </a:schemeClr>
                </a:solidFill>
              </a:rPr>
              <a:t>Quelles bénédictions profitent à ceux qui ont des amis proches ? </a:t>
            </a:r>
          </a:p>
          <a:p>
            <a:endParaRPr lang="en-US" sz="2800" dirty="0"/>
          </a:p>
        </p:txBody>
      </p:sp>
    </p:spTree>
    <p:extLst>
      <p:ext uri="{BB962C8B-B14F-4D97-AF65-F5344CB8AC3E}">
        <p14:creationId xmlns:p14="http://schemas.microsoft.com/office/powerpoint/2010/main" val="20901100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C31BD2F-4406-6747-AA4A-6C6BD83EDC19}"/>
              </a:ext>
            </a:extLst>
          </p:cNvPr>
          <p:cNvSpPr>
            <a:spLocks noGrp="1"/>
          </p:cNvSpPr>
          <p:nvPr>
            <p:ph idx="1"/>
          </p:nvPr>
        </p:nvSpPr>
        <p:spPr>
          <a:xfrm>
            <a:off x="868680" y="1179095"/>
            <a:ext cx="6281928" cy="4855945"/>
          </a:xfrm>
        </p:spPr>
        <p:txBody>
          <a:bodyPr anchor="ctr">
            <a:normAutofit/>
          </a:bodyPr>
          <a:lstStyle/>
          <a:p>
            <a:pPr marL="0" indent="0" algn="ctr">
              <a:buNone/>
            </a:pPr>
            <a:r>
              <a:rPr lang="fr-FR" sz="2800" b="1" dirty="0">
                <a:solidFill>
                  <a:srgbClr val="C00000"/>
                </a:solidFill>
              </a:rPr>
              <a:t>LA VIE DOIT ÊTRE FORTIFIÉE PAR DE NOMBREUSES AMITIÉS.</a:t>
            </a:r>
          </a:p>
          <a:p>
            <a:pPr marL="0" indent="0" algn="ctr">
              <a:buNone/>
            </a:pPr>
            <a:r>
              <a:rPr lang="fr-FR" sz="2800" b="1" dirty="0">
                <a:solidFill>
                  <a:srgbClr val="C00000"/>
                </a:solidFill>
              </a:rPr>
              <a:t>AIMER ET ÊTRE AIMÉ, C’EST LE PLUS GRAND BONHEUR DE L'EXISTENCE.</a:t>
            </a:r>
          </a:p>
          <a:p>
            <a:pPr marL="0" indent="0" algn="ctr">
              <a:buNone/>
            </a:pPr>
            <a:endParaRPr lang="fr-FR" sz="2800" b="1" dirty="0">
              <a:solidFill>
                <a:srgbClr val="C00000"/>
              </a:solidFill>
            </a:endParaRPr>
          </a:p>
          <a:p>
            <a:pPr marL="0" indent="0" algn="ctr">
              <a:buNone/>
            </a:pPr>
            <a:r>
              <a:rPr lang="fr-FR" sz="2800" b="1" dirty="0">
                <a:solidFill>
                  <a:srgbClr val="C00000"/>
                </a:solidFill>
              </a:rPr>
              <a:t>(Sydney Smith)</a:t>
            </a:r>
          </a:p>
          <a:p>
            <a:pPr marL="0" indent="0" algn="ctr">
              <a:lnSpc>
                <a:spcPct val="150000"/>
              </a:lnSpc>
              <a:buNone/>
            </a:pPr>
            <a:endParaRPr lang="en-US" sz="2800" dirty="0"/>
          </a:p>
        </p:txBody>
      </p:sp>
      <p:pic>
        <p:nvPicPr>
          <p:cNvPr id="4" name="Picture 3">
            <a:extLst>
              <a:ext uri="{FF2B5EF4-FFF2-40B4-BE49-F238E27FC236}">
                <a16:creationId xmlns:a16="http://schemas.microsoft.com/office/drawing/2014/main" id="{B1CB6767-2783-C94E-8E3F-5A000191E6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837371" y="237744"/>
            <a:ext cx="4124416" cy="6382512"/>
          </a:xfrm>
          <a:prstGeom prst="rect">
            <a:avLst/>
          </a:prstGeom>
        </p:spPr>
      </p:pic>
    </p:spTree>
    <p:extLst>
      <p:ext uri="{BB962C8B-B14F-4D97-AF65-F5344CB8AC3E}">
        <p14:creationId xmlns:p14="http://schemas.microsoft.com/office/powerpoint/2010/main" val="188881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5AAF726-DC38-B040-8395-4ECB146514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696" y="237744"/>
            <a:ext cx="3996183" cy="6382512"/>
          </a:xfrm>
          <a:prstGeom prst="rect">
            <a:avLst/>
          </a:prstGeom>
        </p:spPr>
      </p:pic>
      <p:sp>
        <p:nvSpPr>
          <p:cNvPr id="13" name="Rectangle 12">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31B9DB4-779D-CC42-8F1B-3EBD5B2D0D95}"/>
              </a:ext>
            </a:extLst>
          </p:cNvPr>
          <p:cNvSpPr>
            <a:spLocks noGrp="1"/>
          </p:cNvSpPr>
          <p:nvPr>
            <p:ph idx="1"/>
          </p:nvPr>
        </p:nvSpPr>
        <p:spPr>
          <a:xfrm>
            <a:off x="4820811" y="697832"/>
            <a:ext cx="6669345" cy="5666873"/>
          </a:xfrm>
        </p:spPr>
        <p:txBody>
          <a:bodyPr>
            <a:normAutofit/>
          </a:bodyPr>
          <a:lstStyle/>
          <a:p>
            <a:pPr marL="0" indent="0" algn="ctr">
              <a:buNone/>
            </a:pPr>
            <a:r>
              <a:rPr lang="fr-FR" sz="2000" dirty="0"/>
              <a:t>E.G. White, dans </a:t>
            </a:r>
            <a:r>
              <a:rPr lang="fr-FR" sz="2000" i="1" dirty="0"/>
              <a:t>Jésus-Christ</a:t>
            </a:r>
            <a:r>
              <a:rPr lang="fr-FR" sz="2000" dirty="0"/>
              <a:t>, p. 131 : </a:t>
            </a:r>
          </a:p>
          <a:p>
            <a:pPr marL="0" indent="0" algn="just">
              <a:buNone/>
            </a:pPr>
            <a:r>
              <a:rPr lang="fr-FR" dirty="0"/>
              <a:t> </a:t>
            </a:r>
          </a:p>
          <a:p>
            <a:pPr marL="0" indent="0" algn="just">
              <a:buNone/>
            </a:pPr>
            <a:r>
              <a:rPr lang="fr-FR" sz="2000" dirty="0"/>
              <a:t>Au contraire, les dons de Jésus gardent toujours leur fraîcheur et leur nouveauté. La fête qu’il offre à l’âme ne manque jamais de donner satisfaction et joie. Chaque nouveau don fait mieux apprécier à celui qui le reçoit les bienfaits du Seigneur. Il accorde grâce pour grâce. Les approvisionnements ne font jamais défaut. Si vous demeurez en lui, le fait de recevoir un riche don aujourd’hui vous prépare à en recevoir un plus riche encore demain. La loi qui est à la base des agissements de Dieu à l’égard de ses enfants se trouve exprimée dans les paroles adressées à Nathanaël par Jésus : « Tu crois ; tu verras de plus grandes choses que celles-ci ! » Jean 1.50.</a:t>
            </a:r>
          </a:p>
          <a:p>
            <a:pPr marL="0" indent="0" algn="ctr">
              <a:lnSpc>
                <a:spcPct val="150000"/>
              </a:lnSpc>
              <a:buNone/>
            </a:pPr>
            <a:endParaRPr lang="en-US" sz="2000" dirty="0"/>
          </a:p>
        </p:txBody>
      </p:sp>
    </p:spTree>
    <p:extLst>
      <p:ext uri="{BB962C8B-B14F-4D97-AF65-F5344CB8AC3E}">
        <p14:creationId xmlns:p14="http://schemas.microsoft.com/office/powerpoint/2010/main" val="166890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C83A21-AE9B-E647-97EA-778F85C18B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B1E2E0-958D-2246-AA3C-ED9275B1C6D7}"/>
              </a:ext>
            </a:extLst>
          </p:cNvPr>
          <p:cNvSpPr>
            <a:spLocks noGrp="1"/>
          </p:cNvSpPr>
          <p:nvPr>
            <p:ph idx="1"/>
          </p:nvPr>
        </p:nvSpPr>
        <p:spPr>
          <a:xfrm>
            <a:off x="542926" y="1032767"/>
            <a:ext cx="5038724" cy="5031152"/>
          </a:xfrm>
        </p:spPr>
        <p:txBody>
          <a:bodyPr>
            <a:normAutofit/>
          </a:bodyPr>
          <a:lstStyle/>
          <a:p>
            <a:pPr lvl="0"/>
            <a:r>
              <a:rPr lang="fr-FR" sz="2000" dirty="0"/>
              <a:t>Le travail nous éloigne de notre cercle d'amis.</a:t>
            </a:r>
          </a:p>
          <a:p>
            <a:r>
              <a:rPr lang="fr-FR" sz="2000" dirty="0"/>
              <a:t>Nous sommes occupées à gagner notre vie, à fonder et s’occuper de notre famille, nous trouvons alors, de moins en moins de temps pour cultiver des amitiés.</a:t>
            </a:r>
          </a:p>
          <a:p>
            <a:r>
              <a:rPr lang="fr-FR" sz="2000" dirty="0"/>
              <a:t>Nous trouvons également moins de personnes qui partagent nos croyances et nos centres d’intérêts.</a:t>
            </a:r>
          </a:p>
          <a:p>
            <a:r>
              <a:rPr lang="fr-FR" sz="2000" dirty="0"/>
              <a:t>Si nous sommes mariées, notre meilleure amie doit alors avoir un conjoint qui s’entend avec le nôtre. </a:t>
            </a:r>
          </a:p>
          <a:p>
            <a:pPr marL="0" indent="0">
              <a:lnSpc>
                <a:spcPct val="100000"/>
              </a:lnSpc>
              <a:buNone/>
            </a:pPr>
            <a:endParaRPr lang="en-US" sz="2400" dirty="0"/>
          </a:p>
          <a:p>
            <a:pPr>
              <a:lnSpc>
                <a:spcPct val="100000"/>
              </a:lnSpc>
            </a:pPr>
            <a:endParaRPr lang="en-US" sz="2400" dirty="0"/>
          </a:p>
        </p:txBody>
      </p:sp>
    </p:spTree>
    <p:extLst>
      <p:ext uri="{BB962C8B-B14F-4D97-AF65-F5344CB8AC3E}">
        <p14:creationId xmlns:p14="http://schemas.microsoft.com/office/powerpoint/2010/main" val="34563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BDFFBF-727F-FB47-888A-B5677869DF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B382CA-F268-D242-8871-688BF6DEEF61}"/>
              </a:ext>
            </a:extLst>
          </p:cNvPr>
          <p:cNvSpPr>
            <a:spLocks noGrp="1"/>
          </p:cNvSpPr>
          <p:nvPr>
            <p:ph idx="1"/>
          </p:nvPr>
        </p:nvSpPr>
        <p:spPr>
          <a:xfrm>
            <a:off x="6783228" y="633482"/>
            <a:ext cx="5018210" cy="5933693"/>
          </a:xfrm>
        </p:spPr>
        <p:txBody>
          <a:bodyPr>
            <a:normAutofit/>
          </a:bodyPr>
          <a:lstStyle/>
          <a:p>
            <a:pPr marL="0" indent="0" algn="ctr">
              <a:buNone/>
            </a:pPr>
            <a:r>
              <a:rPr lang="fr-FR" sz="2400" dirty="0"/>
              <a:t>2 Corinthiens </a:t>
            </a:r>
            <a:r>
              <a:rPr lang="fr-FR" sz="2800" dirty="0"/>
              <a:t>5.17-19</a:t>
            </a:r>
            <a:endParaRPr lang="fr-FR" sz="2400" dirty="0"/>
          </a:p>
          <a:p>
            <a:pPr marL="0" indent="0">
              <a:buNone/>
            </a:pPr>
            <a:r>
              <a:rPr lang="fr-FR" dirty="0"/>
              <a:t> </a:t>
            </a:r>
          </a:p>
          <a:p>
            <a:pPr marL="0" indent="0" algn="just">
              <a:buNone/>
            </a:pPr>
            <a:r>
              <a:rPr lang="fr-FR" sz="2400" dirty="0"/>
              <a:t>Si quelqu'un est en Christ, il est une nouvelle créature. Les choses anciennes sont passées ; voici, toutes choses sont devenues nouvelles. Et tout cela vient de Dieu, qui nous a réconciliés avec lui par Christ, et qui nous a donné le ministère de la réconciliation. Car Dieu était en Christ, réconciliant le monde avec lui-même, en n'imputant point aux hommes leurs offenses, et il a mis en nous la parole de la réconciliation.</a:t>
            </a:r>
          </a:p>
          <a:p>
            <a:pPr marL="0" indent="0" algn="ctr">
              <a:lnSpc>
                <a:spcPct val="100000"/>
              </a:lnSpc>
              <a:buNone/>
            </a:pPr>
            <a:endParaRPr lang="en-US" sz="2400" dirty="0"/>
          </a:p>
        </p:txBody>
      </p:sp>
    </p:spTree>
    <p:extLst>
      <p:ext uri="{BB962C8B-B14F-4D97-AF65-F5344CB8AC3E}">
        <p14:creationId xmlns:p14="http://schemas.microsoft.com/office/powerpoint/2010/main" val="350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4C03D3-748A-C24F-A98B-BDFF39821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6"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0B2035-079F-624A-87F6-5AF0FE2B5CBE}"/>
              </a:ext>
            </a:extLst>
          </p:cNvPr>
          <p:cNvSpPr>
            <a:spLocks noGrp="1"/>
          </p:cNvSpPr>
          <p:nvPr>
            <p:ph idx="1"/>
          </p:nvPr>
        </p:nvSpPr>
        <p:spPr>
          <a:xfrm>
            <a:off x="7064082" y="1238250"/>
            <a:ext cx="4472922" cy="3344779"/>
          </a:xfrm>
        </p:spPr>
        <p:txBody>
          <a:bodyPr>
            <a:normAutofit/>
          </a:bodyPr>
          <a:lstStyle/>
          <a:p>
            <a:pPr marL="0" lvl="0" indent="0" algn="ctr">
              <a:buNone/>
            </a:pPr>
            <a:r>
              <a:rPr lang="fr-FR" sz="3600" dirty="0"/>
              <a:t>Le modèle de Dieu pour construire une amitié se trouve en Jean 15.12-17</a:t>
            </a:r>
            <a:endParaRPr lang="en-US" sz="5400" dirty="0"/>
          </a:p>
          <a:p>
            <a:pPr algn="ctr"/>
            <a:endParaRPr lang="en-US" sz="3200" dirty="0"/>
          </a:p>
          <a:p>
            <a:pPr algn="ctr"/>
            <a:endParaRPr lang="en-US" sz="3200" dirty="0"/>
          </a:p>
        </p:txBody>
      </p:sp>
    </p:spTree>
    <p:extLst>
      <p:ext uri="{BB962C8B-B14F-4D97-AF65-F5344CB8AC3E}">
        <p14:creationId xmlns:p14="http://schemas.microsoft.com/office/powerpoint/2010/main" val="13616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each&#10;&#10;Description automatically generated">
            <a:extLst>
              <a:ext uri="{FF2B5EF4-FFF2-40B4-BE49-F238E27FC236}">
                <a16:creationId xmlns:a16="http://schemas.microsoft.com/office/drawing/2014/main" id="{DA199B41-F1EF-EB42-8F73-F4CF129CDD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4551026"/>
          </a:xfrm>
          <a:prstGeom prst="rect">
            <a:avLst/>
          </a:prstGeom>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22F15B9-1F44-2C4A-A04B-15F64B067D9A}"/>
              </a:ext>
            </a:extLst>
          </p:cNvPr>
          <p:cNvSpPr>
            <a:spLocks noGrp="1"/>
          </p:cNvSpPr>
          <p:nvPr>
            <p:ph type="title"/>
          </p:nvPr>
        </p:nvSpPr>
        <p:spPr>
          <a:xfrm>
            <a:off x="372723" y="4956811"/>
            <a:ext cx="11439414" cy="897439"/>
          </a:xfrm>
        </p:spPr>
        <p:txBody>
          <a:bodyPr vert="horz" lIns="91440" tIns="45720" rIns="91440" bIns="45720" rtlCol="0" anchor="ctr">
            <a:noAutofit/>
          </a:bodyPr>
          <a:lstStyle/>
          <a:p>
            <a:pPr algn="ctr">
              <a:lnSpc>
                <a:spcPct val="83000"/>
              </a:lnSpc>
            </a:pPr>
            <a:br>
              <a:rPr lang="en-US" sz="6000" spc="-100" dirty="0">
                <a:solidFill>
                  <a:schemeClr val="tx1"/>
                </a:solidFill>
              </a:rPr>
            </a:br>
            <a:r>
              <a:rPr lang="en-US" sz="6000" spc="-100" dirty="0" err="1">
                <a:solidFill>
                  <a:schemeClr val="tx1"/>
                </a:solidFill>
              </a:rPr>
              <a:t>Principes</a:t>
            </a:r>
            <a:r>
              <a:rPr lang="en-US" sz="6000" spc="-100" dirty="0">
                <a:solidFill>
                  <a:schemeClr val="tx1"/>
                </a:solidFill>
              </a:rPr>
              <a:t> </a:t>
            </a:r>
            <a:r>
              <a:rPr lang="en-US" sz="6000" spc="-100" dirty="0" err="1">
                <a:solidFill>
                  <a:schemeClr val="tx1"/>
                </a:solidFill>
              </a:rPr>
              <a:t>d’une</a:t>
            </a:r>
            <a:r>
              <a:rPr lang="en-US" sz="6000" spc="-100" dirty="0">
                <a:solidFill>
                  <a:schemeClr val="tx1"/>
                </a:solidFill>
              </a:rPr>
              <a:t> </a:t>
            </a:r>
            <a:r>
              <a:rPr lang="en-US" sz="6000" spc="-100" dirty="0" err="1">
                <a:solidFill>
                  <a:schemeClr val="tx1"/>
                </a:solidFill>
              </a:rPr>
              <a:t>amitié</a:t>
            </a:r>
            <a:r>
              <a:rPr lang="en-US" sz="6000" spc="-100" dirty="0">
                <a:solidFill>
                  <a:schemeClr val="tx1"/>
                </a:solidFill>
              </a:rPr>
              <a:t> </a:t>
            </a:r>
            <a:r>
              <a:rPr lang="en-US" sz="6000" spc="-100" dirty="0" err="1">
                <a:solidFill>
                  <a:schemeClr val="tx1"/>
                </a:solidFill>
              </a:rPr>
              <a:t>solide</a:t>
            </a:r>
            <a:br>
              <a:rPr lang="en-US" sz="6000" spc="-100" dirty="0">
                <a:solidFill>
                  <a:schemeClr val="tx1"/>
                </a:solidFill>
              </a:rPr>
            </a:br>
            <a:endParaRPr lang="en-US" sz="6000" spc="-100" dirty="0">
              <a:solidFill>
                <a:schemeClr val="tx1"/>
              </a:solidFill>
            </a:endParaRPr>
          </a:p>
        </p:txBody>
      </p:sp>
    </p:spTree>
    <p:extLst>
      <p:ext uri="{BB962C8B-B14F-4D97-AF65-F5344CB8AC3E}">
        <p14:creationId xmlns:p14="http://schemas.microsoft.com/office/powerpoint/2010/main" val="34029918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mirror posing for the camera&#10;&#10;Description automatically generated">
            <a:extLst>
              <a:ext uri="{FF2B5EF4-FFF2-40B4-BE49-F238E27FC236}">
                <a16:creationId xmlns:a16="http://schemas.microsoft.com/office/drawing/2014/main" id="{07924590-9E46-194A-BE62-BA150CBFD3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8"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AED2D-28DC-7245-9671-507426D65988}"/>
              </a:ext>
            </a:extLst>
          </p:cNvPr>
          <p:cNvSpPr>
            <a:spLocks noGrp="1"/>
          </p:cNvSpPr>
          <p:nvPr>
            <p:ph type="title"/>
          </p:nvPr>
        </p:nvSpPr>
        <p:spPr>
          <a:xfrm>
            <a:off x="6739228" y="582437"/>
            <a:ext cx="5018211" cy="1371600"/>
          </a:xfrm>
        </p:spPr>
        <p:txBody>
          <a:bodyPr>
            <a:noAutofit/>
          </a:bodyPr>
          <a:lstStyle/>
          <a:p>
            <a:pPr algn="ctr"/>
            <a:r>
              <a:rPr lang="en-US" sz="4400" b="1" dirty="0">
                <a:solidFill>
                  <a:schemeClr val="accent4">
                    <a:lumMod val="75000"/>
                  </a:schemeClr>
                </a:solidFill>
              </a:rPr>
              <a:t>1.  </a:t>
            </a:r>
            <a:r>
              <a:rPr lang="en-US" sz="4400" b="1" dirty="0" err="1">
                <a:solidFill>
                  <a:schemeClr val="accent4">
                    <a:lumMod val="75000"/>
                  </a:schemeClr>
                </a:solidFill>
              </a:rPr>
              <a:t>Communiquez</a:t>
            </a:r>
            <a:r>
              <a:rPr lang="en-US" sz="4400" b="1" dirty="0">
                <a:solidFill>
                  <a:schemeClr val="accent4">
                    <a:lumMod val="75000"/>
                  </a:schemeClr>
                </a:solidFill>
              </a:rPr>
              <a:t> de la </a:t>
            </a:r>
            <a:r>
              <a:rPr lang="en-US" sz="4400" b="1" dirty="0" err="1">
                <a:solidFill>
                  <a:schemeClr val="accent4">
                    <a:lumMod val="75000"/>
                  </a:schemeClr>
                </a:solidFill>
              </a:rPr>
              <a:t>chaleur</a:t>
            </a:r>
            <a:r>
              <a:rPr lang="en-US" sz="4400" b="1" dirty="0">
                <a:solidFill>
                  <a:schemeClr val="accent4">
                    <a:lumMod val="75000"/>
                  </a:schemeClr>
                </a:solidFill>
              </a:rPr>
              <a:t> dans </a:t>
            </a:r>
            <a:r>
              <a:rPr lang="en-US" sz="4400" b="1" dirty="0" err="1">
                <a:solidFill>
                  <a:schemeClr val="accent4">
                    <a:lumMod val="75000"/>
                  </a:schemeClr>
                </a:solidFill>
              </a:rPr>
              <a:t>votre</a:t>
            </a:r>
            <a:r>
              <a:rPr lang="en-US" sz="4400" b="1" dirty="0">
                <a:solidFill>
                  <a:schemeClr val="accent4">
                    <a:lumMod val="75000"/>
                  </a:schemeClr>
                </a:solidFill>
              </a:rPr>
              <a:t> </a:t>
            </a:r>
            <a:r>
              <a:rPr lang="en-US" sz="4400" b="1" dirty="0" err="1">
                <a:solidFill>
                  <a:schemeClr val="accent4">
                    <a:lumMod val="75000"/>
                  </a:schemeClr>
                </a:solidFill>
              </a:rPr>
              <a:t>amitié</a:t>
            </a:r>
            <a:endParaRPr lang="en-US" sz="4400" dirty="0">
              <a:solidFill>
                <a:schemeClr val="accent4">
                  <a:lumMod val="75000"/>
                </a:schemeClr>
              </a:solidFill>
            </a:endParaRPr>
          </a:p>
        </p:txBody>
      </p:sp>
      <p:sp>
        <p:nvSpPr>
          <p:cNvPr id="3" name="Content Placeholder 2">
            <a:extLst>
              <a:ext uri="{FF2B5EF4-FFF2-40B4-BE49-F238E27FC236}">
                <a16:creationId xmlns:a16="http://schemas.microsoft.com/office/drawing/2014/main" id="{F900FF6D-AC2C-064A-B611-AF991A9AC2DB}"/>
              </a:ext>
            </a:extLst>
          </p:cNvPr>
          <p:cNvSpPr>
            <a:spLocks noGrp="1"/>
          </p:cNvSpPr>
          <p:nvPr>
            <p:ph idx="1"/>
          </p:nvPr>
        </p:nvSpPr>
        <p:spPr>
          <a:xfrm>
            <a:off x="7077074" y="2163277"/>
            <a:ext cx="4451719" cy="2740687"/>
          </a:xfrm>
        </p:spPr>
        <p:txBody>
          <a:bodyPr>
            <a:normAutofit/>
          </a:bodyPr>
          <a:lstStyle/>
          <a:p>
            <a:pPr marL="0" indent="0" algn="ctr">
              <a:buNone/>
            </a:pPr>
            <a:r>
              <a:rPr lang="fr-FR" sz="3200" dirty="0"/>
              <a:t>« Je t'aime d'un amour éternel ; C'est pourquoi je te conserve ma bonté. »</a:t>
            </a:r>
            <a:endParaRPr lang="en-US" sz="4400" dirty="0"/>
          </a:p>
          <a:p>
            <a:pPr marL="0" indent="0" algn="ctr">
              <a:buNone/>
            </a:pPr>
            <a:r>
              <a:rPr lang="en-US" sz="2800" dirty="0" err="1"/>
              <a:t>Jérémie</a:t>
            </a:r>
            <a:r>
              <a:rPr lang="en-US" sz="2800" dirty="0"/>
              <a:t> 31.3</a:t>
            </a:r>
          </a:p>
          <a:p>
            <a:pPr marL="0" indent="0" algn="ctr">
              <a:buNone/>
            </a:pPr>
            <a:endParaRPr lang="en-US" sz="2800" dirty="0"/>
          </a:p>
        </p:txBody>
      </p:sp>
    </p:spTree>
    <p:extLst>
      <p:ext uri="{BB962C8B-B14F-4D97-AF65-F5344CB8AC3E}">
        <p14:creationId xmlns:p14="http://schemas.microsoft.com/office/powerpoint/2010/main" val="3961894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024"/>
      </a:dk2>
      <a:lt2>
        <a:srgbClr val="E6E2E8"/>
      </a:lt2>
      <a:accent1>
        <a:srgbClr val="54B620"/>
      </a:accent1>
      <a:accent2>
        <a:srgbClr val="89AE13"/>
      </a:accent2>
      <a:accent3>
        <a:srgbClr val="BA9E21"/>
      </a:accent3>
      <a:accent4>
        <a:srgbClr val="D56417"/>
      </a:accent4>
      <a:accent5>
        <a:srgbClr val="E7292B"/>
      </a:accent5>
      <a:accent6>
        <a:srgbClr val="D51769"/>
      </a:accent6>
      <a:hlink>
        <a:srgbClr val="C4614F"/>
      </a:hlink>
      <a:folHlink>
        <a:srgbClr val="7F7F7F"/>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3416</Words>
  <Application>Microsoft Macintosh PowerPoint</Application>
  <PresentationFormat>Grand écran</PresentationFormat>
  <Paragraphs>207</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Bembo</vt:lpstr>
      <vt:lpstr>Calibri</vt:lpstr>
      <vt:lpstr>Edwardian Script ITC</vt:lpstr>
      <vt:lpstr>Garamond</vt:lpstr>
      <vt:lpstr>SavonVTI</vt:lpstr>
      <vt:lpstr>L’Aert de l’Amitié </vt:lpstr>
      <vt:lpstr>Présentation PowerPoint</vt:lpstr>
      <vt:lpstr>Présentation PowerPoint</vt:lpstr>
      <vt:lpstr>Présentation PowerPoint</vt:lpstr>
      <vt:lpstr>Présentation PowerPoint</vt:lpstr>
      <vt:lpstr>Présentation PowerPoint</vt:lpstr>
      <vt:lpstr>Présentation PowerPoint</vt:lpstr>
      <vt:lpstr> Principes d’une amitié solide </vt:lpstr>
      <vt:lpstr>1.  Communiquez de la chaleur dans votre amitié</vt:lpstr>
      <vt:lpstr>2.  Accordez une priorité à  votre amitié</vt:lpstr>
      <vt:lpstr>Présentation PowerPoint</vt:lpstr>
      <vt:lpstr>3.  Créez une ouverture dans votre amitié</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Friendship</dc:title>
  <dc:creator>Arrais, Raquel</dc:creator>
  <cp:lastModifiedBy>Microsoft Office User</cp:lastModifiedBy>
  <cp:revision>38</cp:revision>
  <dcterms:created xsi:type="dcterms:W3CDTF">2020-02-06T19:32:28Z</dcterms:created>
  <dcterms:modified xsi:type="dcterms:W3CDTF">2020-04-30T15:01:13Z</dcterms:modified>
</cp:coreProperties>
</file>