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94"/>
    <p:restoredTop sz="66667"/>
  </p:normalViewPr>
  <p:slideViewPr>
    <p:cSldViewPr snapToGrid="0" snapToObjects="1">
      <p:cViewPr varScale="1">
        <p:scale>
          <a:sx n="56" d="100"/>
          <a:sy n="56" d="100"/>
        </p:scale>
        <p:origin x="11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D268EB-DB34-E446-BD95-0BEF872E7155}" type="datetimeFigureOut">
              <a:rPr lang="en-US" smtClean="0"/>
              <a:t>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F255F-6BDE-674E-85EF-42483F3D02CF}" type="slidenum">
              <a:rPr lang="en-US" smtClean="0"/>
              <a:t>‹N°›</a:t>
            </a:fld>
            <a:endParaRPr lang="en-US"/>
          </a:p>
        </p:txBody>
      </p:sp>
    </p:spTree>
    <p:extLst>
      <p:ext uri="{BB962C8B-B14F-4D97-AF65-F5344CB8AC3E}">
        <p14:creationId xmlns:p14="http://schemas.microsoft.com/office/powerpoint/2010/main" val="423208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Avez-vous parfois l'impression de prier, encore et encore, sans jamais obtenir de réponse ? En fait, plus vous priez, plus les choses semblent empirer. [Partagez une expérience personnelle ou une anecdote à ce sujet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Bien que Dieu nous aime et veuille répondre à nos prières, bien au-delà de tout ce que nous demandons ou pensons, nous devons remplir certaines conditions afin de recevoir sa bénédiction en abondance.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Dans le livre </a:t>
            </a:r>
            <a:r>
              <a:rPr lang="fr-FR" sz="1200" i="1" kern="1200" dirty="0">
                <a:solidFill>
                  <a:schemeClr val="tx1"/>
                </a:solidFill>
                <a:effectLst/>
                <a:latin typeface="+mn-lt"/>
                <a:ea typeface="+mn-ea"/>
                <a:cs typeface="+mn-cs"/>
              </a:rPr>
              <a:t>Les Paraboles de Jésus</a:t>
            </a:r>
            <a:r>
              <a:rPr lang="fr-FR" sz="1200" kern="1200" dirty="0">
                <a:solidFill>
                  <a:schemeClr val="tx1"/>
                </a:solidFill>
                <a:effectLst/>
                <a:latin typeface="+mn-lt"/>
                <a:ea typeface="+mn-ea"/>
                <a:cs typeface="+mn-cs"/>
              </a:rPr>
              <a:t>, p117 nous lisons</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Il y a des conditions à l'accomplissement des promesses de Dieu, et la prière ne peut jamais prendre la place du devoir... Ceux qui apportent leurs requêtes à Dieu, réclamant sa promesse alors qu'ils ne respectent pas les conditions, insultent l’Eternel. Ils apportent le nom de Christ comme leur autorité pour l'accomplissement de la promesse, mais ils ne font pas les choses qui montreraient la foi en Christ et l'amour pour lui.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Quelles sont les conditions de Dieu ? « Il dit clairement que notre demande doit être conforme à la volonté de Dieu ; nous devons demander les choses qu'Il a promises, et tout ce que nous recevons doit être utilisé pour faire sa volonté. Si les conditions sont remplies, la promesse [de la prière exaucée] est sans équivoque.«  Education p.20</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Lorsque nous lisons la Bible, nous trouvons rapidement un modèle cohérent. Dieu veut le salut des âmes. Il veut que la gloire soit rendue à son nom. Il cherche à établir son Royaume. Il est amour. Ce sont les expressions naturelles de sa volonté. Lorsque nous prions selon sa volonté et pour sa gloire - afin que son Royaume soit établi - nous pouvons prier avec assurance, même face aux impossibilités humaines, car Jean nous encourage en ces termes : « Nous avons auprès de lui cette assurance, que si nous demandons quelque chose selon sa volonté, il nous écoute. » (1 Jean 5:14).</a:t>
            </a:r>
          </a:p>
          <a:p>
            <a:endParaRPr lang="fr-FR"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1</a:t>
            </a:fld>
            <a:endParaRPr lang="en-US"/>
          </a:p>
        </p:txBody>
      </p:sp>
    </p:spTree>
    <p:extLst>
      <p:ext uri="{BB962C8B-B14F-4D97-AF65-F5344CB8AC3E}">
        <p14:creationId xmlns:p14="http://schemas.microsoft.com/office/powerpoint/2010/main" val="2847430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8 : AVEC HONNEUR.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dans un style de vie qui honore notre famille. 1 Pierre 3 : 7 ordonne : « Maris, montrez à votre tour de la sagesse dans vos rapports avec vos femmes, comme avec un sexe plus faible ; honorez-les, comme devant aussi hériter avec vous de la grâce de la vie. Qu'il en soit ainsi, afin que rien ne vienne faire obstacle à vos prières.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N'est-ce pas surprenant de découvrir que si nous aimons (ou n'aimons pas) les membres de notre famille, cela peut représenter une entrave à nos prières ?</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10</a:t>
            </a:fld>
            <a:endParaRPr lang="en-US"/>
          </a:p>
        </p:txBody>
      </p:sp>
    </p:spTree>
    <p:extLst>
      <p:ext uri="{BB962C8B-B14F-4D97-AF65-F5344CB8AC3E}">
        <p14:creationId xmlns:p14="http://schemas.microsoft.com/office/powerpoint/2010/main" val="1844003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9 : EN ASSURANT UNE BONNE GESTION.</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en nous assurant d’une bonne gestion chrétienne de la vie. </a:t>
            </a:r>
          </a:p>
          <a:p>
            <a:r>
              <a:rPr lang="fr-FR" sz="1200" kern="1200" dirty="0">
                <a:solidFill>
                  <a:schemeClr val="tx1"/>
                </a:solidFill>
                <a:effectLst/>
                <a:latin typeface="+mn-lt"/>
                <a:ea typeface="+mn-ea"/>
                <a:cs typeface="+mn-cs"/>
              </a:rPr>
              <a:t>Saviez-vous que la qualité de notre gestion des ressources de Dieu impacte nos prières ? </a:t>
            </a:r>
          </a:p>
          <a:p>
            <a:r>
              <a:rPr lang="fr-F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En tant que dispensateur de toute bénédiction, Dieu réclame une certaine portion de tout ce que nous possédons. C'est le moyen dont il dispose pour soutenir la prédication de l'évangile. Et en remettant à Dieu, nous montrons notre appréciation de ces dons confiés. Mais si nous lui refusons ce qui lui appartient, comment pouvons-nous prétendre à ses bénédictions ? ... comment pouvons-nous attendre à ce qu'il nous confie les choses du ciel ? Là peut se trouver la réponse à la prière non exaucée. Les Paraboles de Jésus, p. 118</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L'Éternel envoie ce message par l'intermédiaire de Malachie : </a:t>
            </a:r>
          </a:p>
          <a:p>
            <a:r>
              <a:rPr lang="fr-FR" sz="1200" kern="1200" dirty="0">
                <a:solidFill>
                  <a:schemeClr val="tx1"/>
                </a:solidFill>
                <a:effectLst/>
                <a:latin typeface="+mn-lt"/>
                <a:ea typeface="+mn-ea"/>
                <a:cs typeface="+mn-cs"/>
              </a:rPr>
              <a:t>« Un homme trompe-t-il Dieu ?</a:t>
            </a:r>
          </a:p>
          <a:p>
            <a:r>
              <a:rPr lang="fr-FR" sz="1200" kern="1200" dirty="0">
                <a:solidFill>
                  <a:schemeClr val="tx1"/>
                </a:solidFill>
                <a:effectLst/>
                <a:latin typeface="+mn-lt"/>
                <a:ea typeface="+mn-ea"/>
                <a:cs typeface="+mn-cs"/>
              </a:rPr>
              <a:t>Car vous me trompez,</a:t>
            </a:r>
          </a:p>
          <a:p>
            <a:r>
              <a:rPr lang="fr-FR" sz="1200" kern="1200" dirty="0">
                <a:solidFill>
                  <a:schemeClr val="tx1"/>
                </a:solidFill>
                <a:effectLst/>
                <a:latin typeface="+mn-lt"/>
                <a:ea typeface="+mn-ea"/>
                <a:cs typeface="+mn-cs"/>
              </a:rPr>
              <a:t>Et vous dites : En quoi t'avons-nous trompé ?</a:t>
            </a:r>
          </a:p>
          <a:p>
            <a:r>
              <a:rPr lang="fr-FR" sz="1200" kern="1200" dirty="0">
                <a:solidFill>
                  <a:schemeClr val="tx1"/>
                </a:solidFill>
                <a:effectLst/>
                <a:latin typeface="+mn-lt"/>
                <a:ea typeface="+mn-ea"/>
                <a:cs typeface="+mn-cs"/>
              </a:rPr>
              <a:t>Dans les dîmes et les offrandes.</a:t>
            </a:r>
          </a:p>
          <a:p>
            <a:r>
              <a:rPr lang="fr-FR" sz="1200" kern="1200" dirty="0">
                <a:solidFill>
                  <a:schemeClr val="tx1"/>
                </a:solidFill>
                <a:effectLst/>
                <a:latin typeface="+mn-lt"/>
                <a:ea typeface="+mn-ea"/>
                <a:cs typeface="+mn-cs"/>
              </a:rPr>
              <a:t>Vous êtes frappés par la malédiction,</a:t>
            </a:r>
          </a:p>
          <a:p>
            <a:r>
              <a:rPr lang="fr-FR" sz="1200" kern="1200" dirty="0">
                <a:solidFill>
                  <a:schemeClr val="tx1"/>
                </a:solidFill>
                <a:effectLst/>
                <a:latin typeface="+mn-lt"/>
                <a:ea typeface="+mn-ea"/>
                <a:cs typeface="+mn-cs"/>
              </a:rPr>
              <a:t>Et vous me trompez, La nation tout entière !</a:t>
            </a:r>
          </a:p>
          <a:p>
            <a:r>
              <a:rPr lang="fr-FR" sz="1200" kern="1200" dirty="0">
                <a:solidFill>
                  <a:schemeClr val="tx1"/>
                </a:solidFill>
                <a:effectLst/>
                <a:latin typeface="+mn-lt"/>
                <a:ea typeface="+mn-ea"/>
                <a:cs typeface="+mn-cs"/>
              </a:rPr>
              <a:t>Apportez à la maison du trésor toutes les dîmes,</a:t>
            </a:r>
          </a:p>
          <a:p>
            <a:r>
              <a:rPr lang="fr-FR" sz="1200" kern="1200" dirty="0">
                <a:solidFill>
                  <a:schemeClr val="tx1"/>
                </a:solidFill>
                <a:effectLst/>
                <a:latin typeface="+mn-lt"/>
                <a:ea typeface="+mn-ea"/>
                <a:cs typeface="+mn-cs"/>
              </a:rPr>
              <a:t>Afin qu'il y ait de la nourriture dans ma maison ;</a:t>
            </a:r>
          </a:p>
          <a:p>
            <a:r>
              <a:rPr lang="fr-FR" sz="1200" kern="1200" dirty="0">
                <a:solidFill>
                  <a:schemeClr val="tx1"/>
                </a:solidFill>
                <a:effectLst/>
                <a:latin typeface="+mn-lt"/>
                <a:ea typeface="+mn-ea"/>
                <a:cs typeface="+mn-cs"/>
              </a:rPr>
              <a:t>Mettez-moi de la sorte à l'épreuve,</a:t>
            </a:r>
          </a:p>
          <a:p>
            <a:r>
              <a:rPr lang="fr-FR" sz="1200" kern="1200" dirty="0">
                <a:solidFill>
                  <a:schemeClr val="tx1"/>
                </a:solidFill>
                <a:effectLst/>
                <a:latin typeface="+mn-lt"/>
                <a:ea typeface="+mn-ea"/>
                <a:cs typeface="+mn-cs"/>
              </a:rPr>
              <a:t>Dit l'Éternel des armées.</a:t>
            </a:r>
          </a:p>
          <a:p>
            <a:r>
              <a:rPr lang="fr-FR" sz="1200" kern="1200" dirty="0">
                <a:solidFill>
                  <a:schemeClr val="tx1"/>
                </a:solidFill>
                <a:effectLst/>
                <a:latin typeface="+mn-lt"/>
                <a:ea typeface="+mn-ea"/>
                <a:cs typeface="+mn-cs"/>
              </a:rPr>
              <a:t>Et vous verrez si je n'ouvre pas pour vous les écluses des cieux,</a:t>
            </a:r>
          </a:p>
          <a:p>
            <a:r>
              <a:rPr lang="fr-FR" sz="1200" kern="1200" dirty="0">
                <a:solidFill>
                  <a:schemeClr val="tx1"/>
                </a:solidFill>
                <a:effectLst/>
                <a:latin typeface="+mn-lt"/>
                <a:ea typeface="+mn-ea"/>
                <a:cs typeface="+mn-cs"/>
              </a:rPr>
              <a:t>Si je ne répands pas sur vous la bénédiction en abondance. » (Malachie 3 : 8 - 10).</a:t>
            </a:r>
          </a:p>
          <a:p>
            <a:r>
              <a:rPr lang="fr-FR"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11</a:t>
            </a:fld>
            <a:endParaRPr lang="en-US"/>
          </a:p>
        </p:txBody>
      </p:sp>
    </p:spTree>
    <p:extLst>
      <p:ext uri="{BB962C8B-B14F-4D97-AF65-F5344CB8AC3E}">
        <p14:creationId xmlns:p14="http://schemas.microsoft.com/office/powerpoint/2010/main" val="2097847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10 : AVEC GÉNÉROSITÉ.</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en exerçant la générosité envers ceux qui sont dans le besoin. Une bonne gestion de notre budget est plus simple quand la dîme est rendue. C'est aussi tendre la main à ceux qui sont dans le besoin. « Celui donc qui sait faire ce qui est bien, et qui ne le fait pas, commet un péché » (Jacques 4 : 17).</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voyons ici un autre principe fondamental pour que la prière soit exaucée. Nous sommes avertis : « Celui qui ferme son oreille au cri du pauvre criera lui-même et n'aura point de réponse. » (Proverbes 21 : 13).</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12</a:t>
            </a:fld>
            <a:endParaRPr lang="en-US"/>
          </a:p>
        </p:txBody>
      </p:sp>
    </p:spTree>
    <p:extLst>
      <p:ext uri="{BB962C8B-B14F-4D97-AF65-F5344CB8AC3E}">
        <p14:creationId xmlns:p14="http://schemas.microsoft.com/office/powerpoint/2010/main" val="84265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11 : CONNAÎTRE LE DIPENSATEUR.</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pour connaître le Dispensateur. Jésus Lui-même prie le Père, « Or, la vie éternelle, c'est qu'ils te connaissent, toi, le seul vrai Dieu, et celui que tu as envoyé, Jésus-Christ. » (Jean 17 : 3)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Notre seul objet et notre unique but dans la prière devrait être de connaître le Dispensateur. Dieu n'est pas un magicien dans le ciel, attendant juste de remplir notre liste de courses quotidienne et de faire pleuvoir des bénédictions sur nous. Il cherche notre amour, notre dévotion et notre adoration. C'est pourquoi, dans Psaume 37:4 le psalmiste proclame, « Fais de l'Eternel tes délices, Et il te donnera ce que ton cœur désire. »</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13</a:t>
            </a:fld>
            <a:endParaRPr lang="en-US"/>
          </a:p>
        </p:txBody>
      </p:sp>
    </p:spTree>
    <p:extLst>
      <p:ext uri="{BB962C8B-B14F-4D97-AF65-F5344CB8AC3E}">
        <p14:creationId xmlns:p14="http://schemas.microsoft.com/office/powerpoint/2010/main" val="3438760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12 : AVEC PERSÉVÉRANCE.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Enfin, si nous voulons recevoir des réponses à la prière, nous devons prier avec une ferme persévérance. Nous ne pouvons pas nous arrêter quand nous sommes fatigués ou quand nos prières semblent sans espoir, mais nous devons prier jusqu'à ce que nous comprenions la réponse. « La persévérance dans la prière est devenue une condition pour que nos prières soient exaucées. » </a:t>
            </a:r>
            <a:r>
              <a:rPr lang="en-US" sz="1200" kern="1200" dirty="0">
                <a:solidFill>
                  <a:schemeClr val="tx1"/>
                </a:solidFill>
                <a:effectLst/>
                <a:latin typeface="+mn-lt"/>
                <a:ea typeface="+mn-ea"/>
                <a:cs typeface="+mn-cs"/>
              </a:rPr>
              <a:t>Le Meilleur </a:t>
            </a:r>
            <a:r>
              <a:rPr lang="en-US" sz="1200" kern="1200" dirty="0" err="1">
                <a:solidFill>
                  <a:schemeClr val="tx1"/>
                </a:solidFill>
                <a:effectLst/>
                <a:latin typeface="+mn-lt"/>
                <a:ea typeface="+mn-ea"/>
                <a:cs typeface="+mn-cs"/>
              </a:rPr>
              <a:t>Chemin</a:t>
            </a:r>
            <a:r>
              <a:rPr lang="en-US" sz="1200" kern="1200" dirty="0">
                <a:solidFill>
                  <a:schemeClr val="tx1"/>
                </a:solidFill>
                <a:effectLst/>
                <a:latin typeface="+mn-lt"/>
                <a:ea typeface="+mn-ea"/>
                <a:cs typeface="+mn-cs"/>
              </a:rPr>
              <a:t>, p. 95</a:t>
            </a:r>
            <a:endParaRPr lang="fr-FR" sz="1200" kern="120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C'est pourquoi Jésus nous ordonne de « Demander... Chercher... frapper... » (Matthieu 7 : 7) et de continuer à frapper ! C'est pourquoi la veuve a été récompensée dans ses prières auprès du juge injuste en Luc 18. Elle n’a pas cessé de frapper, elle a persévéré, et c'est le genre de patience que Dieu cherche en nous, des gens qui n'abandonnent pas, mais qui continuent, inlassablement, à frapper ! </a:t>
            </a:r>
          </a:p>
          <a:p>
            <a:r>
              <a:rPr lang="fr-F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Ellen White a sagement écrit : « Il n'y a aucun risque à ce que le Seigneur néglige les prières de son peuple. Le danger est dans la tentation et l'épreuve, qu’ils se découragent et ne persévèrent dans la prière. » Les Paraboles de Jésus, p. 146</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Dieu n'essaie pas de rendre la prière difficile ou compliquée pour nous. Il veut simplement des personnes qui désespèrent tellement de le trouver, que lorsqu’ils le rencontrent, ils le suivent jusqu'au bout.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[Partagez une expérience personnelle de prière exaucée]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Prions pour que nos cœurs lui soient pleinement consacrés. Réclamons ces écluses de bénédictions que Dieu attend de déverser sur ceux qui s’attendent à lui selon sa Parole ! Mettons-nous à genoux et prions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FAF255F-6BDE-674E-85EF-42483F3D02CF}" type="slidenum">
              <a:rPr lang="en-US" smtClean="0"/>
              <a:t>14</a:t>
            </a:fld>
            <a:endParaRPr lang="en-US"/>
          </a:p>
        </p:txBody>
      </p:sp>
    </p:spTree>
    <p:extLst>
      <p:ext uri="{BB962C8B-B14F-4D97-AF65-F5344CB8AC3E}">
        <p14:creationId xmlns:p14="http://schemas.microsoft.com/office/powerpoint/2010/main" val="359540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La clé pour déverrouiller la réserve du Ciel</a:t>
            </a:r>
          </a:p>
          <a:p>
            <a:r>
              <a:rPr lang="fr-F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 MANIÈRE dont nous prions est la clé pour déverrouiller la réserve du ciel. Voici douze clés sur la façon dont nos prières doivent être exprimées. Priez à partir d'un besoin véritable, avec la sincérité du cœur, selon la volonté de Dieu, sous l'inspiration du Saint-Esprit, dans la foi, dans l'obéissance et la repentance, avec le pardon, avec l'honneur, par une gestion honnête, avec la générosité, pour connaître celui qui donne, et avec une ferme persévérance. Examinons les douze clés, une à la fois.</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2</a:t>
            </a:fld>
            <a:endParaRPr lang="en-US"/>
          </a:p>
        </p:txBody>
      </p:sp>
    </p:spTree>
    <p:extLst>
      <p:ext uri="{BB962C8B-B14F-4D97-AF65-F5344CB8AC3E}">
        <p14:creationId xmlns:p14="http://schemas.microsoft.com/office/powerpoint/2010/main" val="2366789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1 : RESSENTIR VÉRITABLEMENT LE BESOIN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avant tout ressentir le besoin de prier. Reconnaissez-vous avoir besoin de Dieu et de l'aide que Lui seul peut vous apporter ?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Il y a certaines conditions auxquelles nous pouvons nous attendre pour que Dieu entende et réponde à nos prières. L'une des premières est que nous ressentions le besoin de son aide. Il a promis : « Je répandrai de l'eau sur celui qui a soif, et des inondations sur la terre sèche. » Esaïe 44 : 3. Ceux qui ont faim et soif de justice, qui soupirent après Dieu, peuvent être sûrs d'être rassasiés. </a:t>
            </a:r>
            <a:r>
              <a:rPr lang="fr-FR" sz="1200" kern="1200" baseline="30000" dirty="0">
                <a:solidFill>
                  <a:schemeClr val="tx1"/>
                </a:solidFill>
                <a:effectLst/>
                <a:latin typeface="+mn-lt"/>
                <a:ea typeface="+mn-ea"/>
                <a:cs typeface="+mn-cs"/>
              </a:rPr>
              <a:t>20</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Dieu ne perd pas de temps à essayer de remplir des gens qui sont déjà pleins d'eux-mêmes. Il est à la recherche de vases vides. </a:t>
            </a:r>
          </a:p>
          <a:p>
            <a:r>
              <a:rPr lang="fr-FR" sz="1200" kern="1200" dirty="0">
                <a:solidFill>
                  <a:schemeClr val="tx1"/>
                </a:solidFill>
                <a:effectLst/>
                <a:latin typeface="+mn-lt"/>
                <a:ea typeface="+mn-ea"/>
                <a:cs typeface="+mn-cs"/>
              </a:rPr>
              <a:t>Conseils à l’Église, p.35</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3</a:t>
            </a:fld>
            <a:endParaRPr lang="en-US"/>
          </a:p>
        </p:txBody>
      </p:sp>
    </p:spTree>
    <p:extLst>
      <p:ext uri="{BB962C8B-B14F-4D97-AF65-F5344CB8AC3E}">
        <p14:creationId xmlns:p14="http://schemas.microsoft.com/office/powerpoint/2010/main" val="1857154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2 : AVEC SINCÉRITÉ.</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être sincères dans la prière. Ellen White révèle,</a:t>
            </a:r>
          </a:p>
          <a:p>
            <a:r>
              <a:rPr lang="fr-F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Toute prière sincère est entendue au ciel. Elle peut ne pas être exprimée avec aisance ; mais si le cœur y est, elle montera au sanctuaire où Jésus exerce son ministère, et il la présentera au Père sans une seule parole maladroite et sans aucun bégaiement, la prière belle et parfumée de l'encens de sa propre perfection. Jésus-Christ, p.670</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Sans aucun bégaiement ! N'est-ce pas beau ?</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4</a:t>
            </a:fld>
            <a:endParaRPr lang="en-US"/>
          </a:p>
        </p:txBody>
      </p:sp>
    </p:spTree>
    <p:extLst>
      <p:ext uri="{BB962C8B-B14F-4D97-AF65-F5344CB8AC3E}">
        <p14:creationId xmlns:p14="http://schemas.microsoft.com/office/powerpoint/2010/main" val="4151086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3 : SELON LA VOLONTÉ DE DIEU.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selon la volonté de Dieu. « Comment connaître la volonté de Dieu ? », demandez-vous. Pour vraiment comprendre la volonté de Dieu, nous devons connaître la Parole de Dieu. Si nous connaissons la Parole, nous aurons une connaissance plus claire de sa volonté. </a:t>
            </a:r>
          </a:p>
          <a:p>
            <a:r>
              <a:rPr lang="fr-F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Tout ce qui correspond à sa nature est en accord avec sa volonté. Nous n'avons pas besoin de nous demander si Dieu veut nous libérer du péché, nous accorder le pouvoir sur l'ennemi, la paix parfaite, une joie supérieure, la force pour le ministère, des mariages sains, et la productivité pour son Royaume. Ce sont des choses rendues claires dans les Écritures et qu'Il se plaît à donner. (Leslie </a:t>
            </a:r>
            <a:r>
              <a:rPr lang="fr-FR" sz="1200" kern="1200" dirty="0" err="1">
                <a:solidFill>
                  <a:schemeClr val="tx1"/>
                </a:solidFill>
                <a:effectLst/>
                <a:latin typeface="+mn-lt"/>
                <a:ea typeface="+mn-ea"/>
                <a:cs typeface="+mn-cs"/>
              </a:rPr>
              <a:t>Ludy</a:t>
            </a:r>
            <a:r>
              <a:rPr lang="fr-FR" sz="1200" kern="1200" dirty="0">
                <a:solidFill>
                  <a:schemeClr val="tx1"/>
                </a:solidFill>
                <a:effectLst/>
                <a:latin typeface="+mn-lt"/>
                <a:ea typeface="+mn-ea"/>
                <a:cs typeface="+mn-cs"/>
              </a:rPr>
              <a:t>, Wrestling </a:t>
            </a:r>
            <a:r>
              <a:rPr lang="fr-FR" sz="1200" kern="1200" dirty="0" err="1">
                <a:solidFill>
                  <a:schemeClr val="tx1"/>
                </a:solidFill>
                <a:effectLst/>
                <a:latin typeface="+mn-lt"/>
                <a:ea typeface="+mn-ea"/>
                <a:cs typeface="+mn-cs"/>
              </a:rPr>
              <a:t>Prayer</a:t>
            </a:r>
            <a:r>
              <a:rPr lang="fr-FR" sz="1200" kern="1200" dirty="0">
                <a:solidFill>
                  <a:schemeClr val="tx1"/>
                </a:solidFill>
                <a:effectLst/>
                <a:latin typeface="+mn-lt"/>
                <a:ea typeface="+mn-ea"/>
                <a:cs typeface="+mn-cs"/>
              </a:rPr>
              <a:t>, p. 179)</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Quand nous savons que nos prières vont dans le sens de la mission du Royaume et des Écritures, nous pouvons prier avec audace. Si nous ne sommes pas sûrs de la volonté de Dieu, alors nous pouvons prier avec audace pour obtenir la sagesse en nous revendiquant les promesses faites en Jacques 1:5.</a:t>
            </a:r>
          </a:p>
          <a:p>
            <a:endParaRPr lang="fr-FR"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5</a:t>
            </a:fld>
            <a:endParaRPr lang="en-US"/>
          </a:p>
        </p:txBody>
      </p:sp>
    </p:spTree>
    <p:extLst>
      <p:ext uri="{BB962C8B-B14F-4D97-AF65-F5344CB8AC3E}">
        <p14:creationId xmlns:p14="http://schemas.microsoft.com/office/powerpoint/2010/main" val="2241830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4 : SOUS L'INSPIRATION DU SAINT-ESPRIT</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sous l'inspiration du Saint-Esprit. Parfois, notre liste de prière n'est pas toujours celle de Dieu. Lorsque nous prions, plutôt que de nous contenter de faire la liste de nos désirs, commençons par demander à Dieu ce pour lequel nous devons prier en creusant plus profondément dans sa Parole.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L'Éternel nous exhorte en ces mots : « Invoque-moi, et je te répondrai ; Je t'annoncerai de grandes choses, des choses cachées, Que tu ne connais pas. » (Jérémie 33:3).</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Ellen White déclare : « Si nous nous approchons de Dieu, Il s'approchera de nous, et sa gloire marchera devant nous. Il annulera nos demandes, nous apprenant à demander les choses mêmes qu'Il s'est engagé à nous accorder ».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Bulletin de la Conférence générale, 2 avril 1903, art. </a:t>
            </a:r>
            <a:r>
              <a:rPr lang="en-US" sz="1200" kern="1200" dirty="0">
                <a:solidFill>
                  <a:schemeClr val="tx1"/>
                </a:solidFill>
                <a:effectLst/>
                <a:latin typeface="+mn-lt"/>
                <a:ea typeface="+mn-ea"/>
                <a:cs typeface="+mn-cs"/>
              </a:rPr>
              <a:t>A, par. 6, « Comment </a:t>
            </a:r>
            <a:r>
              <a:rPr lang="en-US" sz="1200" kern="1200" dirty="0" err="1">
                <a:solidFill>
                  <a:schemeClr val="tx1"/>
                </a:solidFill>
                <a:effectLst/>
                <a:latin typeface="+mn-lt"/>
                <a:ea typeface="+mn-ea"/>
                <a:cs typeface="+mn-cs"/>
              </a:rPr>
              <a:t>recevoir</a:t>
            </a:r>
            <a:r>
              <a:rPr lang="en-US" sz="1200" kern="1200" dirty="0">
                <a:solidFill>
                  <a:schemeClr val="tx1"/>
                </a:solidFill>
                <a:effectLst/>
                <a:latin typeface="+mn-lt"/>
                <a:ea typeface="+mn-ea"/>
                <a:cs typeface="+mn-cs"/>
              </a:rPr>
              <a:t> la </a:t>
            </a:r>
            <a:r>
              <a:rPr lang="en-US" sz="1200" kern="1200" dirty="0" err="1">
                <a:solidFill>
                  <a:schemeClr val="tx1"/>
                </a:solidFill>
                <a:effectLst/>
                <a:latin typeface="+mn-lt"/>
                <a:ea typeface="+mn-ea"/>
                <a:cs typeface="+mn-cs"/>
              </a:rPr>
              <a:t>bénédiction</a:t>
            </a:r>
            <a:r>
              <a:rPr lang="en-US" sz="1200" kern="1200" dirty="0">
                <a:solidFill>
                  <a:schemeClr val="tx1"/>
                </a:solidFill>
                <a:effectLst/>
                <a:latin typeface="+mn-lt"/>
                <a:ea typeface="+mn-ea"/>
                <a:cs typeface="+mn-cs"/>
              </a:rPr>
              <a:t> de Dieu ».</a:t>
            </a:r>
            <a:endParaRPr lang="fr-FR"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FAF255F-6BDE-674E-85EF-42483F3D02CF}" type="slidenum">
              <a:rPr lang="en-US" smtClean="0"/>
              <a:t>6</a:t>
            </a:fld>
            <a:endParaRPr lang="en-US"/>
          </a:p>
        </p:txBody>
      </p:sp>
    </p:spTree>
    <p:extLst>
      <p:ext uri="{BB962C8B-B14F-4D97-AF65-F5344CB8AC3E}">
        <p14:creationId xmlns:p14="http://schemas.microsoft.com/office/powerpoint/2010/main" val="252074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5 : PAR LA FOI.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par la foi. Nous adressons-nous à Dieu par la foi d’après sa parole ? Jacques 1 : 6 déclare, « Mais qu'il la demande avec foi, sans douter ; car celui qui doute est semblable au flot de la mer, agité par le vent et poussé de côté et d'autre. »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Dans </a:t>
            </a:r>
            <a:r>
              <a:rPr lang="fr-FR" sz="1200" i="1" kern="1200" dirty="0">
                <a:solidFill>
                  <a:schemeClr val="tx1"/>
                </a:solidFill>
                <a:effectLst/>
                <a:latin typeface="+mn-lt"/>
                <a:ea typeface="+mn-ea"/>
                <a:cs typeface="+mn-cs"/>
              </a:rPr>
              <a:t>Le Meilleur Chemin</a:t>
            </a:r>
            <a:r>
              <a:rPr lang="fr-FR" sz="1200" kern="1200" dirty="0">
                <a:solidFill>
                  <a:schemeClr val="tx1"/>
                </a:solidFill>
                <a:effectLst/>
                <a:latin typeface="+mn-lt"/>
                <a:ea typeface="+mn-ea"/>
                <a:cs typeface="+mn-cs"/>
              </a:rPr>
              <a:t>, p.92 nous lisons : « La prière est la clé dans la main pour ouvrir les trésors du ciel, où sont gardées les ressources illimitées de l'Omnipotence. »</a:t>
            </a:r>
          </a:p>
          <a:p>
            <a:r>
              <a:rPr lang="fr-FR"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7</a:t>
            </a:fld>
            <a:endParaRPr lang="en-US"/>
          </a:p>
        </p:txBody>
      </p:sp>
    </p:spTree>
    <p:extLst>
      <p:ext uri="{BB962C8B-B14F-4D97-AF65-F5344CB8AC3E}">
        <p14:creationId xmlns:p14="http://schemas.microsoft.com/office/powerpoint/2010/main" val="313741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6 : DANS L’OBÉISSANCE ET LA REPENTANCE.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à partir d'un style de vie d'obéissance et de repentance. Cela signifie que, lorsque nous demandons à Dieu de répondre à nos prières, nous cherchons aussi à lui obéir au mieux de nos capacités, et à écarter tout péché connu - non pas parce que notre obéissance nous rend dignes de ses bénédictions, mais parce que notre obéissance est une preuve de notre amour pour lui.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Le psalmiste écrit dans le Psaume 66:18, « Si j'avais conçu l'iniquité dans mon cœur, Le Seigneur ne m'aurait pas exaucé. »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Aussi, rappelons-nous que : « Si nous ne lui accordons qu'une obéissance partielle, sans enthousiasme, ses promesses ne seront pas tenues. » Patriarches et Prophètes, p. 334</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Quand Saül est appelé à être le premier roi d'Israël, il a un humble esprit d’enseignement. Il est souple et modelable comme un serviteur de Dieu et fait tout ce que Dieu lui demande. Par conséquent, Dieu le bénit. Cependant, alors qu'il gagne en popularité et en expérience, son orgueil grandit. Il commence à prendre ses propres décisions et à faire les choses à sa façon.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Quand Dieu lui demande d'éliminer les Amalécites, Saül obéit partiellement. Il choisit de tuer certains, mais il en sauve d'autres encore vivants, se justifiant avec des propos qui sonnent comme des motifs d’excuse. Puis, ce que nous apprenons de Saül c’est au moment où il demande conseil à Dieu sur une bataille contre les Philistins. Mais Dieu avait déjà cessé de répondre aux prières de Saül dès sa désobéissance et ses excuses montrant sa propre justice. Ne sachant plus vers qui se tourner, Saül consulte une magicienne. Malheureusement, les Philistins gagnent la bataille contre Israël. Non seulement Saül perd son royaume et sa vie, mais il perd aussi son âme et le salut éternel (voir 1 Samuel 28 : 15-28 ; 31 1-13).</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La prière ne sert à rien si la vie ne correspond pas à la prière de Dieu. Ellen White nous met en garde : « Nous devons vivre en harmonie avec nos prières. » Il n'est pas étonnant qu'il y ait si peu de puissance dans la prière aujourd'hui ! Nous avons essayé de vivre avec deux standards. Nous avons essayé de vivre dans le péché et Dieu en même temps. Nous devons crier pour que Dieu change nos cœurs et nous sauve !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Messages </a:t>
            </a:r>
            <a:r>
              <a:rPr lang="en-US" sz="1200" kern="1200" dirty="0" err="1">
                <a:solidFill>
                  <a:schemeClr val="tx1"/>
                </a:solidFill>
                <a:effectLst/>
                <a:latin typeface="+mn-lt"/>
                <a:ea typeface="+mn-ea"/>
                <a:cs typeface="+mn-cs"/>
              </a:rPr>
              <a:t>choisis</a:t>
            </a:r>
            <a:r>
              <a:rPr lang="en-US" sz="1200" kern="1200" dirty="0">
                <a:solidFill>
                  <a:schemeClr val="tx1"/>
                </a:solidFill>
                <a:effectLst/>
                <a:latin typeface="+mn-lt"/>
                <a:ea typeface="+mn-ea"/>
                <a:cs typeface="+mn-cs"/>
              </a:rPr>
              <a:t>, vol.2 p.278</a:t>
            </a:r>
            <a:endParaRPr lang="fr-FR"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8</a:t>
            </a:fld>
            <a:endParaRPr lang="en-US"/>
          </a:p>
        </p:txBody>
      </p:sp>
    </p:spTree>
    <p:extLst>
      <p:ext uri="{BB962C8B-B14F-4D97-AF65-F5344CB8AC3E}">
        <p14:creationId xmlns:p14="http://schemas.microsoft.com/office/powerpoint/2010/main" val="2434135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Clé 7 : AVEC LE PARDON.</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devons prier avec un cœur qui pardonne. Jésus nous conseille : « Et, lorsque vous êtes debout faisant votre prière, si vous avez quelque chose contre quelqu'un, pardonnez, afin que votre Père qui est dans les cieux vous pardonne aussi vos offenses » (Marc 11:25).</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Mais cela ne s'arrête pas là. Jésus prêchant dans le Sermon sur la montagne interpelle : « Si donc tu présentes ton offrande à l'autel, et que là tu te souviennes que ton frère a quelque chose contre toi, laisse là ton offrande devant l'autel, et va d'abord te réconcilier avec ton frère ; puis, viens présenter ton offrande. » (Matthieu 5 :23,24).</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Les Écritures expliquent davantage : « Lorsque nous venons pour demander la miséricorde et la bénédiction de Dieu, un esprit d'amour et de pardon anime nos cœurs... Si nous attendons que nos propres prières soient entendues, nous devons pardonner aux autres de la même manière et dans la même mesure que nous espérons être pardonnés. » </a:t>
            </a:r>
          </a:p>
          <a:p>
            <a:r>
              <a:rPr lang="en-US" sz="1200" kern="1200" dirty="0">
                <a:solidFill>
                  <a:schemeClr val="tx1"/>
                </a:solidFill>
                <a:effectLst/>
                <a:latin typeface="+mn-lt"/>
                <a:ea typeface="+mn-ea"/>
                <a:cs typeface="+mn-cs"/>
              </a:rPr>
              <a:t>Le Meilleur </a:t>
            </a:r>
            <a:r>
              <a:rPr lang="en-US" sz="1200" kern="1200" dirty="0" err="1">
                <a:solidFill>
                  <a:schemeClr val="tx1"/>
                </a:solidFill>
                <a:effectLst/>
                <a:latin typeface="+mn-lt"/>
                <a:ea typeface="+mn-ea"/>
                <a:cs typeface="+mn-cs"/>
              </a:rPr>
              <a:t>Chemin</a:t>
            </a:r>
            <a:r>
              <a:rPr lang="en-US" sz="1200" kern="1200" dirty="0">
                <a:solidFill>
                  <a:schemeClr val="tx1"/>
                </a:solidFill>
                <a:effectLst/>
                <a:latin typeface="+mn-lt"/>
                <a:ea typeface="+mn-ea"/>
                <a:cs typeface="+mn-cs"/>
              </a:rPr>
              <a:t>, p. 95</a:t>
            </a:r>
            <a:endParaRPr lang="fr-FR"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FAF255F-6BDE-674E-85EF-42483F3D02CF}" type="slidenum">
              <a:rPr lang="en-US" smtClean="0"/>
              <a:t>9</a:t>
            </a:fld>
            <a:endParaRPr lang="en-US"/>
          </a:p>
        </p:txBody>
      </p:sp>
    </p:spTree>
    <p:extLst>
      <p:ext uri="{BB962C8B-B14F-4D97-AF65-F5344CB8AC3E}">
        <p14:creationId xmlns:p14="http://schemas.microsoft.com/office/powerpoint/2010/main" val="1414472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1/5/2020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4893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1/5/2020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425575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1/5/2020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64363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1/5/2020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68776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1/5/2020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05269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1/5/2020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98059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1/5/2020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34869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1/5/2020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63050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1/5/2020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8850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1/5/2020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‹N°›</a:t>
            </a:fld>
            <a:endParaRPr lang="en-US" dirty="0"/>
          </a:p>
        </p:txBody>
      </p:sp>
    </p:spTree>
    <p:extLst>
      <p:ext uri="{BB962C8B-B14F-4D97-AF65-F5344CB8AC3E}">
        <p14:creationId xmlns:p14="http://schemas.microsoft.com/office/powerpoint/2010/main" val="345260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1/5/2020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3068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1/5/2020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‹N°›</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731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7" r:id="rId6"/>
    <p:sldLayoutId id="2147483712" r:id="rId7"/>
    <p:sldLayoutId id="2147483713" r:id="rId8"/>
    <p:sldLayoutId id="2147483714" r:id="rId9"/>
    <p:sldLayoutId id="2147483716" r:id="rId10"/>
    <p:sldLayoutId id="2147483715" r:id="rId11"/>
  </p:sldLayoutIdLst>
  <p:hf sldNum="0" hdr="0" ftr="0" dt="0"/>
  <p:txStyles>
    <p:titleStyle>
      <a:lvl1pPr algn="l" defTabSz="914400" rtl="0" eaLnBrk="1" latinLnBrk="0" hangingPunct="1">
        <a:lnSpc>
          <a:spcPct val="90000"/>
        </a:lnSpc>
        <a:spcBef>
          <a:spcPct val="0"/>
        </a:spcBef>
        <a:buNone/>
        <a:defRPr sz="46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80DCA4F-C8B5-4024-8701-04CD499DE3C1}"/>
              </a:ext>
            </a:extLst>
          </p:cNvPr>
          <p:cNvPicPr>
            <a:picLocks noChangeAspect="1"/>
          </p:cNvPicPr>
          <p:nvPr/>
        </p:nvPicPr>
        <p:blipFill rotWithShape="1">
          <a:blip r:embed="rId3"/>
          <a:srcRect b="12835"/>
          <a:stretch/>
        </p:blipFill>
        <p:spPr>
          <a:xfrm>
            <a:off x="-1571" y="10"/>
            <a:ext cx="12192031" cy="4915066"/>
          </a:xfrm>
          <a:prstGeom prst="rect">
            <a:avLst/>
          </a:prstGeom>
        </p:spPr>
      </p:pic>
      <p:sp>
        <p:nvSpPr>
          <p:cNvPr id="9" name="Rectangle 8">
            <a:extLst>
              <a:ext uri="{FF2B5EF4-FFF2-40B4-BE49-F238E27FC236}">
                <a16:creationId xmlns:a16="http://schemas.microsoft.com/office/drawing/2014/main" id="{0B4FB531-34DA-4777-9BD5-5B885DC38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15076"/>
            <a:ext cx="12188952" cy="194292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3EDF18D-E4CE-344A-9352-74CE8C8CABC3}"/>
              </a:ext>
            </a:extLst>
          </p:cNvPr>
          <p:cNvSpPr>
            <a:spLocks noGrp="1"/>
          </p:cNvSpPr>
          <p:nvPr>
            <p:ph type="ctrTitle"/>
          </p:nvPr>
        </p:nvSpPr>
        <p:spPr>
          <a:xfrm>
            <a:off x="1508" y="4915076"/>
            <a:ext cx="8125665" cy="1942914"/>
          </a:xfrm>
        </p:spPr>
        <p:txBody>
          <a:bodyPr anchor="ctr">
            <a:normAutofit fontScale="90000"/>
          </a:bodyPr>
          <a:lstStyle/>
          <a:p>
            <a:pPr algn="ctr">
              <a:lnSpc>
                <a:spcPct val="100000"/>
              </a:lnSpc>
            </a:pPr>
            <a:br>
              <a:rPr lang="en-US" sz="2200" b="1" dirty="0"/>
            </a:br>
            <a:br>
              <a:rPr lang="en-US" sz="2200" b="1" dirty="0"/>
            </a:br>
            <a:br>
              <a:rPr lang="en-US" sz="2200" b="1" dirty="0"/>
            </a:br>
            <a:br>
              <a:rPr lang="en-US" sz="2200" b="1" dirty="0"/>
            </a:br>
            <a:br>
              <a:rPr lang="en-US" sz="2200" b="1" dirty="0"/>
            </a:br>
            <a:br>
              <a:rPr lang="en-US" sz="2200" b="1" dirty="0"/>
            </a:br>
            <a:r>
              <a:rPr lang="en-US" sz="3600" b="1" dirty="0">
                <a:solidFill>
                  <a:srgbClr val="FFD579"/>
                </a:solidFill>
              </a:rPr>
              <a:t>DÉVÉROUILLER LA RÉSERVE </a:t>
            </a:r>
            <a:br>
              <a:rPr lang="en-US" sz="3600" b="1" dirty="0">
                <a:solidFill>
                  <a:srgbClr val="FFD579"/>
                </a:solidFill>
              </a:rPr>
            </a:br>
            <a:r>
              <a:rPr lang="en-US" sz="3600" b="1" dirty="0">
                <a:solidFill>
                  <a:srgbClr val="FFD579"/>
                </a:solidFill>
              </a:rPr>
              <a:t>DE POUVOIR DU CIEL</a:t>
            </a:r>
            <a:br>
              <a:rPr lang="en-US" sz="2700" dirty="0">
                <a:latin typeface="Gill Sans MT" panose="020B0502020104020203" pitchFamily="34" charset="77"/>
              </a:rPr>
            </a:br>
            <a:r>
              <a:rPr lang="en-US" sz="3100" dirty="0"/>
              <a:t>[</a:t>
            </a:r>
            <a:r>
              <a:rPr lang="en-US" sz="3100" dirty="0" err="1"/>
              <a:t>Douze</a:t>
            </a:r>
            <a:r>
              <a:rPr lang="en-US" sz="3100" dirty="0"/>
              <a:t> </a:t>
            </a:r>
            <a:r>
              <a:rPr lang="en-US" sz="3100" dirty="0" err="1"/>
              <a:t>clés</a:t>
            </a:r>
            <a:r>
              <a:rPr lang="en-US" sz="3100" dirty="0"/>
              <a:t> </a:t>
            </a:r>
            <a:r>
              <a:rPr lang="en-US" sz="3100" dirty="0" err="1"/>
              <a:t>bibliques</a:t>
            </a:r>
            <a:r>
              <a:rPr lang="en-US" sz="3100" dirty="0"/>
              <a:t> de </a:t>
            </a:r>
            <a:r>
              <a:rPr lang="en-US" sz="3100" dirty="0" err="1"/>
              <a:t>l’intercession</a:t>
            </a:r>
            <a:r>
              <a:rPr lang="en-US" sz="3100" dirty="0"/>
              <a:t>]</a:t>
            </a:r>
            <a:br>
              <a:rPr lang="en-US" sz="3100" dirty="0"/>
            </a:br>
            <a:br>
              <a:rPr lang="en-US" sz="3100" dirty="0"/>
            </a:br>
            <a:br>
              <a:rPr lang="en-US" sz="7300" dirty="0"/>
            </a:br>
            <a:endParaRPr lang="en-US" sz="4800" dirty="0">
              <a:solidFill>
                <a:srgbClr val="FFFFFF"/>
              </a:solidFill>
            </a:endParaRPr>
          </a:p>
        </p:txBody>
      </p:sp>
      <p:sp>
        <p:nvSpPr>
          <p:cNvPr id="3" name="Subtitle 2">
            <a:extLst>
              <a:ext uri="{FF2B5EF4-FFF2-40B4-BE49-F238E27FC236}">
                <a16:creationId xmlns:a16="http://schemas.microsoft.com/office/drawing/2014/main" id="{19A52DC5-4958-5C40-9FDD-7DA4D16BD3E1}"/>
              </a:ext>
            </a:extLst>
          </p:cNvPr>
          <p:cNvSpPr>
            <a:spLocks noGrp="1"/>
          </p:cNvSpPr>
          <p:nvPr>
            <p:ph type="subTitle" idx="1"/>
          </p:nvPr>
        </p:nvSpPr>
        <p:spPr>
          <a:xfrm>
            <a:off x="8289580" y="5120639"/>
            <a:ext cx="3073745" cy="1280160"/>
          </a:xfrm>
        </p:spPr>
        <p:txBody>
          <a:bodyPr anchor="ctr">
            <a:normAutofit/>
          </a:bodyPr>
          <a:lstStyle/>
          <a:p>
            <a:r>
              <a:rPr lang="en-US" sz="1400" dirty="0"/>
              <a:t>par Melody Mason</a:t>
            </a:r>
            <a:endParaRPr lang="en-US" sz="1500" dirty="0">
              <a:solidFill>
                <a:srgbClr val="FFFFFF"/>
              </a:solidFill>
            </a:endParaRPr>
          </a:p>
        </p:txBody>
      </p:sp>
      <p:cxnSp>
        <p:nvCxnSpPr>
          <p:cNvPr id="11" name="Straight Connector 10">
            <a:extLst>
              <a:ext uri="{FF2B5EF4-FFF2-40B4-BE49-F238E27FC236}">
                <a16:creationId xmlns:a16="http://schemas.microsoft.com/office/drawing/2014/main" id="{D5B557D3-D7B4-404B-84A1-9BD182BE5B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13" y="5760720"/>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1545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AB3B145-85FB-B343-9733-375B9A32305C}"/>
              </a:ext>
            </a:extLst>
          </p:cNvPr>
          <p:cNvSpPr>
            <a:spLocks noGrp="1"/>
          </p:cNvSpPr>
          <p:nvPr>
            <p:ph type="title"/>
          </p:nvPr>
        </p:nvSpPr>
        <p:spPr>
          <a:xfrm>
            <a:off x="5116783" y="1191389"/>
            <a:ext cx="5977937" cy="1666501"/>
          </a:xfrm>
        </p:spPr>
        <p:txBody>
          <a:bodyPr>
            <a:normAutofit/>
          </a:bodyPr>
          <a:lstStyle/>
          <a:p>
            <a:pPr algn="ctr"/>
            <a:r>
              <a:rPr lang="en-US" sz="4000" b="1" dirty="0" err="1">
                <a:solidFill>
                  <a:srgbClr val="FFC000"/>
                </a:solidFill>
                <a:latin typeface="Avenir Next" panose="020B0503020202020204" pitchFamily="34" charset="0"/>
              </a:rPr>
              <a:t>Clé</a:t>
            </a:r>
            <a:r>
              <a:rPr lang="en-US" sz="4000" b="1" dirty="0">
                <a:solidFill>
                  <a:srgbClr val="FFC000"/>
                </a:solidFill>
                <a:latin typeface="Avenir Next" panose="020B0503020202020204" pitchFamily="34" charset="0"/>
              </a:rPr>
              <a:t> 8 :</a:t>
            </a:r>
            <a:r>
              <a:rPr lang="en-US" sz="4000" b="1" dirty="0">
                <a:solidFill>
                  <a:srgbClr val="FFFFFF"/>
                </a:solidFill>
              </a:rPr>
              <a:t> AVEC HONNEUR</a:t>
            </a:r>
            <a:br>
              <a:rPr lang="en-US" sz="4000" dirty="0">
                <a:solidFill>
                  <a:srgbClr val="FFFFFF"/>
                </a:solidFill>
              </a:rPr>
            </a:br>
            <a:endParaRPr lang="en-US" sz="4000" dirty="0">
              <a:solidFill>
                <a:srgbClr val="FFFFFF"/>
              </a:solidFill>
            </a:endParaRPr>
          </a:p>
        </p:txBody>
      </p:sp>
      <p:pic>
        <p:nvPicPr>
          <p:cNvPr id="5" name="Picture 4" descr="A close up of a flower&#10;&#10;Description automatically generated">
            <a:extLst>
              <a:ext uri="{FF2B5EF4-FFF2-40B4-BE49-F238E27FC236}">
                <a16:creationId xmlns:a16="http://schemas.microsoft.com/office/drawing/2014/main" id="{7DDB8672-C407-214E-8387-A7A02B3AE48B}"/>
              </a:ext>
            </a:extLst>
          </p:cNvPr>
          <p:cNvPicPr>
            <a:picLocks noChangeAspect="1"/>
          </p:cNvPicPr>
          <p:nvPr/>
        </p:nvPicPr>
        <p:blipFill rotWithShape="1">
          <a:blip r:embed="rId3"/>
          <a:srcRect l="28554" r="40558" b="-1"/>
          <a:stretch/>
        </p:blipFill>
        <p:spPr>
          <a:xfrm>
            <a:off x="20" y="10"/>
            <a:ext cx="4580077" cy="6857990"/>
          </a:xfrm>
          <a:prstGeom prst="rect">
            <a:avLst/>
          </a:prstGeom>
        </p:spPr>
      </p:pic>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00864" y="2353592"/>
            <a:ext cx="5669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FD860B8-5A5E-BD45-B981-09C78474675B}"/>
              </a:ext>
            </a:extLst>
          </p:cNvPr>
          <p:cNvSpPr>
            <a:spLocks noGrp="1"/>
          </p:cNvSpPr>
          <p:nvPr>
            <p:ph idx="1"/>
          </p:nvPr>
        </p:nvSpPr>
        <p:spPr>
          <a:xfrm>
            <a:off x="5116784" y="2546223"/>
            <a:ext cx="6380672" cy="4052279"/>
          </a:xfrm>
        </p:spPr>
        <p:txBody>
          <a:bodyPr>
            <a:normAutofit lnSpcReduction="10000"/>
          </a:bodyPr>
          <a:lstStyle/>
          <a:p>
            <a:pPr algn="ctr"/>
            <a:r>
              <a:rPr lang="fr-FR" sz="2800" dirty="0"/>
              <a:t>Nous devons prier dans un style de vie qui honore notre famille. 1 Pierre 3 : 7 ordonne : « Maris, montrez à votre tour de la sagesse dans vos rapports avec vos femmes, comme avec un sexe plus faible ; honorez-les, comme devant aussi hériter avec vous de la grâce de la vie. Qu'il en soit ainsi, afin que rien ne vienne faire obstacle à vos prières. »</a:t>
            </a:r>
          </a:p>
          <a:p>
            <a:pPr algn="ctr"/>
            <a:endParaRPr lang="en-US" sz="2800" dirty="0">
              <a:solidFill>
                <a:srgbClr val="FFFFFF"/>
              </a:solidFill>
            </a:endParaRPr>
          </a:p>
        </p:txBody>
      </p:sp>
    </p:spTree>
    <p:extLst>
      <p:ext uri="{BB962C8B-B14F-4D97-AF65-F5344CB8AC3E}">
        <p14:creationId xmlns:p14="http://schemas.microsoft.com/office/powerpoint/2010/main" val="212276247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109D2A2-2662-824C-A00B-439205AD9869}"/>
              </a:ext>
            </a:extLst>
          </p:cNvPr>
          <p:cNvSpPr>
            <a:spLocks noGrp="1"/>
          </p:cNvSpPr>
          <p:nvPr>
            <p:ph type="title"/>
          </p:nvPr>
        </p:nvSpPr>
        <p:spPr>
          <a:xfrm>
            <a:off x="617599" y="516632"/>
            <a:ext cx="7207268" cy="1666501"/>
          </a:xfrm>
        </p:spPr>
        <p:txBody>
          <a:bodyPr>
            <a:normAutofit/>
          </a:bodyPr>
          <a:lstStyle/>
          <a:p>
            <a:r>
              <a:rPr lang="en-US" sz="3700" b="1" dirty="0" err="1">
                <a:solidFill>
                  <a:srgbClr val="FFC000"/>
                </a:solidFill>
                <a:latin typeface="Avenir Next" panose="020B0503020202020204" pitchFamily="34" charset="0"/>
              </a:rPr>
              <a:t>Clé</a:t>
            </a:r>
            <a:r>
              <a:rPr lang="en-US" sz="3700" b="1" dirty="0">
                <a:solidFill>
                  <a:srgbClr val="FFC000"/>
                </a:solidFill>
                <a:latin typeface="Avenir Next" panose="020B0503020202020204" pitchFamily="34" charset="0"/>
              </a:rPr>
              <a:t> 9 :</a:t>
            </a:r>
            <a:r>
              <a:rPr lang="en-US" sz="3700" b="1" dirty="0">
                <a:solidFill>
                  <a:srgbClr val="FFFFFF"/>
                </a:solidFill>
              </a:rPr>
              <a:t>       EN ASSURANT </a:t>
            </a:r>
            <a:br>
              <a:rPr lang="en-US" sz="3700" b="1" dirty="0">
                <a:solidFill>
                  <a:srgbClr val="FFFFFF"/>
                </a:solidFill>
              </a:rPr>
            </a:br>
            <a:r>
              <a:rPr lang="en-US" sz="3700" b="1" dirty="0">
                <a:solidFill>
                  <a:srgbClr val="FFFFFF"/>
                </a:solidFill>
              </a:rPr>
              <a:t>              UNE BONNE GESTION</a:t>
            </a:r>
            <a:endParaRPr lang="en-US" sz="3700" dirty="0">
              <a:solidFill>
                <a:srgbClr val="FFFFFF"/>
              </a:solidFill>
            </a:endParaRPr>
          </a:p>
        </p:txBody>
      </p:sp>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5896" y="2353592"/>
            <a:ext cx="53035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DE64A7B-84E3-014D-8E8D-C3F14BF97FED}"/>
              </a:ext>
            </a:extLst>
          </p:cNvPr>
          <p:cNvSpPr>
            <a:spLocks noGrp="1"/>
          </p:cNvSpPr>
          <p:nvPr>
            <p:ph idx="1"/>
          </p:nvPr>
        </p:nvSpPr>
        <p:spPr>
          <a:xfrm>
            <a:off x="842449" y="3010918"/>
            <a:ext cx="5977938" cy="2128440"/>
          </a:xfrm>
        </p:spPr>
        <p:txBody>
          <a:bodyPr>
            <a:normAutofit/>
          </a:bodyPr>
          <a:lstStyle/>
          <a:p>
            <a:pPr algn="ctr"/>
            <a:r>
              <a:rPr lang="fr-FR" sz="3200" dirty="0"/>
              <a:t>Nous devons prier en nous assurant d’une bonne gestion chrétienne de la vie. </a:t>
            </a:r>
          </a:p>
        </p:txBody>
      </p:sp>
      <p:pic>
        <p:nvPicPr>
          <p:cNvPr id="5" name="Picture 4">
            <a:extLst>
              <a:ext uri="{FF2B5EF4-FFF2-40B4-BE49-F238E27FC236}">
                <a16:creationId xmlns:a16="http://schemas.microsoft.com/office/drawing/2014/main" id="{29E032A7-4F0E-2943-A0B3-F90370C7E4A1}"/>
              </a:ext>
            </a:extLst>
          </p:cNvPr>
          <p:cNvPicPr>
            <a:picLocks noChangeAspect="1"/>
          </p:cNvPicPr>
          <p:nvPr/>
        </p:nvPicPr>
        <p:blipFill rotWithShape="1">
          <a:blip r:embed="rId3"/>
          <a:srcRect l="28554" r="40557" b="-1"/>
          <a:stretch/>
        </p:blipFill>
        <p:spPr>
          <a:xfrm>
            <a:off x="7611902" y="10"/>
            <a:ext cx="4580097" cy="6857990"/>
          </a:xfrm>
          <a:prstGeom prst="rect">
            <a:avLst/>
          </a:prstGeom>
        </p:spPr>
      </p:pic>
    </p:spTree>
    <p:extLst>
      <p:ext uri="{BB962C8B-B14F-4D97-AF65-F5344CB8AC3E}">
        <p14:creationId xmlns:p14="http://schemas.microsoft.com/office/powerpoint/2010/main" val="335888462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47782FA-6E17-FD47-8649-04329AD47FCF}"/>
              </a:ext>
            </a:extLst>
          </p:cNvPr>
          <p:cNvSpPr>
            <a:spLocks noGrp="1"/>
          </p:cNvSpPr>
          <p:nvPr>
            <p:ph type="title"/>
          </p:nvPr>
        </p:nvSpPr>
        <p:spPr>
          <a:xfrm>
            <a:off x="857333" y="1164534"/>
            <a:ext cx="6727585" cy="1666501"/>
          </a:xfrm>
        </p:spPr>
        <p:txBody>
          <a:bodyPr>
            <a:normAutofit/>
          </a:bodyPr>
          <a:lstStyle/>
          <a:p>
            <a:r>
              <a:rPr lang="en-US" sz="3700" b="1" dirty="0">
                <a:solidFill>
                  <a:srgbClr val="FFC000"/>
                </a:solidFill>
                <a:latin typeface="Avenir Next" panose="020B0503020202020204" pitchFamily="34" charset="0"/>
              </a:rPr>
              <a:t>CLÉ 10 : </a:t>
            </a:r>
            <a:r>
              <a:rPr lang="en-US" sz="3700" b="1" dirty="0">
                <a:solidFill>
                  <a:srgbClr val="FFFFFF"/>
                </a:solidFill>
              </a:rPr>
              <a:t>AVEC GÉNÉROSITÉ</a:t>
            </a:r>
            <a:br>
              <a:rPr lang="en-US" sz="3700" dirty="0">
                <a:solidFill>
                  <a:srgbClr val="FFFFFF"/>
                </a:solidFill>
              </a:rPr>
            </a:br>
            <a:endParaRPr lang="en-US" sz="3700" dirty="0">
              <a:solidFill>
                <a:srgbClr val="FFFFFF"/>
              </a:solidFill>
            </a:endParaRPr>
          </a:p>
        </p:txBody>
      </p:sp>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5896" y="2353592"/>
            <a:ext cx="53035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2317628-544C-CF44-87C8-ABDFAE6D3F43}"/>
              </a:ext>
            </a:extLst>
          </p:cNvPr>
          <p:cNvSpPr>
            <a:spLocks noGrp="1"/>
          </p:cNvSpPr>
          <p:nvPr>
            <p:ph idx="1"/>
          </p:nvPr>
        </p:nvSpPr>
        <p:spPr>
          <a:xfrm>
            <a:off x="707366" y="2831035"/>
            <a:ext cx="6469811" cy="2625382"/>
          </a:xfrm>
        </p:spPr>
        <p:txBody>
          <a:bodyPr>
            <a:normAutofit fontScale="92500"/>
          </a:bodyPr>
          <a:lstStyle/>
          <a:p>
            <a:pPr algn="ctr"/>
            <a:r>
              <a:rPr lang="fr-FR" sz="3200" dirty="0"/>
              <a:t>Nous sommes avertis : « Celui qui ferme son oreille au cri du pauvre criera lui-même et n'aura point de réponse. » </a:t>
            </a:r>
          </a:p>
          <a:p>
            <a:pPr algn="ctr"/>
            <a:r>
              <a:rPr lang="fr-FR" sz="3200" dirty="0"/>
              <a:t>Proverbes 21 : 13</a:t>
            </a:r>
          </a:p>
          <a:p>
            <a:pPr algn="ctr"/>
            <a:endParaRPr lang="en-US" sz="3200" dirty="0">
              <a:solidFill>
                <a:srgbClr val="FFFFFF"/>
              </a:solidFill>
            </a:endParaRPr>
          </a:p>
        </p:txBody>
      </p:sp>
      <p:pic>
        <p:nvPicPr>
          <p:cNvPr id="5" name="Picture 4" descr="A close up of a flower&#10;&#10;Description automatically generated">
            <a:extLst>
              <a:ext uri="{FF2B5EF4-FFF2-40B4-BE49-F238E27FC236}">
                <a16:creationId xmlns:a16="http://schemas.microsoft.com/office/drawing/2014/main" id="{0F27CB20-1866-A649-9748-F7AD5D567672}"/>
              </a:ext>
            </a:extLst>
          </p:cNvPr>
          <p:cNvPicPr>
            <a:picLocks noChangeAspect="1"/>
          </p:cNvPicPr>
          <p:nvPr/>
        </p:nvPicPr>
        <p:blipFill rotWithShape="1">
          <a:blip r:embed="rId3"/>
          <a:srcRect l="28554" r="40557" b="-1"/>
          <a:stretch/>
        </p:blipFill>
        <p:spPr>
          <a:xfrm>
            <a:off x="7611902" y="10"/>
            <a:ext cx="4580097" cy="6857990"/>
          </a:xfrm>
          <a:prstGeom prst="rect">
            <a:avLst/>
          </a:prstGeom>
        </p:spPr>
      </p:pic>
    </p:spTree>
    <p:extLst>
      <p:ext uri="{BB962C8B-B14F-4D97-AF65-F5344CB8AC3E}">
        <p14:creationId xmlns:p14="http://schemas.microsoft.com/office/powerpoint/2010/main" val="2988613217"/>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Picture 4">
            <a:extLst>
              <a:ext uri="{FF2B5EF4-FFF2-40B4-BE49-F238E27FC236}">
                <a16:creationId xmlns:a16="http://schemas.microsoft.com/office/drawing/2014/main" id="{EE2D6B59-0D6E-B94F-A5F2-B32F4AE078DF}"/>
              </a:ext>
            </a:extLst>
          </p:cNvPr>
          <p:cNvPicPr>
            <a:picLocks noChangeAspect="1"/>
          </p:cNvPicPr>
          <p:nvPr/>
        </p:nvPicPr>
        <p:blipFill rotWithShape="1">
          <a:blip r:embed="rId3"/>
          <a:srcRect l="28554" r="40558" b="-1"/>
          <a:stretch/>
        </p:blipFill>
        <p:spPr>
          <a:xfrm>
            <a:off x="20" y="10"/>
            <a:ext cx="4580077" cy="6857990"/>
          </a:xfrm>
          <a:prstGeom prst="rect">
            <a:avLst/>
          </a:prstGeom>
        </p:spPr>
      </p:pic>
      <p:cxnSp>
        <p:nvCxnSpPr>
          <p:cNvPr id="19" name="Straight Connector 18">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00864" y="2353592"/>
            <a:ext cx="5669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2210833-BF39-3F44-8861-04F483FFF85E}"/>
              </a:ext>
            </a:extLst>
          </p:cNvPr>
          <p:cNvSpPr>
            <a:spLocks noGrp="1"/>
          </p:cNvSpPr>
          <p:nvPr>
            <p:ph idx="1"/>
          </p:nvPr>
        </p:nvSpPr>
        <p:spPr>
          <a:xfrm>
            <a:off x="5116783" y="2950234"/>
            <a:ext cx="6560555" cy="3129287"/>
          </a:xfrm>
        </p:spPr>
        <p:txBody>
          <a:bodyPr>
            <a:normAutofit/>
          </a:bodyPr>
          <a:lstStyle/>
          <a:p>
            <a:pPr algn="ctr"/>
            <a:r>
              <a:rPr lang="fr-FR" sz="2800" dirty="0"/>
              <a:t>Jésus Lui-même prie le Père, « Or, la vie éternelle, c'est qu'ils te connaissent, toi, le seul vrai Dieu, et celui que tu as envoyé, Jésus-Christ. » </a:t>
            </a:r>
          </a:p>
          <a:p>
            <a:pPr algn="ctr"/>
            <a:r>
              <a:rPr lang="fr-FR" sz="2800" dirty="0"/>
              <a:t>Jean 17 : 3</a:t>
            </a:r>
          </a:p>
          <a:p>
            <a:pPr algn="ctr"/>
            <a:endParaRPr lang="en-US" sz="2800" dirty="0">
              <a:solidFill>
                <a:srgbClr val="FFFFFF"/>
              </a:solidFill>
            </a:endParaRPr>
          </a:p>
        </p:txBody>
      </p:sp>
      <p:sp>
        <p:nvSpPr>
          <p:cNvPr id="7" name="Content Placeholder 2">
            <a:extLst>
              <a:ext uri="{FF2B5EF4-FFF2-40B4-BE49-F238E27FC236}">
                <a16:creationId xmlns:a16="http://schemas.microsoft.com/office/drawing/2014/main" id="{8919C798-CE73-4B08-A5B7-786ED49BDC41}"/>
              </a:ext>
            </a:extLst>
          </p:cNvPr>
          <p:cNvSpPr txBox="1">
            <a:spLocks/>
          </p:cNvSpPr>
          <p:nvPr/>
        </p:nvSpPr>
        <p:spPr>
          <a:xfrm>
            <a:off x="8247217" y="788948"/>
            <a:ext cx="6560555" cy="3129287"/>
          </a:xfrm>
          <a:prstGeom prst="rect">
            <a:avLst/>
          </a:prstGeom>
        </p:spPr>
        <p:txBody>
          <a:bodyPr vert="horz" lIns="0" tIns="45720" rIns="0" bIns="45720" rtlCol="0">
            <a:norm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endParaRPr lang="en-US" sz="2800" dirty="0">
              <a:solidFill>
                <a:srgbClr val="FFFFFF"/>
              </a:solidFill>
            </a:endParaRPr>
          </a:p>
        </p:txBody>
      </p:sp>
      <p:sp>
        <p:nvSpPr>
          <p:cNvPr id="6" name="Titre 5">
            <a:extLst>
              <a:ext uri="{FF2B5EF4-FFF2-40B4-BE49-F238E27FC236}">
                <a16:creationId xmlns:a16="http://schemas.microsoft.com/office/drawing/2014/main" id="{E1051786-239F-495B-B45C-9E0FCB1EC4B8}"/>
              </a:ext>
            </a:extLst>
          </p:cNvPr>
          <p:cNvSpPr>
            <a:spLocks noGrp="1"/>
          </p:cNvSpPr>
          <p:nvPr>
            <p:ph type="title"/>
          </p:nvPr>
        </p:nvSpPr>
        <p:spPr>
          <a:xfrm>
            <a:off x="5116782" y="423600"/>
            <a:ext cx="6235580" cy="1450757"/>
          </a:xfrm>
        </p:spPr>
        <p:txBody>
          <a:bodyPr>
            <a:normAutofit/>
          </a:bodyPr>
          <a:lstStyle/>
          <a:p>
            <a:r>
              <a:rPr lang="en-US" sz="3600" b="1" dirty="0">
                <a:solidFill>
                  <a:srgbClr val="FFC000"/>
                </a:solidFill>
                <a:latin typeface="Avenir Next" panose="020B0503020202020204" pitchFamily="34" charset="0"/>
              </a:rPr>
              <a:t>CLÉ 11 : </a:t>
            </a:r>
            <a:r>
              <a:rPr lang="en-US" sz="3600" b="1" dirty="0">
                <a:solidFill>
                  <a:srgbClr val="FFFFFF"/>
                </a:solidFill>
              </a:rPr>
              <a:t>CONNAÎTRE LE  DISPENSATEUR</a:t>
            </a:r>
            <a:endParaRPr lang="fr-FR" sz="3600" dirty="0"/>
          </a:p>
        </p:txBody>
      </p:sp>
    </p:spTree>
    <p:extLst>
      <p:ext uri="{BB962C8B-B14F-4D97-AF65-F5344CB8AC3E}">
        <p14:creationId xmlns:p14="http://schemas.microsoft.com/office/powerpoint/2010/main" val="71903877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FE7E4CB-1FE3-5A4E-ACBC-7009CD139E3B}"/>
              </a:ext>
            </a:extLst>
          </p:cNvPr>
          <p:cNvSpPr>
            <a:spLocks noGrp="1"/>
          </p:cNvSpPr>
          <p:nvPr>
            <p:ph type="title"/>
          </p:nvPr>
        </p:nvSpPr>
        <p:spPr>
          <a:xfrm>
            <a:off x="4580097" y="475888"/>
            <a:ext cx="7539890" cy="1666501"/>
          </a:xfrm>
        </p:spPr>
        <p:txBody>
          <a:bodyPr>
            <a:normAutofit/>
          </a:bodyPr>
          <a:lstStyle/>
          <a:p>
            <a:pPr algn="ctr"/>
            <a:r>
              <a:rPr lang="en-US" sz="3700" b="1" dirty="0" err="1">
                <a:solidFill>
                  <a:srgbClr val="FFC000"/>
                </a:solidFill>
                <a:latin typeface="Avenir Next" panose="020B0503020202020204" pitchFamily="34" charset="0"/>
              </a:rPr>
              <a:t>Clé</a:t>
            </a:r>
            <a:r>
              <a:rPr lang="en-US" sz="3700" b="1" dirty="0">
                <a:solidFill>
                  <a:srgbClr val="FFC000"/>
                </a:solidFill>
                <a:latin typeface="Avenir Next" panose="020B0503020202020204" pitchFamily="34" charset="0"/>
              </a:rPr>
              <a:t> 12 : </a:t>
            </a:r>
            <a:r>
              <a:rPr lang="en-US" sz="3700" b="1" dirty="0">
                <a:solidFill>
                  <a:srgbClr val="FFFFFF"/>
                </a:solidFill>
              </a:rPr>
              <a:t>AVEC PERSÉVÉRANCE</a:t>
            </a:r>
            <a:br>
              <a:rPr lang="en-US" sz="3700" dirty="0">
                <a:solidFill>
                  <a:srgbClr val="FFFFFF"/>
                </a:solidFill>
              </a:rPr>
            </a:br>
            <a:endParaRPr lang="en-US" sz="3700" dirty="0">
              <a:solidFill>
                <a:srgbClr val="FFFFFF"/>
              </a:solidFill>
            </a:endParaRPr>
          </a:p>
        </p:txBody>
      </p:sp>
      <p:pic>
        <p:nvPicPr>
          <p:cNvPr id="5" name="Picture 4">
            <a:extLst>
              <a:ext uri="{FF2B5EF4-FFF2-40B4-BE49-F238E27FC236}">
                <a16:creationId xmlns:a16="http://schemas.microsoft.com/office/drawing/2014/main" id="{A630A92D-F9A6-DB49-82F9-81F52A631DE3}"/>
              </a:ext>
            </a:extLst>
          </p:cNvPr>
          <p:cNvPicPr>
            <a:picLocks noChangeAspect="1"/>
          </p:cNvPicPr>
          <p:nvPr/>
        </p:nvPicPr>
        <p:blipFill rotWithShape="1">
          <a:blip r:embed="rId3"/>
          <a:srcRect l="28554" r="40558" b="-1"/>
          <a:stretch/>
        </p:blipFill>
        <p:spPr>
          <a:xfrm>
            <a:off x="20" y="10"/>
            <a:ext cx="4580077" cy="6857990"/>
          </a:xfrm>
          <a:prstGeom prst="rect">
            <a:avLst/>
          </a:prstGeom>
        </p:spPr>
      </p:pic>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00864" y="2353592"/>
            <a:ext cx="5669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96ED41-0094-F84A-AF25-613719D2280B}"/>
              </a:ext>
            </a:extLst>
          </p:cNvPr>
          <p:cNvSpPr>
            <a:spLocks noGrp="1"/>
          </p:cNvSpPr>
          <p:nvPr>
            <p:ph idx="1"/>
          </p:nvPr>
        </p:nvSpPr>
        <p:spPr>
          <a:xfrm>
            <a:off x="5116784" y="2546224"/>
            <a:ext cx="5977938" cy="3342747"/>
          </a:xfrm>
        </p:spPr>
        <p:txBody>
          <a:bodyPr>
            <a:normAutofit/>
          </a:bodyPr>
          <a:lstStyle/>
          <a:p>
            <a:pPr algn="ctr"/>
            <a:r>
              <a:rPr lang="fr-FR" sz="2800" dirty="0"/>
              <a:t>« Il n'y a aucun risque à ce que le Seigneur néglige les prières de son peuple. Le danger est dans la tentation et l'épreuve, qu’ils se découragent et ne persévèrent dans la prière. »</a:t>
            </a:r>
          </a:p>
          <a:p>
            <a:pPr algn="ctr"/>
            <a:r>
              <a:rPr lang="fr-FR" sz="2800" dirty="0"/>
              <a:t>Les Paraboles de Jésus, p. 146</a:t>
            </a:r>
          </a:p>
          <a:p>
            <a:pPr algn="ctr"/>
            <a:endParaRPr lang="en-US" sz="3200" dirty="0">
              <a:solidFill>
                <a:srgbClr val="FFFFFF"/>
              </a:solidFill>
            </a:endParaRPr>
          </a:p>
        </p:txBody>
      </p:sp>
    </p:spTree>
    <p:extLst>
      <p:ext uri="{BB962C8B-B14F-4D97-AF65-F5344CB8AC3E}">
        <p14:creationId xmlns:p14="http://schemas.microsoft.com/office/powerpoint/2010/main" val="1131008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54BDF71-3DC8-EF49-9253-7ADF13C90B9B}"/>
              </a:ext>
            </a:extLst>
          </p:cNvPr>
          <p:cNvSpPr>
            <a:spLocks noGrp="1"/>
          </p:cNvSpPr>
          <p:nvPr>
            <p:ph type="title"/>
          </p:nvPr>
        </p:nvSpPr>
        <p:spPr>
          <a:xfrm>
            <a:off x="643467" y="1001486"/>
            <a:ext cx="3448259" cy="1704364"/>
          </a:xfrm>
        </p:spPr>
        <p:txBody>
          <a:bodyPr>
            <a:normAutofit fontScale="90000"/>
          </a:bodyPr>
          <a:lstStyle/>
          <a:p>
            <a:pPr algn="ctr">
              <a:lnSpc>
                <a:spcPct val="100000"/>
              </a:lnSpc>
            </a:pPr>
            <a:br>
              <a:rPr lang="en-US" sz="2400" b="1" dirty="0">
                <a:solidFill>
                  <a:srgbClr val="FFD579"/>
                </a:solidFill>
              </a:rPr>
            </a:br>
            <a:br>
              <a:rPr lang="en-US" sz="2400" b="1" dirty="0">
                <a:solidFill>
                  <a:srgbClr val="FFD579"/>
                </a:solidFill>
              </a:rPr>
            </a:br>
            <a:r>
              <a:rPr lang="en-US" sz="3100" b="1" dirty="0">
                <a:solidFill>
                  <a:srgbClr val="FFD579"/>
                </a:solidFill>
              </a:rPr>
              <a:t>La </a:t>
            </a:r>
            <a:r>
              <a:rPr lang="en-US" sz="3100" b="1" dirty="0" err="1">
                <a:solidFill>
                  <a:srgbClr val="FFD579"/>
                </a:solidFill>
              </a:rPr>
              <a:t>clé</a:t>
            </a:r>
            <a:r>
              <a:rPr lang="en-US" sz="3100" b="1" dirty="0">
                <a:solidFill>
                  <a:srgbClr val="FFD579"/>
                </a:solidFill>
              </a:rPr>
              <a:t> pour </a:t>
            </a:r>
            <a:r>
              <a:rPr lang="en-US" sz="3100" b="1" dirty="0" err="1">
                <a:solidFill>
                  <a:srgbClr val="FFD579"/>
                </a:solidFill>
              </a:rPr>
              <a:t>dévérouiller</a:t>
            </a:r>
            <a:r>
              <a:rPr lang="en-US" sz="3100" b="1" dirty="0">
                <a:solidFill>
                  <a:srgbClr val="FFD579"/>
                </a:solidFill>
              </a:rPr>
              <a:t> la reserve du Ciel</a:t>
            </a:r>
            <a:br>
              <a:rPr lang="en-US" sz="2400" dirty="0">
                <a:solidFill>
                  <a:srgbClr val="FFD579"/>
                </a:solidFill>
              </a:rPr>
            </a:br>
            <a:endParaRPr lang="en-US" sz="2400" dirty="0">
              <a:solidFill>
                <a:srgbClr val="FFD579"/>
              </a:solidFill>
            </a:endParaRPr>
          </a:p>
        </p:txBody>
      </p:sp>
      <p:cxnSp>
        <p:nvCxnSpPr>
          <p:cNvPr id="18" name="Straight Connector 10">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3686" y="2353592"/>
            <a:ext cx="329184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7BEA3C0-FFF7-FC48-B3D8-5E98A5582E34}"/>
              </a:ext>
            </a:extLst>
          </p:cNvPr>
          <p:cNvSpPr>
            <a:spLocks noGrp="1"/>
          </p:cNvSpPr>
          <p:nvPr>
            <p:ph idx="1"/>
          </p:nvPr>
        </p:nvSpPr>
        <p:spPr>
          <a:xfrm>
            <a:off x="457233" y="2573585"/>
            <a:ext cx="3739847" cy="4137178"/>
          </a:xfrm>
        </p:spPr>
        <p:txBody>
          <a:bodyPr>
            <a:normAutofit/>
          </a:bodyPr>
          <a:lstStyle/>
          <a:p>
            <a:pPr marL="0" indent="0" algn="ctr">
              <a:lnSpc>
                <a:spcPct val="150000"/>
              </a:lnSpc>
              <a:spcBef>
                <a:spcPts val="600"/>
              </a:spcBef>
              <a:buNone/>
            </a:pPr>
            <a:r>
              <a:rPr lang="en-US" sz="2800" dirty="0">
                <a:solidFill>
                  <a:srgbClr val="FFFFFF"/>
                </a:solidFill>
              </a:rPr>
              <a:t>La </a:t>
            </a:r>
            <a:r>
              <a:rPr lang="en-US" sz="2800" b="1" dirty="0">
                <a:solidFill>
                  <a:srgbClr val="FFD579"/>
                </a:solidFill>
              </a:rPr>
              <a:t>MANIÈRE</a:t>
            </a:r>
            <a:r>
              <a:rPr lang="en-US" sz="2800" dirty="0">
                <a:solidFill>
                  <a:srgbClr val="FFFFFF"/>
                </a:solidFill>
              </a:rPr>
              <a:t> don’t nous prions </a:t>
            </a:r>
            <a:r>
              <a:rPr lang="en-US" sz="2800" dirty="0" err="1">
                <a:solidFill>
                  <a:srgbClr val="FFFFFF"/>
                </a:solidFill>
              </a:rPr>
              <a:t>est</a:t>
            </a:r>
            <a:r>
              <a:rPr lang="en-US" sz="2800" dirty="0">
                <a:solidFill>
                  <a:srgbClr val="FFFFFF"/>
                </a:solidFill>
              </a:rPr>
              <a:t> la </a:t>
            </a:r>
            <a:r>
              <a:rPr lang="en-US" sz="2800" dirty="0" err="1">
                <a:solidFill>
                  <a:srgbClr val="FFFFFF"/>
                </a:solidFill>
              </a:rPr>
              <a:t>clé</a:t>
            </a:r>
            <a:r>
              <a:rPr lang="en-US" sz="2800" dirty="0">
                <a:solidFill>
                  <a:srgbClr val="FFFFFF"/>
                </a:solidFill>
              </a:rPr>
              <a:t> qui </a:t>
            </a:r>
            <a:r>
              <a:rPr lang="en-US" sz="2800" dirty="0" err="1">
                <a:solidFill>
                  <a:srgbClr val="FFFFFF"/>
                </a:solidFill>
              </a:rPr>
              <a:t>ouvre</a:t>
            </a:r>
            <a:r>
              <a:rPr lang="en-US" sz="2800" dirty="0">
                <a:solidFill>
                  <a:srgbClr val="FFFFFF"/>
                </a:solidFill>
              </a:rPr>
              <a:t> la </a:t>
            </a:r>
            <a:r>
              <a:rPr lang="en-US" sz="2800" dirty="0" err="1">
                <a:solidFill>
                  <a:srgbClr val="FFFFFF"/>
                </a:solidFill>
              </a:rPr>
              <a:t>réserve</a:t>
            </a:r>
            <a:r>
              <a:rPr lang="en-US" sz="2800" dirty="0">
                <a:solidFill>
                  <a:srgbClr val="FFFFFF"/>
                </a:solidFill>
              </a:rPr>
              <a:t> de </a:t>
            </a:r>
            <a:r>
              <a:rPr lang="en-US" sz="2800" dirty="0" err="1">
                <a:solidFill>
                  <a:srgbClr val="FFFFFF"/>
                </a:solidFill>
              </a:rPr>
              <a:t>pouvoir</a:t>
            </a:r>
            <a:r>
              <a:rPr lang="en-US" sz="2800" dirty="0">
                <a:solidFill>
                  <a:srgbClr val="FFFFFF"/>
                </a:solidFill>
              </a:rPr>
              <a:t> du Ciel. </a:t>
            </a:r>
          </a:p>
        </p:txBody>
      </p:sp>
      <p:pic>
        <p:nvPicPr>
          <p:cNvPr id="4" name="Picture 3">
            <a:extLst>
              <a:ext uri="{FF2B5EF4-FFF2-40B4-BE49-F238E27FC236}">
                <a16:creationId xmlns:a16="http://schemas.microsoft.com/office/drawing/2014/main" id="{D62D000C-CB9D-E745-BAB2-03AAD679C239}"/>
              </a:ext>
            </a:extLst>
          </p:cNvPr>
          <p:cNvPicPr>
            <a:picLocks noChangeAspect="1"/>
          </p:cNvPicPr>
          <p:nvPr/>
        </p:nvPicPr>
        <p:blipFill rotWithShape="1">
          <a:blip r:embed="rId3"/>
          <a:srcRect l="18581" r="30584" b="-1"/>
          <a:stretch/>
        </p:blipFill>
        <p:spPr>
          <a:xfrm>
            <a:off x="4654297" y="10"/>
            <a:ext cx="7537703" cy="6857990"/>
          </a:xfrm>
          <a:prstGeom prst="rect">
            <a:avLst/>
          </a:prstGeom>
        </p:spPr>
      </p:pic>
    </p:spTree>
    <p:extLst>
      <p:ext uri="{BB962C8B-B14F-4D97-AF65-F5344CB8AC3E}">
        <p14:creationId xmlns:p14="http://schemas.microsoft.com/office/powerpoint/2010/main" val="19732408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0">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8E58D8-C240-B44C-8650-F0A6A3698B5F}"/>
              </a:ext>
            </a:extLst>
          </p:cNvPr>
          <p:cNvSpPr>
            <a:spLocks noGrp="1"/>
          </p:cNvSpPr>
          <p:nvPr>
            <p:ph type="title"/>
          </p:nvPr>
        </p:nvSpPr>
        <p:spPr>
          <a:xfrm>
            <a:off x="369022" y="623363"/>
            <a:ext cx="4091726" cy="1730229"/>
          </a:xfrm>
        </p:spPr>
        <p:txBody>
          <a:bodyPr>
            <a:noAutofit/>
          </a:bodyPr>
          <a:lstStyle/>
          <a:p>
            <a:pPr algn="ctr">
              <a:lnSpc>
                <a:spcPct val="100000"/>
              </a:lnSpc>
            </a:pPr>
            <a:r>
              <a:rPr lang="en-US" sz="3600" b="1" dirty="0" err="1">
                <a:solidFill>
                  <a:srgbClr val="FFC000"/>
                </a:solidFill>
                <a:latin typeface="Avenir Next" panose="020B0503020202020204" pitchFamily="34" charset="0"/>
              </a:rPr>
              <a:t>Clé</a:t>
            </a:r>
            <a:r>
              <a:rPr lang="en-US" sz="3600" b="1" dirty="0">
                <a:solidFill>
                  <a:srgbClr val="FFC000"/>
                </a:solidFill>
                <a:latin typeface="Avenir Next" panose="020B0503020202020204" pitchFamily="34" charset="0"/>
              </a:rPr>
              <a:t> 1 </a:t>
            </a:r>
            <a:r>
              <a:rPr lang="en-US" sz="3600" b="1" dirty="0">
                <a:solidFill>
                  <a:srgbClr val="FFFFFF"/>
                </a:solidFill>
              </a:rPr>
              <a:t>: RESSENTIR VÉRITABLEMENT LE BESOIN</a:t>
            </a:r>
            <a:endParaRPr lang="en-US" sz="3600" dirty="0">
              <a:solidFill>
                <a:srgbClr val="FFFFFF"/>
              </a:solidFill>
            </a:endParaRPr>
          </a:p>
        </p:txBody>
      </p:sp>
      <p:cxnSp>
        <p:nvCxnSpPr>
          <p:cNvPr id="28" name="Straight Connector 22">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3686" y="2353592"/>
            <a:ext cx="329184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C1A27F0-8A41-AA44-9BF0-65149D32B766}"/>
              </a:ext>
            </a:extLst>
          </p:cNvPr>
          <p:cNvSpPr>
            <a:spLocks noGrp="1"/>
          </p:cNvSpPr>
          <p:nvPr>
            <p:ph idx="1"/>
          </p:nvPr>
        </p:nvSpPr>
        <p:spPr>
          <a:xfrm>
            <a:off x="338665" y="2817157"/>
            <a:ext cx="3928535" cy="3719110"/>
          </a:xfrm>
        </p:spPr>
        <p:txBody>
          <a:bodyPr>
            <a:normAutofit/>
          </a:bodyPr>
          <a:lstStyle/>
          <a:p>
            <a:pPr marL="0" indent="0" algn="ctr">
              <a:buNone/>
            </a:pPr>
            <a:r>
              <a:rPr lang="fr-FR" sz="2800" dirty="0">
                <a:solidFill>
                  <a:srgbClr val="FFFFFF"/>
                </a:solidFill>
              </a:rPr>
              <a:t>Dieu ne perd pas de temps à essayer de remplir des gens qui sont déjà pleins d'eux-mêmes.</a:t>
            </a:r>
          </a:p>
          <a:p>
            <a:pPr marL="0" indent="0" algn="ctr">
              <a:buNone/>
            </a:pPr>
            <a:r>
              <a:rPr lang="fr-FR" sz="2800" dirty="0">
                <a:solidFill>
                  <a:srgbClr val="FFFFFF"/>
                </a:solidFill>
              </a:rPr>
              <a:t>Il est à la recherche de vases vides.</a:t>
            </a:r>
            <a:endParaRPr lang="en-US" sz="2800" dirty="0">
              <a:solidFill>
                <a:srgbClr val="FFFFFF"/>
              </a:solidFill>
            </a:endParaRPr>
          </a:p>
          <a:p>
            <a:pPr algn="ctr"/>
            <a:endParaRPr lang="en-US" sz="2800" dirty="0">
              <a:solidFill>
                <a:srgbClr val="FFFFFF"/>
              </a:solidFill>
            </a:endParaRPr>
          </a:p>
        </p:txBody>
      </p:sp>
      <p:pic>
        <p:nvPicPr>
          <p:cNvPr id="16" name="Picture 15">
            <a:extLst>
              <a:ext uri="{FF2B5EF4-FFF2-40B4-BE49-F238E27FC236}">
                <a16:creationId xmlns:a16="http://schemas.microsoft.com/office/drawing/2014/main" id="{3BD55F8F-43EE-044F-97CA-98A534372483}"/>
              </a:ext>
            </a:extLst>
          </p:cNvPr>
          <p:cNvPicPr>
            <a:picLocks noChangeAspect="1"/>
          </p:cNvPicPr>
          <p:nvPr/>
        </p:nvPicPr>
        <p:blipFill rotWithShape="1">
          <a:blip r:embed="rId3"/>
          <a:srcRect l="18581" r="30584" b="-1"/>
          <a:stretch/>
        </p:blipFill>
        <p:spPr>
          <a:xfrm>
            <a:off x="4654296" y="10"/>
            <a:ext cx="7537703" cy="6857990"/>
          </a:xfrm>
          <a:prstGeom prst="rect">
            <a:avLst/>
          </a:prstGeom>
        </p:spPr>
      </p:pic>
    </p:spTree>
    <p:extLst>
      <p:ext uri="{BB962C8B-B14F-4D97-AF65-F5344CB8AC3E}">
        <p14:creationId xmlns:p14="http://schemas.microsoft.com/office/powerpoint/2010/main" val="173487718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5036448-4A98-634D-8E28-00FA000D5939}"/>
              </a:ext>
            </a:extLst>
          </p:cNvPr>
          <p:cNvSpPr>
            <a:spLocks noGrp="1"/>
          </p:cNvSpPr>
          <p:nvPr>
            <p:ph type="title"/>
          </p:nvPr>
        </p:nvSpPr>
        <p:spPr>
          <a:xfrm>
            <a:off x="493567" y="1073959"/>
            <a:ext cx="3852991" cy="1798921"/>
          </a:xfrm>
        </p:spPr>
        <p:txBody>
          <a:bodyPr>
            <a:normAutofit/>
          </a:bodyPr>
          <a:lstStyle/>
          <a:p>
            <a:pPr algn="ctr">
              <a:lnSpc>
                <a:spcPct val="100000"/>
              </a:lnSpc>
            </a:pPr>
            <a:r>
              <a:rPr lang="en-US" sz="3600" b="1" dirty="0">
                <a:solidFill>
                  <a:srgbClr val="FFC000"/>
                </a:solidFill>
                <a:latin typeface="Avenir Next" panose="020B0503020202020204" pitchFamily="34" charset="0"/>
              </a:rPr>
              <a:t>CLÉ 2 : </a:t>
            </a:r>
            <a:r>
              <a:rPr lang="en-US" sz="3600" b="1" dirty="0">
                <a:solidFill>
                  <a:srgbClr val="FFFFFF"/>
                </a:solidFill>
              </a:rPr>
              <a:t>AVEC SINCÉRITÉ</a:t>
            </a:r>
            <a:br>
              <a:rPr lang="en-US" sz="3600" dirty="0">
                <a:solidFill>
                  <a:srgbClr val="FFFFFF"/>
                </a:solidFill>
              </a:rPr>
            </a:br>
            <a:endParaRPr lang="en-US" sz="3600" dirty="0">
              <a:solidFill>
                <a:srgbClr val="FFFFFF"/>
              </a:solidFill>
            </a:endParaRPr>
          </a:p>
        </p:txBody>
      </p:sp>
      <p:cxnSp>
        <p:nvCxnSpPr>
          <p:cNvPr id="11" name="Straight Connector 10">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3686" y="2353592"/>
            <a:ext cx="329184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ED383CD-20D4-FD49-B031-2529E85D038C}"/>
              </a:ext>
            </a:extLst>
          </p:cNvPr>
          <p:cNvSpPr>
            <a:spLocks noGrp="1"/>
          </p:cNvSpPr>
          <p:nvPr>
            <p:ph idx="1"/>
          </p:nvPr>
        </p:nvSpPr>
        <p:spPr>
          <a:xfrm>
            <a:off x="191352" y="2532151"/>
            <a:ext cx="4271607" cy="3944513"/>
          </a:xfrm>
        </p:spPr>
        <p:txBody>
          <a:bodyPr>
            <a:normAutofit/>
          </a:bodyPr>
          <a:lstStyle/>
          <a:p>
            <a:pPr algn="ctr"/>
            <a:r>
              <a:rPr lang="fr-FR" dirty="0"/>
              <a:t>Toute prière sincère est entendue au ciel. Elle peut ne pas être exprimée avec aisance ; mais si le cœur y est, elle montera au sanctuaire où Jésus exerce son ministère, et il la présentera au Père sans une seule parole maladroite et sans aucun bégaiement, la prière belle et parfumée de l'encens de sa propre perfection.</a:t>
            </a:r>
          </a:p>
          <a:p>
            <a:pPr algn="ctr"/>
            <a:r>
              <a:rPr lang="fr-FR" dirty="0"/>
              <a:t>Jésus-Christ, p.670</a:t>
            </a:r>
          </a:p>
        </p:txBody>
      </p:sp>
      <p:pic>
        <p:nvPicPr>
          <p:cNvPr id="4" name="Picture 3">
            <a:extLst>
              <a:ext uri="{FF2B5EF4-FFF2-40B4-BE49-F238E27FC236}">
                <a16:creationId xmlns:a16="http://schemas.microsoft.com/office/drawing/2014/main" id="{EA6222AF-68CF-5B47-8D88-30E045E4927C}"/>
              </a:ext>
            </a:extLst>
          </p:cNvPr>
          <p:cNvPicPr>
            <a:picLocks noChangeAspect="1"/>
          </p:cNvPicPr>
          <p:nvPr/>
        </p:nvPicPr>
        <p:blipFill rotWithShape="1">
          <a:blip r:embed="rId3"/>
          <a:srcRect l="18581" r="30584" b="-1"/>
          <a:stretch/>
        </p:blipFill>
        <p:spPr>
          <a:xfrm>
            <a:off x="4654296" y="10"/>
            <a:ext cx="7537703" cy="6857990"/>
          </a:xfrm>
          <a:prstGeom prst="rect">
            <a:avLst/>
          </a:prstGeom>
        </p:spPr>
      </p:pic>
    </p:spTree>
    <p:extLst>
      <p:ext uri="{BB962C8B-B14F-4D97-AF65-F5344CB8AC3E}">
        <p14:creationId xmlns:p14="http://schemas.microsoft.com/office/powerpoint/2010/main" val="158374891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35EB304-5990-B045-8453-F6B7FACBC111}"/>
              </a:ext>
            </a:extLst>
          </p:cNvPr>
          <p:cNvSpPr>
            <a:spLocks noGrp="1"/>
          </p:cNvSpPr>
          <p:nvPr>
            <p:ph type="title"/>
          </p:nvPr>
        </p:nvSpPr>
        <p:spPr>
          <a:xfrm>
            <a:off x="902410" y="1191390"/>
            <a:ext cx="5977937" cy="1666501"/>
          </a:xfrm>
        </p:spPr>
        <p:txBody>
          <a:bodyPr>
            <a:normAutofit fontScale="90000"/>
          </a:bodyPr>
          <a:lstStyle/>
          <a:p>
            <a:pPr algn="ctr"/>
            <a:r>
              <a:rPr lang="en-US" sz="4000" b="1" dirty="0" err="1">
                <a:solidFill>
                  <a:srgbClr val="FFC000"/>
                </a:solidFill>
                <a:latin typeface="Avenir Next" panose="020B0503020202020204" pitchFamily="34" charset="0"/>
              </a:rPr>
              <a:t>Clé</a:t>
            </a:r>
            <a:r>
              <a:rPr lang="en-US" sz="4000" b="1" dirty="0">
                <a:solidFill>
                  <a:srgbClr val="FFC000"/>
                </a:solidFill>
                <a:latin typeface="Avenir Next" panose="020B0503020202020204" pitchFamily="34" charset="0"/>
              </a:rPr>
              <a:t> 3 </a:t>
            </a:r>
            <a:r>
              <a:rPr lang="en-US" sz="4000" b="1" dirty="0">
                <a:solidFill>
                  <a:srgbClr val="FFC000"/>
                </a:solidFill>
              </a:rPr>
              <a:t>:</a:t>
            </a:r>
            <a:r>
              <a:rPr lang="en-US" sz="4000" b="1" dirty="0">
                <a:solidFill>
                  <a:srgbClr val="FFFFFF"/>
                </a:solidFill>
              </a:rPr>
              <a:t> SELON LA VOLONTÉ DE DIEU</a:t>
            </a:r>
            <a:br>
              <a:rPr lang="en-US" sz="4000" dirty="0">
                <a:solidFill>
                  <a:srgbClr val="FFFFFF"/>
                </a:solidFill>
              </a:rPr>
            </a:br>
            <a:endParaRPr lang="en-US" sz="4000" dirty="0">
              <a:solidFill>
                <a:srgbClr val="FFFFFF"/>
              </a:solidFill>
            </a:endParaRPr>
          </a:p>
        </p:txBody>
      </p:sp>
      <p:cxnSp>
        <p:nvCxnSpPr>
          <p:cNvPr id="11" name="Straight Connector 10">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5896" y="2353592"/>
            <a:ext cx="53035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D3DFC1-279B-FC47-9C19-EB62907A5A5A}"/>
              </a:ext>
            </a:extLst>
          </p:cNvPr>
          <p:cNvSpPr>
            <a:spLocks noGrp="1"/>
          </p:cNvSpPr>
          <p:nvPr>
            <p:ph idx="1"/>
          </p:nvPr>
        </p:nvSpPr>
        <p:spPr>
          <a:xfrm>
            <a:off x="434716" y="2557857"/>
            <a:ext cx="6835514" cy="4127145"/>
          </a:xfrm>
        </p:spPr>
        <p:txBody>
          <a:bodyPr>
            <a:noAutofit/>
          </a:bodyPr>
          <a:lstStyle/>
          <a:p>
            <a:pPr algn="ctr"/>
            <a:r>
              <a:rPr lang="fr-FR" sz="2400" dirty="0"/>
              <a:t>« Tout ce qui correspond à sa nature est en accord avec sa volonté. Nous n'avons pas besoin de nous demander si Dieu veut nous libérer du péché, nous accorder le pouvoir sur l'ennemi, la paix parfaite, une joie supérieure, la force pour le ministère, des mariages sains, et la productivité pour son Royaume. Ce sont des choses rendues claires dans les Écritures et qu'Il se plaît à donner. »</a:t>
            </a:r>
          </a:p>
          <a:p>
            <a:pPr algn="ctr"/>
            <a:r>
              <a:rPr lang="en-US" sz="2400" dirty="0">
                <a:solidFill>
                  <a:srgbClr val="FFFFFF"/>
                </a:solidFill>
              </a:rPr>
              <a:t> Leslie </a:t>
            </a:r>
            <a:r>
              <a:rPr lang="en-US" sz="2400" dirty="0" err="1">
                <a:solidFill>
                  <a:srgbClr val="FFFFFF"/>
                </a:solidFill>
              </a:rPr>
              <a:t>Ludy</a:t>
            </a:r>
            <a:r>
              <a:rPr lang="en-US" sz="2400" dirty="0">
                <a:solidFill>
                  <a:srgbClr val="FFFFFF"/>
                </a:solidFill>
              </a:rPr>
              <a:t>, </a:t>
            </a:r>
            <a:r>
              <a:rPr lang="en-US" sz="2400" i="1" dirty="0">
                <a:solidFill>
                  <a:srgbClr val="FFFFFF"/>
                </a:solidFill>
              </a:rPr>
              <a:t>Wrestling Prayer</a:t>
            </a:r>
            <a:r>
              <a:rPr lang="en-US" sz="2400" dirty="0">
                <a:solidFill>
                  <a:srgbClr val="FFFFFF"/>
                </a:solidFill>
              </a:rPr>
              <a:t>, p. 179</a:t>
            </a:r>
          </a:p>
        </p:txBody>
      </p:sp>
      <p:pic>
        <p:nvPicPr>
          <p:cNvPr id="4" name="Picture 3">
            <a:extLst>
              <a:ext uri="{FF2B5EF4-FFF2-40B4-BE49-F238E27FC236}">
                <a16:creationId xmlns:a16="http://schemas.microsoft.com/office/drawing/2014/main" id="{50DCDE95-8EA2-1D4A-82ED-5B5EC499C306}"/>
              </a:ext>
            </a:extLst>
          </p:cNvPr>
          <p:cNvPicPr>
            <a:picLocks noChangeAspect="1"/>
          </p:cNvPicPr>
          <p:nvPr/>
        </p:nvPicPr>
        <p:blipFill rotWithShape="1">
          <a:blip r:embed="rId3"/>
          <a:srcRect l="28554" r="40557" b="-1"/>
          <a:stretch/>
        </p:blipFill>
        <p:spPr>
          <a:xfrm>
            <a:off x="7611902" y="10"/>
            <a:ext cx="4580097" cy="6857990"/>
          </a:xfrm>
          <a:prstGeom prst="rect">
            <a:avLst/>
          </a:prstGeom>
        </p:spPr>
      </p:pic>
    </p:spTree>
    <p:extLst>
      <p:ext uri="{BB962C8B-B14F-4D97-AF65-F5344CB8AC3E}">
        <p14:creationId xmlns:p14="http://schemas.microsoft.com/office/powerpoint/2010/main" val="26140526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E5A14D3-2A74-F441-9184-2C82833CF92D}"/>
              </a:ext>
            </a:extLst>
          </p:cNvPr>
          <p:cNvSpPr>
            <a:spLocks noGrp="1"/>
          </p:cNvSpPr>
          <p:nvPr>
            <p:ph type="title"/>
          </p:nvPr>
        </p:nvSpPr>
        <p:spPr>
          <a:xfrm>
            <a:off x="704536" y="989349"/>
            <a:ext cx="6565551" cy="1958481"/>
          </a:xfrm>
        </p:spPr>
        <p:txBody>
          <a:bodyPr>
            <a:normAutofit/>
          </a:bodyPr>
          <a:lstStyle/>
          <a:p>
            <a:pPr algn="ctr">
              <a:lnSpc>
                <a:spcPct val="100000"/>
              </a:lnSpc>
            </a:pPr>
            <a:r>
              <a:rPr lang="en-US" sz="3600" b="1" dirty="0" err="1">
                <a:solidFill>
                  <a:srgbClr val="FFC000"/>
                </a:solidFill>
                <a:latin typeface="Avenir Next" panose="020B0503020202020204" pitchFamily="34" charset="0"/>
              </a:rPr>
              <a:t>Clé</a:t>
            </a:r>
            <a:r>
              <a:rPr lang="en-US" sz="3600" b="1" dirty="0">
                <a:solidFill>
                  <a:srgbClr val="FFC000"/>
                </a:solidFill>
                <a:latin typeface="Avenir Next" panose="020B0503020202020204" pitchFamily="34" charset="0"/>
              </a:rPr>
              <a:t> 4 </a:t>
            </a:r>
            <a:r>
              <a:rPr lang="en-US" sz="3600" b="1" dirty="0">
                <a:solidFill>
                  <a:srgbClr val="FFC000"/>
                </a:solidFill>
              </a:rPr>
              <a:t>:</a:t>
            </a:r>
            <a:r>
              <a:rPr lang="en-US" sz="3600" b="1" dirty="0">
                <a:solidFill>
                  <a:srgbClr val="FFFFFF"/>
                </a:solidFill>
              </a:rPr>
              <a:t> SOUS L’INSPIRATION </a:t>
            </a:r>
            <a:br>
              <a:rPr lang="en-US" sz="3600" b="1" dirty="0">
                <a:solidFill>
                  <a:srgbClr val="FFFFFF"/>
                </a:solidFill>
              </a:rPr>
            </a:br>
            <a:r>
              <a:rPr lang="en-US" sz="3600" b="1" dirty="0">
                <a:solidFill>
                  <a:srgbClr val="FFFFFF"/>
                </a:solidFill>
              </a:rPr>
              <a:t>      DU SAINT-ESPRIT</a:t>
            </a:r>
            <a:br>
              <a:rPr lang="en-US" sz="3600" dirty="0">
                <a:solidFill>
                  <a:srgbClr val="FFFFFF"/>
                </a:solidFill>
              </a:rPr>
            </a:br>
            <a:endParaRPr lang="en-US" sz="3600" dirty="0">
              <a:solidFill>
                <a:srgbClr val="FFFFFF"/>
              </a:solidFill>
            </a:endParaRPr>
          </a:p>
        </p:txBody>
      </p:sp>
      <p:cxnSp>
        <p:nvCxnSpPr>
          <p:cNvPr id="11" name="Straight Connector 10">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5896" y="2353592"/>
            <a:ext cx="53035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E3A1D65-5AE0-8A46-AF03-FE2DB98916A9}"/>
              </a:ext>
            </a:extLst>
          </p:cNvPr>
          <p:cNvSpPr>
            <a:spLocks noGrp="1"/>
          </p:cNvSpPr>
          <p:nvPr>
            <p:ph idx="1"/>
          </p:nvPr>
        </p:nvSpPr>
        <p:spPr>
          <a:xfrm>
            <a:off x="854439" y="3235771"/>
            <a:ext cx="6220778" cy="2917894"/>
          </a:xfrm>
        </p:spPr>
        <p:txBody>
          <a:bodyPr>
            <a:normAutofit/>
          </a:bodyPr>
          <a:lstStyle/>
          <a:p>
            <a:pPr algn="ctr"/>
            <a:r>
              <a:rPr lang="fr-FR" sz="2400" dirty="0"/>
              <a:t>L'Éternel nous exhorte en ces mots : « Invoque-moi, et je te répondrai ; Je t'annoncerai de grandes choses, des choses cachées, Que tu ne connais pas. » </a:t>
            </a:r>
          </a:p>
          <a:p>
            <a:pPr algn="ctr"/>
            <a:r>
              <a:rPr lang="fr-FR" sz="2400" dirty="0"/>
              <a:t>(Jérémie 33:3</a:t>
            </a:r>
            <a:r>
              <a:rPr lang="fr-FR" dirty="0"/>
              <a:t>).</a:t>
            </a:r>
          </a:p>
        </p:txBody>
      </p:sp>
      <p:pic>
        <p:nvPicPr>
          <p:cNvPr id="4" name="Picture 3" descr="A close up of a flower&#10;&#10;Description automatically generated">
            <a:extLst>
              <a:ext uri="{FF2B5EF4-FFF2-40B4-BE49-F238E27FC236}">
                <a16:creationId xmlns:a16="http://schemas.microsoft.com/office/drawing/2014/main" id="{DD198768-CFB4-ED47-95B2-077377EC7E72}"/>
              </a:ext>
            </a:extLst>
          </p:cNvPr>
          <p:cNvPicPr>
            <a:picLocks noChangeAspect="1"/>
          </p:cNvPicPr>
          <p:nvPr/>
        </p:nvPicPr>
        <p:blipFill rotWithShape="1">
          <a:blip r:embed="rId3"/>
          <a:srcRect l="28554" r="40557" b="-1"/>
          <a:stretch/>
        </p:blipFill>
        <p:spPr>
          <a:xfrm>
            <a:off x="7611902" y="10"/>
            <a:ext cx="4580097" cy="6857990"/>
          </a:xfrm>
          <a:prstGeom prst="rect">
            <a:avLst/>
          </a:prstGeom>
        </p:spPr>
      </p:pic>
    </p:spTree>
    <p:extLst>
      <p:ext uri="{BB962C8B-B14F-4D97-AF65-F5344CB8AC3E}">
        <p14:creationId xmlns:p14="http://schemas.microsoft.com/office/powerpoint/2010/main" val="17424737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FDC4858-CEE9-CC42-9BD8-CFB740368BB3}"/>
              </a:ext>
            </a:extLst>
          </p:cNvPr>
          <p:cNvSpPr>
            <a:spLocks noGrp="1"/>
          </p:cNvSpPr>
          <p:nvPr>
            <p:ph type="title"/>
          </p:nvPr>
        </p:nvSpPr>
        <p:spPr>
          <a:xfrm>
            <a:off x="1112270" y="1206381"/>
            <a:ext cx="5977937" cy="1666501"/>
          </a:xfrm>
        </p:spPr>
        <p:txBody>
          <a:bodyPr>
            <a:normAutofit/>
          </a:bodyPr>
          <a:lstStyle/>
          <a:p>
            <a:pPr algn="ctr"/>
            <a:r>
              <a:rPr lang="en-US" sz="4000" b="1" dirty="0" err="1">
                <a:solidFill>
                  <a:srgbClr val="FFC000"/>
                </a:solidFill>
                <a:latin typeface="Avenir Next" panose="020B0503020202020204" pitchFamily="34" charset="0"/>
              </a:rPr>
              <a:t>Clé</a:t>
            </a:r>
            <a:r>
              <a:rPr lang="en-US" sz="4000" b="1" dirty="0">
                <a:solidFill>
                  <a:srgbClr val="FFC000"/>
                </a:solidFill>
                <a:latin typeface="Avenir Next" panose="020B0503020202020204" pitchFamily="34" charset="0"/>
              </a:rPr>
              <a:t> 5:</a:t>
            </a:r>
            <a:r>
              <a:rPr lang="en-US" sz="4000" b="1" dirty="0">
                <a:solidFill>
                  <a:srgbClr val="FFFFFF"/>
                </a:solidFill>
              </a:rPr>
              <a:t> PAR LA FOI</a:t>
            </a:r>
            <a:br>
              <a:rPr lang="en-US" sz="4000" dirty="0">
                <a:solidFill>
                  <a:srgbClr val="FFFFFF"/>
                </a:solidFill>
              </a:rPr>
            </a:br>
            <a:endParaRPr lang="en-US" sz="4000" dirty="0">
              <a:solidFill>
                <a:srgbClr val="FFFFFF"/>
              </a:solidFill>
            </a:endParaRPr>
          </a:p>
        </p:txBody>
      </p:sp>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5896" y="2353592"/>
            <a:ext cx="53035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4772EE-D913-4445-BE8B-D7886A612CDD}"/>
              </a:ext>
            </a:extLst>
          </p:cNvPr>
          <p:cNvSpPr>
            <a:spLocks noGrp="1"/>
          </p:cNvSpPr>
          <p:nvPr>
            <p:ph idx="1"/>
          </p:nvPr>
        </p:nvSpPr>
        <p:spPr>
          <a:xfrm>
            <a:off x="1097279" y="2831035"/>
            <a:ext cx="5977938" cy="2205658"/>
          </a:xfrm>
        </p:spPr>
        <p:txBody>
          <a:bodyPr>
            <a:normAutofit fontScale="92500" lnSpcReduction="10000"/>
          </a:bodyPr>
          <a:lstStyle/>
          <a:p>
            <a:pPr algn="ctr"/>
            <a:r>
              <a:rPr lang="fr-FR" sz="2800" dirty="0"/>
              <a:t>Jacques 1 : 6 déclare, « Mais qu'il la demande avec foi, sans douter ; car celui qui doute est semblable au flot de la mer, agité par le vent et poussé de côté et d'autre. » </a:t>
            </a:r>
          </a:p>
          <a:p>
            <a:pPr algn="ctr"/>
            <a:endParaRPr lang="en-US" sz="2800" dirty="0">
              <a:solidFill>
                <a:srgbClr val="FFFFFF"/>
              </a:solidFill>
            </a:endParaRPr>
          </a:p>
        </p:txBody>
      </p:sp>
      <p:pic>
        <p:nvPicPr>
          <p:cNvPr id="5" name="Picture 4">
            <a:extLst>
              <a:ext uri="{FF2B5EF4-FFF2-40B4-BE49-F238E27FC236}">
                <a16:creationId xmlns:a16="http://schemas.microsoft.com/office/drawing/2014/main" id="{75B50D9B-89CA-3F46-9EEE-E21D30F29DF4}"/>
              </a:ext>
            </a:extLst>
          </p:cNvPr>
          <p:cNvPicPr>
            <a:picLocks noChangeAspect="1"/>
          </p:cNvPicPr>
          <p:nvPr/>
        </p:nvPicPr>
        <p:blipFill rotWithShape="1">
          <a:blip r:embed="rId3"/>
          <a:srcRect l="28554" r="40557" b="-1"/>
          <a:stretch/>
        </p:blipFill>
        <p:spPr>
          <a:xfrm>
            <a:off x="7611902" y="10"/>
            <a:ext cx="4580097" cy="6857990"/>
          </a:xfrm>
          <a:prstGeom prst="rect">
            <a:avLst/>
          </a:prstGeom>
        </p:spPr>
      </p:pic>
    </p:spTree>
    <p:extLst>
      <p:ext uri="{BB962C8B-B14F-4D97-AF65-F5344CB8AC3E}">
        <p14:creationId xmlns:p14="http://schemas.microsoft.com/office/powerpoint/2010/main" val="236576163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6D4B760-38F4-FA4E-95D4-2386DD9D27A0}"/>
              </a:ext>
            </a:extLst>
          </p:cNvPr>
          <p:cNvSpPr>
            <a:spLocks noGrp="1"/>
          </p:cNvSpPr>
          <p:nvPr>
            <p:ph type="title"/>
          </p:nvPr>
        </p:nvSpPr>
        <p:spPr>
          <a:xfrm>
            <a:off x="878687" y="687091"/>
            <a:ext cx="5977937" cy="1666501"/>
          </a:xfrm>
        </p:spPr>
        <p:txBody>
          <a:bodyPr>
            <a:noAutofit/>
          </a:bodyPr>
          <a:lstStyle/>
          <a:p>
            <a:pPr algn="ctr">
              <a:lnSpc>
                <a:spcPct val="100000"/>
              </a:lnSpc>
            </a:pPr>
            <a:r>
              <a:rPr lang="en-US" sz="4000" b="1" dirty="0" err="1">
                <a:solidFill>
                  <a:srgbClr val="FFC000"/>
                </a:solidFill>
                <a:latin typeface="Avenir Next" panose="020B0503020202020204" pitchFamily="34" charset="0"/>
              </a:rPr>
              <a:t>Clé</a:t>
            </a:r>
            <a:r>
              <a:rPr lang="en-US" sz="4000" b="1" dirty="0">
                <a:solidFill>
                  <a:srgbClr val="FFC000"/>
                </a:solidFill>
                <a:latin typeface="Avenir Next" panose="020B0503020202020204" pitchFamily="34" charset="0"/>
              </a:rPr>
              <a:t> 6 :</a:t>
            </a:r>
            <a:r>
              <a:rPr lang="en-US" sz="4000" b="1" dirty="0">
                <a:solidFill>
                  <a:srgbClr val="FFFFFF"/>
                </a:solidFill>
              </a:rPr>
              <a:t> DANS L’OBÉISSANCE ET LA REPENTANCE</a:t>
            </a:r>
            <a:endParaRPr lang="en-US" sz="4000" dirty="0">
              <a:solidFill>
                <a:srgbClr val="FFFFFF"/>
              </a:solidFill>
            </a:endParaRPr>
          </a:p>
        </p:txBody>
      </p:sp>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5896" y="2353592"/>
            <a:ext cx="53035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5C53985-BB8C-AD46-9C16-70211DA9C802}"/>
              </a:ext>
            </a:extLst>
          </p:cNvPr>
          <p:cNvSpPr>
            <a:spLocks noGrp="1"/>
          </p:cNvSpPr>
          <p:nvPr>
            <p:ph idx="1"/>
          </p:nvPr>
        </p:nvSpPr>
        <p:spPr>
          <a:xfrm>
            <a:off x="878687" y="2569719"/>
            <a:ext cx="6196530" cy="4115285"/>
          </a:xfrm>
        </p:spPr>
        <p:txBody>
          <a:bodyPr>
            <a:normAutofit/>
          </a:bodyPr>
          <a:lstStyle/>
          <a:p>
            <a:pPr algn="ctr"/>
            <a:r>
              <a:rPr lang="fr-FR" sz="2600" dirty="0"/>
              <a:t>« Si j'avais conçu l'iniquité dans mon cœur, Le Seigneur ne m'aurait pas exaucé. » </a:t>
            </a:r>
          </a:p>
          <a:p>
            <a:pPr algn="ctr"/>
            <a:r>
              <a:rPr lang="en-US" sz="2600" dirty="0" err="1">
                <a:solidFill>
                  <a:srgbClr val="FFFFFF"/>
                </a:solidFill>
              </a:rPr>
              <a:t>Psaumes</a:t>
            </a:r>
            <a:r>
              <a:rPr lang="en-US" sz="2600" dirty="0">
                <a:solidFill>
                  <a:srgbClr val="FFFFFF"/>
                </a:solidFill>
              </a:rPr>
              <a:t> 66:18</a:t>
            </a:r>
          </a:p>
          <a:p>
            <a:pPr algn="ctr"/>
            <a:endParaRPr lang="fr-FR" sz="2600" dirty="0"/>
          </a:p>
          <a:p>
            <a:pPr algn="ctr"/>
            <a:r>
              <a:rPr lang="fr-FR" sz="2600" dirty="0"/>
              <a:t>Ellen White nous met en garde : « Nous devons vivre en harmonie avec nos prières. » </a:t>
            </a:r>
          </a:p>
          <a:p>
            <a:pPr algn="ctr"/>
            <a:r>
              <a:rPr lang="en-US" sz="2600" dirty="0"/>
              <a:t>Messages </a:t>
            </a:r>
            <a:r>
              <a:rPr lang="en-US" sz="2600" dirty="0" err="1"/>
              <a:t>choisis</a:t>
            </a:r>
            <a:r>
              <a:rPr lang="en-US" sz="2600" dirty="0"/>
              <a:t>, vol.2 p.278</a:t>
            </a:r>
            <a:endParaRPr lang="fr-FR" sz="2600" dirty="0"/>
          </a:p>
          <a:p>
            <a:pPr algn="ctr"/>
            <a:endParaRPr lang="en-US" sz="2800" dirty="0">
              <a:solidFill>
                <a:srgbClr val="FFFFFF"/>
              </a:solidFill>
            </a:endParaRPr>
          </a:p>
        </p:txBody>
      </p:sp>
      <p:pic>
        <p:nvPicPr>
          <p:cNvPr id="5" name="Picture 4">
            <a:extLst>
              <a:ext uri="{FF2B5EF4-FFF2-40B4-BE49-F238E27FC236}">
                <a16:creationId xmlns:a16="http://schemas.microsoft.com/office/drawing/2014/main" id="{7F04E3CD-0129-CA4F-852F-63BB3A945AAB}"/>
              </a:ext>
            </a:extLst>
          </p:cNvPr>
          <p:cNvPicPr>
            <a:picLocks noChangeAspect="1"/>
          </p:cNvPicPr>
          <p:nvPr/>
        </p:nvPicPr>
        <p:blipFill rotWithShape="1">
          <a:blip r:embed="rId3"/>
          <a:srcRect l="28554" r="40557" b="-1"/>
          <a:stretch/>
        </p:blipFill>
        <p:spPr>
          <a:xfrm>
            <a:off x="7611902" y="10"/>
            <a:ext cx="4580097" cy="6857990"/>
          </a:xfrm>
          <a:prstGeom prst="rect">
            <a:avLst/>
          </a:prstGeom>
        </p:spPr>
      </p:pic>
    </p:spTree>
    <p:extLst>
      <p:ext uri="{BB962C8B-B14F-4D97-AF65-F5344CB8AC3E}">
        <p14:creationId xmlns:p14="http://schemas.microsoft.com/office/powerpoint/2010/main" val="259797641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D81FB86-1F55-EC42-B43D-5004BB4B1361}"/>
              </a:ext>
            </a:extLst>
          </p:cNvPr>
          <p:cNvSpPr>
            <a:spLocks noGrp="1"/>
          </p:cNvSpPr>
          <p:nvPr>
            <p:ph type="title"/>
          </p:nvPr>
        </p:nvSpPr>
        <p:spPr>
          <a:xfrm>
            <a:off x="4861953" y="1056480"/>
            <a:ext cx="6200791" cy="1821632"/>
          </a:xfrm>
        </p:spPr>
        <p:txBody>
          <a:bodyPr>
            <a:normAutofit/>
          </a:bodyPr>
          <a:lstStyle/>
          <a:p>
            <a:pPr algn="ctr"/>
            <a:r>
              <a:rPr lang="en-US" sz="3700" b="1" dirty="0" err="1">
                <a:solidFill>
                  <a:srgbClr val="FFC000"/>
                </a:solidFill>
                <a:latin typeface="Avenir Next" panose="020B0503020202020204" pitchFamily="34" charset="0"/>
              </a:rPr>
              <a:t>Clé</a:t>
            </a:r>
            <a:r>
              <a:rPr lang="en-US" sz="3700" b="1" dirty="0">
                <a:solidFill>
                  <a:srgbClr val="FFC000"/>
                </a:solidFill>
                <a:latin typeface="Avenir Next" panose="020B0503020202020204" pitchFamily="34" charset="0"/>
              </a:rPr>
              <a:t> 7 :</a:t>
            </a:r>
            <a:r>
              <a:rPr lang="en-US" sz="3700" b="1" dirty="0">
                <a:solidFill>
                  <a:srgbClr val="FFFFFF"/>
                </a:solidFill>
              </a:rPr>
              <a:t> AVEC LE PARDON</a:t>
            </a:r>
            <a:br>
              <a:rPr lang="en-US" sz="3700" dirty="0">
                <a:solidFill>
                  <a:srgbClr val="FFFFFF"/>
                </a:solidFill>
              </a:rPr>
            </a:br>
            <a:endParaRPr lang="en-US" sz="3700" dirty="0">
              <a:solidFill>
                <a:srgbClr val="FFFFFF"/>
              </a:solidFill>
            </a:endParaRPr>
          </a:p>
        </p:txBody>
      </p:sp>
      <p:pic>
        <p:nvPicPr>
          <p:cNvPr id="5" name="Picture 4">
            <a:extLst>
              <a:ext uri="{FF2B5EF4-FFF2-40B4-BE49-F238E27FC236}">
                <a16:creationId xmlns:a16="http://schemas.microsoft.com/office/drawing/2014/main" id="{CC0BABED-A81B-594F-B70F-62383F973EBE}"/>
              </a:ext>
            </a:extLst>
          </p:cNvPr>
          <p:cNvPicPr>
            <a:picLocks noChangeAspect="1"/>
          </p:cNvPicPr>
          <p:nvPr/>
        </p:nvPicPr>
        <p:blipFill rotWithShape="1">
          <a:blip r:embed="rId3"/>
          <a:srcRect l="28554" r="40558" b="-1"/>
          <a:stretch/>
        </p:blipFill>
        <p:spPr>
          <a:xfrm>
            <a:off x="20" y="10"/>
            <a:ext cx="4580077" cy="6857990"/>
          </a:xfrm>
          <a:prstGeom prst="rect">
            <a:avLst/>
          </a:prstGeom>
        </p:spPr>
      </p:pic>
      <p:cxnSp>
        <p:nvCxnSpPr>
          <p:cNvPr id="12" name="Straight Connector 11">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00864" y="2353592"/>
            <a:ext cx="5669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5DA0A37-0916-2347-BC08-90644A09EFFA}"/>
              </a:ext>
            </a:extLst>
          </p:cNvPr>
          <p:cNvSpPr>
            <a:spLocks noGrp="1"/>
          </p:cNvSpPr>
          <p:nvPr>
            <p:ph idx="1"/>
          </p:nvPr>
        </p:nvSpPr>
        <p:spPr>
          <a:xfrm>
            <a:off x="5116784" y="2831035"/>
            <a:ext cx="6227816" cy="3105070"/>
          </a:xfrm>
        </p:spPr>
        <p:txBody>
          <a:bodyPr>
            <a:normAutofit fontScale="92500"/>
          </a:bodyPr>
          <a:lstStyle/>
          <a:p>
            <a:pPr algn="ctr"/>
            <a:r>
              <a:rPr lang="fr-FR" sz="2800" dirty="0"/>
              <a:t>Jésus nous conseille : « Et, lorsque vous êtes debout faisant votre prière, si vous avez quelque chose contre quelqu'un, pardonnez, afin que votre Père qui est dans les cieux vous pardonne aussi vos offenses »</a:t>
            </a:r>
          </a:p>
          <a:p>
            <a:pPr algn="ctr"/>
            <a:r>
              <a:rPr lang="fr-FR" sz="2800" dirty="0"/>
              <a:t>Marc 11:25</a:t>
            </a:r>
          </a:p>
          <a:p>
            <a:pPr algn="ctr"/>
            <a:endParaRPr lang="en-US" sz="2800" dirty="0">
              <a:solidFill>
                <a:srgbClr val="FFFFFF"/>
              </a:solidFill>
            </a:endParaRPr>
          </a:p>
        </p:txBody>
      </p:sp>
    </p:spTree>
    <p:extLst>
      <p:ext uri="{BB962C8B-B14F-4D97-AF65-F5344CB8AC3E}">
        <p14:creationId xmlns:p14="http://schemas.microsoft.com/office/powerpoint/2010/main" val="85844854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RetrospectVTI">
  <a:themeElements>
    <a:clrScheme name="">
      <a:dk1>
        <a:srgbClr val="000000"/>
      </a:dk1>
      <a:lt1>
        <a:srgbClr val="FFFFFF"/>
      </a:lt1>
      <a:dk2>
        <a:srgbClr val="413124"/>
      </a:dk2>
      <a:lt2>
        <a:srgbClr val="E8E4E2"/>
      </a:lt2>
      <a:accent1>
        <a:srgbClr val="36B5A1"/>
      </a:accent1>
      <a:accent2>
        <a:srgbClr val="23ADDD"/>
      </a:accent2>
      <a:accent3>
        <a:srgbClr val="6E98EE"/>
      </a:accent3>
      <a:accent4>
        <a:srgbClr val="EB534E"/>
      </a:accent4>
      <a:accent5>
        <a:srgbClr val="E98A3C"/>
      </a:accent5>
      <a:accent6>
        <a:srgbClr val="B1A23B"/>
      </a:accent6>
      <a:hlink>
        <a:srgbClr val="AA7562"/>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3514</Words>
  <Application>Microsoft Office PowerPoint</Application>
  <PresentationFormat>Grand écran</PresentationFormat>
  <Paragraphs>185</Paragraphs>
  <Slides>14</Slides>
  <Notes>14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Avenir Next</vt:lpstr>
      <vt:lpstr>Calibri</vt:lpstr>
      <vt:lpstr>Georgia Pro Cond Light</vt:lpstr>
      <vt:lpstr>Gill Sans MT</vt:lpstr>
      <vt:lpstr>Speak Pro</vt:lpstr>
      <vt:lpstr>RetrospectVTI</vt:lpstr>
      <vt:lpstr>      DÉVÉROUILLER LA RÉSERVE  DE POUVOIR DU CIEL [Douze clés bibliques de l’intercession]   </vt:lpstr>
      <vt:lpstr>  La clé pour dévérouiller la reserve du Ciel </vt:lpstr>
      <vt:lpstr>Clé 1 : RESSENTIR VÉRITABLEMENT LE BESOIN</vt:lpstr>
      <vt:lpstr>CLÉ 2 : AVEC SINCÉRITÉ </vt:lpstr>
      <vt:lpstr>Clé 3 : SELON LA VOLONTÉ DE DIEU </vt:lpstr>
      <vt:lpstr>Clé 4 : SOUS L’INSPIRATION        DU SAINT-ESPRIT </vt:lpstr>
      <vt:lpstr>Clé 5: PAR LA FOI </vt:lpstr>
      <vt:lpstr>Clé 6 : DANS L’OBÉISSANCE ET LA REPENTANCE</vt:lpstr>
      <vt:lpstr>Clé 7 : AVEC LE PARDON </vt:lpstr>
      <vt:lpstr>Clé 8 : AVEC HONNEUR </vt:lpstr>
      <vt:lpstr>Clé 9 :       EN ASSURANT                UNE BONNE GESTION</vt:lpstr>
      <vt:lpstr>CLÉ 10 : AVEC GÉNÉROSITÉ </vt:lpstr>
      <vt:lpstr>CLÉ 11 : CONNAÎTRE LE  DISPENSATEUR</vt:lpstr>
      <vt:lpstr>Clé 12 : AVEC PERSÉVÉRANCE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Unlocking Heaven’s Storehouse of Power [Twelve Biblical Keys of Intercession]  by Melody Mason</dc:title>
  <dc:creator>Arrais, Raquel</dc:creator>
  <cp:lastModifiedBy>Utilisateur</cp:lastModifiedBy>
  <cp:revision>37</cp:revision>
  <dcterms:created xsi:type="dcterms:W3CDTF">2019-10-29T01:20:42Z</dcterms:created>
  <dcterms:modified xsi:type="dcterms:W3CDTF">2020-01-05T09:11:19Z</dcterms:modified>
</cp:coreProperties>
</file>