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60" r:id="rId4"/>
    <p:sldId id="293" r:id="rId5"/>
    <p:sldId id="29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E7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p:restoredTop sz="78095"/>
  </p:normalViewPr>
  <p:slideViewPr>
    <p:cSldViewPr snapToGrid="0" snapToObjects="1">
      <p:cViewPr varScale="1">
        <p:scale>
          <a:sx n="47" d="100"/>
          <a:sy n="47" d="100"/>
        </p:scale>
        <p:origin x="15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54455725"/>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La Bible nous dit : « Car ainsi parle le Très-Haut, Dont la demeure est éternelle et dont le nom est saint : J'habite dans les lieux élevés et dans la sainteté ; Mais je suis avec l'homme contrit et humilié, Afin de ranimer les esprits humiliés, Afin de ranimer les cœurs contrits. » (Esaïe 57:15).</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Lorsque nous regardons les Écritures, nous trouvons que, maintes et maintes fois, Dieu prend plaisir à habiter avec ceux qui ont le cœur brisé et contrit. Est-ce parce que Dieu aime nous voir pleurer ? Non ! C'est parce que ce sont les cœurs brisés et contrits qui savent qu'ils ont besoin d'un Sauveur, et qu'ils ne sont pas trop orgueilleux pour pouvoir apprendre.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Malheureusement, les gens orgueilleux ont du mal à s'approcher de Dieu... </a:t>
            </a:r>
          </a:p>
          <a:p>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5017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Rappelez-vous que si vous vous sentez un peu dépassée, si vous avez le sentiment de vivre dans un désert spirituel embué et que vous ne savez pas comment vous en sortir, alors vous êtes au bon endroit, le lieu idéal où Dieu œuvre ! Dieu aime travailler avec des os secs. Et Il aime travailler avec de la poussière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Jésus nous dit, « Je ne suis pas venu appeler des justes à la repentance, mais des pécheurs » (Luc 5 : 32). Si nous reconnaissons que nous sommes des pécheurs, alors nous pouvons être rassurés, car nous sommes qualifiés pour bénéficier du don du salut.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Mais revenons à l'humilité ! Si Dieu nous appelle à cultiver des cœurs humbles, à quoi cela ressemble-t-il dans la vie de tous les jours ?</a:t>
            </a:r>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80803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Dans le livre </a:t>
            </a:r>
            <a:r>
              <a:rPr lang="fr-FR" sz="2200" i="1" dirty="0" err="1">
                <a:effectLst/>
                <a:latin typeface="Lucida Grande"/>
                <a:ea typeface="Lucida Grande"/>
                <a:cs typeface="Lucida Grande"/>
                <a:sym typeface="Lucida Grande"/>
              </a:rPr>
              <a:t>Continuous</a:t>
            </a:r>
            <a:r>
              <a:rPr lang="fr-FR" sz="2200" i="1" dirty="0">
                <a:effectLst/>
                <a:latin typeface="Lucida Grande"/>
                <a:ea typeface="Lucida Grande"/>
                <a:cs typeface="Lucida Grande"/>
                <a:sym typeface="Lucida Grande"/>
              </a:rPr>
              <a:t> Revival : The Secret to </a:t>
            </a:r>
            <a:r>
              <a:rPr lang="fr-FR" sz="2200" i="1" dirty="0" err="1">
                <a:effectLst/>
                <a:latin typeface="Lucida Grande"/>
                <a:ea typeface="Lucida Grande"/>
                <a:cs typeface="Lucida Grande"/>
                <a:sym typeface="Lucida Grande"/>
              </a:rPr>
              <a:t>Victorious</a:t>
            </a:r>
            <a:r>
              <a:rPr lang="fr-FR" sz="2200" i="1" dirty="0">
                <a:effectLst/>
                <a:latin typeface="Lucida Grande"/>
                <a:ea typeface="Lucida Grande"/>
                <a:cs typeface="Lucida Grande"/>
                <a:sym typeface="Lucida Grande"/>
              </a:rPr>
              <a:t> Living</a:t>
            </a:r>
            <a:r>
              <a:rPr lang="fr-FR" sz="2200" dirty="0">
                <a:effectLst/>
                <a:latin typeface="Lucida Grande"/>
                <a:ea typeface="Lucida Grande"/>
                <a:cs typeface="Lucida Grande"/>
                <a:sym typeface="Lucida Grande"/>
              </a:rPr>
              <a:t>, (un renouveau continu : le secret d’une vie victorieuse) l'auteur Norman </a:t>
            </a:r>
            <a:r>
              <a:rPr lang="fr-FR" sz="2200" dirty="0" err="1">
                <a:effectLst/>
                <a:latin typeface="Lucida Grande"/>
                <a:ea typeface="Lucida Grande"/>
                <a:cs typeface="Lucida Grande"/>
                <a:sym typeface="Lucida Grande"/>
              </a:rPr>
              <a:t>Grubb</a:t>
            </a:r>
            <a:r>
              <a:rPr lang="fr-FR" sz="2200" dirty="0">
                <a:effectLst/>
                <a:latin typeface="Lucida Grande"/>
                <a:ea typeface="Lucida Grande"/>
                <a:cs typeface="Lucida Grande"/>
                <a:sym typeface="Lucida Grande"/>
              </a:rPr>
              <a:t> écrit ce qui suit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Toutes les relations chrétiennes sont </a:t>
            </a:r>
            <a:r>
              <a:rPr lang="fr-FR" sz="2200" i="1" dirty="0">
                <a:effectLst/>
                <a:latin typeface="Lucida Grande"/>
                <a:ea typeface="Lucida Grande"/>
                <a:cs typeface="Lucida Grande"/>
                <a:sym typeface="Lucida Grande"/>
              </a:rPr>
              <a:t>à double sens</a:t>
            </a:r>
            <a:r>
              <a:rPr lang="fr-FR" sz="2200" dirty="0">
                <a:effectLst/>
                <a:latin typeface="Lucida Grande"/>
                <a:ea typeface="Lucida Grande"/>
                <a:cs typeface="Lucida Grande"/>
                <a:sym typeface="Lucida Grande"/>
              </a:rPr>
              <a:t>, non </a:t>
            </a:r>
            <a:r>
              <a:rPr lang="fr-FR" sz="2200" i="1" dirty="0">
                <a:effectLst/>
                <a:latin typeface="Lucida Grande"/>
                <a:ea typeface="Lucida Grande"/>
                <a:cs typeface="Lucida Grande"/>
                <a:sym typeface="Lucida Grande"/>
              </a:rPr>
              <a:t>à sens unique</a:t>
            </a:r>
            <a:r>
              <a:rPr lang="fr-FR" sz="2200" dirty="0">
                <a:effectLst/>
                <a:latin typeface="Lucida Grande"/>
                <a:ea typeface="Lucida Grande"/>
                <a:cs typeface="Lucida Grande"/>
                <a:sym typeface="Lucida Grande"/>
              </a:rPr>
              <a:t>. Elles sont aussi bien </a:t>
            </a:r>
            <a:r>
              <a:rPr lang="fr-FR" sz="2200" i="1" dirty="0">
                <a:effectLst/>
                <a:latin typeface="Lucida Grande"/>
                <a:ea typeface="Lucida Grande"/>
                <a:cs typeface="Lucida Grande"/>
                <a:sym typeface="Lucida Grande"/>
              </a:rPr>
              <a:t>horizontales</a:t>
            </a:r>
            <a:r>
              <a:rPr lang="fr-FR" sz="2200" dirty="0">
                <a:effectLst/>
                <a:latin typeface="Lucida Grande"/>
                <a:ea typeface="Lucida Grande"/>
                <a:cs typeface="Lucida Grande"/>
                <a:sym typeface="Lucida Grande"/>
              </a:rPr>
              <a:t> que </a:t>
            </a:r>
            <a:r>
              <a:rPr lang="fr-FR" sz="2200" i="1" dirty="0">
                <a:effectLst/>
                <a:latin typeface="Lucida Grande"/>
                <a:ea typeface="Lucida Grande"/>
                <a:cs typeface="Lucida Grande"/>
                <a:sym typeface="Lucida Grande"/>
              </a:rPr>
              <a:t>verticales</a:t>
            </a:r>
            <a:r>
              <a:rPr lang="fr-FR" sz="2200" dirty="0">
                <a:effectLst/>
                <a:latin typeface="Lucida Grande"/>
                <a:ea typeface="Lucida Grande"/>
                <a:cs typeface="Lucida Grande"/>
                <a:sym typeface="Lucida Grande"/>
              </a:rPr>
              <a:t>... Par exemple, nous ne pouvons pas affirmer que nous sommes devenus justes devant Dieu par la foi en Christ et pourtant continuer à être injustes au milieu des hommes et des femmes au sein de cette société.</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Permettez-moi de le dire ainsi. Nous pouvons comparer un homme à une maison. Elle a un toit et des murs. Ainsi, l'homme dans son état pécheur a un toit sur ses péchés, s’interposant entre lui et Dieu ; et il a aussi des murs, entre lui et son prochain (son voisin). Mais au jour du salut, quand il est brisé à la croix, non seulement la toiture se détache par la foi en Christ, mais les murs tombent à plat, et la vraie condition de l'homme pécheur sauvé par grâce est reconnue devant tous les hommes.</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Malheureusement, les problèmes recommencent peu de temps après la conversion, et c'est là que se trouve l'obstacle fondamental à la poursuite du renouveau. La continuelle renaissance est une contrition continuelle également ; mais la contrition est à double sens, ce qui signifie que les murs [doivent être] maintenus à plat et la toiture totalement renversée. Mais le péché, plus subtil et plus profondément enraciné en l'homme est celui de l'orgueil : l'estime et le respect de soi. Bien que nous le réalisions à peine, alors que nous faisons attention à garder la toiture entre nous et Dieu par la repentance et la foi, nous laissons, assez rapidement, ces murs de respectabilité se dresser à nouveau entre nous et nos frères. Cela ne nous dérange pas que nos frères connaissent le succès que nous avons dans notre vie chrétienne. Si nous gagnons une âme, si nous animons une classe, si une de nos prières est exaucée, si nous avons une bonne compréhension des Écritures, cela ne nous dérange pas qu'ils entendent parler de ces choses, parce que selon nous grâce à elles, nous gagnons de l’estime bien méritée.</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Si Dieu doit traiter avec nous à cause de notre impatience ou de notre tempérament à la maison, de la malhonnêteté dans nos affaires, de la froideur ou de quel qu’autre péché, nous ne témoignons pas, en retour, facilement à nos frères des agissements fidèles et gracieux de Dieu dans de tels domaines d'échec. Pourquoi pas ? Juste à cause de l'orgueil... Le fait est que nous aimons la louange des hommes aussi bien que celle de Dieu, et c'est exactement ce que disent les Écritures sur ce qui arrête le flot de la confession devant les hommes (Jean 12:42-43).</a:t>
            </a:r>
          </a:p>
          <a:p>
            <a:r>
              <a:rPr lang="en-US" sz="2200" dirty="0">
                <a:effectLst/>
                <a:latin typeface="Lucida Grande"/>
                <a:ea typeface="Lucida Grande"/>
                <a:cs typeface="Lucida Grande"/>
                <a:sym typeface="Lucida Grande"/>
              </a:rPr>
              <a:t>Norman Grubb, </a:t>
            </a:r>
            <a:r>
              <a:rPr lang="en-US" sz="2200" i="1" dirty="0">
                <a:effectLst/>
                <a:latin typeface="Lucida Grande"/>
                <a:ea typeface="Lucida Grande"/>
                <a:cs typeface="Lucida Grande"/>
                <a:sym typeface="Lucida Grande"/>
              </a:rPr>
              <a:t>Continuous Revival : The Secret to Victorious Living</a:t>
            </a:r>
            <a:r>
              <a:rPr lang="en-US" sz="2200" dirty="0">
                <a:effectLst/>
                <a:latin typeface="Lucida Grande"/>
                <a:ea typeface="Lucida Grande"/>
                <a:cs typeface="Lucida Grande"/>
                <a:sym typeface="Lucida Grande"/>
              </a:rPr>
              <a:t>: (le secret de la vie </a:t>
            </a:r>
            <a:r>
              <a:rPr lang="en-US" sz="2200" dirty="0" err="1">
                <a:effectLst/>
                <a:latin typeface="Lucida Grande"/>
                <a:ea typeface="Lucida Grande"/>
                <a:cs typeface="Lucida Grande"/>
                <a:sym typeface="Lucida Grande"/>
              </a:rPr>
              <a:t>victorieuse</a:t>
            </a:r>
            <a:r>
              <a:rPr lang="en-US" sz="2200" dirty="0">
                <a:effectLst/>
                <a:latin typeface="Lucida Grande"/>
                <a:ea typeface="Lucida Grande"/>
                <a:cs typeface="Lucida Grande"/>
                <a:sym typeface="Lucida Grande"/>
              </a:rPr>
              <a:t>), p. 18, 19</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Norman </a:t>
            </a:r>
            <a:r>
              <a:rPr lang="fr-FR" sz="2200" dirty="0" err="1">
                <a:effectLst/>
                <a:latin typeface="Lucida Grande"/>
                <a:ea typeface="Lucida Grande"/>
                <a:cs typeface="Lucida Grande"/>
                <a:sym typeface="Lucida Grande"/>
              </a:rPr>
              <a:t>Grubb</a:t>
            </a:r>
            <a:r>
              <a:rPr lang="fr-FR" sz="2200" dirty="0">
                <a:effectLst/>
                <a:latin typeface="Lucida Grande"/>
                <a:ea typeface="Lucida Grande"/>
                <a:cs typeface="Lucida Grande"/>
                <a:sym typeface="Lucida Grande"/>
              </a:rPr>
              <a:t>, </a:t>
            </a:r>
            <a:r>
              <a:rPr lang="en-US" sz="2200" i="1" dirty="0">
                <a:effectLst/>
                <a:latin typeface="Lucida Grande"/>
                <a:ea typeface="Lucida Grande"/>
                <a:cs typeface="Lucida Grande"/>
                <a:sym typeface="Lucida Grande"/>
              </a:rPr>
              <a:t>Continuous Revival : The Secret to Victorious Living</a:t>
            </a:r>
            <a:r>
              <a:rPr lang="en-US" sz="2200" dirty="0">
                <a:effectLst/>
                <a:latin typeface="Lucida Grande"/>
                <a:ea typeface="Lucida Grande"/>
                <a:cs typeface="Lucida Grande"/>
                <a:sym typeface="Lucida Grande"/>
              </a:rPr>
              <a:t>: (le secret de la vie </a:t>
            </a:r>
            <a:r>
              <a:rPr lang="en-US" sz="2200" dirty="0" err="1">
                <a:effectLst/>
                <a:latin typeface="Lucida Grande"/>
                <a:ea typeface="Lucida Grande"/>
                <a:cs typeface="Lucida Grande"/>
                <a:sym typeface="Lucida Grande"/>
              </a:rPr>
              <a:t>victorieuse</a:t>
            </a:r>
            <a:r>
              <a:rPr lang="en-US" sz="2200" dirty="0">
                <a:effectLst/>
                <a:latin typeface="Lucida Grande"/>
                <a:ea typeface="Lucida Grande"/>
                <a:cs typeface="Lucida Grande"/>
                <a:sym typeface="Lucida Grande"/>
              </a:rPr>
              <a:t>)</a:t>
            </a:r>
            <a:r>
              <a:rPr lang="fr-FR" sz="2200" dirty="0">
                <a:effectLst/>
                <a:latin typeface="Lucida Grande"/>
                <a:ea typeface="Lucida Grande"/>
                <a:cs typeface="Lucida Grande"/>
                <a:sym typeface="Lucida Grande"/>
              </a:rPr>
              <a:t>, p. 20-22</a:t>
            </a:r>
          </a:p>
          <a:p>
            <a:endParaRPr lang="en-US" dirty="0"/>
          </a:p>
        </p:txBody>
      </p:sp>
    </p:spTree>
    <p:extLst>
      <p:ext uri="{BB962C8B-B14F-4D97-AF65-F5344CB8AC3E}">
        <p14:creationId xmlns:p14="http://schemas.microsoft.com/office/powerpoint/2010/main" val="202922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Andrew Murray écrit dans son livre </a:t>
            </a:r>
            <a:r>
              <a:rPr lang="fr-FR" sz="2200" i="1" dirty="0" err="1">
                <a:effectLst/>
                <a:latin typeface="Lucida Grande"/>
                <a:ea typeface="Lucida Grande"/>
                <a:cs typeface="Lucida Grande"/>
                <a:sym typeface="Lucida Grande"/>
              </a:rPr>
              <a:t>Humility</a:t>
            </a:r>
            <a:r>
              <a:rPr lang="fr-FR" sz="2200" i="1" dirty="0">
                <a:effectLst/>
                <a:latin typeface="Lucida Grande"/>
                <a:ea typeface="Lucida Grande"/>
                <a:cs typeface="Lucida Grande"/>
                <a:sym typeface="Lucida Grande"/>
              </a:rPr>
              <a:t> and </a:t>
            </a:r>
            <a:r>
              <a:rPr lang="fr-FR" sz="2200" i="1" dirty="0" err="1">
                <a:effectLst/>
                <a:latin typeface="Lucida Grande"/>
                <a:ea typeface="Lucida Grande"/>
                <a:cs typeface="Lucida Grande"/>
                <a:sym typeface="Lucida Grande"/>
              </a:rPr>
              <a:t>Absolute</a:t>
            </a:r>
            <a:r>
              <a:rPr lang="fr-FR" sz="2200" i="1" dirty="0">
                <a:effectLst/>
                <a:latin typeface="Lucida Grande"/>
                <a:ea typeface="Lucida Grande"/>
                <a:cs typeface="Lucida Grande"/>
                <a:sym typeface="Lucida Grande"/>
              </a:rPr>
              <a:t> </a:t>
            </a:r>
            <a:r>
              <a:rPr lang="fr-FR" sz="2200" i="1" dirty="0" err="1">
                <a:effectLst/>
                <a:latin typeface="Lucida Grande"/>
                <a:ea typeface="Lucida Grande"/>
                <a:cs typeface="Lucida Grande"/>
                <a:sym typeface="Lucida Grande"/>
              </a:rPr>
              <a:t>Surrender</a:t>
            </a:r>
            <a:r>
              <a:rPr lang="fr-FR" sz="2200" i="1" dirty="0">
                <a:effectLst/>
                <a:latin typeface="Lucida Grande"/>
                <a:ea typeface="Lucida Grande"/>
                <a:cs typeface="Lucida Grande"/>
                <a:sym typeface="Lucida Grande"/>
              </a:rPr>
              <a:t> (Humilité et la soumission totale),</a:t>
            </a:r>
            <a:r>
              <a:rPr lang="fr-FR" sz="2200" dirty="0">
                <a:effectLst/>
                <a:latin typeface="Lucida Grande"/>
                <a:ea typeface="Lucida Grande"/>
                <a:cs typeface="Lucida Grande"/>
                <a:sym typeface="Lucida Grande"/>
              </a:rPr>
              <a:t> « Il est facile de penser que nous nous humilions devant Dieu : mais l'humilité envers les hommes sera la seule preuve suffisante que notre humilité devant Dieu est réelle." </a:t>
            </a:r>
          </a:p>
          <a:p>
            <a:endParaRPr lang="en-US" dirty="0"/>
          </a:p>
        </p:txBody>
      </p:sp>
    </p:spTree>
    <p:extLst>
      <p:ext uri="{BB962C8B-B14F-4D97-AF65-F5344CB8AC3E}">
        <p14:creationId xmlns:p14="http://schemas.microsoft.com/office/powerpoint/2010/main" val="350139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Ellen White écrit,</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Que l'esprit orgueilleux s'incline dans l'humiliation. Que le cœur dur soit brisé. Ne caressez plus et ne vous apitoyez plus sur votre sort. Regarde, ô regarde Celui que nos péchés ont transpercé. Voyez-le descendre, pas à pas, le chemin de l'humiliation pour nous élever ; s'abaisser jusqu'à ce qu'il ne puisse plus descendre, et tout cela pour nous sauver, nous qui sommes tombés par le péché ! Pourquoi serions-nous si indifférents, si froids, si formels, si fiers, si autosuffisants ? Qui d'entre nous suit fidèlement le Modèle ? Qui d'entre nous a institué et poursuivi la guerre contre l'orgueil du cœur ? Qui d'entre nous s'est, pour de bon, amené à lutter contre l'égoïsme jusqu'à ce qu'il ne réside plus dans le cœur et se révèle dans la vie ? </a:t>
            </a:r>
          </a:p>
          <a:p>
            <a:r>
              <a:rPr lang="fr-FR" sz="2200" dirty="0">
                <a:effectLst/>
                <a:latin typeface="Lucida Grande"/>
                <a:ea typeface="Lucida Grande"/>
                <a:cs typeface="Lucida Grande"/>
                <a:sym typeface="Lucida Grande"/>
              </a:rPr>
              <a:t>Vous recevrez une Puissance, p.78</a:t>
            </a:r>
          </a:p>
        </p:txBody>
      </p:sp>
    </p:spTree>
    <p:extLst>
      <p:ext uri="{BB962C8B-B14F-4D97-AF65-F5344CB8AC3E}">
        <p14:creationId xmlns:p14="http://schemas.microsoft.com/office/powerpoint/2010/main" val="91238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Pourquoi serions-nous si indifférents, si froids, si formels, si fiers, si autosuffisants ? Qui d'entre nous suit fidèlement le Modèle ? Qui d'entre nous a institué et poursuivi la guerre contre l'orgueil du cœur ? Qui d'entre nous s'est, pour de bon, amené à lutter contre l'égoïsme jusqu'à ce qu'il ne réside plus dans le cœur et se révèle dans la vie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Laissez-moi vous raconter une histoire !</a:t>
            </a:r>
          </a:p>
          <a:p>
            <a:endParaRPr lang="en-US" sz="2200" b="1"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80528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effectLst/>
              <a:latin typeface="Lucida Grande"/>
              <a:ea typeface="Lucida Grande"/>
              <a:cs typeface="Lucida Grande"/>
              <a:sym typeface="Lucida Grande"/>
            </a:endParaRPr>
          </a:p>
          <a:p>
            <a:r>
              <a:rPr lang="fr-FR" sz="2200" b="1" dirty="0">
                <a:effectLst/>
                <a:latin typeface="Lucida Grande"/>
                <a:ea typeface="Lucida Grande"/>
                <a:cs typeface="Lucida Grande"/>
                <a:sym typeface="Lucida Grande"/>
              </a:rPr>
              <a:t>Un cœur humble</a:t>
            </a:r>
            <a:endParaRPr lang="fr-FR" sz="2200" dirty="0">
              <a:effectLst/>
              <a:latin typeface="Lucida Grande"/>
              <a:ea typeface="Lucida Grande"/>
              <a:cs typeface="Lucida Grande"/>
              <a:sym typeface="Lucida Grande"/>
            </a:endParaRPr>
          </a:p>
          <a:p>
            <a:r>
              <a:rPr lang="fr-FR" sz="2200" b="1" dirty="0">
                <a:effectLst/>
                <a:latin typeface="Lucida Grande"/>
                <a:ea typeface="Lucida Grande"/>
                <a:cs typeface="Lucida Grande"/>
                <a:sym typeface="Lucida Grande"/>
              </a:rPr>
              <a:t>LE TÉMOIGNAGE DE CORRIE TEN BOOM </a:t>
            </a:r>
            <a:r>
              <a:rPr lang="fr-FR" sz="2200" b="0" dirty="0">
                <a:effectLst/>
                <a:latin typeface="Lucida Grande"/>
                <a:ea typeface="Lucida Grande"/>
                <a:cs typeface="Lucida Grande"/>
                <a:sym typeface="Lucida Grande"/>
              </a:rPr>
              <a:t>(C’est sa photo et son véritable nom)</a:t>
            </a:r>
          </a:p>
          <a:p>
            <a:r>
              <a:rPr lang="fr-FR" sz="2200" b="1" dirty="0">
                <a:effectLst/>
                <a:latin typeface="Lucida Grande"/>
                <a:ea typeface="Lucida Grande"/>
                <a:cs typeface="Lucida Grande"/>
                <a:sym typeface="Lucida Grande"/>
              </a:rPr>
              <a:t> </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Vous avez peut-être entendu parler de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a:t>
            </a:r>
            <a:r>
              <a:rPr lang="fr-FR" sz="2200" dirty="0" err="1">
                <a:effectLst/>
                <a:latin typeface="Lucida Grande"/>
                <a:ea typeface="Lucida Grande"/>
                <a:cs typeface="Lucida Grande"/>
                <a:sym typeface="Lucida Grande"/>
              </a:rPr>
              <a:t>Ten</a:t>
            </a:r>
            <a:r>
              <a:rPr lang="fr-FR" sz="2200" dirty="0">
                <a:effectLst/>
                <a:latin typeface="Lucida Grande"/>
                <a:ea typeface="Lucida Grande"/>
                <a:cs typeface="Lucida Grande"/>
                <a:sym typeface="Lucida Grande"/>
              </a:rPr>
              <a:t> Boom qui, avec sa famille, aida à sauver la vie de plus de 800 Juifs pendant l'holocauste nazi durant la Seconde Guerre mondiale. En raison du travail clandestin de sa famille en Hollande, toute la famille fut arrêtée et envoyée à Ravensbrück, l'un des camps de concentration les plus brutaux de toute l'Allemagne. Des milliers de personnes y perdirent la vie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Lorsque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fut miraculeusement libérée du camp de concentration en décembre 1944, tous les membres les plus proches de sa famille étaient déjà morts en prison. Cependant, au lieu de soigner ses blessures ou de s'aigrir,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continua à passer les dernières années de sa vie à voyager dans le monde entier, partageant l'amour de Jésus.</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Elle était connue et aimée pour sa compassion, et son doux esprit de grâce et d'humilité. Et beaucoup furent conduits à Jésus par son témoignage. Elle était, pourtant, un être humain tout comme vous et moi.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Une fois, lors d'un voyage, elle témoigna sur les difficultés qu’elle avait rencontrées à passer une longue soirée de réunions à Cuba. Elle venait de délivrer un message sur l'amour de Dieu, puis elle attendait sur l'estrade pendant que deux autres hommes faisaient leurs longues présentations. Il faisait très chaud et humide, il y avait des insectes nuisibles partout et il se faisait tard. Elle était fatiguée et s’impatientait lorsque le dernier conférencier commença son interminable appel.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Je pense que les gens n’ont qu’une envie, rentrer à la maison ! », se plaignait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 J'espère que personne ne se manifestera. Je meurs d’envie d’être dans mon lit.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Mais à sa grande surprise, de nombreuses personnes commencèrent à se manifester en réponse à l'appel. Certains avaient les larmes aux yeux. Soudain, elle réalisa l'égoïsme dont elle faisait preuve. Elle avait espéré que les gens ne donneraient pas leur vie à Jésus ce soir-là simplement parce qu'elle était fatiguée, qu’elle avait chaud et qu’elle en avait assez. Immédiatement, elle confessa son péché à Dieu et demanda son pardon, puis elle se leva pour prier avec ceux qui s'étaient avancés.</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Le jour suivant,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fut invitée à prêcher dans une grande église d'un quartier huppé de la Havane. De nombreuses personnes importantes et fortunées étaient présentes. En entrant dans l'église ce matin-là, le programme lui fut remis. Celui-ci contenait une présentation bien étoffée à son sujet. On pouvait y lire «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a:t>
            </a:r>
            <a:r>
              <a:rPr lang="fr-FR" sz="2200" dirty="0" err="1">
                <a:effectLst/>
                <a:latin typeface="Lucida Grande"/>
                <a:ea typeface="Lucida Grande"/>
                <a:cs typeface="Lucida Grande"/>
                <a:sym typeface="Lucida Grande"/>
              </a:rPr>
              <a:t>Ten</a:t>
            </a:r>
            <a:r>
              <a:rPr lang="fr-FR" sz="2200" dirty="0">
                <a:effectLst/>
                <a:latin typeface="Lucida Grande"/>
                <a:ea typeface="Lucida Grande"/>
                <a:cs typeface="Lucida Grande"/>
                <a:sym typeface="Lucida Grande"/>
              </a:rPr>
              <a:t> Boom est une évangéliste mondialement connue... Elle est infatigable et complètement désintéressée dans son dévouement absolu pour la cause de l’évangile. » Alors que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lisait l'introduction, son cœur se serra. « Oh Seigneur », pria-t-elle, « Si seulement ces gens savaient qui est la vraie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a:t>
            </a:r>
            <a:r>
              <a:rPr lang="fr-FR" sz="2200" dirty="0" err="1">
                <a:effectLst/>
                <a:latin typeface="Lucida Grande"/>
                <a:ea typeface="Lucida Grande"/>
                <a:cs typeface="Lucida Grande"/>
                <a:sym typeface="Lucida Grande"/>
              </a:rPr>
              <a:t>Ten</a:t>
            </a:r>
            <a:r>
              <a:rPr lang="fr-FR" sz="2200" dirty="0">
                <a:effectLst/>
                <a:latin typeface="Lucida Grande"/>
                <a:ea typeface="Lucida Grande"/>
                <a:cs typeface="Lucida Grande"/>
                <a:sym typeface="Lucida Grande"/>
              </a:rPr>
              <a:t> Boom, ils </a:t>
            </a:r>
            <a:r>
              <a:rPr lang="fr-FR" sz="2200" i="1" dirty="0">
                <a:effectLst/>
                <a:latin typeface="Lucida Grande"/>
                <a:ea typeface="Lucida Grande"/>
                <a:cs typeface="Lucida Grande"/>
                <a:sym typeface="Lucida Grande"/>
              </a:rPr>
              <a:t>ne</a:t>
            </a:r>
            <a:r>
              <a:rPr lang="fr-FR" sz="2200" dirty="0">
                <a:effectLst/>
                <a:latin typeface="Lucida Grande"/>
                <a:ea typeface="Lucida Grande"/>
                <a:cs typeface="Lucida Grande"/>
                <a:sym typeface="Lucida Grande"/>
              </a:rPr>
              <a:t> seraient </a:t>
            </a:r>
            <a:r>
              <a:rPr lang="fr-FR" sz="2200" i="1" dirty="0">
                <a:effectLst/>
                <a:latin typeface="Lucida Grande"/>
                <a:ea typeface="Lucida Grande"/>
                <a:cs typeface="Lucida Grande"/>
                <a:sym typeface="Lucida Grande"/>
              </a:rPr>
              <a:t>pas</a:t>
            </a:r>
            <a:r>
              <a:rPr lang="fr-FR" sz="2200" dirty="0">
                <a:effectLst/>
                <a:latin typeface="Lucida Grande"/>
                <a:ea typeface="Lucida Grande"/>
                <a:cs typeface="Lucida Grande"/>
                <a:sym typeface="Lucida Grande"/>
              </a:rPr>
              <a:t> venus m'entendre parler ce matin.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Pourquoi ne leur dites-vous pas qui est la vraie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 Répondit le Saint-Esprit. Immédiatement,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commença à protester. « Mais Seigneur, si je leur dis, et s'ils me rejettent ? » De nouveau, elle entendit la voix douce mais ferme, « Puis-je bénir un mensonge ?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Donc ce matin-là, </a:t>
            </a:r>
            <a:r>
              <a:rPr lang="fr-FR" sz="2200" dirty="0" err="1">
                <a:effectLst/>
                <a:latin typeface="Lucida Grande"/>
                <a:ea typeface="Lucida Grande"/>
                <a:cs typeface="Lucida Grande"/>
                <a:sym typeface="Lucida Grande"/>
              </a:rPr>
              <a:t>Corrie</a:t>
            </a:r>
            <a:r>
              <a:rPr lang="fr-FR" sz="2200" dirty="0">
                <a:effectLst/>
                <a:latin typeface="Lucida Grande"/>
                <a:ea typeface="Lucida Grande"/>
                <a:cs typeface="Lucida Grande"/>
                <a:sym typeface="Lucida Grande"/>
              </a:rPr>
              <a:t> a dit à son public la douloureuse vérité. En conséquence, de nombreux cœurs ont été brisés et les bases d'un véritable réveil ont été rejetées. </a:t>
            </a:r>
          </a:p>
          <a:p>
            <a:endParaRPr lang="en-US" dirty="0"/>
          </a:p>
        </p:txBody>
      </p:sp>
    </p:spTree>
    <p:extLst>
      <p:ext uri="{BB962C8B-B14F-4D97-AF65-F5344CB8AC3E}">
        <p14:creationId xmlns:p14="http://schemas.microsoft.com/office/powerpoint/2010/main" val="2636703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D’après la citation de Roy </a:t>
            </a:r>
            <a:r>
              <a:rPr lang="fr-FR" sz="2200" dirty="0" err="1">
                <a:effectLst/>
                <a:latin typeface="Lucida Grande"/>
                <a:ea typeface="Lucida Grande"/>
                <a:cs typeface="Lucida Grande"/>
                <a:sym typeface="Lucida Grande"/>
              </a:rPr>
              <a:t>Hession</a:t>
            </a:r>
            <a:r>
              <a:rPr lang="fr-FR" sz="2200" dirty="0">
                <a:effectLst/>
                <a:latin typeface="Lucida Grande"/>
                <a:ea typeface="Lucida Grande"/>
                <a:cs typeface="Lucida Grande"/>
                <a:sym typeface="Lucida Grande"/>
              </a:rPr>
              <a:t> : « Être brisé est le début du renouveau. C'est douloureux, c'est humiliant, mais c'est le seul moyen. »</a:t>
            </a:r>
          </a:p>
          <a:p>
            <a:endParaRPr lang="en-US" dirty="0"/>
          </a:p>
        </p:txBody>
      </p:sp>
    </p:spTree>
    <p:extLst>
      <p:ext uri="{BB962C8B-B14F-4D97-AF65-F5344CB8AC3E}">
        <p14:creationId xmlns:p14="http://schemas.microsoft.com/office/powerpoint/2010/main" val="264568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b="1" dirty="0">
                <a:effectLst/>
                <a:latin typeface="Lucida Grande"/>
                <a:ea typeface="Lucida Grande"/>
                <a:cs typeface="Lucida Grande"/>
                <a:sym typeface="Lucida Grande"/>
              </a:rPr>
              <a:t>Qu’est-ce que la véritable contrition</a:t>
            </a:r>
            <a:r>
              <a:rPr lang="fr-FR" sz="2200" dirty="0">
                <a:effectLst/>
                <a:latin typeface="Lucida Grande"/>
                <a:ea typeface="Lucida Grande"/>
                <a:cs typeface="Lucida Grande"/>
                <a:sym typeface="Lucida Grande"/>
              </a:rPr>
              <a:t>, vous pourriez vous demander ? Certains pensent que c'est une introspection morbide constante. D'autres pensent qu'il s'agit d'être trop émotif lors des services religieux ou d'être déprimé dans leur esprit alors que tous les autres sont heureux. D'autres pourraient penser qu'il s'agit d'accepter en silence la maltraitance des autres, année après année. En fait, ce n'est rien de tout cela. La réalité est que beaucoup ont enduré des douleurs en privé, et en ont versé des seaux de larmes, et pourtant n'ont jamais connu de véritable contrition.</a:t>
            </a:r>
          </a:p>
          <a:p>
            <a:endParaRPr lang="en-US" dirty="0"/>
          </a:p>
        </p:txBody>
      </p:sp>
    </p:spTree>
    <p:extLst>
      <p:ext uri="{BB962C8B-B14F-4D97-AF65-F5344CB8AC3E}">
        <p14:creationId xmlns:p14="http://schemas.microsoft.com/office/powerpoint/2010/main" val="186640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La véritable contrition est un style de vie qui consiste à être d'accord avec Dieu, à chaque instant, sur la véritable condition de mon cœur et de ma vie, non pas comme tout le monde le pense, mais comme Il le sait. La contrition est le bouleversement de ma volonté, l'abandon absolu de ma volonté à celle de Dieu. C'est dire, « Oui, Seigneur », sans aucune résistance, aucun énervement, aucun entêtement, simplement me soumettre à sa direction et à sa volonté dans ma vie qu’importe la douleur ou le prix à payer.</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Cet après-midi, nous allons prendre un peu de temps pour prier et demander à Dieu de nous aider à vivre une véritable contrition intérieure, une véritable reconnaissance de notre grand besoin spirituel.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La réflexion pour notre temps de prière est </a:t>
            </a:r>
            <a:r>
              <a:rPr lang="fr-FR" sz="2200" b="1" dirty="0">
                <a:effectLst/>
                <a:latin typeface="Lucida Grande"/>
                <a:ea typeface="Lucida Grande"/>
                <a:cs typeface="Lucida Grande"/>
                <a:sym typeface="Lucida Grande"/>
              </a:rPr>
              <a:t>« La beauté de l'humilité. »</a:t>
            </a:r>
            <a:r>
              <a:rPr lang="fr-FR" sz="2200" dirty="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endParaRPr lang="fr-FR" sz="22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Maintenant je dois vous avertir, ce n'est pas facile à lire parce que ça fait mal ! Cela m'a fendu le cœur quand je l'ai lu pour la première fois parce que j'ai reconnu tous les domaines où j'ai besoin de la grâce salvatrice de Dieu. C'est pourquoi il est important de la partager. </a:t>
            </a:r>
          </a:p>
          <a:p>
            <a:endParaRPr lang="en-US" dirty="0"/>
          </a:p>
        </p:txBody>
      </p:sp>
    </p:spTree>
    <p:extLst>
      <p:ext uri="{BB962C8B-B14F-4D97-AF65-F5344CB8AC3E}">
        <p14:creationId xmlns:p14="http://schemas.microsoft.com/office/powerpoint/2010/main" val="40625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La Bible déclare nous dit : « Nous devrons souvent nous prosterner pour pleurer aux pieds de Jésus, à cause de nos défauts et de nos erreurs ; mais nous ne devons pas nous décourager... (</a:t>
            </a:r>
            <a:r>
              <a:rPr lang="en-US" sz="2200" dirty="0">
                <a:effectLst/>
                <a:latin typeface="Lucida Grande"/>
                <a:ea typeface="Lucida Grande"/>
                <a:cs typeface="Lucida Grande"/>
                <a:sym typeface="Lucida Grande"/>
              </a:rPr>
              <a:t>Le Meilleur </a:t>
            </a:r>
            <a:r>
              <a:rPr lang="en-US" sz="2200" dirty="0" err="1">
                <a:effectLst/>
                <a:latin typeface="Lucida Grande"/>
                <a:ea typeface="Lucida Grande"/>
                <a:cs typeface="Lucida Grande"/>
                <a:sym typeface="Lucida Grande"/>
              </a:rPr>
              <a:t>Chemin</a:t>
            </a:r>
            <a:r>
              <a:rPr lang="en-US" sz="2200" dirty="0">
                <a:effectLst/>
                <a:latin typeface="Lucida Grande"/>
                <a:ea typeface="Lucida Grande"/>
                <a:cs typeface="Lucida Grande"/>
                <a:sym typeface="Lucida Grande"/>
              </a:rPr>
              <a:t>, p.61)</a:t>
            </a:r>
            <a:endParaRPr lang="fr-FR" sz="2200" dirty="0">
              <a:effectLst/>
              <a:latin typeface="Lucida Grande"/>
              <a:ea typeface="Lucida Grande"/>
              <a:cs typeface="Lucida Grande"/>
              <a:sym typeface="Lucida Grande"/>
            </a:endParaRP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Comme nous nous méfions de notre propre pouvoir, nous ferons confiance à la puissance de Christ, notre Rédempteur.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Souvenez-vous que Jésus est avec nous, et qu'il nous amène au pied de la croix. </a:t>
            </a:r>
            <a:r>
              <a:rPr lang="fr-FR" sz="2200" i="1" dirty="0">
                <a:effectLst/>
                <a:latin typeface="Lucida Grande"/>
                <a:ea typeface="Lucida Grande"/>
                <a:cs typeface="Lucida Grande"/>
                <a:sym typeface="Lucida Grande"/>
              </a:rPr>
              <a:t>Et c'est le meilleur endroit où nous tenir !</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293752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Comme l'a déclaré un pasteur : « L'orgueil n'écoute pas, il sait déjà. » </a:t>
            </a: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36642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voient tout le bien qu'ils font et se sentent dignes du Salut</a:t>
            </a:r>
            <a:r>
              <a:rPr lang="fr-FR" sz="2200" dirty="0">
                <a:effectLst/>
                <a:latin typeface="Lucida Grande"/>
                <a:ea typeface="Lucida Grande"/>
                <a:cs typeface="Lucida Grande"/>
                <a:sym typeface="Lucida Grande"/>
              </a:rPr>
              <a:t>. </a:t>
            </a:r>
          </a:p>
          <a:p>
            <a:pPr lvl="0"/>
            <a:r>
              <a:rPr lang="fr-FR" sz="2200" dirty="0">
                <a:effectLst/>
                <a:latin typeface="Lucida Grande"/>
                <a:ea typeface="Lucida Grande"/>
                <a:cs typeface="Lucida Grande"/>
                <a:sym typeface="Lucida Grande"/>
              </a:rPr>
              <a:t>Les humbles, désintéressés savent que ce n'est que par la justice de Christ qu'ils peuvent obtenir le Salut. </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Il nous a sauvés, non à cause des œuvres de justice que nous aurions faites, mais selon sa miséricorde, par le baptême de la régénération et le renouvellement du Saint-Esprit, » (Tite 3:5).</a:t>
            </a:r>
            <a:endParaRPr lang="fr-FR" sz="2200" dirty="0">
              <a:effectLst/>
              <a:latin typeface="Lucida Grande"/>
              <a:ea typeface="Lucida Grande"/>
              <a:cs typeface="Lucida Grande"/>
              <a:sym typeface="Lucida Grande"/>
            </a:endParaRPr>
          </a:p>
          <a:p>
            <a:r>
              <a:rPr lang="fr-FR" sz="2200" i="1" dirty="0">
                <a:effectLst/>
                <a:latin typeface="Lucida Grande"/>
                <a:ea typeface="Lucida Grande"/>
                <a:cs typeface="Lucida Grande"/>
                <a:sym typeface="Lucida Grande"/>
              </a:rPr>
              <a:t> </a:t>
            </a:r>
            <a:endParaRPr lang="fr-FR" sz="2200" dirty="0">
              <a:effectLst/>
              <a:latin typeface="Lucida Grande"/>
              <a:ea typeface="Lucida Grande"/>
              <a:cs typeface="Lucida Grande"/>
              <a:sym typeface="Lucida Grande"/>
            </a:endParaRPr>
          </a:p>
          <a:p>
            <a:pPr lvl="0"/>
            <a:r>
              <a:rPr lang="fr-FR" sz="2200" b="1" dirty="0">
                <a:effectLst/>
                <a:latin typeface="Lucida Grande"/>
                <a:ea typeface="Lucida Grande"/>
                <a:cs typeface="Lucida Grande"/>
                <a:sym typeface="Lucida Grande"/>
              </a:rPr>
              <a:t>Les orgueilleux, remplis d'eux-mêmes sont confiants et fiers de tout ce qu'ils savent</a:t>
            </a:r>
            <a:r>
              <a:rPr lang="fr-FR" sz="2200" dirty="0">
                <a:effectLst/>
                <a:latin typeface="Lucida Grande"/>
                <a:ea typeface="Lucida Grande"/>
                <a:cs typeface="Lucida Grande"/>
                <a:sym typeface="Lucida Grande"/>
              </a:rPr>
              <a:t>.</a:t>
            </a:r>
          </a:p>
          <a:p>
            <a:pPr lvl="0"/>
            <a:r>
              <a:rPr lang="fr-FR" sz="2200" dirty="0">
                <a:effectLst/>
                <a:latin typeface="Lucida Grande"/>
                <a:ea typeface="Lucida Grande"/>
                <a:cs typeface="Lucida Grande"/>
                <a:sym typeface="Lucida Grande"/>
              </a:rPr>
              <a:t>Les humbles, désintéressées se sentent humiliées par tout ce qu'ils ont encore à apprendre.</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Et le roi David alla se présenter devant l'Éternel, et dit : Qui suis-je, Seigneur Éternel, et quelle est ma maison, pour que tu m'aies fait parvenir où je suis ? » (2 Samuel 7 : 18).</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35047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remercient Dieu de ne pas être comme le monde qui les entoure</a:t>
            </a:r>
            <a:r>
              <a:rPr lang="fr-FR" sz="2200" dirty="0">
                <a:effectLst/>
                <a:latin typeface="Lucida Grande"/>
                <a:ea typeface="Lucida Grande"/>
                <a:cs typeface="Lucida Grande"/>
                <a:sym typeface="Lucida Grande"/>
              </a:rPr>
              <a:t>. </a:t>
            </a:r>
          </a:p>
          <a:p>
            <a:pPr lvl="0"/>
            <a:r>
              <a:rPr lang="fr-FR" sz="2200" dirty="0">
                <a:effectLst/>
                <a:latin typeface="Lucida Grande"/>
                <a:ea typeface="Lucida Grande"/>
                <a:cs typeface="Lucida Grande"/>
                <a:sym typeface="Lucida Grande"/>
              </a:rPr>
              <a:t>Les humbles, désintéressés réalisent que l'« orgueil » lui-même est aussi mortel que les péchés du monde.</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Tout cœur hautain est en abomination à l'Éternel ; Certes, il ne restera pas impuni. » (Proverbes 16 : 5).</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imbus d’eux-mêmes sont rancuniers parce qu'il leur est difficile de dire : « J'ai eu tort. Excuse-moi ! »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désintéressés sont prompts à dire : « Je suis désolé(e), réglons le problème tout de suite. »</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Si donc tu présentes ton offrande à l'autel, et que là tu te souviennes que ton frère a quelque chose contre toi, laisse là ton offrande devant l'autel, et va d'abord te réconcilier avec ton frère ; puis, viens présenter ton offrande. » (Matthieu 5:23, 24).</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521700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ont tendance à se focaliser sur les échecs et les faiblesses des autres et ne sont pas émues par la contrition de l’autre.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désintéressées sont pleinement conscients de leurs propres faiblesses, ressentent un grand besoin spirituel et sont touchés par ceux qui ont le cœur brisé. </a:t>
            </a:r>
          </a:p>
          <a:p>
            <a:endParaRPr lang="fr-FR" sz="2200" i="1" dirty="0">
              <a:effectLst/>
              <a:latin typeface="Lucida Grande"/>
              <a:ea typeface="Lucida Grande"/>
              <a:cs typeface="Lucida Grande"/>
              <a:sym typeface="Lucida Grande"/>
            </a:endParaRPr>
          </a:p>
          <a:p>
            <a:r>
              <a:rPr lang="fr-FR" sz="2200" i="1" dirty="0">
                <a:effectLst/>
                <a:latin typeface="Lucida Grande"/>
                <a:ea typeface="Lucida Grande"/>
                <a:cs typeface="Lucida Grande"/>
                <a:sym typeface="Lucida Grande"/>
              </a:rPr>
              <a:t>« C'est une parole certaine et entièrement digne d'être reçue, que Jésus-Christ est venu dans le monde pour sauver les pécheurs, dont je suis le premier. » (1 Timothée 1:15).</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doivent prouver qu’ils ont raison et sauver la face même lorsqu'ils ont tort.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sont prêts à céder le « droit d'avoir raison » dans des situations même lorsqu'elles ont raison, car ils sont plus soucieux d'être justes devant Dieu que d'être justes devant les hommes.</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Car il vaut mieux souffrir, si telle est la volonté de Dieu, en faisant le bien qu'en faisant le mal. » (1 Pierre 3:17).</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43300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sont égoïstement protecteurs de leur espace personnel, du temps et de leur réputation.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ont un esprit de générosité et sont prêts à être dérangés, permettant à Dieu de protéger leur espace, leur temps et leur réputation. </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Donnez, et il vous sera donné : on versera dans votre sein une bonne mesure, serrée, secouée et qui déborde ; car on vous mesurera avec la mesure dont vous vous serez servis. » (Luc 6:38).</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sont trop occupés pour remarquer ou se soucier des « petites personnes » dans leur vie, ils ne peuvent leur apporter une aide bien précise.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désintéressés cherchent toujours à servir et à exercer un ministère même auprès des « plus petits » comme Jésus l’a fait.</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Et le roi leur répondra : « Je vous le dis en vérité, toutes les fois que vous avez fait ces choses à l'un de ces plus petits de mes frères, c'est à moi que vous les avez faites. » (Matthieu 25:40).</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3811658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désirent être reconnus et applaudis, et ils convoitent les promotions, les trophées et les prix.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désintéressés cherchent à être fidèles pour que la gloire de Dieu soit vue, et elles évitent la reconnaissance ou les applaudissements.</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Non pas à nous, Éternel, non pas à nous, mais à ton nom donne gloire, à cause de ta bonté, à cause de ta fidélité ! » (Psaume 115:1).</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sont prompts à agiter leurs titres et leurs grandes réalisations et se sentent en droit de recevoir un traitement spécial.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n'ont pas besoin de parler de leurs titres ou de leurs réalisations. Ils se contentent de passer inaperçus tant que Dieu obtient la gloire.</a:t>
            </a:r>
          </a:p>
          <a:p>
            <a:r>
              <a:rPr lang="fr-FR" sz="2200" i="1" dirty="0">
                <a:effectLst/>
                <a:latin typeface="Lucida Grande"/>
                <a:ea typeface="Lucida Grande"/>
                <a:cs typeface="Lucida Grande"/>
                <a:sym typeface="Lucida Grande"/>
              </a:rPr>
              <a:t> </a:t>
            </a:r>
            <a:endParaRPr lang="fr-FR" sz="2200" dirty="0">
              <a:effectLst/>
              <a:latin typeface="Lucida Grande"/>
              <a:ea typeface="Lucida Grande"/>
              <a:cs typeface="Lucida Grande"/>
              <a:sym typeface="Lucida Grande"/>
            </a:endParaRPr>
          </a:p>
          <a:p>
            <a:r>
              <a:rPr lang="fr-FR" sz="2200" i="1" dirty="0">
                <a:effectLst/>
                <a:latin typeface="Lucida Grande"/>
                <a:ea typeface="Lucida Grande"/>
                <a:cs typeface="Lucida Grande"/>
                <a:sym typeface="Lucida Grande"/>
              </a:rPr>
              <a:t>« Beaucoup de gens proclament leur bonté ; Mais un homme fidèle, qui le trouvera ? » (Proverbes 20:6).</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80499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utilisent leur vie et toute influence reçue comme une scène pour se mettre en valeur.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utilisent la scène et l'influence que Dieu a donnée pour chercher à exalter Christ et s'assurer qu'il est le seul à être vu.</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Il faut qu'il croisse, et que je diminue.</a:t>
            </a:r>
            <a:r>
              <a:rPr lang="fr-FR" sz="2200" i="1" dirty="0">
                <a:effectLst/>
                <a:latin typeface="Lucida Grande"/>
                <a:ea typeface="Lucida Grande"/>
                <a:cs typeface="Lucida Grande"/>
                <a:sym typeface="Lucida Grande"/>
              </a:rPr>
              <a:t> » (Jean 3:30).</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ont des difficultés à servir et à se soumettre aux autres, et ils sont particulièrement enclins à critiquer et à murmurer contre ceux qui sont en position d'autorité ou de leadership.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tout comme Jésus, servent tout le monde dans l'humilité, sans égard au statut ou à la position. Ils élèvent ceux qui ne peuvent leur apporter aucun avantage, tout en cherchant respectueusement à tenir les bras de ceux qui sont en position d'autorité. </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Et quiconque veut être le premier parmi vous, qu'il soit votre esclave. C'est ainsi que le Fils de l'homme est venu, non pour être servi, mais pour servir et donner sa vie comme la rançon de plusieurs. » (Matthieu 20:27, 28).</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2869198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pensent toujours aux bonnes choses qu'ils font pour Dieu, et comment l'église ou le ministère ne pourrait pas se passer d'eux.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réalisent que sans Dieu, ils ne peuvent rien faire qui accorde de l’importance pour son Royaume. Ils font preuve d’humilité simplement pour être utilisés là où le besoin se fait sentir.</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Car c'est Dieu qui produit en vous le vouloir et le faire, selon son bon plaisir. » (Philippiens 2:13).</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sont souvent froids, distants, rigides, impitoyables et inaccessibles. Lorsque des malentendus surviennent, ils attendent que les autres fassent le premier pas.</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sont chaleureux, aimants, avenants, accueillants, sont prompts à pardonner et faciles à satisfaire. Ils sont prompts à faire amende honorable.</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Que toute amertume, toute animosité, toute colère, toute clameur, toute calomnie, et toute espèce de méchanceté, disparaissent du milieu de vous. Soyez bons les uns envers les autres, compatissants, vous pardonnant réciproquement, comme Dieu vous a pardonné en Christ</a:t>
            </a:r>
            <a:r>
              <a:rPr lang="fr-FR" sz="2200" dirty="0">
                <a:effectLst/>
                <a:latin typeface="Lucida Grande"/>
                <a:ea typeface="Lucida Grande"/>
                <a:cs typeface="Lucida Grande"/>
                <a:sym typeface="Lucida Grande"/>
              </a:rPr>
              <a:t>.</a:t>
            </a:r>
            <a:r>
              <a:rPr lang="fr-FR" sz="2200" i="1" dirty="0">
                <a:effectLst/>
                <a:latin typeface="Lucida Grande"/>
                <a:ea typeface="Lucida Grande"/>
                <a:cs typeface="Lucida Grande"/>
                <a:sym typeface="Lucida Grande"/>
              </a:rPr>
              <a:t> » (Éphésiens 4 : 31, 32).</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010723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sont souvent sur la défensive lorsqu'ils sont critiqués, et ne veulent pas que les autres sachent quand ils ont fait une erreur ou ont mal fait.</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désintéressées reçoivent la critique avec un cœur humble et ouvert et en font un moyen pour grandir. Ils ne sont pas trop inquiets lorsque les autres voient leurs échecs.</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Car l'Eternel châtie celui qu'il aime, Comme un père l'enfant qu'il chérit. » (Proverbes 3:12).</a:t>
            </a:r>
          </a:p>
          <a:p>
            <a:endParaRPr lang="fr-FR" sz="2200" i="1" dirty="0">
              <a:effectLst/>
              <a:latin typeface="Lucida Grande"/>
              <a:ea typeface="Lucida Grande"/>
              <a:cs typeface="Lucida Grande"/>
              <a:sym typeface="Lucida Grande"/>
            </a:endParaRPr>
          </a:p>
          <a:p>
            <a:pPr lvl="0"/>
            <a:r>
              <a:rPr lang="fr-FR" sz="2200" b="1" dirty="0">
                <a:effectLst/>
                <a:latin typeface="Lucida Grande"/>
                <a:ea typeface="Lucida Grande"/>
                <a:cs typeface="Lucida Grande"/>
                <a:sym typeface="Lucida Grande"/>
              </a:rPr>
              <a:t>Les orgueilleux, remplis d'eux-mêmes ont tendance à marcher seuls et éprouvent des difficultés à partager leurs luttes spirituelles et leurs besoins avec les autres.</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acceptent de s’ouvrir, sont vulnérables et vrais devant les autres. Ils ne s'inquiètent pas de paraître faibles, mais veulent être authentiques de manière à ce que la force de Dieu puisse être glorifiée même dans leurs moments de faiblesse. </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Et il m'a dit : Ma grâce te suffit, car ma puissance s'accomplit dans la faiblesse. Je me glorifierai donc bien plus volontiers de mes faiblesses, afin que la puissance de Christ repose sur moi » (2 Corinthiens 12:9).</a:t>
            </a:r>
            <a:endParaRPr lang="fr-FR" sz="2200" dirty="0">
              <a:effectLst/>
              <a:latin typeface="Lucida Grande"/>
              <a:ea typeface="Lucida Grande"/>
              <a:cs typeface="Lucida Grande"/>
              <a:sym typeface="Lucida Grande"/>
            </a:endParaRPr>
          </a:p>
          <a:p>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297930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lorsqu'ils confessent leurs péchés à Dieu, ont tendance à les confesser en général de façon vague. « Cher Dieu, pardonne-moi tous mes péchés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lorsqu'ils confessent des péchés à Dieu, confessent toujours des péchés spécifiques. « Cher Dieu, pardonne-moi pour ___________. »</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Confessez donc vos péchés les uns aux autres, et priez les uns pour les autres, afin que vous soyez guéris. La prière fervente du juste a une grande efficacité. » (Jacques 5:16).</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sont soucieux d'être respectables et non pas un spectacle, et c'est pourquoi elles vivent souvent une façade d'autosatisfaction.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sont plus soucieux d'être justes devant Dieu. Ils évitent toute forme d'hypocrisie ou de double vie.</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L'Eternel ne considère pas ce que l'homme considère ; l'homme regarde à ce qui frappe les yeux, mais l'Eternel regarde au cœur. » (1 Samuel 16:7).</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12732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se comparent aux autres et se sentent mériter l'honneur et le salut.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reconnaissent leur véritable condition de pécheur et louent Dieu pour avoir envoyé son Fils afin que, bien que ne le méritant pas, ils puissent recevoir le salut et l'honneur.</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Mais Dieu prouve son amour envers nous, en ce que, lorsque nous étions encore des pécheurs, Christ est mort pour nous. » (Romains 5:8).</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pPr lvl="0"/>
            <a:r>
              <a:rPr lang="fr-FR" sz="2200" b="1" dirty="0">
                <a:effectLst/>
                <a:latin typeface="Lucida Grande"/>
                <a:ea typeface="Lucida Grande"/>
                <a:cs typeface="Lucida Grande"/>
                <a:sym typeface="Lucida Grande"/>
              </a:rPr>
              <a:t>Les orgueilleux, remplis d'eux-mêmes pensent qu'ils vont bien, mais ils sont aveugles face au véritable état de leur cœur. </a:t>
            </a:r>
            <a:endParaRPr lang="fr-FR" sz="2200" dirty="0">
              <a:effectLst/>
              <a:latin typeface="Lucida Grande"/>
              <a:ea typeface="Lucida Grande"/>
              <a:cs typeface="Lucida Grande"/>
              <a:sym typeface="Lucida Grande"/>
            </a:endParaRPr>
          </a:p>
          <a:p>
            <a:pPr lvl="0"/>
            <a:r>
              <a:rPr lang="fr-FR" sz="2200" dirty="0">
                <a:effectLst/>
                <a:latin typeface="Lucida Grande"/>
                <a:ea typeface="Lucida Grande"/>
                <a:cs typeface="Lucida Grande"/>
                <a:sym typeface="Lucida Grande"/>
              </a:rPr>
              <a:t>Les humbles et désintéressés formulent cette prière : « Dieu soit miséricordieux envers moi, qui suis un pécheur ! »</a:t>
            </a:r>
          </a:p>
          <a:p>
            <a:r>
              <a:rPr lang="fr-FR" sz="2200" dirty="0">
                <a:effectLst/>
                <a:latin typeface="Lucida Grande"/>
                <a:ea typeface="Lucida Grande"/>
                <a:cs typeface="Lucida Grande"/>
                <a:sym typeface="Lucida Grande"/>
              </a:rPr>
              <a:t> </a:t>
            </a:r>
          </a:p>
          <a:p>
            <a:r>
              <a:rPr lang="fr-FR" sz="2200" i="1" dirty="0">
                <a:effectLst/>
                <a:latin typeface="Lucida Grande"/>
                <a:ea typeface="Lucida Grande"/>
                <a:cs typeface="Lucida Grande"/>
                <a:sym typeface="Lucida Grande"/>
              </a:rPr>
              <a:t>« Le publicain, se tenant à distance, n'osait même pas lever les yeux au ciel ; mais il se frappait la poitrine, en disant : O Dieu, sois apaisé envers moi, qui suis un pécheur. » (Luc 18:13).</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05801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Citons un autre pasteur : « L'orgueil est la seule maladie qui rend tout le monde malade sauf celui qui en est atteint ! » </a:t>
            </a:r>
          </a:p>
        </p:txBody>
      </p:sp>
    </p:spTree>
    <p:extLst>
      <p:ext uri="{BB962C8B-B14F-4D97-AF65-F5344CB8AC3E}">
        <p14:creationId xmlns:p14="http://schemas.microsoft.com/office/powerpoint/2010/main" val="3689116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2200" b="1" dirty="0">
                <a:effectLst/>
                <a:latin typeface="Lucida Grande"/>
                <a:ea typeface="Lucida Grande"/>
                <a:cs typeface="Lucida Grande"/>
                <a:sym typeface="Lucida Grande"/>
              </a:rPr>
              <a:t>Les orgueilleux, remplis d'eux-mêmes pensent qu’ils n’ont pas besoin de renouveau, mais que ce sont les autres qui en ont besoin. </a:t>
            </a:r>
            <a:r>
              <a:rPr lang="fr-FR" sz="2200" dirty="0">
                <a:effectLst/>
                <a:latin typeface="Lucida Grande"/>
                <a:ea typeface="Lucida Grande"/>
                <a:cs typeface="Lucida Grande"/>
                <a:sym typeface="Lucida Grande"/>
              </a:rPr>
              <a:t>(D’ailleurs, en ce moment même, ils dressent mentalement une liste de tous ceux qui ont besoin de lire cette liste précitée).</a:t>
            </a:r>
          </a:p>
          <a:p>
            <a:pPr lvl="0"/>
            <a:r>
              <a:rPr lang="fr-FR" sz="2200" dirty="0">
                <a:effectLst/>
                <a:latin typeface="Lucida Grande"/>
                <a:ea typeface="Lucida Grande"/>
                <a:cs typeface="Lucida Grande"/>
                <a:sym typeface="Lucida Grande"/>
              </a:rPr>
              <a:t>Les humbles et désintéressés seront les premiers à reconnaître qu'ils ont besoin d'un réveil spirituel quotidien ! Ils ressentent constamment leur besoin d'une nouvelle effusion du Saint-Esprit dans leur cœur et dans leur vie.</a:t>
            </a:r>
          </a:p>
          <a:p>
            <a:r>
              <a:rPr lang="fr-FR" sz="2200" i="1" dirty="0">
                <a:effectLst/>
                <a:latin typeface="Lucida Grande"/>
                <a:ea typeface="Lucida Grande"/>
                <a:cs typeface="Lucida Grande"/>
                <a:sym typeface="Lucida Grande"/>
              </a:rPr>
              <a:t>« Ne nous rendras-tu pas à la vie, Afin que ton peuple se réjouisse en toi ? » (Psaume 85:6).</a:t>
            </a:r>
            <a:endParaRPr lang="fr-FR" sz="2200" dirty="0">
              <a:effectLst/>
              <a:latin typeface="Lucida Grande"/>
              <a:ea typeface="Lucida Grande"/>
              <a:cs typeface="Lucida Grande"/>
              <a:sym typeface="Lucida Grande"/>
            </a:endParaRPr>
          </a:p>
          <a:p>
            <a:r>
              <a:rPr lang="fr-FR" sz="2200" i="1" dirty="0">
                <a:effectLst/>
                <a:latin typeface="Lucida Grande"/>
                <a:ea typeface="Lucida Grande"/>
                <a:cs typeface="Lucida Grande"/>
                <a:sym typeface="Lucida Grande"/>
              </a:rPr>
              <a:t>" Aie pitié de moi, Seigneur ! Car je crie à toi tout le jour. " (Psaume 86 : 3, LSB).</a:t>
            </a:r>
            <a:endParaRPr lang="fr-FR" sz="2200" dirty="0">
              <a:effectLst/>
              <a:latin typeface="Lucida Grande"/>
              <a:ea typeface="Lucida Grande"/>
              <a:cs typeface="Lucida Grande"/>
              <a:sym typeface="Lucida Grande"/>
            </a:endParaRP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369716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Pouvons-nous dire « LOUÉ SOIT LE SEIGNEUR ! », que nous servons un Dieu qui peut redonner la vie à des ossements secs ?</a:t>
            </a:r>
          </a:p>
          <a:p>
            <a:r>
              <a:rPr lang="fr-FR" sz="2200" dirty="0">
                <a:effectLst/>
                <a:latin typeface="Lucida Grande"/>
                <a:ea typeface="Lucida Grande"/>
                <a:cs typeface="Lucida Grande"/>
                <a:sym typeface="Lucida Grande"/>
              </a:rPr>
              <a:t>Nous servons un Dieu qui peut changer les cœurs ! (Ezéchiel 36 : 26)</a:t>
            </a:r>
          </a:p>
          <a:p>
            <a:r>
              <a:rPr lang="fr-FR" sz="2200" dirty="0">
                <a:effectLst/>
                <a:latin typeface="Lucida Grande"/>
                <a:ea typeface="Lucida Grande"/>
                <a:cs typeface="Lucida Grande"/>
                <a:sym typeface="Lucida Grande"/>
              </a:rPr>
              <a:t>Nous servons un Dieu qui peut transformer un cœur orgueilleux pour le rendre beau dans une douce humilité !</a:t>
            </a:r>
          </a:p>
          <a:p>
            <a:endParaRPr lang="en-US" dirty="0"/>
          </a:p>
        </p:txBody>
      </p:sp>
    </p:spTree>
    <p:extLst>
      <p:ext uri="{BB962C8B-B14F-4D97-AF65-F5344CB8AC3E}">
        <p14:creationId xmlns:p14="http://schemas.microsoft.com/office/powerpoint/2010/main" val="3241866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Encore une fois... donnons à Dieu notre poussière !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Comme nous l'avons appris cet après-midi, Dieu habite en deux endroits... l'un est dans le lieu élevé et saint, et l'autre est dans le cœur brisé et contrit - le cœur de l'humilité !</a:t>
            </a:r>
          </a:p>
          <a:p>
            <a:endParaRPr lang="en-US" dirty="0"/>
          </a:p>
        </p:txBody>
      </p:sp>
    </p:spTree>
    <p:extLst>
      <p:ext uri="{BB962C8B-B14F-4D97-AF65-F5344CB8AC3E}">
        <p14:creationId xmlns:p14="http://schemas.microsoft.com/office/powerpoint/2010/main" val="2178648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Mais il y a un autre lieu, que nous n'avons pas mentionné, où Dieu aime habiter ! </a:t>
            </a:r>
          </a:p>
          <a:p>
            <a:r>
              <a:rPr lang="fr-FR" sz="2200" dirty="0">
                <a:effectLst/>
                <a:latin typeface="Lucida Grande"/>
                <a:ea typeface="Lucida Grande"/>
                <a:cs typeface="Lucida Grande"/>
                <a:sym typeface="Lucida Grande"/>
              </a:rPr>
              <a:t>Il aime habiter dans le cœur de ceux qui louent Son nom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La Bible nous dit que Dieu habite les louanges de son peuple !</a:t>
            </a: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887677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fr-FR" sz="2200" dirty="0">
                <a:effectLst/>
                <a:latin typeface="Lucida Grande"/>
                <a:ea typeface="Lucida Grande"/>
                <a:cs typeface="Lucida Grande"/>
                <a:sym typeface="Lucida Grande"/>
              </a:rPr>
              <a:t>Que la grâce et la paix vous soient multipliées par la connaissance de Dieu et de Jésus notre Seigneur, comme sa divine puissance nous a donné tout ce qui </a:t>
            </a:r>
            <a:r>
              <a:rPr lang="fr-FR" sz="2200" i="1" dirty="0">
                <a:effectLst/>
                <a:latin typeface="Lucida Grande"/>
                <a:ea typeface="Lucida Grande"/>
                <a:cs typeface="Lucida Grande"/>
                <a:sym typeface="Lucida Grande"/>
              </a:rPr>
              <a:t>concerne</a:t>
            </a:r>
            <a:r>
              <a:rPr lang="fr-FR" sz="2200" dirty="0">
                <a:effectLst/>
                <a:latin typeface="Lucida Grande"/>
                <a:ea typeface="Lucida Grande"/>
                <a:cs typeface="Lucida Grande"/>
                <a:sym typeface="Lucida Grande"/>
              </a:rPr>
              <a:t> la vie et la piété, par la connaissance de celui qui nous a appelés à la gloire et à la vertu, </a:t>
            </a:r>
            <a:r>
              <a:rPr lang="fr-FR" sz="2200" b="1" dirty="0">
                <a:effectLst/>
                <a:latin typeface="Lucida Grande"/>
                <a:ea typeface="Lucida Grande"/>
                <a:cs typeface="Lucida Grande"/>
                <a:sym typeface="Lucida Grande"/>
              </a:rPr>
              <a:t>par lesquelles des promesses extrêmement grandes et précieuses nous ont été données</a:t>
            </a:r>
            <a:r>
              <a:rPr lang="fr-FR" sz="2200" dirty="0">
                <a:effectLst/>
                <a:latin typeface="Lucida Grande"/>
                <a:ea typeface="Lucida Grande"/>
                <a:cs typeface="Lucida Grande"/>
                <a:sym typeface="Lucida Grande"/>
              </a:rPr>
              <a:t>, afin que par elles vous participiez à la nature divine, ayant échappé à la corruption qui est dans le monde par la convoitise (2 Pierre 1: 2-4).</a:t>
            </a:r>
          </a:p>
          <a:p>
            <a:pPr marL="0" marR="0" lvl="0" indent="0" defTabSz="584200" eaLnBrk="1" fontAlgn="auto" latinLnBrk="0" hangingPunct="1">
              <a:lnSpc>
                <a:spcPct val="100000"/>
              </a:lnSpc>
              <a:spcBef>
                <a:spcPts val="0"/>
              </a:spcBef>
              <a:spcAft>
                <a:spcPts val="0"/>
              </a:spcAft>
              <a:buClrTx/>
              <a:buSzTx/>
              <a:buFontTx/>
              <a:buNone/>
              <a:tabLst/>
              <a:defRPr/>
            </a:pPr>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12289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D’après la citation suivante : « L'orgueil est le monoxyde de carbone du péché. Il vous tue silencieusement et lentement sans que vous le sachiez. » </a:t>
            </a:r>
          </a:p>
          <a:p>
            <a:r>
              <a:rPr lang="fr-FR" sz="2200" dirty="0">
                <a:effectLst/>
                <a:latin typeface="Lucida Grande"/>
                <a:ea typeface="Lucida Grande"/>
                <a:cs typeface="Lucida Grande"/>
                <a:sym typeface="Lucida Grande"/>
              </a:rPr>
              <a:t>Citation de Tim Keller sur les médias sociaux.</a:t>
            </a:r>
          </a:p>
          <a:p>
            <a:endParaRPr lang="en-US" dirty="0"/>
          </a:p>
        </p:txBody>
      </p:sp>
    </p:spTree>
    <p:extLst>
      <p:ext uri="{BB962C8B-B14F-4D97-AF65-F5344CB8AC3E}">
        <p14:creationId xmlns:p14="http://schemas.microsoft.com/office/powerpoint/2010/main" val="187634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Je suis sûre que vous pouvez vous identifier à ces déclarations sur l’orgueil, et peut-être pensez-vous à quelqu'un dans votre vie qui gagnerait à entendre ce message, selon vous, en ce moment. Mais ce séminaire ne concerne pas cette autre personne, ce séminaire s’adresse à vous et moi ! Posons-nous la question : « Y a-t-il de l'orgueil dans mon propre cœur qui pourrait faire obstacle à la bénédiction de Dieu ? »</a:t>
            </a:r>
          </a:p>
          <a:p>
            <a:endParaRPr lang="en-US" dirty="0"/>
          </a:p>
        </p:txBody>
      </p:sp>
    </p:spTree>
    <p:extLst>
      <p:ext uri="{BB962C8B-B14F-4D97-AF65-F5344CB8AC3E}">
        <p14:creationId xmlns:p14="http://schemas.microsoft.com/office/powerpoint/2010/main" val="150628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Le passage suivant du livre </a:t>
            </a:r>
            <a:r>
              <a:rPr lang="fr-FR" sz="2200" i="1" dirty="0">
                <a:effectLst/>
                <a:latin typeface="Lucida Grande"/>
                <a:ea typeface="Lucida Grande"/>
                <a:cs typeface="Lucida Grande"/>
                <a:sym typeface="Lucida Grande"/>
              </a:rPr>
              <a:t>La Puissance de la Grâce</a:t>
            </a:r>
            <a:r>
              <a:rPr lang="fr-FR" sz="2200" dirty="0">
                <a:effectLst/>
                <a:latin typeface="Lucida Grande"/>
                <a:ea typeface="Lucida Grande"/>
                <a:cs typeface="Lucida Grande"/>
                <a:sym typeface="Lucida Grande"/>
              </a:rPr>
              <a:t> met les choses en perspective et nous aide à comprendre plus clairement pourquoi c'est une question si importante dans la vie d'un croyant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a:t>
            </a:r>
          </a:p>
          <a:p>
            <a:r>
              <a:rPr lang="fr-FR" sz="2200" dirty="0">
                <a:effectLst/>
                <a:latin typeface="Lucida Grande"/>
                <a:ea typeface="Lucida Grande"/>
                <a:cs typeface="Lucida Grande"/>
                <a:sym typeface="Lucida Grande"/>
              </a:rPr>
              <a:t>« Aussi insignifiant que puisse paraître tel ou tel acte répréhensible aux yeux des hommes, aucun péché n'est petit aux yeux de Dieu. Le jugement de l'homme est partiel, imparfait ; mais Dieu estime toutes choses comme elles le sont vraiment. L'ivrogne est méprisé et on lui dit que son péché l'exclura du ciel ; </a:t>
            </a:r>
            <a:r>
              <a:rPr lang="fr-FR" sz="2200" b="1" dirty="0">
                <a:effectLst/>
                <a:latin typeface="Lucida Grande"/>
                <a:ea typeface="Lucida Grande"/>
                <a:cs typeface="Lucida Grande"/>
                <a:sym typeface="Lucida Grande"/>
              </a:rPr>
              <a:t>tandis que l'orgueil, l'égoïsme, et la convoitise restent trop souvent sans reproche</a:t>
            </a:r>
            <a:r>
              <a:rPr lang="fr-FR" sz="2200" dirty="0">
                <a:effectLst/>
                <a:latin typeface="Lucida Grande"/>
                <a:ea typeface="Lucida Grande"/>
                <a:cs typeface="Lucida Grande"/>
                <a:sym typeface="Lucida Grande"/>
              </a:rPr>
              <a:t>. Puissance de la Grâce, p. 79</a:t>
            </a:r>
          </a:p>
        </p:txBody>
      </p:sp>
    </p:spTree>
    <p:extLst>
      <p:ext uri="{BB962C8B-B14F-4D97-AF65-F5344CB8AC3E}">
        <p14:creationId xmlns:p14="http://schemas.microsoft.com/office/powerpoint/2010/main" val="355315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Mais ce sont des péchés qui sont particulièrement offensants pour Dieu ; car ils sont contraires à la bienveillance de son caractère, à son amour désintéressé qui est l'atmosphère même de l'univers non déchu. Celui qui tombe dans certains des péchés les plus grossiers peut ressentir un sentiment de honte et de pauvreté et son besoin de la grâce de Christ ; </a:t>
            </a:r>
          </a:p>
        </p:txBody>
      </p:sp>
    </p:spTree>
    <p:extLst>
      <p:ext uri="{BB962C8B-B14F-4D97-AF65-F5344CB8AC3E}">
        <p14:creationId xmlns:p14="http://schemas.microsoft.com/office/powerpoint/2010/main" val="346824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mais l'orgueil ne ressent aucun besoin, et ainsi il ferme le cœur à Christ et les bénédictions infinies qu'Il est prêt à donner. »</a:t>
            </a:r>
          </a:p>
          <a:p>
            <a:r>
              <a:rPr lang="fr-FR" sz="2200" dirty="0">
                <a:effectLst/>
                <a:latin typeface="Lucida Grande"/>
                <a:ea typeface="Lucida Grande"/>
                <a:cs typeface="Lucida Grande"/>
                <a:sym typeface="Lucida Grande"/>
              </a:rPr>
              <a:t>Puissance de la Grâce, p. 79</a:t>
            </a:r>
          </a:p>
          <a:p>
            <a:endParaRPr lang="en-US" dirty="0"/>
          </a:p>
        </p:txBody>
      </p:sp>
    </p:spTree>
    <p:extLst>
      <p:ext uri="{BB962C8B-B14F-4D97-AF65-F5344CB8AC3E}">
        <p14:creationId xmlns:p14="http://schemas.microsoft.com/office/powerpoint/2010/main" val="6984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dirty="0">
                <a:effectLst/>
                <a:latin typeface="Lucida Grande"/>
                <a:ea typeface="Lucida Grande"/>
                <a:cs typeface="Lucida Grande"/>
                <a:sym typeface="Lucida Grande"/>
              </a:rPr>
              <a:t>Vous vous souvenez de ce que nous avons évoqué ce matin ? « Demander à Dieu sa grâce est notre plus grand besoin. » Par conséquent, si nous reconnaissons notre besoin en toute humilité, il y a de l'espoir !</a:t>
            </a:r>
          </a:p>
          <a:p>
            <a:r>
              <a:rPr lang="en-US" sz="2200" dirty="0" err="1">
                <a:effectLst/>
                <a:latin typeface="Lucida Grande"/>
                <a:ea typeface="Lucida Grande"/>
                <a:cs typeface="Lucida Grande"/>
                <a:sym typeface="Lucida Grande"/>
              </a:rPr>
              <a:t>Jésus</a:t>
            </a:r>
            <a:r>
              <a:rPr lang="en-US" sz="2200" dirty="0">
                <a:effectLst/>
                <a:latin typeface="Lucida Grande"/>
                <a:ea typeface="Lucida Grande"/>
                <a:cs typeface="Lucida Grande"/>
                <a:sym typeface="Lucida Grande"/>
              </a:rPr>
              <a:t>-Christ, p. 306</a:t>
            </a:r>
            <a:endParaRPr lang="fr-FR"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10565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Image"/>
          <p:cNvSpPr>
            <a:spLocks noGrp="1"/>
          </p:cNvSpPr>
          <p:nvPr>
            <p:ph type="pic" sz="half" idx="13"/>
          </p:nvPr>
        </p:nvSpPr>
        <p:spPr>
          <a:xfrm>
            <a:off x="7391400" y="27686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87400" y="3657600"/>
            <a:ext cx="11430000" cy="2438400"/>
          </a:xfrm>
          <a:prstGeom prst="rect">
            <a:avLst/>
          </a:prstGeom>
        </p:spPr>
        <p:txBody>
          <a:bodyPr/>
          <a:lstStyle>
            <a:lvl1pPr>
              <a:defRPr cap="all">
                <a:solidFill>
                  <a:srgbClr val="276D6D"/>
                </a:solidFill>
              </a:defRPr>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idx="13"/>
          </p:nvPr>
        </p:nvSpPr>
        <p:spPr>
          <a:xfrm>
            <a:off x="1922503" y="909596"/>
            <a:ext cx="9159794" cy="6096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70"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71" name="Body Level One…"/>
          <p:cNvSpPr txBox="1">
            <a:spLocks noGrp="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Image"/>
          <p:cNvSpPr>
            <a:spLocks noGrp="1"/>
          </p:cNvSpPr>
          <p:nvPr>
            <p:ph type="pic" sz="half" idx="13"/>
          </p:nvPr>
        </p:nvSpPr>
        <p:spPr>
          <a:xfrm>
            <a:off x="7378700" y="2057400"/>
            <a:ext cx="4624754" cy="5715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80" name="Title Text"/>
          <p:cNvSpPr txBox="1">
            <a:spLocks noGrp="1"/>
          </p:cNvSpPr>
          <p:nvPr>
            <p:ph type="title"/>
          </p:nvPr>
        </p:nvSpPr>
        <p:spPr>
          <a:xfrm>
            <a:off x="787400" y="1981200"/>
            <a:ext cx="5270500" cy="3340100"/>
          </a:xfrm>
          <a:prstGeom prst="rect">
            <a:avLst/>
          </a:prstGeom>
        </p:spPr>
        <p:txBody>
          <a:bodyPr anchor="b"/>
          <a:lstStyle>
            <a:lvl1pPr>
              <a:defRPr>
                <a:solidFill>
                  <a:srgbClr val="276D6D"/>
                </a:solidFill>
              </a:defRPr>
            </a:lvl1pPr>
          </a:lstStyle>
          <a:p>
            <a:r>
              <a:t>Title Text</a:t>
            </a:r>
          </a:p>
        </p:txBody>
      </p:sp>
      <p:sp>
        <p:nvSpPr>
          <p:cNvPr id="81" name="Body Level One…"/>
          <p:cNvSpPr txBox="1">
            <a:spLocks noGrp="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Heart where God…"/>
          <p:cNvSpPr/>
          <p:nvPr/>
        </p:nvSpPr>
        <p:spPr>
          <a:xfrm>
            <a:off x="-342901" y="5201325"/>
            <a:ext cx="13690601"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sz="9600">
                <a:solidFill>
                  <a:srgbClr val="000000"/>
                </a:solidFill>
                <a:effectLst>
                  <a:outerShdw blurRad="127000" dist="76200" dir="2700000" rotWithShape="0">
                    <a:srgbClr val="000000">
                      <a:alpha val="75000"/>
                    </a:srgbClr>
                  </a:outerShdw>
                </a:effectLst>
                <a:latin typeface="Cambria"/>
                <a:ea typeface="Cambria"/>
                <a:cs typeface="Cambria"/>
                <a:sym typeface="Cambria"/>
              </a:defRPr>
            </a:pPr>
            <a:r>
              <a:rPr lang="fr-FR" sz="8800" dirty="0"/>
              <a:t>Le cœur dans lequel Dieu</a:t>
            </a:r>
            <a:endParaRPr sz="8800" dirty="0"/>
          </a:p>
          <a:p>
            <a:pPr defTabSz="457200">
              <a:defRPr sz="9600">
                <a:solidFill>
                  <a:srgbClr val="000000"/>
                </a:solidFill>
                <a:effectLst>
                  <a:outerShdw blurRad="127000" dist="76200" dir="2700000" rotWithShape="0">
                    <a:srgbClr val="000000">
                      <a:alpha val="75000"/>
                    </a:srgbClr>
                  </a:outerShdw>
                </a:effectLst>
                <a:latin typeface="Cambria"/>
                <a:ea typeface="Cambria"/>
                <a:cs typeface="Cambria"/>
                <a:sym typeface="Cambria"/>
              </a:defRPr>
            </a:pPr>
            <a:r>
              <a:rPr lang="fr-FR" sz="4800" dirty="0"/>
              <a:t>a</a:t>
            </a:r>
            <a:r>
              <a:rPr lang="fr-FR" sz="4800" dirty="0" smtClean="0"/>
              <a:t>ime </a:t>
            </a:r>
            <a:r>
              <a:rPr lang="fr-FR" sz="4800" dirty="0"/>
              <a:t>habiter </a:t>
            </a:r>
            <a:r>
              <a:rPr sz="4800" dirty="0"/>
              <a:t>!</a:t>
            </a:r>
          </a:p>
        </p:txBody>
      </p:sp>
      <p:grpSp>
        <p:nvGrpSpPr>
          <p:cNvPr id="122" name="lightstock_268389_medium_bhp (1).jpg"/>
          <p:cNvGrpSpPr/>
          <p:nvPr/>
        </p:nvGrpSpPr>
        <p:grpSpPr>
          <a:xfrm rot="21109865">
            <a:off x="1795554" y="949038"/>
            <a:ext cx="4762501" cy="3924301"/>
            <a:chOff x="0" y="0"/>
            <a:chExt cx="4762500" cy="3924300"/>
          </a:xfrm>
        </p:grpSpPr>
        <p:pic>
          <p:nvPicPr>
            <p:cNvPr id="121" name="lightstock_268389_medium_bhp (1).jpg" descr="lightstock_268389_medium_bhp (1).jpg"/>
            <p:cNvPicPr>
              <a:picLocks/>
            </p:cNvPicPr>
            <p:nvPr/>
          </p:nvPicPr>
          <p:blipFill>
            <a:blip r:embed="rId2"/>
            <a:srcRect l="7048" r="7164" b="34"/>
            <a:stretch>
              <a:fillRect/>
            </a:stretch>
          </p:blipFill>
          <p:spPr>
            <a:xfrm rot="-4">
              <a:off x="215899" y="140857"/>
              <a:ext cx="4330701" cy="3364344"/>
            </a:xfrm>
            <a:prstGeom prst="rect">
              <a:avLst/>
            </a:prstGeom>
            <a:ln>
              <a:noFill/>
            </a:ln>
            <a:effectLst/>
          </p:spPr>
        </p:pic>
        <p:pic>
          <p:nvPicPr>
            <p:cNvPr id="120" name="lightstock_268389_medium_bhp (1).jpg" descr="lightstock_268389_medium_bhp (1).jpg"/>
            <p:cNvPicPr>
              <a:picLocks/>
            </p:cNvPicPr>
            <p:nvPr/>
          </p:nvPicPr>
          <p:blipFill>
            <a:blip r:embed="rId3"/>
            <a:stretch>
              <a:fillRect/>
            </a:stretch>
          </p:blipFill>
          <p:spPr>
            <a:xfrm>
              <a:off x="0" y="0"/>
              <a:ext cx="4762500" cy="3924300"/>
            </a:xfrm>
            <a:prstGeom prst="rect">
              <a:avLst/>
            </a:prstGeom>
            <a:effectLst/>
          </p:spPr>
        </p:pic>
      </p:grpSp>
      <p:grpSp>
        <p:nvGrpSpPr>
          <p:cNvPr id="125" name="lightstock_213429_jpg_bhp.jpg"/>
          <p:cNvGrpSpPr/>
          <p:nvPr/>
        </p:nvGrpSpPr>
        <p:grpSpPr>
          <a:xfrm rot="267770" flipH="1">
            <a:off x="6544056" y="1297888"/>
            <a:ext cx="4876801" cy="3949701"/>
            <a:chOff x="0" y="0"/>
            <a:chExt cx="4876800" cy="3949700"/>
          </a:xfrm>
        </p:grpSpPr>
        <p:pic>
          <p:nvPicPr>
            <p:cNvPr id="124" name="lightstock_213429_jpg_bhp.jpg" descr="lightstock_213429_jpg_bhp.jpg"/>
            <p:cNvPicPr>
              <a:picLocks/>
            </p:cNvPicPr>
            <p:nvPr/>
          </p:nvPicPr>
          <p:blipFill>
            <a:blip r:embed="rId4"/>
            <a:srcRect l="7806" r="7576" b="158"/>
            <a:stretch>
              <a:fillRect/>
            </a:stretch>
          </p:blipFill>
          <p:spPr>
            <a:xfrm rot="-2">
              <a:off x="215900" y="145074"/>
              <a:ext cx="4445001" cy="3385527"/>
            </a:xfrm>
            <a:prstGeom prst="rect">
              <a:avLst/>
            </a:prstGeom>
            <a:ln>
              <a:noFill/>
            </a:ln>
            <a:effectLst/>
          </p:spPr>
        </p:pic>
        <p:pic>
          <p:nvPicPr>
            <p:cNvPr id="123" name="lightstock_213429_jpg_bhp.jpg" descr="lightstock_213429_jpg_bhp.jpg"/>
            <p:cNvPicPr>
              <a:picLocks/>
            </p:cNvPicPr>
            <p:nvPr/>
          </p:nvPicPr>
          <p:blipFill>
            <a:blip r:embed="rId5"/>
            <a:stretch>
              <a:fillRect/>
            </a:stretch>
          </p:blipFill>
          <p:spPr>
            <a:xfrm>
              <a:off x="-1" y="-1"/>
              <a:ext cx="4876801" cy="3949701"/>
            </a:xfrm>
            <a:prstGeom prst="rect">
              <a:avLst/>
            </a:prstGeom>
            <a:effectLst/>
          </p:spPr>
        </p:pic>
      </p:grpSp>
      <p:sp>
        <p:nvSpPr>
          <p:cNvPr id="126" name="General Conference Women’s Ministries…"/>
          <p:cNvSpPr/>
          <p:nvPr/>
        </p:nvSpPr>
        <p:spPr>
          <a:xfrm>
            <a:off x="4114901" y="8350750"/>
            <a:ext cx="4849084"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a:solidFill>
                  <a:srgbClr val="000000"/>
                </a:solidFill>
                <a:latin typeface="Cambria"/>
                <a:ea typeface="Cambria"/>
                <a:cs typeface="Cambria"/>
                <a:sym typeface="Cambria"/>
              </a:defRPr>
            </a:pPr>
            <a:r>
              <a:rPr lang="fr-FR" dirty="0"/>
              <a:t>Ministère des femmes de la Conférence générale</a:t>
            </a:r>
            <a:endParaRPr dirty="0"/>
          </a:p>
          <a:p>
            <a:pPr>
              <a:defRPr sz="1800">
                <a:solidFill>
                  <a:srgbClr val="000000"/>
                </a:solidFill>
                <a:latin typeface="Cambria"/>
                <a:ea typeface="Cambria"/>
                <a:cs typeface="Cambria"/>
                <a:sym typeface="Cambria"/>
              </a:defRPr>
            </a:pPr>
            <a:r>
              <a:rPr lang="fr-FR" dirty="0"/>
              <a:t>Journée internationale de prière des femmes</a:t>
            </a:r>
            <a:endParaRPr dirty="0"/>
          </a:p>
        </p:txBody>
      </p:sp>
      <p:pic>
        <p:nvPicPr>
          <p:cNvPr id="127" name="droppedImage.pdf" descr="droppedImage.pdf"/>
          <p:cNvPicPr>
            <a:picLocks noChangeAspect="1"/>
          </p:cNvPicPr>
          <p:nvPr/>
        </p:nvPicPr>
        <p:blipFill>
          <a:blip r:embed="rId6"/>
          <a:stretch>
            <a:fillRect/>
          </a:stretch>
        </p:blipFill>
        <p:spPr>
          <a:xfrm>
            <a:off x="11109932" y="8404659"/>
            <a:ext cx="914401" cy="711201"/>
          </a:xfrm>
          <a:prstGeom prst="rect">
            <a:avLst/>
          </a:prstGeom>
          <a:ln w="12700">
            <a:miter lim="400000"/>
          </a:ln>
        </p:spPr>
      </p:pic>
      <p:sp>
        <p:nvSpPr>
          <p:cNvPr id="128" name="Afternoon Seminar"/>
          <p:cNvSpPr/>
          <p:nvPr/>
        </p:nvSpPr>
        <p:spPr>
          <a:xfrm rot="240000">
            <a:off x="6760329" y="878173"/>
            <a:ext cx="479618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400">
                <a:solidFill>
                  <a:srgbClr val="000000"/>
                </a:solidFill>
                <a:latin typeface="Calibri"/>
                <a:ea typeface="Calibri"/>
                <a:cs typeface="Calibri"/>
                <a:sym typeface="Calibri"/>
              </a:defRPr>
            </a:lvl1pPr>
          </a:lstStyle>
          <a:p>
            <a:r>
              <a:rPr dirty="0"/>
              <a:t>Afternoon Seminar</a:t>
            </a:r>
            <a:r>
              <a:rPr lang="en-US" dirty="0"/>
              <a:t> by Melody Mason</a:t>
            </a:r>
            <a:endParaRPr dirty="0"/>
          </a:p>
        </p:txBody>
      </p:sp>
      <p:sp>
        <p:nvSpPr>
          <p:cNvPr id="2" name="TextBox 1">
            <a:extLst>
              <a:ext uri="{FF2B5EF4-FFF2-40B4-BE49-F238E27FC236}">
                <a16:creationId xmlns:a16="http://schemas.microsoft.com/office/drawing/2014/main" xmlns="" id="{2B25EB82-6DF6-1540-A440-F249F7C77F55}"/>
              </a:ext>
            </a:extLst>
          </p:cNvPr>
          <p:cNvSpPr txBox="1"/>
          <p:nvPr/>
        </p:nvSpPr>
        <p:spPr>
          <a:xfrm>
            <a:off x="3292668" y="7419835"/>
            <a:ext cx="641946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a:solidFill>
                  <a:schemeClr val="tx2">
                    <a:lumMod val="50000"/>
                  </a:schemeClr>
                </a:solidFill>
                <a:latin typeface="Calibri" panose="020F0502020204030204" pitchFamily="34" charset="0"/>
                <a:cs typeface="Calibri" panose="020F0502020204030204" pitchFamily="34" charset="0"/>
              </a:rPr>
              <a:t>[La </a:t>
            </a:r>
            <a:r>
              <a:rPr lang="en-US" sz="2800" dirty="0" err="1">
                <a:solidFill>
                  <a:schemeClr val="tx2">
                    <a:lumMod val="50000"/>
                  </a:schemeClr>
                </a:solidFill>
                <a:latin typeface="Calibri" panose="020F0502020204030204" pitchFamily="34" charset="0"/>
                <a:cs typeface="Calibri" panose="020F0502020204030204" pitchFamily="34" charset="0"/>
              </a:rPr>
              <a:t>beauté</a:t>
            </a:r>
            <a:r>
              <a:rPr lang="en-US" sz="2800" dirty="0">
                <a:solidFill>
                  <a:schemeClr val="tx2">
                    <a:lumMod val="50000"/>
                  </a:schemeClr>
                </a:solidFill>
                <a:latin typeface="Calibri" panose="020F0502020204030204" pitchFamily="34" charset="0"/>
                <a:cs typeface="Calibri" panose="020F0502020204030204" pitchFamily="34" charset="0"/>
              </a:rPr>
              <a:t> de la contrition et de </a:t>
            </a:r>
            <a:r>
              <a:rPr lang="en-US" sz="2800" dirty="0" err="1">
                <a:solidFill>
                  <a:schemeClr val="tx2">
                    <a:lumMod val="50000"/>
                  </a:schemeClr>
                </a:solidFill>
                <a:latin typeface="Calibri" panose="020F0502020204030204" pitchFamily="34" charset="0"/>
                <a:cs typeface="Calibri" panose="020F0502020204030204" pitchFamily="34" charset="0"/>
              </a:rPr>
              <a:t>l’humilité</a:t>
            </a:r>
            <a:r>
              <a:rPr lang="en-US" sz="2800" dirty="0">
                <a:solidFill>
                  <a:schemeClr val="tx2">
                    <a:lumMod val="50000"/>
                  </a:schemeClr>
                </a:solidFill>
                <a:latin typeface="Calibri" panose="020F0502020204030204" pitchFamily="34" charset="0"/>
                <a:cs typeface="Calibri" panose="020F0502020204030204" pitchFamily="34" charset="0"/>
              </a:rPr>
              <a:t>]</a:t>
            </a:r>
            <a:endParaRPr kumimoji="0" lang="en-US" sz="280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california-desert.jpg" descr="california-desert.jpg"/>
          <p:cNvPicPr>
            <a:picLocks/>
          </p:cNvPicPr>
          <p:nvPr/>
        </p:nvPicPr>
        <p:blipFill>
          <a:blip r:embed="rId3"/>
          <a:stretch>
            <a:fillRect/>
          </a:stretch>
        </p:blipFill>
        <p:spPr>
          <a:xfrm>
            <a:off x="-195356" y="-217311"/>
            <a:ext cx="13703302" cy="10496128"/>
          </a:xfrm>
          <a:prstGeom prst="rect">
            <a:avLst/>
          </a:prstGeom>
        </p:spPr>
      </p:pic>
      <p:sp>
        <p:nvSpPr>
          <p:cNvPr id="159" name="Rectangle"/>
          <p:cNvSpPr/>
          <p:nvPr/>
        </p:nvSpPr>
        <p:spPr>
          <a:xfrm>
            <a:off x="1436595" y="612140"/>
            <a:ext cx="10439400" cy="4864100"/>
          </a:xfrm>
          <a:prstGeom prst="rect">
            <a:avLst/>
          </a:prstGeom>
          <a:blipFill>
            <a:blip r:embed="rId4">
              <a:alphaModFix amt="62000"/>
            </a:blip>
          </a:blipFill>
          <a:ln w="12700">
            <a:miter lim="400000"/>
          </a:ln>
        </p:spPr>
        <p:txBody>
          <a:bodyPr lIns="50800" tIns="50800" rIns="50800" bIns="50800" anchor="ctr"/>
          <a:lstStyle/>
          <a:p>
            <a:pPr>
              <a:defRPr>
                <a:solidFill>
                  <a:srgbClr val="FFFFFF"/>
                </a:solidFill>
              </a:defRPr>
            </a:pPr>
            <a:endParaRPr/>
          </a:p>
        </p:txBody>
      </p:sp>
      <p:sp>
        <p:nvSpPr>
          <p:cNvPr id="160" name="“Our only claim to His mercy is our GREAT NEED!”…"/>
          <p:cNvSpPr/>
          <p:nvPr/>
        </p:nvSpPr>
        <p:spPr>
          <a:xfrm>
            <a:off x="1391397" y="715347"/>
            <a:ext cx="10861563" cy="46576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R="457200" defTabSz="457200">
              <a:defRPr sz="4800">
                <a:solidFill>
                  <a:srgbClr val="000000"/>
                </a:solidFill>
                <a:latin typeface="Cambria"/>
                <a:ea typeface="Cambria"/>
                <a:cs typeface="Cambria"/>
                <a:sym typeface="Cambria"/>
              </a:defRPr>
            </a:pPr>
            <a:r>
              <a:rPr lang="fr-FR" sz="4000" dirty="0"/>
              <a:t>« Demander à Dieu sa grâce est notre</a:t>
            </a:r>
          </a:p>
          <a:p>
            <a:pPr marR="457200" defTabSz="457200">
              <a:defRPr sz="4800">
                <a:solidFill>
                  <a:srgbClr val="000000"/>
                </a:solidFill>
                <a:latin typeface="Cambria"/>
                <a:ea typeface="Cambria"/>
                <a:cs typeface="Cambria"/>
                <a:sym typeface="Cambria"/>
              </a:defRPr>
            </a:pPr>
            <a:r>
              <a:rPr lang="fr-FR" sz="10000" dirty="0">
                <a:latin typeface="Abadi MT Condensed Extra Bold"/>
                <a:ea typeface="Abadi MT Condensed Extra Bold"/>
                <a:cs typeface="Abadi MT Condensed Extra Bold"/>
                <a:sym typeface="Abadi MT Condensed Extra Bold"/>
              </a:rPr>
              <a:t>PLUS GRAND BESOIN !</a:t>
            </a:r>
            <a:r>
              <a:rPr lang="fr-FR" sz="4000" dirty="0">
                <a:latin typeface="Abadi MT Condensed Extra Bold"/>
                <a:ea typeface="Abadi MT Condensed Extra Bold"/>
                <a:cs typeface="Abadi MT Condensed Extra Bold"/>
                <a:sym typeface="Abadi MT Condensed Extra Bold"/>
              </a:rPr>
              <a:t> »</a:t>
            </a:r>
            <a:endParaRPr sz="4000" dirty="0"/>
          </a:p>
          <a:p>
            <a:pPr marR="457200" defTabSz="457200">
              <a:defRPr sz="4800">
                <a:solidFill>
                  <a:srgbClr val="000000"/>
                </a:solidFill>
                <a:latin typeface="Cambria"/>
                <a:ea typeface="Cambria"/>
                <a:cs typeface="Cambria"/>
                <a:sym typeface="Cambria"/>
              </a:defRPr>
            </a:pPr>
            <a:endParaRPr lang="en-US" sz="2800" dirty="0">
              <a:latin typeface="Helvetica"/>
              <a:ea typeface="Helvetica"/>
              <a:cs typeface="Helvetica"/>
              <a:sym typeface="Helvetica"/>
            </a:endParaRPr>
          </a:p>
          <a:p>
            <a:pPr marR="457200" defTabSz="457200">
              <a:defRPr sz="4800">
                <a:solidFill>
                  <a:srgbClr val="000000"/>
                </a:solidFill>
                <a:latin typeface="Cambria"/>
                <a:ea typeface="Cambria"/>
                <a:cs typeface="Cambria"/>
                <a:sym typeface="Cambria"/>
              </a:defRPr>
            </a:pPr>
            <a:r>
              <a:rPr lang="fr-FR" sz="2800" i="1" dirty="0">
                <a:latin typeface="Calibri" panose="020F0502020204030204" pitchFamily="34" charset="0"/>
                <a:ea typeface="Helvetica"/>
                <a:cs typeface="Calibri" panose="020F0502020204030204" pitchFamily="34" charset="0"/>
                <a:sym typeface="Helvetica"/>
              </a:rPr>
              <a:t>Jésus-Christ</a:t>
            </a:r>
            <a:r>
              <a:rPr sz="2800" dirty="0">
                <a:latin typeface="Calibri" panose="020F0502020204030204" pitchFamily="34" charset="0"/>
                <a:cs typeface="Calibri" panose="020F0502020204030204" pitchFamily="34" charset="0"/>
              </a:rPr>
              <a:t>, p. </a:t>
            </a:r>
            <a:r>
              <a:rPr lang="fr-FR" sz="2800" dirty="0">
                <a:latin typeface="Calibri" panose="020F0502020204030204" pitchFamily="34" charset="0"/>
                <a:cs typeface="Calibri" panose="020F0502020204030204" pitchFamily="34" charset="0"/>
              </a:rPr>
              <a:t>306</a:t>
            </a:r>
            <a:endParaRPr sz="2800" dirty="0">
              <a:latin typeface="Calibri" panose="020F0502020204030204" pitchFamily="34" charset="0"/>
              <a:cs typeface="Calibri" panose="020F050202020403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lightstock_50466_medium_bhp (1).jpg" descr="lightstock_50466_medium_bhp (1).jpg"/>
          <p:cNvPicPr>
            <a:picLocks noChangeAspect="1"/>
          </p:cNvPicPr>
          <p:nvPr/>
        </p:nvPicPr>
        <p:blipFill>
          <a:blip r:embed="rId3"/>
          <a:stretch>
            <a:fillRect/>
          </a:stretch>
        </p:blipFill>
        <p:spPr>
          <a:xfrm>
            <a:off x="-812800" y="0"/>
            <a:ext cx="15494001" cy="10329334"/>
          </a:xfrm>
          <a:prstGeom prst="rect">
            <a:avLst/>
          </a:prstGeom>
          <a:ln w="12700">
            <a:miter lim="400000"/>
          </a:ln>
        </p:spPr>
      </p:pic>
      <p:sp>
        <p:nvSpPr>
          <p:cNvPr id="163" name="If you are in the wilderness,…"/>
          <p:cNvSpPr/>
          <p:nvPr/>
        </p:nvSpPr>
        <p:spPr>
          <a:xfrm>
            <a:off x="-493221" y="422448"/>
            <a:ext cx="8978901" cy="5873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000">
                <a:solidFill>
                  <a:srgbClr val="FFFFFF"/>
                </a:solidFill>
                <a:latin typeface="Abadi MT Condensed Extra Bold"/>
                <a:ea typeface="Abadi MT Condensed Extra Bold"/>
                <a:cs typeface="Abadi MT Condensed Extra Bold"/>
                <a:sym typeface="Abadi MT Condensed Extra Bold"/>
              </a:defRPr>
            </a:pPr>
            <a:r>
              <a:rPr lang="fr-FR" dirty="0"/>
              <a:t>Si vous avez le sentiment de vivre dans un désert spirituel embué</a:t>
            </a:r>
            <a:endParaRPr dirty="0"/>
          </a:p>
          <a:p>
            <a:pPr>
              <a:defRPr sz="8500">
                <a:solidFill>
                  <a:srgbClr val="FFFFFF"/>
                </a:solidFill>
                <a:latin typeface="Abadi MT Condensed Extra Bold"/>
                <a:ea typeface="Abadi MT Condensed Extra Bold"/>
                <a:cs typeface="Abadi MT Condensed Extra Bold"/>
                <a:sym typeface="Abadi MT Condensed Extra Bold"/>
              </a:defRPr>
            </a:pPr>
            <a:endParaRPr lang="fr-FR" sz="6000" dirty="0"/>
          </a:p>
          <a:p>
            <a:pPr>
              <a:defRPr sz="8500">
                <a:solidFill>
                  <a:srgbClr val="FFFFFF"/>
                </a:solidFill>
                <a:latin typeface="Abadi MT Condensed Extra Bold"/>
                <a:ea typeface="Abadi MT Condensed Extra Bold"/>
                <a:cs typeface="Abadi MT Condensed Extra Bold"/>
                <a:sym typeface="Abadi MT Condensed Extra Bold"/>
              </a:defRPr>
            </a:pPr>
            <a:r>
              <a:rPr lang="fr-FR" dirty="0"/>
              <a:t>LE LIEU IDÉAL</a:t>
            </a:r>
            <a:endParaRPr dirty="0"/>
          </a:p>
          <a:p>
            <a:pPr>
              <a:defRPr sz="4800">
                <a:solidFill>
                  <a:srgbClr val="FFFFFF"/>
                </a:solidFill>
                <a:latin typeface="Abadi MT Condensed Extra Bold"/>
                <a:ea typeface="Abadi MT Condensed Extra Bold"/>
                <a:cs typeface="Abadi MT Condensed Extra Bold"/>
                <a:sym typeface="Abadi MT Condensed Extra Bold"/>
              </a:defRPr>
            </a:pPr>
            <a:r>
              <a:rPr lang="fr-FR" dirty="0"/>
              <a:t>où Dieu commence</a:t>
            </a:r>
            <a:endParaRPr dirty="0"/>
          </a:p>
          <a:p>
            <a:pPr>
              <a:defRPr sz="9600">
                <a:solidFill>
                  <a:srgbClr val="FFFFFF"/>
                </a:solidFill>
                <a:latin typeface="Abadi MT Condensed Extra Bold"/>
                <a:ea typeface="Abadi MT Condensed Extra Bold"/>
                <a:cs typeface="Abadi MT Condensed Extra Bold"/>
                <a:sym typeface="Abadi MT Condensed Extra Bold"/>
              </a:defRPr>
            </a:pPr>
            <a:r>
              <a:rPr lang="fr-FR" dirty="0"/>
              <a:t>SON ŒUVRE </a:t>
            </a:r>
            <a:r>
              <a:rPr dirty="0"/>
              <a:t>!</a:t>
            </a:r>
          </a:p>
        </p:txBody>
      </p:sp>
      <p:pic>
        <p:nvPicPr>
          <p:cNvPr id="164" name="AdobeStock_75470742.jpg" descr="AdobeStock_75470742.jpg"/>
          <p:cNvPicPr>
            <a:picLocks/>
          </p:cNvPicPr>
          <p:nvPr/>
        </p:nvPicPr>
        <p:blipFill>
          <a:blip r:embed="rId4">
            <a:alphaModFix amt="81000"/>
          </a:blip>
          <a:stretch>
            <a:fillRect/>
          </a:stretch>
        </p:blipFill>
        <p:spPr>
          <a:xfrm>
            <a:off x="14135100" y="3248865"/>
            <a:ext cx="8953501" cy="5819124"/>
          </a:xfrm>
          <a:prstGeom prst="rect">
            <a:avLst/>
          </a:prstGeom>
        </p:spPr>
      </p:pic>
      <p:pic>
        <p:nvPicPr>
          <p:cNvPr id="165" name="flower-858312_1920.jpg" descr="flower-858312_1920.jpg"/>
          <p:cNvPicPr>
            <a:picLocks/>
          </p:cNvPicPr>
          <p:nvPr/>
        </p:nvPicPr>
        <p:blipFill>
          <a:blip r:embed="rId5"/>
          <a:stretch>
            <a:fillRect/>
          </a:stretch>
        </p:blipFill>
        <p:spPr>
          <a:xfrm>
            <a:off x="14135100" y="498302"/>
            <a:ext cx="4610100" cy="3117398"/>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oof Off, Walls Down!"/>
          <p:cNvSpPr/>
          <p:nvPr/>
        </p:nvSpPr>
        <p:spPr>
          <a:xfrm>
            <a:off x="264160" y="670560"/>
            <a:ext cx="12456160" cy="1252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ts val="9700"/>
              </a:lnSpc>
              <a:defRPr sz="6400" b="1">
                <a:solidFill>
                  <a:srgbClr val="000000"/>
                </a:solidFill>
                <a:latin typeface="Calibri"/>
                <a:ea typeface="Calibri"/>
                <a:cs typeface="Calibri"/>
                <a:sym typeface="Calibri"/>
              </a:defRPr>
            </a:lvl1pPr>
          </a:lstStyle>
          <a:p>
            <a:pPr algn="ctr"/>
            <a:r>
              <a:rPr lang="fr-FR" dirty="0"/>
              <a:t>Toiture enlevée</a:t>
            </a:r>
            <a:r>
              <a:rPr dirty="0"/>
              <a:t>, </a:t>
            </a:r>
            <a:r>
              <a:rPr lang="fr-FR" dirty="0"/>
              <a:t>Murs renversés</a:t>
            </a:r>
            <a:r>
              <a:rPr dirty="0"/>
              <a:t>!</a:t>
            </a:r>
          </a:p>
        </p:txBody>
      </p:sp>
      <p:grpSp>
        <p:nvGrpSpPr>
          <p:cNvPr id="170" name="doll house.jpg"/>
          <p:cNvGrpSpPr/>
          <p:nvPr/>
        </p:nvGrpSpPr>
        <p:grpSpPr>
          <a:xfrm rot="118497">
            <a:off x="2362254" y="2429790"/>
            <a:ext cx="8191501" cy="6527801"/>
            <a:chOff x="0" y="0"/>
            <a:chExt cx="8191500" cy="6527800"/>
          </a:xfrm>
        </p:grpSpPr>
        <p:pic>
          <p:nvPicPr>
            <p:cNvPr id="169" name="doll house.jpg" descr="doll house.jpg"/>
            <p:cNvPicPr>
              <a:picLocks/>
            </p:cNvPicPr>
            <p:nvPr/>
          </p:nvPicPr>
          <p:blipFill>
            <a:blip r:embed="rId3"/>
            <a:srcRect l="935" t="32" r="939" b="67"/>
            <a:stretch>
              <a:fillRect/>
            </a:stretch>
          </p:blipFill>
          <p:spPr>
            <a:xfrm>
              <a:off x="215899" y="139699"/>
              <a:ext cx="7759701" cy="5969001"/>
            </a:xfrm>
            <a:prstGeom prst="rect">
              <a:avLst/>
            </a:prstGeom>
            <a:ln>
              <a:noFill/>
            </a:ln>
            <a:effectLst/>
          </p:spPr>
        </p:pic>
        <p:pic>
          <p:nvPicPr>
            <p:cNvPr id="168" name="doll house.jpg" descr="doll house.jpg"/>
            <p:cNvPicPr>
              <a:picLocks/>
            </p:cNvPicPr>
            <p:nvPr/>
          </p:nvPicPr>
          <p:blipFill>
            <a:blip r:embed="rId4"/>
            <a:stretch>
              <a:fillRect/>
            </a:stretch>
          </p:blipFill>
          <p:spPr>
            <a:xfrm>
              <a:off x="0" y="-1"/>
              <a:ext cx="8191501" cy="6527801"/>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t is easy to think we humble ourselves before God: but humility towards men will be the only sufficient proof that our humility before God is real.” - Andrew Murray"/>
          <p:cNvSpPr/>
          <p:nvPr/>
        </p:nvSpPr>
        <p:spPr>
          <a:xfrm>
            <a:off x="386080" y="6979463"/>
            <a:ext cx="12354559"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R="457200" defTabSz="457200">
              <a:defRPr>
                <a:solidFill>
                  <a:srgbClr val="000000"/>
                </a:solidFill>
                <a:latin typeface="Calibri"/>
                <a:ea typeface="Calibri"/>
                <a:cs typeface="Calibri"/>
                <a:sym typeface="Calibri"/>
              </a:defRPr>
            </a:pPr>
            <a:r>
              <a:rPr lang="fr-FR" dirty="0">
                <a:sym typeface="Calibri"/>
              </a:rPr>
              <a:t>« Il est facile de penser que nous nous humilions devant Dieu : mais l'humilité envers les hommes sera la seule preuve suffisante que notre humilité devant Dieu est réelle. » </a:t>
            </a:r>
          </a:p>
          <a:p>
            <a:pPr marR="457200" defTabSz="457200">
              <a:defRPr>
                <a:solidFill>
                  <a:srgbClr val="000000"/>
                </a:solidFill>
                <a:latin typeface="Calibri"/>
                <a:ea typeface="Calibri"/>
                <a:cs typeface="Calibri"/>
                <a:sym typeface="Calibri"/>
              </a:defRPr>
            </a:pPr>
            <a:r>
              <a:rPr sz="2800" dirty="0"/>
              <a:t>Andrew Murray</a:t>
            </a:r>
          </a:p>
        </p:txBody>
      </p:sp>
      <p:grpSp>
        <p:nvGrpSpPr>
          <p:cNvPr id="175" name="lightstock_113230_medium_bhp.jpg"/>
          <p:cNvGrpSpPr/>
          <p:nvPr/>
        </p:nvGrpSpPr>
        <p:grpSpPr>
          <a:xfrm rot="277639">
            <a:off x="5919630" y="990145"/>
            <a:ext cx="6370242" cy="4521201"/>
            <a:chOff x="0" y="0"/>
            <a:chExt cx="6370240" cy="4521200"/>
          </a:xfrm>
        </p:grpSpPr>
        <p:pic>
          <p:nvPicPr>
            <p:cNvPr id="174" name="lightstock_113230_medium_bhp.jpg" descr="lightstock_113230_medium_bhp.jpg"/>
            <p:cNvPicPr>
              <a:picLocks noChangeAspect="1"/>
            </p:cNvPicPr>
            <p:nvPr/>
          </p:nvPicPr>
          <p:blipFill>
            <a:blip r:embed="rId3"/>
            <a:stretch>
              <a:fillRect/>
            </a:stretch>
          </p:blipFill>
          <p:spPr>
            <a:xfrm>
              <a:off x="215900" y="139700"/>
              <a:ext cx="5938441" cy="3962400"/>
            </a:xfrm>
            <a:prstGeom prst="rect">
              <a:avLst/>
            </a:prstGeom>
            <a:ln>
              <a:noFill/>
            </a:ln>
            <a:effectLst/>
          </p:spPr>
        </p:pic>
        <p:pic>
          <p:nvPicPr>
            <p:cNvPr id="173" name="lightstock_113230_medium_bhp.jpg" descr="lightstock_113230_medium_bhp.jpg"/>
            <p:cNvPicPr>
              <a:picLocks/>
            </p:cNvPicPr>
            <p:nvPr/>
          </p:nvPicPr>
          <p:blipFill>
            <a:blip r:embed="rId4"/>
            <a:stretch>
              <a:fillRect/>
            </a:stretch>
          </p:blipFill>
          <p:spPr>
            <a:xfrm>
              <a:off x="0" y="0"/>
              <a:ext cx="6370241" cy="4521200"/>
            </a:xfrm>
            <a:prstGeom prst="rect">
              <a:avLst/>
            </a:prstGeom>
            <a:effectLst/>
          </p:spPr>
        </p:pic>
      </p:grpSp>
      <p:grpSp>
        <p:nvGrpSpPr>
          <p:cNvPr id="178" name="doll house.jpg"/>
          <p:cNvGrpSpPr/>
          <p:nvPr/>
        </p:nvGrpSpPr>
        <p:grpSpPr>
          <a:xfrm rot="21462561">
            <a:off x="872428" y="2283002"/>
            <a:ext cx="5956301" cy="4610101"/>
            <a:chOff x="0" y="0"/>
            <a:chExt cx="5956300" cy="4610100"/>
          </a:xfrm>
        </p:grpSpPr>
        <p:pic>
          <p:nvPicPr>
            <p:cNvPr id="177" name="doll house.jpg" descr="doll house.jpg"/>
            <p:cNvPicPr>
              <a:picLocks/>
            </p:cNvPicPr>
            <p:nvPr/>
          </p:nvPicPr>
          <p:blipFill>
            <a:blip r:embed="rId5"/>
            <a:srcRect l="938" t="32" r="936" b="261"/>
            <a:stretch>
              <a:fillRect/>
            </a:stretch>
          </p:blipFill>
          <p:spPr>
            <a:xfrm>
              <a:off x="215900" y="139700"/>
              <a:ext cx="5524501" cy="4051301"/>
            </a:xfrm>
            <a:prstGeom prst="rect">
              <a:avLst/>
            </a:prstGeom>
            <a:ln>
              <a:noFill/>
            </a:ln>
            <a:effectLst/>
          </p:spPr>
        </p:pic>
        <p:pic>
          <p:nvPicPr>
            <p:cNvPr id="176" name="doll house.jpg" descr="doll house.jpg"/>
            <p:cNvPicPr>
              <a:picLocks/>
            </p:cNvPicPr>
            <p:nvPr/>
          </p:nvPicPr>
          <p:blipFill>
            <a:blip r:embed="rId6"/>
            <a:stretch>
              <a:fillRect/>
            </a:stretch>
          </p:blipFill>
          <p:spPr>
            <a:xfrm>
              <a:off x="-1" y="0"/>
              <a:ext cx="5956301" cy="4610100"/>
            </a:xfrm>
            <a:prstGeom prst="rect">
              <a:avLst/>
            </a:prstGeom>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Let the proud spirit bow in humiliation.…"/>
          <p:cNvSpPr/>
          <p:nvPr/>
        </p:nvSpPr>
        <p:spPr>
          <a:xfrm>
            <a:off x="182880" y="5033577"/>
            <a:ext cx="12639040" cy="441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defRPr sz="4000">
                <a:solidFill>
                  <a:srgbClr val="000000"/>
                </a:solidFill>
                <a:latin typeface="Calibri"/>
                <a:ea typeface="Calibri"/>
                <a:cs typeface="Calibri"/>
                <a:sym typeface="Calibri"/>
              </a:defRPr>
            </a:pPr>
            <a:r>
              <a:rPr lang="fr-FR" sz="4000" dirty="0">
                <a:sym typeface="Calibri"/>
              </a:rPr>
              <a:t>Que l'esprit orgueilleux s'incline dans l'humiliation. Que le cœur dur soit brisé. Ne caressez plus et ne vous apitoyez plus sur votre sort. Regarde, ô regarde Celui que nos péchés ont transpercé. Voyez-le descendre, pas à pas, le chemin de l'humiliation pour nous élever ; s'abaisser jusqu'à ce qu'il ne puisse plus descendre, et tout cela pour nous sauver, nous qui sommes tombés par le péché ! …</a:t>
            </a:r>
            <a:endParaRPr dirty="0"/>
          </a:p>
        </p:txBody>
      </p:sp>
      <p:sp>
        <p:nvSpPr>
          <p:cNvPr id="181" name="Roof off,…"/>
          <p:cNvSpPr/>
          <p:nvPr/>
        </p:nvSpPr>
        <p:spPr>
          <a:xfrm>
            <a:off x="0" y="1549400"/>
            <a:ext cx="6502400" cy="208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6400" b="1">
                <a:solidFill>
                  <a:srgbClr val="000000"/>
                </a:solidFill>
                <a:latin typeface="Calibri"/>
                <a:ea typeface="Calibri"/>
                <a:cs typeface="Calibri"/>
                <a:sym typeface="Calibri"/>
              </a:defRPr>
            </a:pPr>
            <a:r>
              <a:rPr lang="fr-FR" dirty="0"/>
              <a:t>Toiture enlevée,</a:t>
            </a:r>
            <a:r>
              <a:rPr dirty="0"/>
              <a:t> </a:t>
            </a:r>
          </a:p>
          <a:p>
            <a:pPr>
              <a:defRPr sz="6400" b="1">
                <a:solidFill>
                  <a:srgbClr val="000000"/>
                </a:solidFill>
                <a:latin typeface="Calibri"/>
                <a:ea typeface="Calibri"/>
                <a:cs typeface="Calibri"/>
                <a:sym typeface="Calibri"/>
              </a:defRPr>
            </a:pPr>
            <a:r>
              <a:rPr lang="fr-FR" dirty="0"/>
              <a:t>Murs renversés.</a:t>
            </a:r>
            <a:r>
              <a:rPr dirty="0"/>
              <a:t>..</a:t>
            </a:r>
          </a:p>
        </p:txBody>
      </p:sp>
      <p:grpSp>
        <p:nvGrpSpPr>
          <p:cNvPr id="184" name="CrossShine.jpg"/>
          <p:cNvGrpSpPr/>
          <p:nvPr/>
        </p:nvGrpSpPr>
        <p:grpSpPr>
          <a:xfrm rot="21462561" flipH="1">
            <a:off x="6202354" y="866001"/>
            <a:ext cx="4834997" cy="3924301"/>
            <a:chOff x="0" y="0"/>
            <a:chExt cx="4834995" cy="3924300"/>
          </a:xfrm>
        </p:grpSpPr>
        <p:pic>
          <p:nvPicPr>
            <p:cNvPr id="183" name="CrossShine.jpg" descr="CrossShine.jpg"/>
            <p:cNvPicPr>
              <a:picLocks noChangeAspect="1"/>
            </p:cNvPicPr>
            <p:nvPr/>
          </p:nvPicPr>
          <p:blipFill>
            <a:blip r:embed="rId3"/>
            <a:srcRect l="1046" t="175" r="828"/>
            <a:stretch>
              <a:fillRect/>
            </a:stretch>
          </p:blipFill>
          <p:spPr>
            <a:xfrm>
              <a:off x="215900" y="139700"/>
              <a:ext cx="4403196" cy="3359579"/>
            </a:xfrm>
            <a:prstGeom prst="rect">
              <a:avLst/>
            </a:prstGeom>
            <a:ln>
              <a:noFill/>
            </a:ln>
            <a:effectLst/>
          </p:spPr>
        </p:pic>
        <p:pic>
          <p:nvPicPr>
            <p:cNvPr id="182" name="CrossShine.jpg" descr="CrossShine.jpg"/>
            <p:cNvPicPr>
              <a:picLocks/>
            </p:cNvPicPr>
            <p:nvPr/>
          </p:nvPicPr>
          <p:blipFill>
            <a:blip r:embed="rId4"/>
            <a:stretch>
              <a:fillRect/>
            </a:stretch>
          </p:blipFill>
          <p:spPr>
            <a:xfrm>
              <a:off x="0" y="0"/>
              <a:ext cx="4834996" cy="3924300"/>
            </a:xfrm>
            <a:prstGeom prst="rect">
              <a:avLst/>
            </a:prstGeom>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hy will we be so indifferent, so cold, so formal, so proud, so self-sufficient? Who of us is faithfully following the Pattern? Who of us has instituted and continued the warfare against pride of heart? Who of us has, in good earnest, brought himself to wrestle with selfishness until it should no longer dwell in the heart and be revealed in the life?”…"/>
          <p:cNvSpPr/>
          <p:nvPr/>
        </p:nvSpPr>
        <p:spPr>
          <a:xfrm>
            <a:off x="1195875" y="1891267"/>
            <a:ext cx="10350501" cy="7304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dirty="0">
                <a:solidFill>
                  <a:srgbClr val="000000"/>
                </a:solidFill>
              </a:rPr>
              <a:t>…Pourquoi serions-nous si indifférents, si froids, si formels, si fiers, si autosuffisants ? Qui d'entre nous suit fidèlement le Modèle ? Qui d'entre nous a institué et poursuivi la guerre contre l'orgueil du cœur ? Qui d'entre nous s'est, pour de bon, amené à lutter contre l'égoïsme jusqu'à ce qu'il ne réside plus dans le cœur et se révèle dans la vie ? </a:t>
            </a:r>
          </a:p>
          <a:p>
            <a:r>
              <a:rPr lang="fr-FR" dirty="0">
                <a:solidFill>
                  <a:srgbClr val="000000"/>
                </a:solidFill>
              </a:rPr>
              <a:t>  </a:t>
            </a:r>
          </a:p>
          <a:p>
            <a:r>
              <a:rPr lang="fr-FR" i="1" dirty="0">
                <a:solidFill>
                  <a:srgbClr val="000000"/>
                </a:solidFill>
              </a:rPr>
              <a:t>Vous recevrez une Puissance, p.78</a:t>
            </a:r>
          </a:p>
          <a:p>
            <a:endParaRPr lang="fr-FR" dirty="0">
              <a:solidFill>
                <a:srgbClr val="000000"/>
              </a:solidFill>
            </a:endParaRPr>
          </a:p>
          <a:p>
            <a:r>
              <a:rPr lang="fr-FR" dirty="0">
                <a:solidFill>
                  <a:srgbClr val="000000"/>
                </a:solidFill>
              </a:rPr>
              <a:t>Laissez-moi vous raconter une histoire !</a:t>
            </a:r>
          </a:p>
          <a:p>
            <a:endParaRPr lang="fr-FR" dirty="0">
              <a:solidFill>
                <a:srgbClr val="000000"/>
              </a:solidFill>
            </a:endParaRPr>
          </a:p>
          <a:p>
            <a:pPr defTabSz="457200">
              <a:defRPr>
                <a:solidFill>
                  <a:srgbClr val="000000"/>
                </a:solidFill>
                <a:latin typeface="Calibri"/>
                <a:ea typeface="Calibri"/>
                <a:cs typeface="Calibri"/>
                <a:sym typeface="Calibri"/>
              </a:defRPr>
            </a:pP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rrie Ten Boom’s Testimony"/>
          <p:cNvSpPr/>
          <p:nvPr/>
        </p:nvSpPr>
        <p:spPr>
          <a:xfrm>
            <a:off x="-444501" y="7173515"/>
            <a:ext cx="13690601" cy="791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44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lang="fr-FR" dirty="0"/>
              <a:t>Le témoignage de </a:t>
            </a:r>
            <a:r>
              <a:rPr dirty="0"/>
              <a:t>Corrie Ten Boom </a:t>
            </a:r>
          </a:p>
        </p:txBody>
      </p:sp>
      <p:grpSp>
        <p:nvGrpSpPr>
          <p:cNvPr id="191" name="Main pic CTB small.jpg"/>
          <p:cNvGrpSpPr/>
          <p:nvPr/>
        </p:nvGrpSpPr>
        <p:grpSpPr>
          <a:xfrm>
            <a:off x="4381500" y="1343881"/>
            <a:ext cx="4025901" cy="4904519"/>
            <a:chOff x="0" y="0"/>
            <a:chExt cx="4025900" cy="4904518"/>
          </a:xfrm>
        </p:grpSpPr>
        <p:pic>
          <p:nvPicPr>
            <p:cNvPr id="190" name="Main pic CTB small.jpg" descr="Main pic CTB small.jpg"/>
            <p:cNvPicPr>
              <a:picLocks noChangeAspect="1"/>
            </p:cNvPicPr>
            <p:nvPr/>
          </p:nvPicPr>
          <p:blipFill>
            <a:blip r:embed="rId3"/>
            <a:stretch>
              <a:fillRect/>
            </a:stretch>
          </p:blipFill>
          <p:spPr>
            <a:xfrm>
              <a:off x="215900" y="139699"/>
              <a:ext cx="3594101" cy="4345719"/>
            </a:xfrm>
            <a:prstGeom prst="rect">
              <a:avLst/>
            </a:prstGeom>
            <a:ln>
              <a:noFill/>
            </a:ln>
            <a:effectLst/>
          </p:spPr>
        </p:pic>
        <p:pic>
          <p:nvPicPr>
            <p:cNvPr id="189" name="Main pic CTB small.jpg" descr="Main pic CTB small.jpg"/>
            <p:cNvPicPr>
              <a:picLocks/>
            </p:cNvPicPr>
            <p:nvPr/>
          </p:nvPicPr>
          <p:blipFill>
            <a:blip r:embed="rId4"/>
            <a:stretch>
              <a:fillRect/>
            </a:stretch>
          </p:blipFill>
          <p:spPr>
            <a:xfrm>
              <a:off x="0" y="-1"/>
              <a:ext cx="4025901" cy="4904519"/>
            </a:xfrm>
            <a:prstGeom prst="rect">
              <a:avLst/>
            </a:prstGeom>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o be broken is the beginning of revival. It is painful, it is humiliating, but it is the only way.”"/>
          <p:cNvSpPr/>
          <p:nvPr/>
        </p:nvSpPr>
        <p:spPr>
          <a:xfrm>
            <a:off x="1424475" y="3640947"/>
            <a:ext cx="10147301" cy="2459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lnSpc>
                <a:spcPct val="107916"/>
              </a:lnSpc>
              <a:spcBef>
                <a:spcPts val="800"/>
              </a:spcBef>
              <a:defRPr sz="4800">
                <a:solidFill>
                  <a:srgbClr val="000000"/>
                </a:solidFill>
                <a:latin typeface="Calibri"/>
                <a:ea typeface="Calibri"/>
                <a:cs typeface="Calibri"/>
                <a:sym typeface="Calibri"/>
              </a:defRPr>
            </a:lvl1pPr>
          </a:lstStyle>
          <a:p>
            <a:r>
              <a:rPr lang="fr-FR" dirty="0"/>
              <a:t>« Être brisé est le début du renouveau. C'est douloureux, c'est humiliant, mais c'est le seul moyen. »</a:t>
            </a:r>
          </a:p>
        </p:txBody>
      </p:sp>
      <p:sp>
        <p:nvSpPr>
          <p:cNvPr id="194" name="- Roy Hession"/>
          <p:cNvSpPr/>
          <p:nvPr/>
        </p:nvSpPr>
        <p:spPr>
          <a:xfrm>
            <a:off x="4963886" y="6864311"/>
            <a:ext cx="26026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400">
                <a:solidFill>
                  <a:srgbClr val="000000"/>
                </a:solidFill>
                <a:latin typeface="Calibri"/>
                <a:ea typeface="Calibri"/>
                <a:cs typeface="Calibri"/>
                <a:sym typeface="Calibri"/>
              </a:defRPr>
            </a:lvl1pPr>
          </a:lstStyle>
          <a:p>
            <a:r>
              <a:rPr lang="en-US" dirty="0"/>
              <a:t> </a:t>
            </a:r>
            <a:r>
              <a:rPr lang="en-US" sz="2800" dirty="0"/>
              <a:t>- </a:t>
            </a:r>
            <a:r>
              <a:rPr sz="2800" dirty="0"/>
              <a:t>Roy </a:t>
            </a:r>
            <a:r>
              <a:rPr sz="2800" dirty="0" err="1"/>
              <a:t>Hession</a:t>
            </a:r>
            <a:endParaRPr sz="28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What is true brokenness?"/>
          <p:cNvSpPr/>
          <p:nvPr/>
        </p:nvSpPr>
        <p:spPr>
          <a:xfrm>
            <a:off x="223520" y="3834269"/>
            <a:ext cx="1251712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6400">
                <a:solidFill>
                  <a:srgbClr val="000000"/>
                </a:solidFill>
                <a:latin typeface="Calibri"/>
                <a:ea typeface="Calibri"/>
                <a:cs typeface="Calibri"/>
                <a:sym typeface="Calibri"/>
              </a:defRPr>
            </a:lvl1pPr>
          </a:lstStyle>
          <a:p>
            <a:r>
              <a:rPr lang="fr-FR" dirty="0"/>
              <a:t>Qu’est-ce que la véritable contrition</a:t>
            </a:r>
            <a:r>
              <a:rPr dirty="0"/>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rue brokenness is a moment-by-moment lifestyle of agreeing with God about the true condition of my heart and life—not as everyone else thinks it is but as He knows it to be. Brokenness is the shattering of my self-will—the absolute surrender of my will to the will of God. It is saying, ‘Yes, Lord!’—no resistance, no chafing, no stubbornness—simply submitting myself [no matter the pain or cost] to His direction and will in my life.”…"/>
          <p:cNvSpPr/>
          <p:nvPr/>
        </p:nvSpPr>
        <p:spPr>
          <a:xfrm>
            <a:off x="838200" y="2089666"/>
            <a:ext cx="11315700" cy="6196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dirty="0">
                <a:solidFill>
                  <a:srgbClr val="000000"/>
                </a:solidFill>
              </a:rPr>
              <a:t>La véritable contrition est un style de vie qui consiste à être d'accord avec Dieu, à chaque instant, sur la véritable condition de mon cœur et de ma vie, </a:t>
            </a:r>
            <a:r>
              <a:rPr lang="fr-FR" b="1" dirty="0">
                <a:solidFill>
                  <a:srgbClr val="000000"/>
                </a:solidFill>
              </a:rPr>
              <a:t>non pas comme tout le monde le pense, mais comme Il le sait. </a:t>
            </a:r>
            <a:r>
              <a:rPr lang="fr-FR" dirty="0">
                <a:solidFill>
                  <a:srgbClr val="000000"/>
                </a:solidFill>
              </a:rPr>
              <a:t>La contrition est le bouleversement de ma volonté, l'abandon absolu de ma volonté à celle de Dieu. C'est dire, « Oui, Seigneur », sans aucune résistance, aucun énervement, aucun entêtement, simplement me soumettre à sa direction et à sa volonté dans ma vie qu’importe la douleur ou le prix à payer.</a:t>
            </a:r>
          </a:p>
          <a:p>
            <a:endParaRPr lang="fr-FR" dirty="0">
              <a:solidFill>
                <a:srgbClr val="000000"/>
              </a:solidFill>
            </a:endParaRPr>
          </a:p>
          <a:p>
            <a:r>
              <a:rPr lang="en-US" i="1" dirty="0">
                <a:solidFill>
                  <a:srgbClr val="000000"/>
                </a:solidFill>
              </a:rPr>
              <a:t>Nancy Demoss, Brokenness, p. 44</a:t>
            </a:r>
            <a:endParaRPr lang="fr-FR" i="1" dirty="0">
              <a:solidFill>
                <a:srgbClr val="000000"/>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or thus says the High and Lofty One Who inhabits eternity, whose name is Holy: ‘I dwell in the high and holy place, With him who has a contrite and humble spirit, To revive the spirit of the humble, And to revive the heart of the contrite ones.’ ”…"/>
          <p:cNvSpPr/>
          <p:nvPr/>
        </p:nvSpPr>
        <p:spPr>
          <a:xfrm>
            <a:off x="1206500" y="2880161"/>
            <a:ext cx="10972800" cy="39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dirty="0">
                <a:solidFill>
                  <a:srgbClr val="000000"/>
                </a:solidFill>
              </a:rPr>
              <a:t>« Car ainsi parle le Très-Haut, Dont la demeure est éternelle et dont le nom est saint : J'habite dans les lieux élevés et dans la sainteté ; Mais je suis avec l'homme contrit et humilié, Afin de ranimer les esprits humiliés, Afin de ranimer les cœurs contrits. » </a:t>
            </a:r>
          </a:p>
          <a:p>
            <a:endParaRPr lang="fr-FR" dirty="0">
              <a:solidFill>
                <a:srgbClr val="000000"/>
              </a:solidFill>
            </a:endParaRPr>
          </a:p>
          <a:p>
            <a:r>
              <a:rPr lang="fr-FR" dirty="0">
                <a:solidFill>
                  <a:srgbClr val="000000"/>
                </a:solidFill>
              </a:rPr>
              <a:t>Esaïe 57:15</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We shall often have to bow down to weep at the feet of Jesus, because of our shortcomings and mistakes. But we are not to be discouraged… As we distrust our own power, we shall trust the power of our Redeemer.”…"/>
          <p:cNvSpPr/>
          <p:nvPr/>
        </p:nvSpPr>
        <p:spPr>
          <a:xfrm>
            <a:off x="548640" y="1956832"/>
            <a:ext cx="11826240" cy="5827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fr-FR" dirty="0">
                <a:solidFill>
                  <a:srgbClr val="000000"/>
                </a:solidFill>
              </a:rPr>
              <a:t>« Nous devrons souvent nous prosterner pour pleurer aux pieds de Jésus, à cause de nos défauts et de nos erreurs ; mais nous ne devons pas nous décourager...</a:t>
            </a:r>
          </a:p>
          <a:p>
            <a:r>
              <a:rPr lang="fr-FR" dirty="0">
                <a:solidFill>
                  <a:srgbClr val="000000"/>
                </a:solidFill>
              </a:rPr>
              <a:t> </a:t>
            </a:r>
          </a:p>
          <a:p>
            <a:r>
              <a:rPr lang="fr-FR" dirty="0">
                <a:solidFill>
                  <a:srgbClr val="000000"/>
                </a:solidFill>
              </a:rPr>
              <a:t>Comme nous nous méfions de notre propre pouvoir, nous ferons confiance à la puissance de Christ, notre Rédempteur. »</a:t>
            </a:r>
          </a:p>
          <a:p>
            <a:endParaRPr lang="en-US" dirty="0">
              <a:solidFill>
                <a:srgbClr val="000000"/>
              </a:solidFill>
            </a:endParaRPr>
          </a:p>
          <a:p>
            <a:endParaRPr lang="en-US" dirty="0">
              <a:solidFill>
                <a:srgbClr val="000000"/>
              </a:solidFill>
            </a:endParaRPr>
          </a:p>
          <a:p>
            <a:r>
              <a:rPr lang="en-US" i="1" dirty="0">
                <a:solidFill>
                  <a:srgbClr val="000000"/>
                </a:solidFill>
              </a:rPr>
              <a:t>Le Meilleur </a:t>
            </a:r>
            <a:r>
              <a:rPr lang="en-US" i="1" dirty="0" err="1">
                <a:solidFill>
                  <a:srgbClr val="000000"/>
                </a:solidFill>
              </a:rPr>
              <a:t>Chemin</a:t>
            </a:r>
            <a:r>
              <a:rPr lang="en-US" i="1" dirty="0">
                <a:solidFill>
                  <a:srgbClr val="000000"/>
                </a:solidFill>
              </a:rPr>
              <a:t>, p.61</a:t>
            </a:r>
            <a:endParaRPr lang="fr-FR" i="1" dirty="0">
              <a:solidFill>
                <a:srgbClr val="000000"/>
              </a:solidFill>
            </a:endParaRPr>
          </a:p>
          <a:p>
            <a:pPr marR="457200" defTabSz="457200">
              <a:defRPr sz="4800">
                <a:solidFill>
                  <a:srgbClr val="000000"/>
                </a:solidFill>
                <a:latin typeface="Calibri"/>
                <a:ea typeface="Calibri"/>
                <a:cs typeface="Calibri"/>
                <a:sym typeface="Calibri"/>
              </a:defRPr>
            </a:pP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he Beauty of Brokenness &amp; Humility"/>
          <p:cNvSpPr/>
          <p:nvPr/>
        </p:nvSpPr>
        <p:spPr>
          <a:xfrm>
            <a:off x="3522416" y="1128772"/>
            <a:ext cx="595996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dirty="0"/>
              <a:t>The Beauty of</a:t>
            </a:r>
            <a:r>
              <a:rPr lang="en-US" dirty="0"/>
              <a:t> </a:t>
            </a:r>
            <a:r>
              <a:rPr dirty="0"/>
              <a:t>Humility</a:t>
            </a:r>
          </a:p>
        </p:txBody>
      </p:sp>
      <p:pic>
        <p:nvPicPr>
          <p:cNvPr id="2" name="Image 1"/>
          <p:cNvPicPr>
            <a:picLocks noChangeAspect="1"/>
          </p:cNvPicPr>
          <p:nvPr/>
        </p:nvPicPr>
        <p:blipFill>
          <a:blip r:embed="rId2"/>
          <a:stretch>
            <a:fillRect/>
          </a:stretch>
        </p:blipFill>
        <p:spPr>
          <a:xfrm>
            <a:off x="345440" y="317512"/>
            <a:ext cx="12252960" cy="9057786"/>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he Beauty…"/>
          <p:cNvSpPr/>
          <p:nvPr/>
        </p:nvSpPr>
        <p:spPr>
          <a:xfrm>
            <a:off x="2171140" y="3909010"/>
            <a:ext cx="8425383" cy="1592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800">
                <a:solidFill>
                  <a:srgbClr val="000000"/>
                </a:solidFill>
                <a:latin typeface="Zapfino"/>
                <a:ea typeface="Zapfino"/>
                <a:cs typeface="Zapfino"/>
                <a:sym typeface="Zapfino"/>
              </a:defRPr>
            </a:pPr>
            <a:r>
              <a:rPr lang="fr-FR" dirty="0"/>
              <a:t>La beauté</a:t>
            </a:r>
            <a:endParaRPr dirty="0"/>
          </a:p>
          <a:p>
            <a:pPr>
              <a:defRPr sz="4800" b="1">
                <a:solidFill>
                  <a:srgbClr val="000000"/>
                </a:solidFill>
                <a:latin typeface="Calibri"/>
                <a:ea typeface="Calibri"/>
                <a:cs typeface="Calibri"/>
                <a:sym typeface="Calibri"/>
              </a:defRPr>
            </a:pPr>
            <a:r>
              <a:rPr lang="fr-FR" dirty="0"/>
              <a:t>De la contrition et de l’humilité </a:t>
            </a:r>
            <a:r>
              <a:rPr dirty="0"/>
              <a:t>!</a:t>
            </a:r>
          </a:p>
        </p:txBody>
      </p:sp>
      <p:sp>
        <p:nvSpPr>
          <p:cNvPr id="207" name="[The full Version!]"/>
          <p:cNvSpPr/>
          <p:nvPr/>
        </p:nvSpPr>
        <p:spPr>
          <a:xfrm>
            <a:off x="4416145" y="7031355"/>
            <a:ext cx="3935373"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0000"/>
                </a:solidFill>
                <a:latin typeface="Calibri"/>
                <a:ea typeface="Calibri"/>
                <a:cs typeface="Calibri"/>
                <a:sym typeface="Calibri"/>
              </a:defRPr>
            </a:lvl1pPr>
          </a:lstStyle>
          <a:p>
            <a:r>
              <a:rPr dirty="0"/>
              <a:t>[</a:t>
            </a:r>
            <a:r>
              <a:rPr lang="fr-FR" dirty="0"/>
              <a:t>Version complète </a:t>
            </a:r>
            <a:r>
              <a:rPr dirty="0"/>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 Proud self-filled people see all the good they do and feel worthy of Salvation.…"/>
          <p:cNvSpPr/>
          <p:nvPr/>
        </p:nvSpPr>
        <p:spPr>
          <a:xfrm>
            <a:off x="575310" y="2593559"/>
            <a:ext cx="1184148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voient tout le bien qu'ils font et se sentent dignes du Salut</a:t>
            </a:r>
            <a:r>
              <a:rPr lang="fr-FR" dirty="0">
                <a:solidFill>
                  <a:srgbClr val="000000"/>
                </a:solidFill>
              </a:rPr>
              <a:t>. </a:t>
            </a:r>
          </a:p>
          <a:p>
            <a:pPr marL="571500" lvl="0" indent="-571500" algn="l">
              <a:buFont typeface="Arial" panose="020B0604020202020204" pitchFamily="34" charset="0"/>
              <a:buChar char="•"/>
            </a:pPr>
            <a:r>
              <a:rPr lang="fr-FR" dirty="0">
                <a:solidFill>
                  <a:srgbClr val="000000"/>
                </a:solidFill>
              </a:rPr>
              <a:t>Les humbles, désintéressés savent que ce n'est que par la justice de Christ qu'ils peuvent obtenir le Salut. </a:t>
            </a:r>
          </a:p>
        </p:txBody>
      </p:sp>
      <p:sp>
        <p:nvSpPr>
          <p:cNvPr id="210" name="• Proud self-filled people feel confident and proud of how much they know.…"/>
          <p:cNvSpPr/>
          <p:nvPr/>
        </p:nvSpPr>
        <p:spPr>
          <a:xfrm>
            <a:off x="723900" y="7164705"/>
            <a:ext cx="115443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endParaRPr b="1" dirty="0"/>
          </a:p>
        </p:txBody>
      </p:sp>
      <p:sp>
        <p:nvSpPr>
          <p:cNvPr id="211" name="Slide 1"/>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1</a:t>
            </a:r>
          </a:p>
        </p:txBody>
      </p:sp>
      <p:sp>
        <p:nvSpPr>
          <p:cNvPr id="212" name="Pride versus Humility!"/>
          <p:cNvSpPr/>
          <p:nvPr/>
        </p:nvSpPr>
        <p:spPr>
          <a:xfrm>
            <a:off x="2850765" y="1097022"/>
            <a:ext cx="6583534"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fr-FR" dirty="0"/>
              <a:t>Orgueil contre Humilité </a:t>
            </a:r>
            <a:r>
              <a:rPr dirty="0"/>
              <a:t>! </a:t>
            </a:r>
          </a:p>
        </p:txBody>
      </p:sp>
      <p:sp>
        <p:nvSpPr>
          <p:cNvPr id="2" name="Rectangle 1">
            <a:extLst>
              <a:ext uri="{FF2B5EF4-FFF2-40B4-BE49-F238E27FC236}">
                <a16:creationId xmlns:a16="http://schemas.microsoft.com/office/drawing/2014/main" xmlns="" id="{0A53C0A3-DAEF-4582-9194-C2F5D4C507E4}"/>
              </a:ext>
            </a:extLst>
          </p:cNvPr>
          <p:cNvSpPr/>
          <p:nvPr/>
        </p:nvSpPr>
        <p:spPr>
          <a:xfrm>
            <a:off x="426720" y="5947705"/>
            <a:ext cx="12151360" cy="2434000"/>
          </a:xfrm>
          <a:prstGeom prst="rect">
            <a:avLst/>
          </a:prstGeom>
        </p:spPr>
        <p:txBody>
          <a:bodyPr wrap="square">
            <a:spAutoFit/>
          </a:bodyPr>
          <a:lstStyle/>
          <a:p>
            <a:pPr marL="571500" lvl="0" indent="-571500" algn="just">
              <a:lnSpc>
                <a:spcPct val="107000"/>
              </a:lnSpc>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orgueilleux, remplis d'eux-mêmes sont confiants et fiers de tout ce qu'ils savent</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fr-FR"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571500" lvl="0" indent="-571500" algn="just">
              <a:lnSpc>
                <a:spcPct val="107000"/>
              </a:lnSpc>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humbles, désintéressées se sentent humiliées par tout ce qu'ils ont encore à apprendre.</a:t>
            </a:r>
            <a:endParaRPr lang="fr-FR"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 Proud self-filled people thank God that they aren’t like the world around them.…"/>
          <p:cNvSpPr/>
          <p:nvPr/>
        </p:nvSpPr>
        <p:spPr>
          <a:xfrm>
            <a:off x="723900" y="1745060"/>
            <a:ext cx="11544300"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remercient Dieu de ne pas être comme le monde qui les entoure</a:t>
            </a:r>
            <a:r>
              <a:rPr lang="fr-FR" dirty="0">
                <a:solidFill>
                  <a:srgbClr val="000000"/>
                </a:solidFill>
              </a:rPr>
              <a:t>. </a:t>
            </a:r>
          </a:p>
          <a:p>
            <a:pPr marL="571500" lvl="0" indent="-571500" algn="l">
              <a:buFont typeface="Arial" panose="020B0604020202020204" pitchFamily="34" charset="0"/>
              <a:buChar char="•"/>
            </a:pPr>
            <a:r>
              <a:rPr lang="fr-FR" dirty="0">
                <a:solidFill>
                  <a:srgbClr val="000000"/>
                </a:solidFill>
              </a:rPr>
              <a:t>Les humbles, désintéressés réalisent que l'« orgueil » lui-même est aussi mortel que les péchés du monde.</a:t>
            </a:r>
          </a:p>
          <a:p>
            <a:pPr marL="457200" marR="457200" indent="-228600" algn="l" defTabSz="457200">
              <a:defRPr b="1">
                <a:solidFill>
                  <a:srgbClr val="000000"/>
                </a:solidFill>
                <a:latin typeface="Calibri"/>
                <a:ea typeface="Calibri"/>
                <a:cs typeface="Calibri"/>
                <a:sym typeface="Calibri"/>
              </a:defRPr>
            </a:pPr>
            <a:endParaRPr b="1" dirty="0"/>
          </a:p>
        </p:txBody>
      </p:sp>
      <p:sp>
        <p:nvSpPr>
          <p:cNvPr id="215" name="• Proud self-filled people carry grudges because they have difficulty saying, “I was wrong. Will you forgive me?”…"/>
          <p:cNvSpPr/>
          <p:nvPr/>
        </p:nvSpPr>
        <p:spPr>
          <a:xfrm>
            <a:off x="406400" y="5485210"/>
            <a:ext cx="11861800"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t>Les orgueilleux, imbus d’eux-mêmes sont rancuniers parce qu'il leur est difficile de dire : « J'ai eu tort. Excuse-moi ! » </a:t>
            </a:r>
            <a:endParaRPr lang="fr-FR" dirty="0"/>
          </a:p>
          <a:p>
            <a:pPr marL="571500" lvl="0" indent="-571500" algn="l">
              <a:buFont typeface="Arial" panose="020B0604020202020204" pitchFamily="34" charset="0"/>
              <a:buChar char="•"/>
            </a:pPr>
            <a:r>
              <a:rPr lang="fr-FR" dirty="0"/>
              <a:t>Les humbles, désintéressés sont prompts à dire : « Je suis désolé(e), réglons le problème tout de suite. »</a:t>
            </a:r>
          </a:p>
          <a:p>
            <a:pPr marL="228600" marR="457200" algn="l" defTabSz="457200">
              <a:defRPr b="1">
                <a:solidFill>
                  <a:srgbClr val="000000"/>
                </a:solidFill>
                <a:latin typeface="Calibri"/>
                <a:ea typeface="Calibri"/>
                <a:cs typeface="Calibri"/>
                <a:sym typeface="Calibri"/>
              </a:defRPr>
            </a:pPr>
            <a:endParaRPr dirty="0"/>
          </a:p>
        </p:txBody>
      </p:sp>
      <p:sp>
        <p:nvSpPr>
          <p:cNvPr id="216" name="Slide 2"/>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 Proud self-filled people tend to focus on the failures and weaknesses of others, and are unmoved by others brokenness.…"/>
          <p:cNvSpPr/>
          <p:nvPr/>
        </p:nvSpPr>
        <p:spPr>
          <a:xfrm>
            <a:off x="406400" y="1722060"/>
            <a:ext cx="11544300"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ont tendance à se focaliser sur les échecs et les faiblesses des autres et ne sont pas émues par la contrition de l’autre.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désintéressées sont pleinement conscients de leurs propres faiblesses, ressentent un grand besoin spirituel et sont touchés par ceux qui ont le cœur brisé. </a:t>
            </a:r>
          </a:p>
        </p:txBody>
      </p:sp>
      <p:sp>
        <p:nvSpPr>
          <p:cNvPr id="219" name="• Proud self-filled people have to prove they are right and save face even when they are wrong.…"/>
          <p:cNvSpPr/>
          <p:nvPr/>
        </p:nvSpPr>
        <p:spPr>
          <a:xfrm>
            <a:off x="406400" y="5451912"/>
            <a:ext cx="12192000" cy="39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2" indent="-571500" algn="l">
              <a:buFont typeface="Arial" panose="020B0604020202020204" pitchFamily="34" charset="0"/>
              <a:buChar char="•"/>
            </a:pPr>
            <a:r>
              <a:rPr lang="fr-FR" b="1" dirty="0">
                <a:solidFill>
                  <a:srgbClr val="000000"/>
                </a:solidFill>
              </a:rPr>
              <a:t>Les orgueilleux, remplis d'eux-mêmes doivent prouver qu’ils ont raison et sauver la face même lorsqu'ils ont tort. </a:t>
            </a:r>
            <a:endParaRPr lang="fr-FR" dirty="0">
              <a:solidFill>
                <a:srgbClr val="000000"/>
              </a:solidFill>
            </a:endParaRPr>
          </a:p>
          <a:p>
            <a:pPr marL="571500" lvl="2" indent="-571500" algn="l">
              <a:buFont typeface="Arial" panose="020B0604020202020204" pitchFamily="34" charset="0"/>
              <a:buChar char="•"/>
            </a:pPr>
            <a:r>
              <a:rPr lang="fr-FR" dirty="0">
                <a:solidFill>
                  <a:srgbClr val="000000"/>
                </a:solidFill>
              </a:rPr>
              <a:t>Les humbles et désintéressés sont prêts à céder le « droit d'avoir raison » dans des situations même lorsqu'elles ont raison, car ils sont plus soucieux d'être justes devant Dieu que d'être justes devant les hommes.</a:t>
            </a:r>
          </a:p>
          <a:p>
            <a:pPr lvl="2" algn="l"/>
            <a:r>
              <a:rPr lang="fr-FR" dirty="0"/>
              <a:t> </a:t>
            </a:r>
          </a:p>
        </p:txBody>
      </p:sp>
      <p:sp>
        <p:nvSpPr>
          <p:cNvPr id="220" name="Slide 3"/>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3</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 Proud self-filled people are selfishly protective of personal space, time, and their reputation.…"/>
          <p:cNvSpPr/>
          <p:nvPr/>
        </p:nvSpPr>
        <p:spPr>
          <a:xfrm>
            <a:off x="723900" y="914063"/>
            <a:ext cx="11544300"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sont égoïstement protecteurs de leur espace personnel, du temps et de leur réputation.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ont un esprit de générosité et sont prêts à être dérangés, permettant à Dieu de protéger leur espace, leur temps et leur réputation. </a:t>
            </a:r>
          </a:p>
          <a:p>
            <a:pPr marR="457200" algn="l" defTabSz="457200">
              <a:defRPr>
                <a:solidFill>
                  <a:srgbClr val="000000"/>
                </a:solidFill>
                <a:latin typeface="Calibri"/>
                <a:ea typeface="Calibri"/>
                <a:cs typeface="Calibri"/>
                <a:sym typeface="Calibri"/>
              </a:defRPr>
            </a:pPr>
            <a:endParaRPr dirty="0">
              <a:solidFill>
                <a:srgbClr val="000000"/>
              </a:solidFill>
            </a:endParaRPr>
          </a:p>
          <a:p>
            <a:pPr marL="228600" marR="457200" algn="l" defTabSz="457200">
              <a:defRPr b="1">
                <a:solidFill>
                  <a:srgbClr val="000000"/>
                </a:solidFill>
                <a:latin typeface="Calibri"/>
                <a:ea typeface="Calibri"/>
                <a:cs typeface="Calibri"/>
                <a:sym typeface="Calibri"/>
              </a:defRPr>
            </a:pPr>
            <a:endParaRPr b="1" dirty="0"/>
          </a:p>
        </p:txBody>
      </p:sp>
      <p:sp>
        <p:nvSpPr>
          <p:cNvPr id="223" name="• Proud self-filled people are too busy to notice or reach out to the “small people” in their lives, those who can’t benefit them in some specific way.…"/>
          <p:cNvSpPr/>
          <p:nvPr/>
        </p:nvSpPr>
        <p:spPr>
          <a:xfrm>
            <a:off x="723900" y="4654213"/>
            <a:ext cx="11544300"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sont trop occupés pour remarquer ou se soucier des « petites personnes » dans leur vie, ils ne peuvent leur apporter une aide bien précise.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désintéressés cherchent toujours à servir et à exercer un ministère même auprès des « plus petits », comme Jésus l’a fait.</a:t>
            </a:r>
          </a:p>
          <a:p>
            <a:pPr marL="457200" marR="457200" indent="-228600" algn="l" defTabSz="457200">
              <a:defRPr b="1">
                <a:solidFill>
                  <a:srgbClr val="000000"/>
                </a:solidFill>
                <a:latin typeface="Calibri"/>
                <a:ea typeface="Calibri"/>
                <a:cs typeface="Calibri"/>
                <a:sym typeface="Calibri"/>
              </a:defRPr>
            </a:pPr>
            <a:endParaRPr b="1" dirty="0"/>
          </a:p>
        </p:txBody>
      </p:sp>
      <p:sp>
        <p:nvSpPr>
          <p:cNvPr id="224" name="Slide 4"/>
          <p:cNvSpPr/>
          <p:nvPr/>
        </p:nvSpPr>
        <p:spPr>
          <a:xfrm>
            <a:off x="10720403" y="698500"/>
            <a:ext cx="151224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4</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 Proud self-filled people desire to be recognized and applauded, and they covet promotions, trophies and awards.…"/>
          <p:cNvSpPr/>
          <p:nvPr/>
        </p:nvSpPr>
        <p:spPr>
          <a:xfrm>
            <a:off x="723900" y="1468061"/>
            <a:ext cx="11544300"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désirent être reconnus et applaudis, et ils convoitent les promotions, les trophées et les prix.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désintéressés cherchent à être fidèles pour que la gloire de Dieu soit vue, et elles évitent la reconnaissance ou les applaudissements.</a:t>
            </a:r>
          </a:p>
        </p:txBody>
      </p:sp>
      <p:sp>
        <p:nvSpPr>
          <p:cNvPr id="227" name="• Proud self-filled people are quick to flaunt their titles and great achievements and feel entitled to special treatment.…"/>
          <p:cNvSpPr/>
          <p:nvPr/>
        </p:nvSpPr>
        <p:spPr>
          <a:xfrm>
            <a:off x="723900" y="5436811"/>
            <a:ext cx="11544300"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sont prompts à agiter leurs titres et leurs grandes réalisations et se sentent en droit de recevoir un traitement spécial.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n'ont pas besoin de parler de leurs titres ou de leurs réalisations. Ils se contentent de passer inaperçus tant que Dieu obtient la gloire.</a:t>
            </a:r>
          </a:p>
        </p:txBody>
      </p:sp>
      <p:sp>
        <p:nvSpPr>
          <p:cNvPr id="228" name="Slide 5"/>
          <p:cNvSpPr/>
          <p:nvPr/>
        </p:nvSpPr>
        <p:spPr>
          <a:xfrm>
            <a:off x="10720402" y="69850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5</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 Proud self-filled people use their life and any influence they’ve received as a stage to showcase themselves.…"/>
          <p:cNvSpPr/>
          <p:nvPr/>
        </p:nvSpPr>
        <p:spPr>
          <a:xfrm>
            <a:off x="304800" y="711358"/>
            <a:ext cx="11544300" cy="39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utilisent leur vie et toute influence reçue comme une scène pour se mettre en valeur.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utilisent la scène et l'influence que Dieu a donnée pour chercher à exalter Christ et s'assurer qu'il est le seul à être vu.</a:t>
            </a:r>
          </a:p>
          <a:p>
            <a:pPr marR="457200" algn="l" defTabSz="457200">
              <a:defRPr i="1">
                <a:solidFill>
                  <a:srgbClr val="000000"/>
                </a:solidFill>
                <a:latin typeface="Calibri"/>
                <a:ea typeface="Calibri"/>
                <a:cs typeface="Calibri"/>
                <a:sym typeface="Calibri"/>
              </a:defRPr>
            </a:pPr>
            <a:endParaRPr dirty="0"/>
          </a:p>
        </p:txBody>
      </p:sp>
      <p:sp>
        <p:nvSpPr>
          <p:cNvPr id="231" name="• Proud self-filled people have difficulty serving and submitting to others, and they are especially prone to criticize and murmur against those in positions of authority or leadership.…"/>
          <p:cNvSpPr/>
          <p:nvPr/>
        </p:nvSpPr>
        <p:spPr>
          <a:xfrm>
            <a:off x="304800" y="4354215"/>
            <a:ext cx="12537440" cy="564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ont des difficultés à servir et à se soumettre aux autres, et ils sont particulièrement enclins à critiquer et à murmurer contre ceux qui sont en position d'autorité ou de leadership.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tout comme Jésus, servent tout le monde dans l'humilité, sans égard au statut ou à la position. Ils élèvent ceux qui ne peuvent leur apporter aucun avantage, tout en cherchant respectueusement à tenir les bras de ceux qui sont en position d'autorité. </a:t>
            </a:r>
          </a:p>
          <a:p>
            <a:pPr marL="457200" marR="457200" indent="-228600" algn="l" defTabSz="457200">
              <a:defRPr b="1">
                <a:solidFill>
                  <a:srgbClr val="000000"/>
                </a:solidFill>
                <a:latin typeface="Calibri"/>
                <a:ea typeface="Calibri"/>
                <a:cs typeface="Calibri"/>
                <a:sym typeface="Calibri"/>
              </a:defRPr>
            </a:pPr>
            <a:endParaRPr b="1" dirty="0"/>
          </a:p>
        </p:txBody>
      </p:sp>
      <p:sp>
        <p:nvSpPr>
          <p:cNvPr id="232" name="Slide 6"/>
          <p:cNvSpPr/>
          <p:nvPr/>
        </p:nvSpPr>
        <p:spPr>
          <a:xfrm>
            <a:off x="11045522" y="255944"/>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rPr dirty="0"/>
              <a:t>Slide 6</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 Proud self-filled people are always thinking about the good things they do for God, and how the church or ministry couldn’t do without them.…"/>
          <p:cNvSpPr/>
          <p:nvPr/>
        </p:nvSpPr>
        <p:spPr>
          <a:xfrm>
            <a:off x="365754" y="865743"/>
            <a:ext cx="12273292" cy="39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pensent toujours aux bonnes choses qu'ils font pour Dieu, et comment l'église ou le ministère ne pourrait pas se passer d'eux.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réalisent que sans Dieu, ils ne peuvent rien faire qui accorde de l’importance pour son Royaume. Ils font preuve d’humilité simplement pour être utilisés là où le besoin se fait sentir.</a:t>
            </a:r>
          </a:p>
        </p:txBody>
      </p:sp>
      <p:sp>
        <p:nvSpPr>
          <p:cNvPr id="235" name="• Proud self-filled people are often cold, distant, rigid, unforgiving and unapproachable. When misunderstandings occur, they wait for others to make the first move.…"/>
          <p:cNvSpPr/>
          <p:nvPr/>
        </p:nvSpPr>
        <p:spPr>
          <a:xfrm>
            <a:off x="365754" y="5194558"/>
            <a:ext cx="12273292"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sont souvent froids, distants, rigides, impitoyables et inaccessibles. Lorsque des malentendus surviennent, ils attendent que les autres fassent le premier pas.</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sont chaleureux, aimants, avenants, accueillants, sont prompts à pardonner et faciles à satisfaire. Ils sont prompts à faire amende honorable.</a:t>
            </a:r>
          </a:p>
          <a:p>
            <a:pPr marL="457200" marR="457200" indent="-228600" algn="l" defTabSz="457200">
              <a:defRPr b="1">
                <a:solidFill>
                  <a:srgbClr val="000000"/>
                </a:solidFill>
                <a:latin typeface="Calibri"/>
                <a:ea typeface="Calibri"/>
                <a:cs typeface="Calibri"/>
                <a:sym typeface="Calibri"/>
              </a:defRPr>
            </a:pPr>
            <a:endParaRPr b="1" dirty="0"/>
          </a:p>
        </p:txBody>
      </p:sp>
      <p:sp>
        <p:nvSpPr>
          <p:cNvPr id="236" name="Slide 7"/>
          <p:cNvSpPr/>
          <p:nvPr/>
        </p:nvSpPr>
        <p:spPr>
          <a:xfrm>
            <a:off x="11126802" y="317499"/>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rPr dirty="0"/>
              <a:t>Slide 7</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2464368" y="1262122"/>
            <a:ext cx="7864332"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fr-FR" dirty="0"/>
              <a:t>Caractéristiques de l’orgueil </a:t>
            </a:r>
            <a:r>
              <a:rPr dirty="0"/>
              <a:t>!</a:t>
            </a:r>
          </a:p>
        </p:txBody>
      </p:sp>
      <p:sp>
        <p:nvSpPr>
          <p:cNvPr id="140" name="“Pride doesn’t listen, it already knows.”"/>
          <p:cNvSpPr/>
          <p:nvPr/>
        </p:nvSpPr>
        <p:spPr>
          <a:xfrm>
            <a:off x="311931" y="2979606"/>
            <a:ext cx="11684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lang="fr-FR" dirty="0"/>
              <a:t>« L'orgueil n'écoute pas, il sait déjà. » </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 Proud self-filled people are often defensive when criticized, and don’t want others to know when they have made a mistake or done wrong.…"/>
          <p:cNvSpPr/>
          <p:nvPr/>
        </p:nvSpPr>
        <p:spPr>
          <a:xfrm>
            <a:off x="284480" y="1201361"/>
            <a:ext cx="12496800"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sont souvent sur la défensive lorsqu'ils sont critiqués, et ne veulent pas que les autres sachent quand ils ont fait une erreur ou ont mal fait.</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désintéressées reçoivent la critique avec un cœur humble et ouvert et en font un moyen pour grandir. Ils ne sont pas trop inquiets lorsque les autres voient leurs échecs.</a:t>
            </a:r>
          </a:p>
        </p:txBody>
      </p:sp>
      <p:sp>
        <p:nvSpPr>
          <p:cNvPr id="239" name="• Proud self-filled people tend to walk alone and have difficulty sharing their spiritual struggles and needs with others.…"/>
          <p:cNvSpPr/>
          <p:nvPr/>
        </p:nvSpPr>
        <p:spPr>
          <a:xfrm>
            <a:off x="284480" y="4821714"/>
            <a:ext cx="12334240"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ont tendance à marcher seuls et éprouvent des difficultés à partager leurs luttes spirituelles et leurs besoins avec les autres.</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acceptent de s’ouvrir, sont vulnérables et vrais devant les autres. Ils ne s'inquiètent pas de paraître faibles, mais veulent être authentiques de manière à ce que la force de Dieu puisse être glorifiée même dans leurs moments de faiblesse. </a:t>
            </a:r>
          </a:p>
          <a:p>
            <a:pPr marL="457200" marR="457200" indent="-228600" algn="l" defTabSz="457200">
              <a:defRPr b="1">
                <a:solidFill>
                  <a:srgbClr val="000000"/>
                </a:solidFill>
                <a:latin typeface="Calibri"/>
                <a:ea typeface="Calibri"/>
                <a:cs typeface="Calibri"/>
                <a:sym typeface="Calibri"/>
              </a:defRPr>
            </a:pPr>
            <a:endParaRPr dirty="0">
              <a:solidFill>
                <a:srgbClr val="000000"/>
              </a:solidFill>
            </a:endParaRPr>
          </a:p>
        </p:txBody>
      </p:sp>
      <p:sp>
        <p:nvSpPr>
          <p:cNvPr id="240" name="Slide 8"/>
          <p:cNvSpPr/>
          <p:nvPr/>
        </p:nvSpPr>
        <p:spPr>
          <a:xfrm>
            <a:off x="11106476" y="304601"/>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t>Slide 8</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 Proud self-filled people, when confessing sins to God, tend to confess in vague generalities. “Dear God, please forgive me for all my sins.”…"/>
          <p:cNvSpPr/>
          <p:nvPr/>
        </p:nvSpPr>
        <p:spPr>
          <a:xfrm>
            <a:off x="284480" y="996117"/>
            <a:ext cx="12720320"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lorsqu'ils confessent leurs péchés à Dieu, ont tendance à les confesser en général de façon vague. « Cher Dieu, pardonne-moi tous mes péchés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lorsqu'ils confessent des péchés à Dieu, confessent toujours des péchés spécifiques. « Cher Dieu, pardonne-moi pour ___________. »</a:t>
            </a:r>
          </a:p>
        </p:txBody>
      </p:sp>
      <p:sp>
        <p:nvSpPr>
          <p:cNvPr id="243" name="• Proud self-filled people are concerned with being respectable and not a spectacle, and thus they often live a self-righteous façade.…"/>
          <p:cNvSpPr/>
          <p:nvPr/>
        </p:nvSpPr>
        <p:spPr>
          <a:xfrm>
            <a:off x="723900" y="6986905"/>
            <a:ext cx="1154430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marR="457200" indent="-228600" algn="l" defTabSz="457200">
              <a:defRPr b="1">
                <a:solidFill>
                  <a:srgbClr val="000000"/>
                </a:solidFill>
                <a:latin typeface="Calibri"/>
                <a:ea typeface="Calibri"/>
                <a:cs typeface="Calibri"/>
                <a:sym typeface="Calibri"/>
              </a:defRPr>
            </a:pPr>
            <a:endParaRPr b="1" dirty="0"/>
          </a:p>
        </p:txBody>
      </p:sp>
      <p:sp>
        <p:nvSpPr>
          <p:cNvPr id="244" name="Slide 9"/>
          <p:cNvSpPr/>
          <p:nvPr/>
        </p:nvSpPr>
        <p:spPr>
          <a:xfrm>
            <a:off x="11187756" y="178970"/>
            <a:ext cx="151224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rPr dirty="0"/>
              <a:t>Slide 9</a:t>
            </a:r>
          </a:p>
        </p:txBody>
      </p:sp>
      <p:sp>
        <p:nvSpPr>
          <p:cNvPr id="2" name="Rectangle 1">
            <a:extLst>
              <a:ext uri="{FF2B5EF4-FFF2-40B4-BE49-F238E27FC236}">
                <a16:creationId xmlns:a16="http://schemas.microsoft.com/office/drawing/2014/main" xmlns="" id="{2C7E53AE-5F92-4A24-A347-A37155E21293}"/>
              </a:ext>
            </a:extLst>
          </p:cNvPr>
          <p:cNvSpPr/>
          <p:nvPr/>
        </p:nvSpPr>
        <p:spPr>
          <a:xfrm>
            <a:off x="284480" y="5177114"/>
            <a:ext cx="12415520" cy="3619581"/>
          </a:xfrm>
          <a:prstGeom prst="rect">
            <a:avLst/>
          </a:prstGeom>
        </p:spPr>
        <p:txBody>
          <a:bodyPr wrap="square">
            <a:spAutoFit/>
          </a:bodyPr>
          <a:lstStyle/>
          <a:p>
            <a:pPr marL="571500" lvl="0" indent="-571500" algn="just">
              <a:lnSpc>
                <a:spcPct val="107000"/>
              </a:lnSpc>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orgueilleux, remplis d'eux-mêmes sont soucieux d'être respectables et non pas un spectacle, et c'est pourquoi elles vivent souvent une façade d'autosatisfaction. </a:t>
            </a:r>
            <a:endParaRPr lang="fr-FR"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571500" lvl="0" indent="-571500" algn="just">
              <a:lnSpc>
                <a:spcPct val="107000"/>
              </a:lnSpc>
              <a:buFont typeface="Arial" panose="020B0604020202020204" pitchFamily="34" charset="0"/>
              <a:buChar char="•"/>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humbles et désintéressés sont plus soucieux d'être justes devant Dieu. Ils évitent toute forme d'hypocrisie ou de double vie</a:t>
            </a:r>
            <a:r>
              <a:rPr lang="fr-FR" dirty="0">
                <a:solidFill>
                  <a:srgbClr val="000000"/>
                </a:solidFill>
                <a:latin typeface="Georgia" panose="02040502050405020303" pitchFamily="18" charset="0"/>
                <a:ea typeface="Calibri" panose="020F0502020204030204" pitchFamily="34" charset="0"/>
                <a:cs typeface="Calibri" panose="020F0502020204030204" pitchFamily="34" charset="0"/>
              </a:rPr>
              <a:t>.</a:t>
            </a:r>
            <a:endParaRPr lang="fr-FR"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 Proud self-filled people compare themselves to others and feel deserving of honor and salvation.…"/>
          <p:cNvSpPr/>
          <p:nvPr/>
        </p:nvSpPr>
        <p:spPr>
          <a:xfrm>
            <a:off x="284479" y="951905"/>
            <a:ext cx="12339463" cy="39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se comparent aux autres et se sentent mériter l'honneur et le salut.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reconnaissent leur véritable condition de pécheur et louent Dieu pour avoir envoyé son Fils afin que, bien que ne le méritant pas, ils puissent recevoir le salut et l'honneur.</a:t>
            </a:r>
          </a:p>
          <a:p>
            <a:pPr marL="457200" marR="457200" indent="-228600" algn="l" defTabSz="457200">
              <a:defRPr b="1">
                <a:solidFill>
                  <a:srgbClr val="000000"/>
                </a:solidFill>
                <a:latin typeface="Calibri"/>
                <a:ea typeface="Calibri"/>
                <a:cs typeface="Calibri"/>
                <a:sym typeface="Calibri"/>
              </a:defRPr>
            </a:pPr>
            <a:endParaRPr dirty="0"/>
          </a:p>
        </p:txBody>
      </p:sp>
      <p:sp>
        <p:nvSpPr>
          <p:cNvPr id="247" name="• Proud self-filled people think they are pretty much ok, but they are blind to their true heart condition.…"/>
          <p:cNvSpPr/>
          <p:nvPr/>
        </p:nvSpPr>
        <p:spPr>
          <a:xfrm>
            <a:off x="284480" y="5652989"/>
            <a:ext cx="1272032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anose="020B0604020202020204" pitchFamily="34" charset="0"/>
              <a:buChar char="•"/>
            </a:pPr>
            <a:r>
              <a:rPr lang="fr-FR" b="1" dirty="0">
                <a:solidFill>
                  <a:srgbClr val="000000"/>
                </a:solidFill>
              </a:rPr>
              <a:t>Les orgueilleux, remplis d'eux-mêmes pensent qu'ils vont bien, mais ils sont aveugles face au véritable état de leur cœur. </a:t>
            </a:r>
            <a:endParaRPr lang="fr-FR" dirty="0">
              <a:solidFill>
                <a:srgbClr val="000000"/>
              </a:solidFill>
            </a:endParaRPr>
          </a:p>
          <a:p>
            <a:pPr marL="571500" lvl="0" indent="-571500" algn="l">
              <a:buFont typeface="Arial" panose="020B0604020202020204" pitchFamily="34" charset="0"/>
              <a:buChar char="•"/>
            </a:pPr>
            <a:r>
              <a:rPr lang="fr-FR" dirty="0">
                <a:solidFill>
                  <a:srgbClr val="000000"/>
                </a:solidFill>
              </a:rPr>
              <a:t>Les humbles et désintéressés formulent cette prière : « Dieu soit miséricordieux envers moi, qui suis un pécheur ! »</a:t>
            </a:r>
          </a:p>
        </p:txBody>
      </p:sp>
      <p:sp>
        <p:nvSpPr>
          <p:cNvPr id="248" name="Slide 10"/>
          <p:cNvSpPr/>
          <p:nvPr/>
        </p:nvSpPr>
        <p:spPr>
          <a:xfrm>
            <a:off x="10857426" y="215899"/>
            <a:ext cx="1766517"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rPr dirty="0"/>
              <a:t>Slide 10</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 Proud self-filled people don’t think they need revival, but they think everyone else does. (In fact, right about now, they are making a mental list of all those who need to read this list.)…"/>
          <p:cNvSpPr/>
          <p:nvPr/>
        </p:nvSpPr>
        <p:spPr>
          <a:xfrm>
            <a:off x="723900" y="3223755"/>
            <a:ext cx="1154430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457200" algn="l" defTabSz="457200">
              <a:defRPr>
                <a:solidFill>
                  <a:srgbClr val="000000"/>
                </a:solidFill>
                <a:latin typeface="Calibri"/>
                <a:ea typeface="Calibri"/>
                <a:cs typeface="Calibri"/>
                <a:sym typeface="Calibri"/>
              </a:defRPr>
            </a:pPr>
            <a:endParaRPr dirty="0"/>
          </a:p>
          <a:p>
            <a:pPr marL="457200" marR="457200" indent="-228600" algn="l" defTabSz="457200">
              <a:defRPr i="1">
                <a:solidFill>
                  <a:srgbClr val="000000"/>
                </a:solidFill>
                <a:latin typeface="Calibri"/>
                <a:ea typeface="Calibri"/>
                <a:cs typeface="Calibri"/>
                <a:sym typeface="Calibri"/>
              </a:defRPr>
            </a:pPr>
            <a:endParaRPr b="1" dirty="0"/>
          </a:p>
        </p:txBody>
      </p:sp>
      <p:sp>
        <p:nvSpPr>
          <p:cNvPr id="251" name="“Will You not revive us again,…"/>
          <p:cNvSpPr/>
          <p:nvPr/>
        </p:nvSpPr>
        <p:spPr>
          <a:xfrm>
            <a:off x="1854200" y="6797259"/>
            <a:ext cx="866140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marR="457200" defTabSz="457200">
              <a:defRPr i="1">
                <a:solidFill>
                  <a:srgbClr val="000000"/>
                </a:solidFill>
                <a:latin typeface="Calibri"/>
                <a:ea typeface="Calibri"/>
                <a:cs typeface="Calibri"/>
                <a:sym typeface="Calibri"/>
              </a:defRPr>
            </a:pPr>
            <a:r>
              <a:rPr lang="fr-FR" i="1" dirty="0">
                <a:sym typeface="Calibri"/>
              </a:rPr>
              <a:t>« Ne nous rendras-tu pas à la vie, Afin que ton peuple se réjouisse en toi ? » </a:t>
            </a:r>
          </a:p>
          <a:p>
            <a:pPr marL="228600" marR="457200" defTabSz="457200">
              <a:defRPr i="1">
                <a:solidFill>
                  <a:srgbClr val="000000"/>
                </a:solidFill>
                <a:latin typeface="Calibri"/>
                <a:ea typeface="Calibri"/>
                <a:cs typeface="Calibri"/>
                <a:sym typeface="Calibri"/>
              </a:defRPr>
            </a:pPr>
            <a:endParaRPr lang="fr-FR" i="1" dirty="0">
              <a:sym typeface="Calibri"/>
            </a:endParaRPr>
          </a:p>
          <a:p>
            <a:pPr marL="228600" marR="457200" defTabSz="457200">
              <a:defRPr i="1">
                <a:solidFill>
                  <a:srgbClr val="000000"/>
                </a:solidFill>
                <a:latin typeface="Calibri"/>
                <a:ea typeface="Calibri"/>
                <a:cs typeface="Calibri"/>
                <a:sym typeface="Calibri"/>
              </a:defRPr>
            </a:pPr>
            <a:r>
              <a:rPr lang="fr-FR" i="1" dirty="0">
                <a:sym typeface="Calibri"/>
              </a:rPr>
              <a:t>Psaumes 85:6</a:t>
            </a:r>
          </a:p>
        </p:txBody>
      </p:sp>
      <p:sp>
        <p:nvSpPr>
          <p:cNvPr id="252" name="Slide 11"/>
          <p:cNvSpPr/>
          <p:nvPr/>
        </p:nvSpPr>
        <p:spPr>
          <a:xfrm>
            <a:off x="10935241" y="223518"/>
            <a:ext cx="1732807"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latin typeface="Abadi MT Condensed Extra Bold"/>
                <a:ea typeface="Abadi MT Condensed Extra Bold"/>
                <a:cs typeface="Abadi MT Condensed Extra Bold"/>
                <a:sym typeface="Abadi MT Condensed Extra Bold"/>
              </a:defRPr>
            </a:lvl1pPr>
          </a:lstStyle>
          <a:p>
            <a:r>
              <a:rPr dirty="0"/>
              <a:t>Slide 11</a:t>
            </a:r>
          </a:p>
        </p:txBody>
      </p:sp>
      <p:sp>
        <p:nvSpPr>
          <p:cNvPr id="2" name="Rectangle 1">
            <a:extLst>
              <a:ext uri="{FF2B5EF4-FFF2-40B4-BE49-F238E27FC236}">
                <a16:creationId xmlns:a16="http://schemas.microsoft.com/office/drawing/2014/main" xmlns="" id="{2C053F45-A7CC-4AC9-BB65-6906B212EA48}"/>
              </a:ext>
            </a:extLst>
          </p:cNvPr>
          <p:cNvSpPr/>
          <p:nvPr/>
        </p:nvSpPr>
        <p:spPr>
          <a:xfrm>
            <a:off x="568960" y="1130072"/>
            <a:ext cx="11699240" cy="4212372"/>
          </a:xfrm>
          <a:prstGeom prst="rect">
            <a:avLst/>
          </a:prstGeom>
        </p:spPr>
        <p:txBody>
          <a:bodyPr wrap="square">
            <a:spAutoFit/>
          </a:bodyPr>
          <a:lstStyle/>
          <a:p>
            <a:pPr marL="342900" lvl="0" indent="-342900" algn="just">
              <a:lnSpc>
                <a:spcPct val="107000"/>
              </a:lnSpc>
              <a:buFont typeface="Symbol" panose="05050102010706020507" pitchFamily="18" charset="2"/>
              <a:buChar char=""/>
            </a:pPr>
            <a:r>
              <a:rPr lang="fr-F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orgueilleux, remplis d'eux-mêmes pensent qu’ils n’ont pas besoin de renouveau, mais que ce sont les autres qui en ont besoin. </a:t>
            </a:r>
          </a:p>
          <a:p>
            <a:pPr marL="342900" lvl="0" indent="-342900" algn="just">
              <a:lnSpc>
                <a:spcPct val="107000"/>
              </a:lnSpc>
              <a:buFont typeface="Symbol" panose="05050102010706020507" pitchFamily="18" charset="2"/>
              <a:buChar char=""/>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humbles et désintéressés seront les premiers à reconnaître qu'ils ont besoin d'un réveil spirituel quotidien ! Ils ressentent constamment leur besoin d'une nouvelle effusion du Saint-Esprit dans leur cœur et dans leur vie.</a:t>
            </a:r>
            <a:endParaRPr lang="fr-FR"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55" name="Praise the Lord, we serve a God that can…"/>
          <p:cNvSpPr/>
          <p:nvPr/>
        </p:nvSpPr>
        <p:spPr>
          <a:xfrm>
            <a:off x="383075" y="2630746"/>
            <a:ext cx="12255965"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fr-FR" sz="4400" dirty="0">
                <a:solidFill>
                  <a:srgbClr val="000000"/>
                </a:solidFill>
              </a:rPr>
              <a:t>Nous servons un Dieu qui peut changer les cœurs ! </a:t>
            </a:r>
          </a:p>
          <a:p>
            <a:r>
              <a:rPr lang="fr-FR" sz="4400" dirty="0">
                <a:solidFill>
                  <a:srgbClr val="000000"/>
                </a:solidFill>
              </a:rPr>
              <a:t>(Ezéchiel 36 : 26)</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lightstock_235727_medium_bhp.jpg" descr="lightstock_235727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258" name="Let’s give God our dust!"/>
          <p:cNvSpPr/>
          <p:nvPr/>
        </p:nvSpPr>
        <p:spPr>
          <a:xfrm>
            <a:off x="902469" y="7819211"/>
            <a:ext cx="11597727"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400" b="1">
                <a:solidFill>
                  <a:srgbClr val="FFFFFF"/>
                </a:solidFill>
                <a:latin typeface="Calibri"/>
                <a:ea typeface="Calibri"/>
                <a:cs typeface="Calibri"/>
                <a:sym typeface="Calibri"/>
              </a:defRPr>
            </a:lvl1pPr>
          </a:lstStyle>
          <a:p>
            <a:r>
              <a:rPr lang="fr-FR" dirty="0"/>
              <a:t>Donnons à DIEU notre poussière </a:t>
            </a:r>
            <a:r>
              <a:rPr dirty="0"/>
              <a:t>!</a:t>
            </a:r>
          </a:p>
        </p:txBody>
      </p:sp>
      <p:grpSp>
        <p:nvGrpSpPr>
          <p:cNvPr id="261" name="lightstock_1362_medium_bhp.jpg"/>
          <p:cNvGrpSpPr/>
          <p:nvPr/>
        </p:nvGrpSpPr>
        <p:grpSpPr>
          <a:xfrm rot="246506">
            <a:off x="7292491" y="3796940"/>
            <a:ext cx="5054601" cy="3975847"/>
            <a:chOff x="0" y="0"/>
            <a:chExt cx="5054600" cy="3975845"/>
          </a:xfrm>
        </p:grpSpPr>
        <p:pic>
          <p:nvPicPr>
            <p:cNvPr id="260" name="lightstock_1362_medium_bhp.jpg" descr="lightstock_1362_medium_bhp.jpg"/>
            <p:cNvPicPr>
              <a:picLocks noChangeAspect="1"/>
            </p:cNvPicPr>
            <p:nvPr/>
          </p:nvPicPr>
          <p:blipFill>
            <a:blip r:embed="rId4"/>
            <a:stretch>
              <a:fillRect/>
            </a:stretch>
          </p:blipFill>
          <p:spPr>
            <a:xfrm>
              <a:off x="215899" y="139700"/>
              <a:ext cx="4622801" cy="3417046"/>
            </a:xfrm>
            <a:prstGeom prst="rect">
              <a:avLst/>
            </a:prstGeom>
            <a:ln>
              <a:noFill/>
            </a:ln>
            <a:effectLst/>
          </p:spPr>
        </p:pic>
        <p:pic>
          <p:nvPicPr>
            <p:cNvPr id="259" name="lightstock_1362_medium_bhp.jpg" descr="lightstock_1362_medium_bhp.jpg"/>
            <p:cNvPicPr>
              <a:picLocks/>
            </p:cNvPicPr>
            <p:nvPr/>
          </p:nvPicPr>
          <p:blipFill>
            <a:blip r:embed="rId5"/>
            <a:stretch>
              <a:fillRect/>
            </a:stretch>
          </p:blipFill>
          <p:spPr>
            <a:xfrm>
              <a:off x="-1" y="0"/>
              <a:ext cx="5054601" cy="3975846"/>
            </a:xfrm>
            <a:prstGeom prst="rect">
              <a:avLst/>
            </a:prstGeom>
            <a:effectLst/>
          </p:spPr>
        </p:pic>
      </p:grpSp>
      <p:grpSp>
        <p:nvGrpSpPr>
          <p:cNvPr id="264" name="lightstock_141945_medium_bhp.jpg"/>
          <p:cNvGrpSpPr/>
          <p:nvPr/>
        </p:nvGrpSpPr>
        <p:grpSpPr>
          <a:xfrm rot="21238411">
            <a:off x="4369179" y="632978"/>
            <a:ext cx="5156201" cy="3700220"/>
            <a:chOff x="0" y="0"/>
            <a:chExt cx="5156200" cy="3700219"/>
          </a:xfrm>
        </p:grpSpPr>
        <p:pic>
          <p:nvPicPr>
            <p:cNvPr id="263" name="lightstock_141945_medium_bhp.jpg" descr="lightstock_141945_medium_bhp.jpg"/>
            <p:cNvPicPr>
              <a:picLocks noChangeAspect="1"/>
            </p:cNvPicPr>
            <p:nvPr/>
          </p:nvPicPr>
          <p:blipFill>
            <a:blip r:embed="rId6"/>
            <a:stretch>
              <a:fillRect/>
            </a:stretch>
          </p:blipFill>
          <p:spPr>
            <a:xfrm>
              <a:off x="215900" y="139700"/>
              <a:ext cx="4724401" cy="3141420"/>
            </a:xfrm>
            <a:prstGeom prst="rect">
              <a:avLst/>
            </a:prstGeom>
            <a:ln>
              <a:noFill/>
            </a:ln>
            <a:effectLst/>
          </p:spPr>
        </p:pic>
        <p:pic>
          <p:nvPicPr>
            <p:cNvPr id="262" name="lightstock_141945_medium_bhp.jpg" descr="lightstock_141945_medium_bhp.jpg"/>
            <p:cNvPicPr>
              <a:picLocks/>
            </p:cNvPicPr>
            <p:nvPr/>
          </p:nvPicPr>
          <p:blipFill>
            <a:blip r:embed="rId7"/>
            <a:stretch>
              <a:fillRect/>
            </a:stretch>
          </p:blipFill>
          <p:spPr>
            <a:xfrm>
              <a:off x="0" y="0"/>
              <a:ext cx="5156201" cy="3700220"/>
            </a:xfrm>
            <a:prstGeom prst="rect">
              <a:avLst/>
            </a:prstGeom>
            <a:effectLst/>
          </p:spPr>
        </p:pic>
      </p:grpSp>
      <p:grpSp>
        <p:nvGrpSpPr>
          <p:cNvPr id="267" name="lightstock_64518_medium_bhp.jpg"/>
          <p:cNvGrpSpPr/>
          <p:nvPr/>
        </p:nvGrpSpPr>
        <p:grpSpPr>
          <a:xfrm>
            <a:off x="584200" y="3314700"/>
            <a:ext cx="5056932" cy="3644900"/>
            <a:chOff x="0" y="0"/>
            <a:chExt cx="5056931" cy="3644900"/>
          </a:xfrm>
        </p:grpSpPr>
        <p:pic>
          <p:nvPicPr>
            <p:cNvPr id="266" name="lightstock_64518_medium_bhp.jpg" descr="lightstock_64518_medium_bhp.jpg"/>
            <p:cNvPicPr>
              <a:picLocks noChangeAspect="1"/>
            </p:cNvPicPr>
            <p:nvPr/>
          </p:nvPicPr>
          <p:blipFill>
            <a:blip r:embed="rId8"/>
            <a:stretch>
              <a:fillRect/>
            </a:stretch>
          </p:blipFill>
          <p:spPr>
            <a:xfrm>
              <a:off x="215900" y="139700"/>
              <a:ext cx="4625132" cy="3086100"/>
            </a:xfrm>
            <a:prstGeom prst="rect">
              <a:avLst/>
            </a:prstGeom>
            <a:ln>
              <a:noFill/>
            </a:ln>
            <a:effectLst/>
          </p:spPr>
        </p:pic>
        <p:pic>
          <p:nvPicPr>
            <p:cNvPr id="265" name="lightstock_64518_medium_bhp.jpg" descr="lightstock_64518_medium_bhp.jpg"/>
            <p:cNvPicPr>
              <a:picLocks/>
            </p:cNvPicPr>
            <p:nvPr/>
          </p:nvPicPr>
          <p:blipFill>
            <a:blip r:embed="rId9"/>
            <a:stretch>
              <a:fillRect/>
            </a:stretch>
          </p:blipFill>
          <p:spPr>
            <a:xfrm>
              <a:off x="0" y="0"/>
              <a:ext cx="5056932" cy="3644900"/>
            </a:xfrm>
            <a:prstGeom prst="rect">
              <a:avLst/>
            </a:prstGeom>
            <a:effectLst/>
          </p:spPr>
        </p:pic>
      </p:grpSp>
      <p:sp>
        <p:nvSpPr>
          <p:cNvPr id="268" name="Once again..."/>
          <p:cNvSpPr/>
          <p:nvPr/>
        </p:nvSpPr>
        <p:spPr>
          <a:xfrm>
            <a:off x="625331" y="7044055"/>
            <a:ext cx="3414396"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rgbClr val="FFFFFF"/>
                </a:solidFill>
                <a:latin typeface="Calibri"/>
                <a:ea typeface="Calibri"/>
                <a:cs typeface="Calibri"/>
                <a:sym typeface="Calibri"/>
              </a:defRPr>
            </a:lvl1pPr>
          </a:lstStyle>
          <a:p>
            <a:r>
              <a:rPr lang="fr-FR" dirty="0"/>
              <a:t>Encore une fois</a:t>
            </a:r>
            <a:r>
              <a:rPr dirty="0"/>
              <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1" name="“But thou art holy, O thou that inhabitest the…"/>
          <p:cNvSpPr/>
          <p:nvPr/>
        </p:nvSpPr>
        <p:spPr>
          <a:xfrm>
            <a:off x="2074" y="3327757"/>
            <a:ext cx="1299210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a:solidFill>
                  <a:srgbClr val="000000"/>
                </a:solidFill>
                <a:latin typeface="Calibri"/>
                <a:ea typeface="Calibri"/>
                <a:cs typeface="Calibri"/>
                <a:sym typeface="Calibri"/>
              </a:defRPr>
            </a:pPr>
            <a:r>
              <a:rPr lang="fr-FR" dirty="0"/>
              <a:t>Pourtant, tu es le Saint, </a:t>
            </a:r>
          </a:p>
          <a:p>
            <a:pPr>
              <a:defRPr>
                <a:solidFill>
                  <a:srgbClr val="000000"/>
                </a:solidFill>
                <a:latin typeface="Calibri"/>
                <a:ea typeface="Calibri"/>
                <a:cs typeface="Calibri"/>
                <a:sym typeface="Calibri"/>
              </a:defRPr>
            </a:pPr>
            <a:r>
              <a:rPr lang="fr-FR" dirty="0"/>
              <a:t>tu sièges au milieu des louanges [de ton peuple]</a:t>
            </a:r>
            <a:endParaRPr dirty="0"/>
          </a:p>
          <a:p>
            <a:pPr>
              <a:defRPr>
                <a:solidFill>
                  <a:srgbClr val="000000"/>
                </a:solidFill>
                <a:latin typeface="Calibri"/>
                <a:ea typeface="Calibri"/>
                <a:cs typeface="Calibri"/>
                <a:sym typeface="Calibri"/>
              </a:defRPr>
            </a:pPr>
            <a:r>
              <a:rPr lang="fr-FR" dirty="0"/>
              <a:t>Ps.</a:t>
            </a:r>
            <a:r>
              <a:rPr dirty="0"/>
              <a:t> 22:</a:t>
            </a:r>
            <a:r>
              <a:rPr lang="fr-FR" dirty="0"/>
              <a:t>4</a:t>
            </a:r>
            <a:endParaRPr dirty="0"/>
          </a:p>
        </p:txBody>
      </p:sp>
      <p:sp>
        <p:nvSpPr>
          <p:cNvPr id="272" name="And let’s praise Him for…"/>
          <p:cNvSpPr/>
          <p:nvPr/>
        </p:nvSpPr>
        <p:spPr>
          <a:xfrm>
            <a:off x="789475" y="1235690"/>
            <a:ext cx="11951165"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800" b="1">
                <a:solidFill>
                  <a:srgbClr val="000000"/>
                </a:solidFill>
                <a:latin typeface="Calibri"/>
                <a:ea typeface="Calibri"/>
                <a:cs typeface="Calibri"/>
                <a:sym typeface="Calibri"/>
              </a:defRPr>
            </a:pPr>
            <a:r>
              <a:rPr lang="fr-FR" dirty="0"/>
              <a:t>Louons-le pour </a:t>
            </a:r>
          </a:p>
          <a:p>
            <a:pPr>
              <a:defRPr sz="4800" b="1">
                <a:solidFill>
                  <a:srgbClr val="000000"/>
                </a:solidFill>
                <a:latin typeface="Calibri"/>
                <a:ea typeface="Calibri"/>
                <a:cs typeface="Calibri"/>
                <a:sym typeface="Calibri"/>
              </a:defRPr>
            </a:pPr>
            <a:r>
              <a:rPr lang="fr-FR" dirty="0"/>
              <a:t>sa douce et tendre miséricorde envers nous !</a:t>
            </a:r>
            <a:endParaRPr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lightstock_213429_jpg_bhp.jpg" descr="lightstock_213429_jpg_bhp.jpg"/>
          <p:cNvPicPr>
            <a:picLocks noChangeAspect="1"/>
          </p:cNvPicPr>
          <p:nvPr/>
        </p:nvPicPr>
        <p:blipFill>
          <a:blip r:embed="rId3"/>
          <a:stretch>
            <a:fillRect/>
          </a:stretch>
        </p:blipFill>
        <p:spPr>
          <a:xfrm>
            <a:off x="0" y="-2755900"/>
            <a:ext cx="13004800" cy="13004800"/>
          </a:xfrm>
          <a:prstGeom prst="rect">
            <a:avLst/>
          </a:prstGeom>
          <a:ln w="12700">
            <a:miter lim="400000"/>
          </a:ln>
        </p:spPr>
      </p:pic>
      <p:sp>
        <p:nvSpPr>
          <p:cNvPr id="275" name="“Grace and peace be multiplied unto you through the knowledge of God, and of Jesus our Lord, According as his divine power hath given unto us all things that pertain unto life and godliness, through the knowledge of him that hath called us to glory and virtue: Whereby are given unto us exceeding great and precious promises: that by these ye might be partakers of the divine nature, having escaped the corruption that is in the world through lust” (2 Pet. 1:2-4)"/>
          <p:cNvSpPr/>
          <p:nvPr/>
        </p:nvSpPr>
        <p:spPr>
          <a:xfrm>
            <a:off x="264160" y="1351874"/>
            <a:ext cx="12456160"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fr-FR" dirty="0">
                <a:solidFill>
                  <a:srgbClr val="000000"/>
                </a:solidFill>
              </a:rPr>
              <a:t>Que la grâce et la paix vous soient multipliées par la connaissance de Dieu et de Jésus notre Seigneur, comme sa divine puissance nous a donné tout ce qui </a:t>
            </a:r>
            <a:r>
              <a:rPr lang="fr-FR" i="1" dirty="0">
                <a:solidFill>
                  <a:srgbClr val="000000"/>
                </a:solidFill>
              </a:rPr>
              <a:t>concerne</a:t>
            </a:r>
            <a:r>
              <a:rPr lang="fr-FR" dirty="0">
                <a:solidFill>
                  <a:srgbClr val="000000"/>
                </a:solidFill>
              </a:rPr>
              <a:t> la vie et la piété, par la connaissance de celui qui nous a appelés à la gloire et à la vertu, </a:t>
            </a:r>
            <a:r>
              <a:rPr lang="fr-FR" b="1" dirty="0">
                <a:solidFill>
                  <a:srgbClr val="000000"/>
                </a:solidFill>
              </a:rPr>
              <a:t>par lesquelles des promesses extrêmement grandes et précieuses nous ont été données</a:t>
            </a:r>
            <a:r>
              <a:rPr lang="fr-FR" dirty="0">
                <a:solidFill>
                  <a:srgbClr val="000000"/>
                </a:solidFill>
              </a:rPr>
              <a:t>, afin que par elles vous participiez à la nature divine, ayant échappé à la corruption qui est dans le monde par la convoitise (2 Pierre 1: 2-4).</a:t>
            </a:r>
          </a:p>
        </p:txBody>
      </p:sp>
      <p:sp>
        <p:nvSpPr>
          <p:cNvPr id="276" name="Let’s Claim God’s Promises for Victory!"/>
          <p:cNvSpPr/>
          <p:nvPr/>
        </p:nvSpPr>
        <p:spPr>
          <a:xfrm>
            <a:off x="670924" y="441027"/>
            <a:ext cx="1089240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000000"/>
                </a:solidFill>
                <a:latin typeface="Calibri"/>
                <a:ea typeface="Calibri"/>
                <a:cs typeface="Calibri"/>
                <a:sym typeface="Calibri"/>
              </a:defRPr>
            </a:lvl1pPr>
          </a:lstStyle>
          <a:p>
            <a:r>
              <a:rPr lang="fr-FR" dirty="0"/>
              <a:t>Réclamons les promesses de Dieu pour la victoire !</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2728060" y="1262122"/>
            <a:ext cx="733694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fr-FR" dirty="0"/>
              <a:t>Caractéristique de l’orgueil </a:t>
            </a:r>
            <a:r>
              <a:rPr dirty="0"/>
              <a:t>!</a:t>
            </a:r>
          </a:p>
        </p:txBody>
      </p:sp>
      <p:sp>
        <p:nvSpPr>
          <p:cNvPr id="140" name="“Pride doesn’t listen, it already knows.”"/>
          <p:cNvSpPr/>
          <p:nvPr/>
        </p:nvSpPr>
        <p:spPr>
          <a:xfrm>
            <a:off x="311931" y="2979606"/>
            <a:ext cx="11684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lang="fr-FR" dirty="0"/>
              <a:t>« L'orgueil n'écoute pas, il sait déjà. » </a:t>
            </a:r>
          </a:p>
        </p:txBody>
      </p:sp>
      <p:sp>
        <p:nvSpPr>
          <p:cNvPr id="141" name="“Pride is the only disease that makes everyone sick except the one who has it!”"/>
          <p:cNvSpPr/>
          <p:nvPr/>
        </p:nvSpPr>
        <p:spPr>
          <a:xfrm>
            <a:off x="934720" y="4070798"/>
            <a:ext cx="1151128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lang="fr-FR" dirty="0"/>
              <a:t>« L'orgueil est la seule maladie qui rend tout le monde malade sauf celui qui en est atteint ! » </a:t>
            </a:r>
          </a:p>
        </p:txBody>
      </p:sp>
    </p:spTree>
    <p:extLst>
      <p:ext uri="{BB962C8B-B14F-4D97-AF65-F5344CB8AC3E}">
        <p14:creationId xmlns:p14="http://schemas.microsoft.com/office/powerpoint/2010/main" val="4657203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haracteristics of Pride!"/>
          <p:cNvSpPr/>
          <p:nvPr/>
        </p:nvSpPr>
        <p:spPr>
          <a:xfrm>
            <a:off x="2605432" y="1262122"/>
            <a:ext cx="7582205"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fr-FR" dirty="0"/>
              <a:t>Caractéristiques de l’orgueil </a:t>
            </a:r>
            <a:r>
              <a:rPr dirty="0"/>
              <a:t>!</a:t>
            </a:r>
          </a:p>
        </p:txBody>
      </p:sp>
      <p:sp>
        <p:nvSpPr>
          <p:cNvPr id="140" name="“Pride doesn’t listen, it already knows.”"/>
          <p:cNvSpPr/>
          <p:nvPr/>
        </p:nvSpPr>
        <p:spPr>
          <a:xfrm>
            <a:off x="0" y="2979606"/>
            <a:ext cx="11995931"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pPr marL="685800" indent="-685800">
              <a:buFont typeface="Arial" panose="020B0604020202020204" pitchFamily="34" charset="0"/>
              <a:buChar char="•"/>
            </a:pPr>
            <a:r>
              <a:rPr lang="fr-FR" dirty="0"/>
              <a:t>« L'orgueil n'écoute pas, il sait déjà. » </a:t>
            </a:r>
          </a:p>
        </p:txBody>
      </p:sp>
      <p:sp>
        <p:nvSpPr>
          <p:cNvPr id="141" name="“Pride is the only disease that makes everyone sick except the one who has it!”"/>
          <p:cNvSpPr/>
          <p:nvPr/>
        </p:nvSpPr>
        <p:spPr>
          <a:xfrm>
            <a:off x="554527" y="4501685"/>
            <a:ext cx="12247073"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800" b="1">
                <a:solidFill>
                  <a:srgbClr val="000000"/>
                </a:solidFill>
                <a:latin typeface="Calibri"/>
                <a:ea typeface="Calibri"/>
                <a:cs typeface="Calibri"/>
                <a:sym typeface="Calibri"/>
              </a:defRPr>
            </a:lvl1pPr>
          </a:lstStyle>
          <a:p>
            <a:pPr marL="685800" indent="-685800" algn="l">
              <a:buFont typeface="Arial" panose="020B0604020202020204" pitchFamily="34" charset="0"/>
              <a:buChar char="•"/>
            </a:pPr>
            <a:r>
              <a:rPr lang="fr-FR" sz="4400" b="0" dirty="0"/>
              <a:t>« L'orgueil est la seule maladie qui rend tout le monde malade sauf celui qui en est atteint ! » </a:t>
            </a:r>
          </a:p>
        </p:txBody>
      </p:sp>
      <p:sp>
        <p:nvSpPr>
          <p:cNvPr id="142" name="“Pride is the carbon monoxide of sin. It silently and slowly kills you without you even knowing.”"/>
          <p:cNvSpPr/>
          <p:nvPr/>
        </p:nvSpPr>
        <p:spPr>
          <a:xfrm>
            <a:off x="554527" y="6499521"/>
            <a:ext cx="12247072"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R="457200" defTabSz="457200">
              <a:defRPr sz="4000">
                <a:solidFill>
                  <a:srgbClr val="000000"/>
                </a:solidFill>
                <a:latin typeface="Calibri"/>
                <a:ea typeface="Calibri"/>
                <a:cs typeface="Calibri"/>
                <a:sym typeface="Calibri"/>
              </a:defRPr>
            </a:lvl1pPr>
          </a:lstStyle>
          <a:p>
            <a:pPr marL="571500" indent="-571500" algn="l">
              <a:buFont typeface="Arial" panose="020B0604020202020204" pitchFamily="34" charset="0"/>
              <a:buChar char="•"/>
            </a:pPr>
            <a:r>
              <a:rPr lang="fr-FR" sz="4400" b="1" dirty="0"/>
              <a:t>« L'orgueil est le monoxyde de carbone du péché. Il vous tue silencieusement et lentement sans que vous le sachiez. »</a:t>
            </a:r>
            <a:endParaRPr sz="5400" b="1" dirty="0"/>
          </a:p>
        </p:txBody>
      </p:sp>
    </p:spTree>
    <p:extLst>
      <p:ext uri="{BB962C8B-B14F-4D97-AF65-F5344CB8AC3E}">
        <p14:creationId xmlns:p14="http://schemas.microsoft.com/office/powerpoint/2010/main" val="6901589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Finals_0001.jpg"/>
          <p:cNvGrpSpPr/>
          <p:nvPr/>
        </p:nvGrpSpPr>
        <p:grpSpPr>
          <a:xfrm rot="2642177">
            <a:off x="-62448" y="2682220"/>
            <a:ext cx="6921501" cy="4870297"/>
            <a:chOff x="0" y="0"/>
            <a:chExt cx="6921500" cy="4870296"/>
          </a:xfrm>
        </p:grpSpPr>
        <p:pic>
          <p:nvPicPr>
            <p:cNvPr id="145" name="Finals_0001.jpg" descr="Finals_0001.jpg"/>
            <p:cNvPicPr>
              <a:picLocks noChangeAspect="1"/>
            </p:cNvPicPr>
            <p:nvPr/>
          </p:nvPicPr>
          <p:blipFill>
            <a:blip r:embed="rId3"/>
            <a:stretch>
              <a:fillRect/>
            </a:stretch>
          </p:blipFill>
          <p:spPr>
            <a:xfrm>
              <a:off x="215899" y="139699"/>
              <a:ext cx="6489701" cy="4311498"/>
            </a:xfrm>
            <a:prstGeom prst="rect">
              <a:avLst/>
            </a:prstGeom>
            <a:ln>
              <a:noFill/>
            </a:ln>
            <a:effectLst/>
          </p:spPr>
        </p:pic>
        <p:pic>
          <p:nvPicPr>
            <p:cNvPr id="144" name="Finals_0001.jpg" descr="Finals_0001.jpg"/>
            <p:cNvPicPr>
              <a:picLocks/>
            </p:cNvPicPr>
            <p:nvPr/>
          </p:nvPicPr>
          <p:blipFill>
            <a:blip r:embed="rId4"/>
            <a:stretch>
              <a:fillRect/>
            </a:stretch>
          </p:blipFill>
          <p:spPr>
            <a:xfrm>
              <a:off x="-1" y="-1"/>
              <a:ext cx="6921501" cy="4870298"/>
            </a:xfrm>
            <a:prstGeom prst="rect">
              <a:avLst/>
            </a:prstGeom>
            <a:effectLst/>
          </p:spPr>
        </p:pic>
      </p:grpSp>
      <p:sp>
        <p:nvSpPr>
          <p:cNvPr id="147" name="This seminar is about…"/>
          <p:cNvSpPr/>
          <p:nvPr/>
        </p:nvSpPr>
        <p:spPr>
          <a:xfrm>
            <a:off x="5064079" y="1183858"/>
            <a:ext cx="634789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800" b="1">
                <a:solidFill>
                  <a:srgbClr val="000000"/>
                </a:solidFill>
                <a:latin typeface="Calibri"/>
                <a:ea typeface="Calibri"/>
                <a:cs typeface="Calibri"/>
                <a:sym typeface="Calibri"/>
              </a:defRPr>
            </a:pPr>
            <a:r>
              <a:rPr lang="fr-FR" dirty="0"/>
              <a:t>Ce séminaire s’adresse à</a:t>
            </a:r>
            <a:endParaRPr dirty="0"/>
          </a:p>
          <a:p>
            <a:pPr>
              <a:defRPr sz="4800" b="1">
                <a:solidFill>
                  <a:srgbClr val="000000"/>
                </a:solidFill>
                <a:latin typeface="Calibri"/>
                <a:ea typeface="Calibri"/>
                <a:cs typeface="Calibri"/>
                <a:sym typeface="Calibri"/>
              </a:defRPr>
            </a:pPr>
            <a:r>
              <a:rPr lang="fr-FR" sz="9600" dirty="0"/>
              <a:t>Vous</a:t>
            </a:r>
            <a:r>
              <a:rPr dirty="0"/>
              <a:t> </a:t>
            </a:r>
            <a:r>
              <a:rPr lang="fr-FR" dirty="0"/>
              <a:t>et</a:t>
            </a:r>
            <a:r>
              <a:rPr dirty="0"/>
              <a:t> </a:t>
            </a:r>
            <a:r>
              <a:rPr lang="fr-FR" sz="9600" dirty="0"/>
              <a:t>Moi </a:t>
            </a:r>
            <a:r>
              <a:rPr sz="9600" dirty="0"/>
              <a:t>!</a:t>
            </a:r>
          </a:p>
        </p:txBody>
      </p:sp>
      <p:grpSp>
        <p:nvGrpSpPr>
          <p:cNvPr id="150" name="80 - Five Ways for Church Leaders to Encourage Youth.jpg"/>
          <p:cNvGrpSpPr/>
          <p:nvPr/>
        </p:nvGrpSpPr>
        <p:grpSpPr>
          <a:xfrm rot="21377503">
            <a:off x="6308235" y="4322714"/>
            <a:ext cx="5791201" cy="4843933"/>
            <a:chOff x="0" y="0"/>
            <a:chExt cx="5791200" cy="4843932"/>
          </a:xfrm>
        </p:grpSpPr>
        <p:pic>
          <p:nvPicPr>
            <p:cNvPr id="149" name="80 - Five Ways for Church Leaders to Encourage Youth.jpg" descr="80 - Five Ways for Church Leaders to Encourage Youth.jpg"/>
            <p:cNvPicPr>
              <a:picLocks noChangeAspect="1"/>
            </p:cNvPicPr>
            <p:nvPr/>
          </p:nvPicPr>
          <p:blipFill>
            <a:blip r:embed="rId5"/>
            <a:stretch>
              <a:fillRect/>
            </a:stretch>
          </p:blipFill>
          <p:spPr>
            <a:xfrm>
              <a:off x="215899" y="139700"/>
              <a:ext cx="5359401" cy="4285133"/>
            </a:xfrm>
            <a:prstGeom prst="rect">
              <a:avLst/>
            </a:prstGeom>
            <a:ln>
              <a:noFill/>
            </a:ln>
            <a:effectLst/>
          </p:spPr>
        </p:pic>
        <p:pic>
          <p:nvPicPr>
            <p:cNvPr id="148" name="80 - Five Ways for Church Leaders to Encourage Youth.jpg" descr="80 - Five Ways for Church Leaders to Encourage Youth.jpg"/>
            <p:cNvPicPr>
              <a:picLocks/>
            </p:cNvPicPr>
            <p:nvPr/>
          </p:nvPicPr>
          <p:blipFill>
            <a:blip r:embed="rId6"/>
            <a:stretch>
              <a:fillRect/>
            </a:stretch>
          </p:blipFill>
          <p:spPr>
            <a:xfrm>
              <a:off x="-1" y="0"/>
              <a:ext cx="5791201" cy="4843933"/>
            </a:xfrm>
            <a:prstGeom prst="rect">
              <a:avLst/>
            </a:prstGeom>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However trifling this or that wrong act may seem in the eyes of men, no sin is small in the sight of God. Man’s judgment is partial, imperfect; but God estimates all things as they really are. The drunkard is despised and is told that his sin will exclude him from heaven; while pride, selfishness, and covetousness too often go unrebuked..."/>
          <p:cNvSpPr/>
          <p:nvPr/>
        </p:nvSpPr>
        <p:spPr>
          <a:xfrm>
            <a:off x="1193800" y="2465864"/>
            <a:ext cx="10985500"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dirty="0"/>
              <a:t> </a:t>
            </a:r>
          </a:p>
          <a:p>
            <a:r>
              <a:rPr lang="fr-FR" dirty="0">
                <a:solidFill>
                  <a:srgbClr val="000000"/>
                </a:solidFill>
              </a:rPr>
              <a:t>« Aussi insignifiant que puisse paraître tel ou tel acte répréhensible aux yeux des hommes, aucun péché n'est petit aux yeux de Dieu. Le jugement de l'homme est partiel, imparfait ; mais Dieu estime toutes choses comme elles le sont vraiment. L'ivrogne est méprisé et on lui dit que son péché l'exclura du ciel ; </a:t>
            </a:r>
            <a:r>
              <a:rPr lang="fr-FR" b="1" dirty="0">
                <a:solidFill>
                  <a:srgbClr val="000000"/>
                </a:solidFill>
              </a:rPr>
              <a:t>tandis que l'orgueil, l'égoïsme, et la convoitise restent trop souvent sans reproche</a:t>
            </a:r>
            <a:r>
              <a:rPr lang="fr-FR" dirty="0">
                <a:solidFill>
                  <a:srgbClr val="000000"/>
                </a:solidFill>
              </a:rP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But these are sins that are especially offensive to God; for they are contrary to the benevolence of His character, to that unselfish love which is the very atmosphere of the unfallen universe. He who falls into some of the grosser sins may feel a sense of his shame and poverty and his need of the grace of Christ..."/>
          <p:cNvSpPr/>
          <p:nvPr/>
        </p:nvSpPr>
        <p:spPr>
          <a:xfrm>
            <a:off x="840275" y="1495167"/>
            <a:ext cx="11531601" cy="675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R="457200" defTabSz="457200">
              <a:defRPr sz="4800">
                <a:solidFill>
                  <a:srgbClr val="000000"/>
                </a:solidFill>
                <a:latin typeface="Calibri"/>
                <a:ea typeface="Calibri"/>
                <a:cs typeface="Calibri"/>
                <a:sym typeface="Calibri"/>
              </a:defRPr>
            </a:lvl1pPr>
          </a:lstStyle>
          <a:p>
            <a:r>
              <a:rPr lang="fr-FR" dirty="0"/>
              <a:t>Mais ce sont des péchés qui sont particulièrement offensants pour Dieu ; car ils sont contraires à la bienveillance de son caractère, à son amour désintéressé qui est l'atmosphère même de l'univers non déchu. Celui qui tombe dans certains des péchés les plus grossiers peut ressentir un sentiment de honte et de pauvreté et son besoin de la grâce de Christ…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 But pride feels no need, and so it closes the heart against Christ and the infinite blessings He came to give.”…"/>
          <p:cNvSpPr/>
          <p:nvPr/>
        </p:nvSpPr>
        <p:spPr>
          <a:xfrm>
            <a:off x="979975" y="3510816"/>
            <a:ext cx="11036301" cy="3303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lang="fr-FR" dirty="0">
                <a:solidFill>
                  <a:srgbClr val="000000"/>
                </a:solidFill>
              </a:rPr>
              <a:t>…</a:t>
            </a:r>
            <a:r>
              <a:rPr lang="fr-FR" b="1" dirty="0">
                <a:solidFill>
                  <a:srgbClr val="000000"/>
                </a:solidFill>
              </a:rPr>
              <a:t>mais l'orgueil ne ressent aucun besoin</a:t>
            </a:r>
            <a:r>
              <a:rPr lang="fr-FR" dirty="0">
                <a:solidFill>
                  <a:srgbClr val="000000"/>
                </a:solidFill>
              </a:rPr>
              <a:t>, et ainsi il ferme le cœur à Christ et les bénédictions infinies qu'Il est prêt à donner. »</a:t>
            </a:r>
          </a:p>
          <a:p>
            <a:endParaRPr lang="fr-FR" dirty="0">
              <a:solidFill>
                <a:srgbClr val="000000"/>
              </a:solidFill>
            </a:endParaRPr>
          </a:p>
          <a:p>
            <a:r>
              <a:rPr lang="fr-FR" i="1" dirty="0">
                <a:solidFill>
                  <a:srgbClr val="000000"/>
                </a:solidFill>
              </a:rPr>
              <a:t>Puissance de la Grâce, p. 79</a:t>
            </a:r>
          </a:p>
          <a:p>
            <a:pPr marR="457200" defTabSz="457200">
              <a:defRPr sz="4800">
                <a:solidFill>
                  <a:srgbClr val="000000"/>
                </a:solidFill>
                <a:latin typeface="Calibri"/>
                <a:ea typeface="Calibri"/>
                <a:cs typeface="Calibri"/>
                <a:sym typeface="Calibri"/>
              </a:defRPr>
            </a:pPr>
            <a:endParaRPr sz="2800"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334</TotalTime>
  <Words>2769</Words>
  <Application>Microsoft Office PowerPoint</Application>
  <PresentationFormat>Personnalisé</PresentationFormat>
  <Paragraphs>327</Paragraphs>
  <Slides>37</Slides>
  <Notes>34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37</vt:i4>
      </vt:variant>
    </vt:vector>
  </HeadingPairs>
  <TitlesOfParts>
    <vt:vector size="50" baseType="lpstr">
      <vt:lpstr>Abadi MT Condensed Extra Bold</vt:lpstr>
      <vt:lpstr>Arial</vt:lpstr>
      <vt:lpstr>Baskerville</vt:lpstr>
      <vt:lpstr>Calibri</vt:lpstr>
      <vt:lpstr>Cambria</vt:lpstr>
      <vt:lpstr>Georgia</vt:lpstr>
      <vt:lpstr>Helvetica</vt:lpstr>
      <vt:lpstr>Hoefler Text</vt:lpstr>
      <vt:lpstr>Lucida Grande</vt:lpstr>
      <vt:lpstr>Symbol</vt:lpstr>
      <vt:lpstr>Times New Roman</vt:lpstr>
      <vt:lpstr>Zapfino</vt:lpstr>
      <vt:lpstr>Harmony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dc:creator>
  <cp:lastModifiedBy>Dina</cp:lastModifiedBy>
  <cp:revision>53</cp:revision>
  <dcterms:modified xsi:type="dcterms:W3CDTF">2020-01-05T12:29:11Z</dcterms:modified>
</cp:coreProperties>
</file>