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2" r:id="rId29"/>
    <p:sldId id="285" r:id="rId30"/>
    <p:sldId id="286" r:id="rId31"/>
    <p:sldId id="290" r:id="rId32"/>
    <p:sldId id="291" r:id="rId33"/>
    <p:sldId id="292" r:id="rId34"/>
    <p:sldId id="287" r:id="rId3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9B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4"/>
  </p:normalViewPr>
  <p:slideViewPr>
    <p:cSldViewPr>
      <p:cViewPr varScale="1">
        <p:scale>
          <a:sx n="114" d="100"/>
          <a:sy n="114" d="100"/>
        </p:scale>
        <p:origin x="472" y="1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A5F392-E60D-46A3-9855-BF295FBA9298}" type="datetimeFigureOut">
              <a:rPr lang="fr-FR" smtClean="0"/>
              <a:pPr/>
              <a:t>12/09/2019</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7B2C75-8742-4B7E-8B09-82D0A99ED98A}" type="slidenum">
              <a:rPr lang="fr-FR" smtClean="0"/>
              <a:pPr/>
              <a:t>‹N°›</a:t>
            </a:fld>
            <a:endParaRPr lang="fr-FR"/>
          </a:p>
        </p:txBody>
      </p:sp>
    </p:spTree>
    <p:extLst>
      <p:ext uri="{BB962C8B-B14F-4D97-AF65-F5344CB8AC3E}">
        <p14:creationId xmlns:p14="http://schemas.microsoft.com/office/powerpoint/2010/main" val="4053852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C7B2C75-8742-4B7E-8B09-82D0A99ED98A}" type="slidenum">
              <a:rPr lang="fr-FR" smtClean="0"/>
              <a:pPr/>
              <a:t>1</a:t>
            </a:fld>
            <a:endParaRPr lang="fr-FR"/>
          </a:p>
        </p:txBody>
      </p:sp>
    </p:spTree>
    <p:extLst>
      <p:ext uri="{BB962C8B-B14F-4D97-AF65-F5344CB8AC3E}">
        <p14:creationId xmlns:p14="http://schemas.microsoft.com/office/powerpoint/2010/main" val="2552053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C7B2C75-8742-4B7E-8B09-82D0A99ED98A}" type="slidenum">
              <a:rPr lang="fr-FR" smtClean="0"/>
              <a:pPr/>
              <a:t>19</a:t>
            </a:fld>
            <a:endParaRPr lang="fr-FR"/>
          </a:p>
        </p:txBody>
      </p:sp>
    </p:spTree>
    <p:extLst>
      <p:ext uri="{BB962C8B-B14F-4D97-AF65-F5344CB8AC3E}">
        <p14:creationId xmlns:p14="http://schemas.microsoft.com/office/powerpoint/2010/main" val="596908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a:t>Modifiez le style du titre</a:t>
            </a:r>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41EE34EB-C427-4ACD-B633-7626C549F076}" type="datetimeFigureOut">
              <a:rPr lang="fr-FR" smtClean="0"/>
              <a:pPr/>
              <a:t>12/09/2019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0044EC-DDFA-4341-A6C9-09B9A46B38FF}" type="slidenum">
              <a:rPr lang="fr-FR" smtClean="0"/>
              <a:pPr/>
              <a:t>‹N°›</a:t>
            </a:fld>
            <a:endParaRPr lang="fr-FR"/>
          </a:p>
        </p:txBody>
      </p:sp>
    </p:spTree>
    <p:extLst>
      <p:ext uri="{BB962C8B-B14F-4D97-AF65-F5344CB8AC3E}">
        <p14:creationId xmlns:p14="http://schemas.microsoft.com/office/powerpoint/2010/main" val="292437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1EE34EB-C427-4ACD-B633-7626C549F076}" type="datetimeFigureOut">
              <a:rPr lang="fr-FR" smtClean="0"/>
              <a:pPr/>
              <a:t>12/09/2019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0044EC-DDFA-4341-A6C9-09B9A46B38FF}" type="slidenum">
              <a:rPr lang="fr-FR" smtClean="0"/>
              <a:pPr/>
              <a:t>‹N°›</a:t>
            </a:fld>
            <a:endParaRPr lang="fr-FR"/>
          </a:p>
        </p:txBody>
      </p:sp>
    </p:spTree>
    <p:extLst>
      <p:ext uri="{BB962C8B-B14F-4D97-AF65-F5344CB8AC3E}">
        <p14:creationId xmlns:p14="http://schemas.microsoft.com/office/powerpoint/2010/main" val="1631600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1EE34EB-C427-4ACD-B633-7626C549F076}" type="datetimeFigureOut">
              <a:rPr lang="fr-FR" smtClean="0"/>
              <a:pPr/>
              <a:t>12/09/2019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0044EC-DDFA-4341-A6C9-09B9A46B38FF}" type="slidenum">
              <a:rPr lang="fr-FR" smtClean="0"/>
              <a:pPr/>
              <a:t>‹N°›</a:t>
            </a:fld>
            <a:endParaRPr lang="fr-FR"/>
          </a:p>
        </p:txBody>
      </p:sp>
    </p:spTree>
    <p:extLst>
      <p:ext uri="{BB962C8B-B14F-4D97-AF65-F5344CB8AC3E}">
        <p14:creationId xmlns:p14="http://schemas.microsoft.com/office/powerpoint/2010/main" val="101446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1EE34EB-C427-4ACD-B633-7626C549F076}" type="datetimeFigureOut">
              <a:rPr lang="fr-FR" smtClean="0"/>
              <a:pPr/>
              <a:t>12/09/2019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0044EC-DDFA-4341-A6C9-09B9A46B38FF}" type="slidenum">
              <a:rPr lang="fr-FR" smtClean="0"/>
              <a:pPr/>
              <a:t>‹N°›</a:t>
            </a:fld>
            <a:endParaRPr lang="fr-FR"/>
          </a:p>
        </p:txBody>
      </p:sp>
    </p:spTree>
    <p:extLst>
      <p:ext uri="{BB962C8B-B14F-4D97-AF65-F5344CB8AC3E}">
        <p14:creationId xmlns:p14="http://schemas.microsoft.com/office/powerpoint/2010/main" val="3452403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41EE34EB-C427-4ACD-B633-7626C549F076}" type="datetimeFigureOut">
              <a:rPr lang="fr-FR" smtClean="0"/>
              <a:pPr/>
              <a:t>12/09/2019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0044EC-DDFA-4341-A6C9-09B9A46B38FF}" type="slidenum">
              <a:rPr lang="fr-FR" smtClean="0"/>
              <a:pPr/>
              <a:t>‹N°›</a:t>
            </a:fld>
            <a:endParaRPr lang="fr-FR"/>
          </a:p>
        </p:txBody>
      </p:sp>
    </p:spTree>
    <p:extLst>
      <p:ext uri="{BB962C8B-B14F-4D97-AF65-F5344CB8AC3E}">
        <p14:creationId xmlns:p14="http://schemas.microsoft.com/office/powerpoint/2010/main" val="1827313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41EE34EB-C427-4ACD-B633-7626C549F076}" type="datetimeFigureOut">
              <a:rPr lang="fr-FR" smtClean="0"/>
              <a:pPr/>
              <a:t>12/09/2019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0044EC-DDFA-4341-A6C9-09B9A46B38FF}" type="slidenum">
              <a:rPr lang="fr-FR" smtClean="0"/>
              <a:pPr/>
              <a:t>‹N°›</a:t>
            </a:fld>
            <a:endParaRPr lang="fr-FR"/>
          </a:p>
        </p:txBody>
      </p:sp>
    </p:spTree>
    <p:extLst>
      <p:ext uri="{BB962C8B-B14F-4D97-AF65-F5344CB8AC3E}">
        <p14:creationId xmlns:p14="http://schemas.microsoft.com/office/powerpoint/2010/main" val="3262014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41EE34EB-C427-4ACD-B633-7626C549F076}" type="datetimeFigureOut">
              <a:rPr lang="fr-FR" smtClean="0"/>
              <a:pPr/>
              <a:t>12/09/2019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60044EC-DDFA-4341-A6C9-09B9A46B38FF}" type="slidenum">
              <a:rPr lang="fr-FR" smtClean="0"/>
              <a:pPr/>
              <a:t>‹N°›</a:t>
            </a:fld>
            <a:endParaRPr lang="fr-FR"/>
          </a:p>
        </p:txBody>
      </p:sp>
    </p:spTree>
    <p:extLst>
      <p:ext uri="{BB962C8B-B14F-4D97-AF65-F5344CB8AC3E}">
        <p14:creationId xmlns:p14="http://schemas.microsoft.com/office/powerpoint/2010/main" val="2288665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41EE34EB-C427-4ACD-B633-7626C549F076}" type="datetimeFigureOut">
              <a:rPr lang="fr-FR" smtClean="0"/>
              <a:pPr/>
              <a:t>12/09/2019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60044EC-DDFA-4341-A6C9-09B9A46B38FF}" type="slidenum">
              <a:rPr lang="fr-FR" smtClean="0"/>
              <a:pPr/>
              <a:t>‹N°›</a:t>
            </a:fld>
            <a:endParaRPr lang="fr-FR"/>
          </a:p>
        </p:txBody>
      </p:sp>
    </p:spTree>
    <p:extLst>
      <p:ext uri="{BB962C8B-B14F-4D97-AF65-F5344CB8AC3E}">
        <p14:creationId xmlns:p14="http://schemas.microsoft.com/office/powerpoint/2010/main" val="1473516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1EE34EB-C427-4ACD-B633-7626C549F076}" type="datetimeFigureOut">
              <a:rPr lang="fr-FR" smtClean="0"/>
              <a:pPr/>
              <a:t>12/09/2019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60044EC-DDFA-4341-A6C9-09B9A46B38FF}" type="slidenum">
              <a:rPr lang="fr-FR" smtClean="0"/>
              <a:pPr/>
              <a:t>‹N°›</a:t>
            </a:fld>
            <a:endParaRPr lang="fr-FR"/>
          </a:p>
        </p:txBody>
      </p:sp>
    </p:spTree>
    <p:extLst>
      <p:ext uri="{BB962C8B-B14F-4D97-AF65-F5344CB8AC3E}">
        <p14:creationId xmlns:p14="http://schemas.microsoft.com/office/powerpoint/2010/main" val="1090038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41EE34EB-C427-4ACD-B633-7626C549F076}" type="datetimeFigureOut">
              <a:rPr lang="fr-FR" smtClean="0"/>
              <a:pPr/>
              <a:t>12/09/2019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0044EC-DDFA-4341-A6C9-09B9A46B38FF}" type="slidenum">
              <a:rPr lang="fr-FR" smtClean="0"/>
              <a:pPr/>
              <a:t>‹N°›</a:t>
            </a:fld>
            <a:endParaRPr lang="fr-FR"/>
          </a:p>
        </p:txBody>
      </p:sp>
    </p:spTree>
    <p:extLst>
      <p:ext uri="{BB962C8B-B14F-4D97-AF65-F5344CB8AC3E}">
        <p14:creationId xmlns:p14="http://schemas.microsoft.com/office/powerpoint/2010/main" val="308995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41EE34EB-C427-4ACD-B633-7626C549F076}" type="datetimeFigureOut">
              <a:rPr lang="fr-FR" smtClean="0"/>
              <a:pPr/>
              <a:t>12/09/2019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0044EC-DDFA-4341-A6C9-09B9A46B38FF}" type="slidenum">
              <a:rPr lang="fr-FR" smtClean="0"/>
              <a:pPr/>
              <a:t>‹N°›</a:t>
            </a:fld>
            <a:endParaRPr lang="fr-FR"/>
          </a:p>
        </p:txBody>
      </p:sp>
    </p:spTree>
    <p:extLst>
      <p:ext uri="{BB962C8B-B14F-4D97-AF65-F5344CB8AC3E}">
        <p14:creationId xmlns:p14="http://schemas.microsoft.com/office/powerpoint/2010/main" val="1613223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EE34EB-C427-4ACD-B633-7626C549F076}" type="datetimeFigureOut">
              <a:rPr lang="fr-FR" smtClean="0"/>
              <a:pPr/>
              <a:t>12/09/2019</a:t>
            </a:fld>
            <a:endParaRPr lang="fr-FR"/>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0044EC-DDFA-4341-A6C9-09B9A46B38FF}" type="slidenum">
              <a:rPr lang="fr-FR" smtClean="0"/>
              <a:pPr/>
              <a:t>‹N°›</a:t>
            </a:fld>
            <a:endParaRPr lang="fr-FR"/>
          </a:p>
        </p:txBody>
      </p:sp>
    </p:spTree>
    <p:extLst>
      <p:ext uri="{BB962C8B-B14F-4D97-AF65-F5344CB8AC3E}">
        <p14:creationId xmlns:p14="http://schemas.microsoft.com/office/powerpoint/2010/main" val="2797225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5213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5">
                    <a:lumMod val="75000"/>
                  </a:schemeClr>
                </a:solidFill>
              </a:rPr>
              <a:t>La science dit …</a:t>
            </a:r>
          </a:p>
        </p:txBody>
      </p:sp>
      <p:sp>
        <p:nvSpPr>
          <p:cNvPr id="3" name="Espace réservé du contenu 2"/>
          <p:cNvSpPr>
            <a:spLocks noGrp="1"/>
          </p:cNvSpPr>
          <p:nvPr>
            <p:ph idx="1"/>
          </p:nvPr>
        </p:nvSpPr>
        <p:spPr/>
        <p:txBody>
          <a:bodyPr/>
          <a:lstStyle/>
          <a:p>
            <a:pPr marL="0" indent="0" algn="just">
              <a:buNone/>
            </a:pPr>
            <a:r>
              <a:rPr lang="fr-FR" dirty="0"/>
              <a:t>Il à été démontré dans un article publié par la revue </a:t>
            </a:r>
            <a:r>
              <a:rPr lang="fr-FR" dirty="0" err="1"/>
              <a:t>Physiological</a:t>
            </a:r>
            <a:r>
              <a:rPr lang="fr-FR" dirty="0"/>
              <a:t> </a:t>
            </a:r>
            <a:r>
              <a:rPr lang="fr-FR" dirty="0" err="1"/>
              <a:t>Reviews</a:t>
            </a:r>
            <a:r>
              <a:rPr lang="fr-FR" dirty="0"/>
              <a:t> en 2013, que la mémoire se consolide durant le sommeil. Donc une personne qui se repose correctement a un niveau d’apprentissage plus élevé qu’une personne qui a de mauvaise habitude de sommeil</a:t>
            </a:r>
            <a:r>
              <a:rPr lang="aa-ET" dirty="0"/>
              <a:t>.</a:t>
            </a:r>
            <a:endParaRPr lang="fr-FR" dirty="0"/>
          </a:p>
        </p:txBody>
      </p:sp>
    </p:spTree>
    <p:extLst>
      <p:ext uri="{BB962C8B-B14F-4D97-AF65-F5344CB8AC3E}">
        <p14:creationId xmlns:p14="http://schemas.microsoft.com/office/powerpoint/2010/main" val="53071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chemeClr val="accent5">
                    <a:lumMod val="75000"/>
                  </a:schemeClr>
                </a:solidFill>
              </a:rPr>
              <a:t>BÉNÉFICES DE LA PRATIQUE DU REPOS ADÉQUAT</a:t>
            </a:r>
          </a:p>
        </p:txBody>
      </p:sp>
      <p:sp>
        <p:nvSpPr>
          <p:cNvPr id="3" name="Espace réservé du contenu 2"/>
          <p:cNvSpPr>
            <a:spLocks noGrp="1"/>
          </p:cNvSpPr>
          <p:nvPr>
            <p:ph idx="1"/>
          </p:nvPr>
        </p:nvSpPr>
        <p:spPr>
          <a:xfrm>
            <a:off x="1968995" y="2924945"/>
            <a:ext cx="8229600" cy="4525963"/>
          </a:xfrm>
        </p:spPr>
        <p:txBody>
          <a:bodyPr>
            <a:normAutofit/>
          </a:bodyPr>
          <a:lstStyle/>
          <a:p>
            <a:pPr marL="0" indent="0">
              <a:buNone/>
            </a:pPr>
            <a:r>
              <a:rPr lang="fr-FR" sz="4400" b="1" dirty="0"/>
              <a:t>4. Aide à prévenir la dépression.</a:t>
            </a:r>
          </a:p>
        </p:txBody>
      </p:sp>
    </p:spTree>
    <p:extLst>
      <p:ext uri="{BB962C8B-B14F-4D97-AF65-F5344CB8AC3E}">
        <p14:creationId xmlns:p14="http://schemas.microsoft.com/office/powerpoint/2010/main" val="3483423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5">
                    <a:lumMod val="75000"/>
                  </a:schemeClr>
                </a:solidFill>
              </a:rPr>
              <a:t>La science dit …</a:t>
            </a:r>
          </a:p>
        </p:txBody>
      </p:sp>
      <p:sp>
        <p:nvSpPr>
          <p:cNvPr id="3" name="Espace réservé du contenu 2"/>
          <p:cNvSpPr>
            <a:spLocks noGrp="1"/>
          </p:cNvSpPr>
          <p:nvPr>
            <p:ph idx="1"/>
          </p:nvPr>
        </p:nvSpPr>
        <p:spPr/>
        <p:txBody>
          <a:bodyPr>
            <a:normAutofit/>
          </a:bodyPr>
          <a:lstStyle/>
          <a:p>
            <a:pPr marL="0" indent="0" algn="just">
              <a:buNone/>
            </a:pPr>
            <a:r>
              <a:rPr lang="fr-FR" sz="4000" dirty="0"/>
              <a:t>Dans un article publié dans la revue </a:t>
            </a:r>
            <a:r>
              <a:rPr lang="fr-FR" sz="4000" dirty="0" err="1"/>
              <a:t>Sleep</a:t>
            </a:r>
            <a:r>
              <a:rPr lang="fr-FR" sz="4000" dirty="0"/>
              <a:t> Journal en 2014 on y décrit l’existence d’une relation directe entre les problèmes de sommeil et une grande probabilité de développer un trouble dépressif majeur.  </a:t>
            </a:r>
          </a:p>
        </p:txBody>
      </p:sp>
    </p:spTree>
    <p:extLst>
      <p:ext uri="{BB962C8B-B14F-4D97-AF65-F5344CB8AC3E}">
        <p14:creationId xmlns:p14="http://schemas.microsoft.com/office/powerpoint/2010/main" val="498639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5">
                    <a:lumMod val="75000"/>
                  </a:schemeClr>
                </a:solidFill>
              </a:rPr>
              <a:t>La science dit …</a:t>
            </a:r>
          </a:p>
        </p:txBody>
      </p:sp>
      <p:sp>
        <p:nvSpPr>
          <p:cNvPr id="3" name="Espace réservé du contenu 2"/>
          <p:cNvSpPr>
            <a:spLocks noGrp="1"/>
          </p:cNvSpPr>
          <p:nvPr>
            <p:ph idx="1"/>
          </p:nvPr>
        </p:nvSpPr>
        <p:spPr/>
        <p:txBody>
          <a:bodyPr>
            <a:normAutofit/>
          </a:bodyPr>
          <a:lstStyle/>
          <a:p>
            <a:pPr marL="0" indent="0" algn="just">
              <a:buNone/>
            </a:pPr>
            <a:r>
              <a:rPr lang="fr-FR" sz="4400" dirty="0"/>
              <a:t>On a constaté que le manque de sommeil provoque une baisse des niveaux de sérotonine qui est l’hormone qui régule les émotions. </a:t>
            </a:r>
          </a:p>
        </p:txBody>
      </p:sp>
    </p:spTree>
    <p:extLst>
      <p:ext uri="{BB962C8B-B14F-4D97-AF65-F5344CB8AC3E}">
        <p14:creationId xmlns:p14="http://schemas.microsoft.com/office/powerpoint/2010/main" val="2810842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chemeClr val="accent5">
                    <a:lumMod val="75000"/>
                  </a:schemeClr>
                </a:solidFill>
              </a:rPr>
              <a:t>BÉNÉFICES DE LA PRATIQUE DU REPOS ADÉQUAT</a:t>
            </a:r>
          </a:p>
        </p:txBody>
      </p:sp>
      <p:sp>
        <p:nvSpPr>
          <p:cNvPr id="3" name="Espace réservé du contenu 2"/>
          <p:cNvSpPr>
            <a:spLocks noGrp="1"/>
          </p:cNvSpPr>
          <p:nvPr>
            <p:ph idx="1"/>
          </p:nvPr>
        </p:nvSpPr>
        <p:spPr>
          <a:xfrm>
            <a:off x="1979196" y="2780929"/>
            <a:ext cx="8229600" cy="4525963"/>
          </a:xfrm>
        </p:spPr>
        <p:txBody>
          <a:bodyPr>
            <a:normAutofit/>
          </a:bodyPr>
          <a:lstStyle/>
          <a:p>
            <a:pPr marL="0" indent="0">
              <a:buNone/>
            </a:pPr>
            <a:r>
              <a:rPr lang="fr-FR" sz="4000" b="1" dirty="0"/>
              <a:t>5. Aide a se maintenir actif et éveillé durant la journée. </a:t>
            </a:r>
          </a:p>
        </p:txBody>
      </p:sp>
    </p:spTree>
    <p:extLst>
      <p:ext uri="{BB962C8B-B14F-4D97-AF65-F5344CB8AC3E}">
        <p14:creationId xmlns:p14="http://schemas.microsoft.com/office/powerpoint/2010/main" val="3484066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5">
                    <a:lumMod val="75000"/>
                  </a:schemeClr>
                </a:solidFill>
              </a:rPr>
              <a:t>La science dit …</a:t>
            </a:r>
          </a:p>
        </p:txBody>
      </p:sp>
      <p:sp>
        <p:nvSpPr>
          <p:cNvPr id="3" name="Espace réservé du contenu 2"/>
          <p:cNvSpPr>
            <a:spLocks noGrp="1"/>
          </p:cNvSpPr>
          <p:nvPr>
            <p:ph idx="1"/>
          </p:nvPr>
        </p:nvSpPr>
        <p:spPr/>
        <p:txBody>
          <a:bodyPr>
            <a:normAutofit/>
          </a:bodyPr>
          <a:lstStyle/>
          <a:p>
            <a:pPr marL="0" indent="0" algn="just">
              <a:buNone/>
            </a:pPr>
            <a:r>
              <a:rPr lang="fr-FR" sz="4000" dirty="0"/>
              <a:t>Un bon repos stimule la synthèse correcte de mélatonine dans le corps. </a:t>
            </a:r>
          </a:p>
          <a:p>
            <a:pPr marL="0" indent="0" algn="just">
              <a:buNone/>
            </a:pPr>
            <a:r>
              <a:rPr lang="fr-FR" sz="4000" dirty="0"/>
              <a:t>C’est cette hormone qui régule le Cycle Circadien, ce qui permet d’avoir sommeil durant la nuit et de garder l’état d’éveil durant le jour. </a:t>
            </a:r>
          </a:p>
        </p:txBody>
      </p:sp>
    </p:spTree>
    <p:extLst>
      <p:ext uri="{BB962C8B-B14F-4D97-AF65-F5344CB8AC3E}">
        <p14:creationId xmlns:p14="http://schemas.microsoft.com/office/powerpoint/2010/main" val="4256066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5">
                    <a:lumMod val="75000"/>
                  </a:schemeClr>
                </a:solidFill>
              </a:rPr>
              <a:t>La science dit …</a:t>
            </a:r>
          </a:p>
        </p:txBody>
      </p:sp>
      <p:sp>
        <p:nvSpPr>
          <p:cNvPr id="3" name="Espace réservé du contenu 2"/>
          <p:cNvSpPr>
            <a:spLocks noGrp="1"/>
          </p:cNvSpPr>
          <p:nvPr>
            <p:ph idx="1"/>
          </p:nvPr>
        </p:nvSpPr>
        <p:spPr/>
        <p:txBody>
          <a:bodyPr>
            <a:normAutofit/>
          </a:bodyPr>
          <a:lstStyle/>
          <a:p>
            <a:pPr marL="0" indent="0" algn="just">
              <a:buNone/>
            </a:pPr>
            <a:r>
              <a:rPr lang="fr-FR" sz="4000" dirty="0"/>
              <a:t>La mélatonine se produit seulement durant la nuit et dans l’obscurité la plus complète. </a:t>
            </a:r>
          </a:p>
          <a:p>
            <a:pPr marL="0" indent="0" algn="just">
              <a:buNone/>
            </a:pPr>
            <a:r>
              <a:rPr lang="fr-FR" sz="4000" dirty="0"/>
              <a:t>C’est pour cela qu’il n’est pas recommandé de dormir avec de la lumière. </a:t>
            </a:r>
          </a:p>
        </p:txBody>
      </p:sp>
    </p:spTree>
    <p:extLst>
      <p:ext uri="{BB962C8B-B14F-4D97-AF65-F5344CB8AC3E}">
        <p14:creationId xmlns:p14="http://schemas.microsoft.com/office/powerpoint/2010/main" val="1768324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chemeClr val="accent5">
                    <a:lumMod val="75000"/>
                  </a:schemeClr>
                </a:solidFill>
              </a:rPr>
              <a:t>BÉNÉFICES DE LA PRATIQUE DU REPOS ADÉQUAT</a:t>
            </a:r>
          </a:p>
        </p:txBody>
      </p:sp>
      <p:sp>
        <p:nvSpPr>
          <p:cNvPr id="3" name="Espace réservé du contenu 2"/>
          <p:cNvSpPr>
            <a:spLocks noGrp="1"/>
          </p:cNvSpPr>
          <p:nvPr>
            <p:ph idx="1"/>
          </p:nvPr>
        </p:nvSpPr>
        <p:spPr>
          <a:xfrm>
            <a:off x="1775520" y="2708921"/>
            <a:ext cx="8640960" cy="4525963"/>
          </a:xfrm>
        </p:spPr>
        <p:txBody>
          <a:bodyPr>
            <a:normAutofit/>
          </a:bodyPr>
          <a:lstStyle/>
          <a:p>
            <a:pPr marL="0" indent="0">
              <a:buNone/>
            </a:pPr>
            <a:r>
              <a:rPr lang="fr-FR" sz="3600" b="1" dirty="0"/>
              <a:t>6. Permet d’éviter de nombreuses maladies.</a:t>
            </a:r>
          </a:p>
        </p:txBody>
      </p:sp>
    </p:spTree>
    <p:extLst>
      <p:ext uri="{BB962C8B-B14F-4D97-AF65-F5344CB8AC3E}">
        <p14:creationId xmlns:p14="http://schemas.microsoft.com/office/powerpoint/2010/main" val="2838887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5">
                    <a:lumMod val="75000"/>
                  </a:schemeClr>
                </a:solidFill>
              </a:rPr>
              <a:t>La science dit …</a:t>
            </a:r>
          </a:p>
        </p:txBody>
      </p:sp>
      <p:sp>
        <p:nvSpPr>
          <p:cNvPr id="3" name="Espace réservé du contenu 2"/>
          <p:cNvSpPr>
            <a:spLocks noGrp="1"/>
          </p:cNvSpPr>
          <p:nvPr>
            <p:ph idx="1"/>
          </p:nvPr>
        </p:nvSpPr>
        <p:spPr/>
        <p:txBody>
          <a:bodyPr>
            <a:normAutofit/>
          </a:bodyPr>
          <a:lstStyle/>
          <a:p>
            <a:pPr marL="0" indent="0" algn="just">
              <a:buNone/>
            </a:pPr>
            <a:r>
              <a:rPr lang="fr-FR" sz="4000" dirty="0"/>
              <a:t>Dans une étude publiée en 2014, on trouva que le manque de sommeil affecte directement le système immunitaire augmentant la production de Neutrophiles immatures et diminue la quantité de Neutrophiles matures</a:t>
            </a:r>
            <a:r>
              <a:rPr lang="aa-ET" sz="4000" dirty="0"/>
              <a:t>, </a:t>
            </a:r>
            <a:r>
              <a:rPr lang="fr-FR" sz="4000" dirty="0"/>
              <a:t>l’individu </a:t>
            </a:r>
            <a:r>
              <a:rPr lang="aa-ET" sz="4000" dirty="0"/>
              <a:t>e</a:t>
            </a:r>
            <a:r>
              <a:rPr lang="fr-FR" sz="4000" dirty="0"/>
              <a:t>s</a:t>
            </a:r>
            <a:r>
              <a:rPr lang="aa-ET" sz="4000" dirty="0"/>
              <a:t>t </a:t>
            </a:r>
            <a:r>
              <a:rPr lang="fr-FR" sz="4000" dirty="0"/>
              <a:t>a</a:t>
            </a:r>
            <a:r>
              <a:rPr lang="aa-ET" sz="4000" dirty="0"/>
              <a:t>l</a:t>
            </a:r>
            <a:r>
              <a:rPr lang="fr-FR" sz="4000" dirty="0"/>
              <a:t>o</a:t>
            </a:r>
            <a:r>
              <a:rPr lang="aa-ET" sz="4000" dirty="0"/>
              <a:t>r</a:t>
            </a:r>
            <a:r>
              <a:rPr lang="fr-FR" sz="4000" dirty="0"/>
              <a:t>s</a:t>
            </a:r>
            <a:r>
              <a:rPr lang="aa-ET" sz="4000" dirty="0"/>
              <a:t> </a:t>
            </a:r>
            <a:r>
              <a:rPr lang="fr-FR" sz="4000" dirty="0"/>
              <a:t>p</a:t>
            </a:r>
            <a:r>
              <a:rPr lang="aa-ET" sz="4000" dirty="0"/>
              <a:t>l</a:t>
            </a:r>
            <a:r>
              <a:rPr lang="fr-FR" sz="4000" dirty="0"/>
              <a:t>u</a:t>
            </a:r>
            <a:r>
              <a:rPr lang="aa-ET" sz="4000" dirty="0"/>
              <a:t>s </a:t>
            </a:r>
            <a:r>
              <a:rPr lang="fr-FR" sz="4000" dirty="0"/>
              <a:t>s</a:t>
            </a:r>
            <a:r>
              <a:rPr lang="aa-ET" sz="4000" dirty="0"/>
              <a:t>e</a:t>
            </a:r>
            <a:r>
              <a:rPr lang="fr-FR" sz="4000" dirty="0"/>
              <a:t>n</a:t>
            </a:r>
            <a:r>
              <a:rPr lang="aa-ET" sz="4000" dirty="0"/>
              <a:t>s</a:t>
            </a:r>
            <a:r>
              <a:rPr lang="fr-FR" sz="4000" dirty="0"/>
              <a:t>i</a:t>
            </a:r>
            <a:r>
              <a:rPr lang="aa-ET" sz="4000" dirty="0"/>
              <a:t>b</a:t>
            </a:r>
            <a:r>
              <a:rPr lang="fr-FR" sz="4000" dirty="0"/>
              <a:t>l</a:t>
            </a:r>
            <a:r>
              <a:rPr lang="aa-ET" sz="4000" dirty="0"/>
              <a:t>e</a:t>
            </a:r>
            <a:r>
              <a:rPr lang="fr-FR" sz="4000" dirty="0"/>
              <a:t> aux infections. </a:t>
            </a:r>
          </a:p>
        </p:txBody>
      </p:sp>
    </p:spTree>
    <p:extLst>
      <p:ext uri="{BB962C8B-B14F-4D97-AF65-F5344CB8AC3E}">
        <p14:creationId xmlns:p14="http://schemas.microsoft.com/office/powerpoint/2010/main" val="986020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chemeClr val="accent5">
                    <a:lumMod val="75000"/>
                  </a:schemeClr>
                </a:solidFill>
              </a:rPr>
              <a:t>Comment développer l’habitude du repos adéquat ? </a:t>
            </a:r>
          </a:p>
        </p:txBody>
      </p:sp>
      <p:sp>
        <p:nvSpPr>
          <p:cNvPr id="3" name="Espace réservé du contenu 2"/>
          <p:cNvSpPr>
            <a:spLocks noGrp="1"/>
          </p:cNvSpPr>
          <p:nvPr>
            <p:ph idx="1"/>
          </p:nvPr>
        </p:nvSpPr>
        <p:spPr>
          <a:xfrm>
            <a:off x="1981200" y="2054348"/>
            <a:ext cx="8229600" cy="4525963"/>
          </a:xfrm>
        </p:spPr>
        <p:txBody>
          <a:bodyPr>
            <a:normAutofit/>
          </a:bodyPr>
          <a:lstStyle/>
          <a:p>
            <a:pPr marL="0" indent="0">
              <a:buNone/>
            </a:pPr>
            <a:r>
              <a:rPr lang="fr-FR" sz="4000" dirty="0"/>
              <a:t>Nous te présentons quelques activités a réaliser afin que tu puisses pratiquer cette habitude.</a:t>
            </a:r>
          </a:p>
        </p:txBody>
      </p:sp>
    </p:spTree>
    <p:extLst>
      <p:ext uri="{BB962C8B-B14F-4D97-AF65-F5344CB8AC3E}">
        <p14:creationId xmlns:p14="http://schemas.microsoft.com/office/powerpoint/2010/main" val="2123636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179B94"/>
                </a:solidFill>
              </a:rPr>
              <a:t>QUE SIGNIFIE L’HABITUDE DU REPOS ADÉQUAT ? </a:t>
            </a:r>
          </a:p>
        </p:txBody>
      </p:sp>
      <p:sp>
        <p:nvSpPr>
          <p:cNvPr id="3" name="Espace réservé du contenu 2"/>
          <p:cNvSpPr>
            <a:spLocks noGrp="1"/>
          </p:cNvSpPr>
          <p:nvPr>
            <p:ph idx="1"/>
          </p:nvPr>
        </p:nvSpPr>
        <p:spPr>
          <a:xfrm>
            <a:off x="1981200" y="1700809"/>
            <a:ext cx="8229600" cy="4525963"/>
          </a:xfrm>
        </p:spPr>
        <p:txBody>
          <a:bodyPr>
            <a:normAutofit/>
          </a:bodyPr>
          <a:lstStyle/>
          <a:p>
            <a:pPr marL="0" indent="0" algn="ctr">
              <a:buNone/>
            </a:pPr>
            <a:r>
              <a:rPr lang="fr-FR" sz="4000" dirty="0"/>
              <a:t>C’est le moment de repos, de tranquillité et d’inactivité qui se pratique au sein du travail ou</a:t>
            </a:r>
            <a:r>
              <a:rPr lang="aa-ET" sz="4000" dirty="0"/>
              <a:t> de toute</a:t>
            </a:r>
            <a:r>
              <a:rPr lang="fr-FR" sz="4000" dirty="0"/>
              <a:t> autre activité pour récupérer forces physiques, mentales et spirituelles.  </a:t>
            </a:r>
          </a:p>
        </p:txBody>
      </p:sp>
    </p:spTree>
    <p:extLst>
      <p:ext uri="{BB962C8B-B14F-4D97-AF65-F5344CB8AC3E}">
        <p14:creationId xmlns:p14="http://schemas.microsoft.com/office/powerpoint/2010/main" val="1131640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chemeClr val="accent5">
                    <a:lumMod val="75000"/>
                  </a:schemeClr>
                </a:solidFill>
              </a:rPr>
              <a:t>Comment développer l’habitude du repos adéquat ? </a:t>
            </a:r>
          </a:p>
        </p:txBody>
      </p:sp>
      <p:sp>
        <p:nvSpPr>
          <p:cNvPr id="3" name="Espace réservé du contenu 2"/>
          <p:cNvSpPr>
            <a:spLocks noGrp="1"/>
          </p:cNvSpPr>
          <p:nvPr>
            <p:ph idx="1"/>
          </p:nvPr>
        </p:nvSpPr>
        <p:spPr>
          <a:xfrm>
            <a:off x="2004545" y="2052678"/>
            <a:ext cx="8229600" cy="4525963"/>
          </a:xfrm>
        </p:spPr>
        <p:txBody>
          <a:bodyPr>
            <a:normAutofit/>
          </a:bodyPr>
          <a:lstStyle/>
          <a:p>
            <a:pPr marL="0" indent="0">
              <a:buNone/>
            </a:pPr>
            <a:r>
              <a:rPr lang="fr-FR" sz="4000" dirty="0"/>
              <a:t>A</a:t>
            </a:r>
            <a:r>
              <a:rPr lang="aa-ET" sz="4000" dirty="0"/>
              <a:t>- </a:t>
            </a:r>
            <a:r>
              <a:rPr lang="fr-FR" sz="4000" dirty="0"/>
              <a:t>Établissez un rituel 30 minutes avant l’heure du coucher. </a:t>
            </a:r>
          </a:p>
          <a:p>
            <a:pPr marL="0" indent="0">
              <a:buNone/>
            </a:pPr>
            <a:endParaRPr lang="fr-FR" sz="4000" dirty="0"/>
          </a:p>
          <a:p>
            <a:pPr marL="0" indent="0">
              <a:buNone/>
            </a:pPr>
            <a:r>
              <a:rPr lang="fr-FR" dirty="0"/>
              <a:t>Exemple : Se brosser les dents, prendre un bain, prier et se coucher</a:t>
            </a:r>
          </a:p>
        </p:txBody>
      </p:sp>
    </p:spTree>
    <p:extLst>
      <p:ext uri="{BB962C8B-B14F-4D97-AF65-F5344CB8AC3E}">
        <p14:creationId xmlns:p14="http://schemas.microsoft.com/office/powerpoint/2010/main" val="2540884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5">
                    <a:lumMod val="75000"/>
                  </a:schemeClr>
                </a:solidFill>
              </a:rPr>
              <a:t>La science dit …</a:t>
            </a:r>
          </a:p>
        </p:txBody>
      </p:sp>
      <p:sp>
        <p:nvSpPr>
          <p:cNvPr id="3" name="Espace réservé du contenu 2"/>
          <p:cNvSpPr>
            <a:spLocks noGrp="1"/>
          </p:cNvSpPr>
          <p:nvPr>
            <p:ph idx="1"/>
          </p:nvPr>
        </p:nvSpPr>
        <p:spPr/>
        <p:txBody>
          <a:bodyPr>
            <a:normAutofit/>
          </a:bodyPr>
          <a:lstStyle/>
          <a:p>
            <a:pPr marL="0" indent="0">
              <a:buNone/>
            </a:pPr>
            <a:r>
              <a:rPr lang="fr-FR" sz="3600" dirty="0"/>
              <a:t>La National </a:t>
            </a:r>
            <a:r>
              <a:rPr lang="fr-FR" sz="3600" dirty="0" err="1"/>
              <a:t>Sleep</a:t>
            </a:r>
            <a:r>
              <a:rPr lang="fr-FR" sz="3600" dirty="0"/>
              <a:t> </a:t>
            </a:r>
            <a:r>
              <a:rPr lang="fr-FR" sz="3600" dirty="0" err="1"/>
              <a:t>Foundation</a:t>
            </a:r>
            <a:r>
              <a:rPr lang="fr-FR" sz="3600" dirty="0"/>
              <a:t> mentionne qu’avoir un rituel avant de se coucher aide le corps à reconnaître l’heure d’aller se coucher et cela améliore la qualité du sommeil et diminue le temps entre le coucher et le sommeil. </a:t>
            </a:r>
          </a:p>
        </p:txBody>
      </p:sp>
    </p:spTree>
    <p:extLst>
      <p:ext uri="{BB962C8B-B14F-4D97-AF65-F5344CB8AC3E}">
        <p14:creationId xmlns:p14="http://schemas.microsoft.com/office/powerpoint/2010/main" val="25174812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chemeClr val="accent5">
                    <a:lumMod val="75000"/>
                  </a:schemeClr>
                </a:solidFill>
              </a:rPr>
              <a:t>Comment développer l’habitude du repos adéquat ? </a:t>
            </a:r>
          </a:p>
        </p:txBody>
      </p:sp>
      <p:sp>
        <p:nvSpPr>
          <p:cNvPr id="3" name="Espace réservé du contenu 2"/>
          <p:cNvSpPr>
            <a:spLocks noGrp="1"/>
          </p:cNvSpPr>
          <p:nvPr>
            <p:ph idx="1"/>
          </p:nvPr>
        </p:nvSpPr>
        <p:spPr>
          <a:xfrm>
            <a:off x="2002164" y="2038610"/>
            <a:ext cx="8229600" cy="4525963"/>
          </a:xfrm>
        </p:spPr>
        <p:txBody>
          <a:bodyPr>
            <a:normAutofit/>
          </a:bodyPr>
          <a:lstStyle/>
          <a:p>
            <a:pPr marL="0" indent="0">
              <a:buNone/>
            </a:pPr>
            <a:r>
              <a:rPr lang="fr-FR" sz="3600" dirty="0"/>
              <a:t>B</a:t>
            </a:r>
            <a:r>
              <a:rPr lang="aa-ET" sz="3600" dirty="0"/>
              <a:t>- </a:t>
            </a:r>
            <a:r>
              <a:rPr lang="fr-FR" sz="3600" dirty="0"/>
              <a:t>Dormir au moins 7 heures de temps et avant 22 heures. </a:t>
            </a:r>
          </a:p>
          <a:p>
            <a:pPr marL="0" indent="0">
              <a:buNone/>
            </a:pPr>
            <a:endParaRPr lang="fr-FR" sz="3600" dirty="0"/>
          </a:p>
          <a:p>
            <a:pPr marL="0" indent="0">
              <a:buNone/>
            </a:pPr>
            <a:endParaRPr lang="fr-FR" sz="3600" dirty="0"/>
          </a:p>
          <a:p>
            <a:pPr marL="0" indent="0">
              <a:buNone/>
            </a:pPr>
            <a:r>
              <a:rPr lang="fr-FR" sz="3600" dirty="0"/>
              <a:t>Pour une bonne nuit, il faut dormir tôt. </a:t>
            </a:r>
          </a:p>
        </p:txBody>
      </p:sp>
    </p:spTree>
    <p:extLst>
      <p:ext uri="{BB962C8B-B14F-4D97-AF65-F5344CB8AC3E}">
        <p14:creationId xmlns:p14="http://schemas.microsoft.com/office/powerpoint/2010/main" val="8857843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5">
                    <a:lumMod val="75000"/>
                  </a:schemeClr>
                </a:solidFill>
              </a:rPr>
              <a:t>La science dit …</a:t>
            </a:r>
          </a:p>
        </p:txBody>
      </p:sp>
      <p:sp>
        <p:nvSpPr>
          <p:cNvPr id="3" name="Espace réservé du contenu 2"/>
          <p:cNvSpPr>
            <a:spLocks noGrp="1"/>
          </p:cNvSpPr>
          <p:nvPr>
            <p:ph idx="1"/>
          </p:nvPr>
        </p:nvSpPr>
        <p:spPr>
          <a:xfrm>
            <a:off x="1981200" y="1440663"/>
            <a:ext cx="8229600" cy="4525963"/>
          </a:xfrm>
        </p:spPr>
        <p:txBody>
          <a:bodyPr/>
          <a:lstStyle/>
          <a:p>
            <a:pPr marL="0" indent="0" algn="just">
              <a:buNone/>
            </a:pPr>
            <a:r>
              <a:rPr lang="fr-FR" dirty="0"/>
              <a:t>Il existe une relation directe entre la quantité de sommeil et les fonctions vitales. C’est pour cela qu’il est nécessaire de donner suffisamment de temps de repos à l’organisme. </a:t>
            </a:r>
          </a:p>
          <a:p>
            <a:pPr marL="0" indent="0" algn="just">
              <a:buNone/>
            </a:pPr>
            <a:r>
              <a:rPr lang="fr-FR" dirty="0"/>
              <a:t>L’hormone appelé Mélatonine a un pic de production maximum vers minuit mais cela se produit seulement si on est endormi dans un calme et une obscurité complète. </a:t>
            </a:r>
          </a:p>
        </p:txBody>
      </p:sp>
    </p:spTree>
    <p:extLst>
      <p:ext uri="{BB962C8B-B14F-4D97-AF65-F5344CB8AC3E}">
        <p14:creationId xmlns:p14="http://schemas.microsoft.com/office/powerpoint/2010/main" val="1101347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chemeClr val="accent5">
                    <a:lumMod val="75000"/>
                  </a:schemeClr>
                </a:solidFill>
              </a:rPr>
              <a:t>Comment développer l’habitude du repos adéquat ? </a:t>
            </a:r>
          </a:p>
        </p:txBody>
      </p:sp>
      <p:sp>
        <p:nvSpPr>
          <p:cNvPr id="3" name="Espace réservé du contenu 2"/>
          <p:cNvSpPr>
            <a:spLocks noGrp="1"/>
          </p:cNvSpPr>
          <p:nvPr>
            <p:ph idx="1"/>
          </p:nvPr>
        </p:nvSpPr>
        <p:spPr>
          <a:xfrm>
            <a:off x="1981200" y="1916833"/>
            <a:ext cx="8229600" cy="4525963"/>
          </a:xfrm>
        </p:spPr>
        <p:txBody>
          <a:bodyPr>
            <a:normAutofit/>
          </a:bodyPr>
          <a:lstStyle/>
          <a:p>
            <a:pPr marL="0" indent="0">
              <a:buNone/>
            </a:pPr>
            <a:r>
              <a:rPr lang="fr-FR" dirty="0"/>
              <a:t>C</a:t>
            </a:r>
            <a:r>
              <a:rPr lang="aa-ET" dirty="0"/>
              <a:t>- </a:t>
            </a:r>
            <a:r>
              <a:rPr lang="fr-FR" dirty="0"/>
              <a:t>Eviter d’avoir dans la chambre, des choses qui troublent le sommeil. </a:t>
            </a:r>
          </a:p>
          <a:p>
            <a:pPr marL="0" indent="0">
              <a:buNone/>
            </a:pPr>
            <a:r>
              <a:rPr lang="fr-FR" dirty="0"/>
              <a:t>Exemple : Télévision, radio, portable, jeux vidéos entre autres choses. </a:t>
            </a:r>
          </a:p>
          <a:p>
            <a:pPr marL="0" indent="0">
              <a:buNone/>
            </a:pPr>
            <a:endParaRPr lang="fr-FR" dirty="0"/>
          </a:p>
          <a:p>
            <a:pPr marL="0" indent="0">
              <a:buNone/>
            </a:pPr>
            <a:r>
              <a:rPr lang="fr-FR" dirty="0"/>
              <a:t>L’heure du sommeil doit être sacrée. </a:t>
            </a:r>
          </a:p>
        </p:txBody>
      </p:sp>
    </p:spTree>
    <p:extLst>
      <p:ext uri="{BB962C8B-B14F-4D97-AF65-F5344CB8AC3E}">
        <p14:creationId xmlns:p14="http://schemas.microsoft.com/office/powerpoint/2010/main" val="3653399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5">
                    <a:lumMod val="75000"/>
                  </a:schemeClr>
                </a:solidFill>
              </a:rPr>
              <a:t>La science dit …</a:t>
            </a:r>
          </a:p>
        </p:txBody>
      </p:sp>
      <p:sp>
        <p:nvSpPr>
          <p:cNvPr id="3" name="Espace réservé du contenu 2"/>
          <p:cNvSpPr>
            <a:spLocks noGrp="1"/>
          </p:cNvSpPr>
          <p:nvPr>
            <p:ph idx="1"/>
          </p:nvPr>
        </p:nvSpPr>
        <p:spPr/>
        <p:txBody>
          <a:bodyPr>
            <a:normAutofit/>
          </a:bodyPr>
          <a:lstStyle/>
          <a:p>
            <a:pPr marL="0" indent="0" algn="just">
              <a:buNone/>
            </a:pPr>
            <a:r>
              <a:rPr lang="fr-FR" sz="3600" dirty="0"/>
              <a:t>Il à été prouvé que la lumière provenant d'appareils électroniques induit un état de vigilance qui fait qu'une personne n’arrive pas à prendre sommeil tout de suite. </a:t>
            </a:r>
          </a:p>
          <a:p>
            <a:pPr marL="0" indent="0" algn="just">
              <a:buNone/>
            </a:pPr>
            <a:r>
              <a:rPr lang="fr-FR" sz="3600" dirty="0"/>
              <a:t>Il à aussi été démontré que ces même lumières suppriment la production de Mélatonine ce qui altère le cycle circadien.  </a:t>
            </a:r>
          </a:p>
        </p:txBody>
      </p:sp>
    </p:spTree>
    <p:extLst>
      <p:ext uri="{BB962C8B-B14F-4D97-AF65-F5344CB8AC3E}">
        <p14:creationId xmlns:p14="http://schemas.microsoft.com/office/powerpoint/2010/main" val="38881118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chemeClr val="accent5">
                    <a:lumMod val="75000"/>
                  </a:schemeClr>
                </a:solidFill>
              </a:rPr>
              <a:t>Comment développer l’habitude du repos adéquat ? </a:t>
            </a:r>
          </a:p>
        </p:txBody>
      </p:sp>
      <p:sp>
        <p:nvSpPr>
          <p:cNvPr id="3" name="Espace réservé du contenu 2"/>
          <p:cNvSpPr>
            <a:spLocks noGrp="1"/>
          </p:cNvSpPr>
          <p:nvPr>
            <p:ph idx="1"/>
          </p:nvPr>
        </p:nvSpPr>
        <p:spPr>
          <a:xfrm>
            <a:off x="1981200" y="1340769"/>
            <a:ext cx="8229600" cy="4525963"/>
          </a:xfrm>
        </p:spPr>
        <p:txBody>
          <a:bodyPr>
            <a:normAutofit lnSpcReduction="10000"/>
          </a:bodyPr>
          <a:lstStyle/>
          <a:p>
            <a:pPr marL="0" indent="0" algn="just">
              <a:buNone/>
            </a:pPr>
            <a:endParaRPr lang="fr-FR" dirty="0"/>
          </a:p>
          <a:p>
            <a:pPr marL="0" indent="0" algn="just">
              <a:buNone/>
            </a:pPr>
            <a:r>
              <a:rPr lang="fr-FR" dirty="0"/>
              <a:t>D</a:t>
            </a:r>
            <a:r>
              <a:rPr lang="aa-ET" dirty="0"/>
              <a:t>- </a:t>
            </a:r>
            <a:r>
              <a:rPr lang="fr-FR" dirty="0"/>
              <a:t>Faire une pause de cinq minutes.</a:t>
            </a:r>
          </a:p>
          <a:p>
            <a:pPr marL="0" indent="0" algn="just">
              <a:buNone/>
            </a:pPr>
            <a:endParaRPr lang="fr-FR" dirty="0"/>
          </a:p>
          <a:p>
            <a:pPr marL="0" indent="0" algn="just">
              <a:buNone/>
            </a:pPr>
            <a:r>
              <a:rPr lang="fr-FR" dirty="0"/>
              <a:t>Durant la journée, dans tes activités prends  par tranche horaire 5 minutes pour te reposer ou changer d’activité. De cette façon tu permettras à ton cerveau de se détacher et de se reposer et tu auras un meilleur rendement tout au long de la journée. </a:t>
            </a:r>
          </a:p>
        </p:txBody>
      </p:sp>
    </p:spTree>
    <p:extLst>
      <p:ext uri="{BB962C8B-B14F-4D97-AF65-F5344CB8AC3E}">
        <p14:creationId xmlns:p14="http://schemas.microsoft.com/office/powerpoint/2010/main" val="31256239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5">
                    <a:lumMod val="75000"/>
                  </a:schemeClr>
                </a:solidFill>
              </a:rPr>
              <a:t>La science dit …</a:t>
            </a:r>
          </a:p>
        </p:txBody>
      </p:sp>
      <p:sp>
        <p:nvSpPr>
          <p:cNvPr id="3" name="Espace réservé du contenu 2"/>
          <p:cNvSpPr>
            <a:spLocks noGrp="1"/>
          </p:cNvSpPr>
          <p:nvPr>
            <p:ph idx="1"/>
          </p:nvPr>
        </p:nvSpPr>
        <p:spPr>
          <a:xfrm>
            <a:off x="2002800" y="1444814"/>
            <a:ext cx="8229600" cy="4525963"/>
          </a:xfrm>
        </p:spPr>
        <p:txBody>
          <a:bodyPr>
            <a:normAutofit/>
          </a:bodyPr>
          <a:lstStyle/>
          <a:p>
            <a:pPr marL="0" indent="0" algn="just">
              <a:buNone/>
            </a:pPr>
            <a:r>
              <a:rPr lang="fr-FR" sz="4000" dirty="0"/>
              <a:t>Le journal </a:t>
            </a:r>
            <a:r>
              <a:rPr lang="fr-FR" sz="4000" dirty="0" err="1"/>
              <a:t>Work</a:t>
            </a:r>
            <a:r>
              <a:rPr lang="fr-FR" sz="4000" dirty="0"/>
              <a:t> and stress publia une étude en 2010 dans laquelle il est décrit que la présence de petites pauses durant le travail aide à réduire la fatigue, le risque d’accident et améliore la productivité des travailleurs. </a:t>
            </a:r>
          </a:p>
        </p:txBody>
      </p:sp>
    </p:spTree>
    <p:extLst>
      <p:ext uri="{BB962C8B-B14F-4D97-AF65-F5344CB8AC3E}">
        <p14:creationId xmlns:p14="http://schemas.microsoft.com/office/powerpoint/2010/main" val="37598246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chemeClr val="accent5">
                    <a:lumMod val="75000"/>
                  </a:schemeClr>
                </a:solidFill>
              </a:rPr>
              <a:t>Comment développer l’habitude du repos adéquat ? </a:t>
            </a:r>
          </a:p>
        </p:txBody>
      </p:sp>
      <p:sp>
        <p:nvSpPr>
          <p:cNvPr id="3" name="Espace réservé du contenu 2"/>
          <p:cNvSpPr>
            <a:spLocks noGrp="1"/>
          </p:cNvSpPr>
          <p:nvPr>
            <p:ph idx="1"/>
          </p:nvPr>
        </p:nvSpPr>
        <p:spPr>
          <a:xfrm>
            <a:off x="1994498" y="2060849"/>
            <a:ext cx="8229600" cy="4525963"/>
          </a:xfrm>
        </p:spPr>
        <p:txBody>
          <a:bodyPr>
            <a:normAutofit/>
          </a:bodyPr>
          <a:lstStyle/>
          <a:p>
            <a:pPr marL="0" indent="0">
              <a:buNone/>
            </a:pPr>
            <a:r>
              <a:rPr lang="fr-FR" sz="3600" dirty="0"/>
              <a:t>E</a:t>
            </a:r>
            <a:r>
              <a:rPr lang="aa-ET" sz="3600" dirty="0"/>
              <a:t>- </a:t>
            </a:r>
            <a:r>
              <a:rPr lang="fr-FR" sz="3600" dirty="0"/>
              <a:t>Mettre à part un jour pour se reposer et être avec la famille</a:t>
            </a:r>
          </a:p>
          <a:p>
            <a:pPr marL="0" indent="0">
              <a:buNone/>
            </a:pPr>
            <a:endParaRPr lang="fr-FR" sz="3600" dirty="0"/>
          </a:p>
          <a:p>
            <a:pPr marL="0" indent="0">
              <a:buNone/>
            </a:pPr>
            <a:r>
              <a:rPr lang="fr-FR" dirty="0"/>
              <a:t>Prends un jour par semaine pour te reposer. </a:t>
            </a:r>
          </a:p>
        </p:txBody>
      </p:sp>
    </p:spTree>
    <p:extLst>
      <p:ext uri="{BB962C8B-B14F-4D97-AF65-F5344CB8AC3E}">
        <p14:creationId xmlns:p14="http://schemas.microsoft.com/office/powerpoint/2010/main" val="16571121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5">
                    <a:lumMod val="75000"/>
                  </a:schemeClr>
                </a:solidFill>
              </a:rPr>
              <a:t>La science dit …</a:t>
            </a:r>
          </a:p>
        </p:txBody>
      </p:sp>
      <p:sp>
        <p:nvSpPr>
          <p:cNvPr id="3" name="Espace réservé du contenu 2"/>
          <p:cNvSpPr>
            <a:spLocks noGrp="1"/>
          </p:cNvSpPr>
          <p:nvPr>
            <p:ph idx="1"/>
          </p:nvPr>
        </p:nvSpPr>
        <p:spPr>
          <a:xfrm>
            <a:off x="1981200" y="1700809"/>
            <a:ext cx="8229600" cy="4525963"/>
          </a:xfrm>
        </p:spPr>
        <p:txBody>
          <a:bodyPr/>
          <a:lstStyle/>
          <a:p>
            <a:pPr marL="0" indent="0" algn="just">
              <a:buNone/>
            </a:pPr>
            <a:r>
              <a:rPr lang="fr-FR" dirty="0"/>
              <a:t>La Revue An</a:t>
            </a:r>
            <a:r>
              <a:rPr lang="aa-ET" dirty="0"/>
              <a:t>n</a:t>
            </a:r>
            <a:r>
              <a:rPr lang="fr-FR" dirty="0"/>
              <a:t>al</a:t>
            </a:r>
            <a:r>
              <a:rPr lang="aa-ET" dirty="0"/>
              <a:t>e</a:t>
            </a:r>
            <a:r>
              <a:rPr lang="fr-FR" dirty="0"/>
              <a:t>s de Psychologie publia en 2005 une étude ou on prouva qu’il y a moins de risque de développer le syndrome de Burnout avec un  horaire de travail et un jour de repos en comparaison avec des journées de travail sans jour de repos. </a:t>
            </a:r>
          </a:p>
        </p:txBody>
      </p:sp>
    </p:spTree>
    <p:extLst>
      <p:ext uri="{BB962C8B-B14F-4D97-AF65-F5344CB8AC3E}">
        <p14:creationId xmlns:p14="http://schemas.microsoft.com/office/powerpoint/2010/main" val="3127420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91544" y="908721"/>
            <a:ext cx="8229600" cy="4525963"/>
          </a:xfrm>
        </p:spPr>
        <p:txBody>
          <a:bodyPr>
            <a:normAutofit/>
          </a:bodyPr>
          <a:lstStyle/>
          <a:p>
            <a:pPr marL="0" indent="0" algn="just">
              <a:buNone/>
            </a:pPr>
            <a:r>
              <a:rPr lang="fr-FR" sz="4000" dirty="0"/>
              <a:t>Un sommeil réparateur qui permet de renouveler ton corps et ton esprit fait parti d’un repos adéquat.</a:t>
            </a:r>
          </a:p>
          <a:p>
            <a:pPr marL="0" indent="0" algn="just">
              <a:buNone/>
            </a:pPr>
            <a:r>
              <a:rPr lang="fr-FR" sz="4000" dirty="0"/>
              <a:t>Le repos adéquat inclut aussi le fait de faire des pauses dans les activités quotidiennes, ce qui aidera à penser de façon précise et claire. </a:t>
            </a:r>
          </a:p>
        </p:txBody>
      </p:sp>
    </p:spTree>
    <p:extLst>
      <p:ext uri="{BB962C8B-B14F-4D97-AF65-F5344CB8AC3E}">
        <p14:creationId xmlns:p14="http://schemas.microsoft.com/office/powerpoint/2010/main" val="17014501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chemeClr val="accent5">
                    <a:lumMod val="75000"/>
                  </a:schemeClr>
                </a:solidFill>
              </a:rPr>
              <a:t>Quelle habitude dois-je développer ? </a:t>
            </a:r>
          </a:p>
        </p:txBody>
      </p:sp>
      <p:sp>
        <p:nvSpPr>
          <p:cNvPr id="3" name="Espace réservé du contenu 2"/>
          <p:cNvSpPr>
            <a:spLocks noGrp="1"/>
          </p:cNvSpPr>
          <p:nvPr>
            <p:ph idx="1"/>
          </p:nvPr>
        </p:nvSpPr>
        <p:spPr>
          <a:xfrm>
            <a:off x="1981200" y="2060849"/>
            <a:ext cx="8229600" cy="4525963"/>
          </a:xfrm>
        </p:spPr>
        <p:txBody>
          <a:bodyPr/>
          <a:lstStyle/>
          <a:p>
            <a:pPr marL="0" indent="0">
              <a:buNone/>
            </a:pPr>
            <a:r>
              <a:rPr lang="fr-FR" dirty="0"/>
              <a:t>Dormir au minimum 7 heures.</a:t>
            </a:r>
          </a:p>
          <a:p>
            <a:pPr marL="0" indent="0">
              <a:buNone/>
            </a:pPr>
            <a:r>
              <a:rPr lang="fr-FR" dirty="0"/>
              <a:t>			</a:t>
            </a:r>
          </a:p>
          <a:p>
            <a:pPr marL="0" indent="0">
              <a:buNone/>
            </a:pPr>
            <a:r>
              <a:rPr lang="fr-FR" dirty="0"/>
              <a:t>Prendre un temps pour se reposer durant la journée et une fois par semaine.   </a:t>
            </a:r>
          </a:p>
        </p:txBody>
      </p:sp>
    </p:spTree>
    <p:extLst>
      <p:ext uri="{BB962C8B-B14F-4D97-AF65-F5344CB8AC3E}">
        <p14:creationId xmlns:p14="http://schemas.microsoft.com/office/powerpoint/2010/main" val="31192821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chemeClr val="accent5">
                    <a:lumMod val="75000"/>
                  </a:schemeClr>
                </a:solidFill>
              </a:rPr>
              <a:t>Le repos adéquat peut se convertir en une habitude.</a:t>
            </a:r>
          </a:p>
        </p:txBody>
      </p:sp>
      <p:sp>
        <p:nvSpPr>
          <p:cNvPr id="3" name="Espace réservé du contenu 2"/>
          <p:cNvSpPr>
            <a:spLocks noGrp="1"/>
          </p:cNvSpPr>
          <p:nvPr>
            <p:ph idx="1"/>
          </p:nvPr>
        </p:nvSpPr>
        <p:spPr>
          <a:xfrm>
            <a:off x="1981200" y="2204865"/>
            <a:ext cx="8229600" cy="4525963"/>
          </a:xfrm>
        </p:spPr>
        <p:txBody>
          <a:bodyPr>
            <a:normAutofit/>
          </a:bodyPr>
          <a:lstStyle/>
          <a:p>
            <a:pPr marL="0" indent="0">
              <a:buNone/>
            </a:pPr>
            <a:r>
              <a:rPr lang="fr-FR" sz="3600" dirty="0"/>
              <a:t>En pratiquant pendant 66 jours le repos adéquat.</a:t>
            </a:r>
          </a:p>
          <a:p>
            <a:pPr marL="0" indent="0">
              <a:buNone/>
            </a:pPr>
            <a:endParaRPr lang="fr-FR" sz="3600" dirty="0"/>
          </a:p>
          <a:p>
            <a:pPr marL="0" indent="0">
              <a:buNone/>
            </a:pPr>
            <a:r>
              <a:rPr lang="fr-FR" dirty="0"/>
              <a:t>Dormir minimum 7 heures.</a:t>
            </a:r>
          </a:p>
          <a:p>
            <a:pPr marL="0" indent="0">
              <a:buNone/>
            </a:pPr>
            <a:r>
              <a:rPr lang="fr-FR" dirty="0"/>
              <a:t>Faire une pause au cours de mes activité. </a:t>
            </a:r>
          </a:p>
        </p:txBody>
      </p:sp>
    </p:spTree>
    <p:extLst>
      <p:ext uri="{BB962C8B-B14F-4D97-AF65-F5344CB8AC3E}">
        <p14:creationId xmlns:p14="http://schemas.microsoft.com/office/powerpoint/2010/main" val="32620908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6600" b="1" dirty="0">
                <a:solidFill>
                  <a:schemeClr val="accent5">
                    <a:lumMod val="75000"/>
                  </a:schemeClr>
                </a:solidFill>
                <a:effectLst>
                  <a:outerShdw blurRad="38100" dist="38100" dir="2700000" algn="tl">
                    <a:srgbClr val="000000">
                      <a:alpha val="43137"/>
                    </a:srgbClr>
                  </a:outerShdw>
                </a:effectLst>
              </a:rPr>
              <a:t>La science dit…</a:t>
            </a:r>
          </a:p>
        </p:txBody>
      </p:sp>
      <p:sp>
        <p:nvSpPr>
          <p:cNvPr id="3" name="Espace réservé du contenu 2"/>
          <p:cNvSpPr>
            <a:spLocks noGrp="1"/>
          </p:cNvSpPr>
          <p:nvPr>
            <p:ph idx="1"/>
          </p:nvPr>
        </p:nvSpPr>
        <p:spPr>
          <a:xfrm>
            <a:off x="2135560" y="1417639"/>
            <a:ext cx="7920880" cy="3442133"/>
          </a:xfrm>
        </p:spPr>
        <p:txBody>
          <a:bodyPr>
            <a:noAutofit/>
          </a:bodyPr>
          <a:lstStyle/>
          <a:p>
            <a:pPr marL="0" indent="0" algn="just">
              <a:buNone/>
            </a:pPr>
            <a:r>
              <a:rPr lang="fr-FR" sz="3800" dirty="0"/>
              <a:t>Dans une étude publiée par le journal </a:t>
            </a:r>
            <a:r>
              <a:rPr lang="fr-FR" sz="3800" dirty="0" err="1"/>
              <a:t>European</a:t>
            </a:r>
            <a:r>
              <a:rPr lang="fr-FR" sz="3800" dirty="0"/>
              <a:t> Journal of Social </a:t>
            </a:r>
            <a:r>
              <a:rPr lang="fr-FR" sz="3800" dirty="0" err="1"/>
              <a:t>Psychology</a:t>
            </a:r>
            <a:r>
              <a:rPr lang="fr-FR" sz="3800" dirty="0"/>
              <a:t>, </a:t>
            </a:r>
            <a:r>
              <a:rPr lang="fr-FR" sz="3800" dirty="0" err="1"/>
              <a:t>Phillipa</a:t>
            </a:r>
            <a:r>
              <a:rPr lang="fr-FR" sz="3800" dirty="0"/>
              <a:t> LALLY et son équipe ont interrogé 96 personnes durant une période de 12 semaines pour découvrir exactement le temps nécessaire pour initier une nouvelle habitude.</a:t>
            </a:r>
          </a:p>
        </p:txBody>
      </p:sp>
    </p:spTree>
    <p:extLst>
      <p:ext uri="{BB962C8B-B14F-4D97-AF65-F5344CB8AC3E}">
        <p14:creationId xmlns:p14="http://schemas.microsoft.com/office/powerpoint/2010/main" val="7838391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991544" y="116632"/>
            <a:ext cx="8229600" cy="1143000"/>
          </a:xfrm>
        </p:spPr>
        <p:txBody>
          <a:bodyPr>
            <a:normAutofit/>
          </a:bodyPr>
          <a:lstStyle/>
          <a:p>
            <a:r>
              <a:rPr lang="fr-FR" sz="6600" b="1" dirty="0">
                <a:solidFill>
                  <a:schemeClr val="accent5">
                    <a:lumMod val="75000"/>
                  </a:schemeClr>
                </a:solidFill>
                <a:effectLst>
                  <a:outerShdw blurRad="38100" dist="38100" dir="2700000" algn="tl">
                    <a:srgbClr val="000000">
                      <a:alpha val="43137"/>
                    </a:srgbClr>
                  </a:outerShdw>
                </a:effectLst>
              </a:rPr>
              <a:t>La science dit…</a:t>
            </a:r>
          </a:p>
        </p:txBody>
      </p:sp>
      <p:sp>
        <p:nvSpPr>
          <p:cNvPr id="3" name="Espace réservé du contenu 2"/>
          <p:cNvSpPr>
            <a:spLocks noGrp="1"/>
          </p:cNvSpPr>
          <p:nvPr>
            <p:ph idx="1"/>
          </p:nvPr>
        </p:nvSpPr>
        <p:spPr>
          <a:xfrm>
            <a:off x="1777790" y="1484785"/>
            <a:ext cx="8657108" cy="3442133"/>
          </a:xfrm>
        </p:spPr>
        <p:txBody>
          <a:bodyPr>
            <a:noAutofit/>
          </a:bodyPr>
          <a:lstStyle/>
          <a:p>
            <a:pPr marL="0" indent="0">
              <a:buNone/>
            </a:pPr>
            <a:r>
              <a:rPr lang="fr-FR" sz="3600" dirty="0"/>
              <a:t>Durant les 12 semaines, les personnes choisirent une nouvelle habitude et informaient chaque jour comment ils vivaient ce nouveau comportement. A la fin de cette période, Lally analysa les résultats et a trouvé le temps moyen qu’il a fallu aux participants pour créer une nouvelle habitude: 66 jours.</a:t>
            </a:r>
          </a:p>
        </p:txBody>
      </p:sp>
    </p:spTree>
    <p:extLst>
      <p:ext uri="{BB962C8B-B14F-4D97-AF65-F5344CB8AC3E}">
        <p14:creationId xmlns:p14="http://schemas.microsoft.com/office/powerpoint/2010/main" val="29193951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5">
                    <a:lumMod val="75000"/>
                  </a:schemeClr>
                </a:solidFill>
              </a:rPr>
              <a:t>Pour réfléchir </a:t>
            </a:r>
          </a:p>
        </p:txBody>
      </p:sp>
      <p:sp>
        <p:nvSpPr>
          <p:cNvPr id="3" name="Espace réservé du contenu 2"/>
          <p:cNvSpPr>
            <a:spLocks noGrp="1"/>
          </p:cNvSpPr>
          <p:nvPr>
            <p:ph idx="1"/>
          </p:nvPr>
        </p:nvSpPr>
        <p:spPr>
          <a:xfrm>
            <a:off x="1989397" y="1406260"/>
            <a:ext cx="8229600" cy="4525963"/>
          </a:xfrm>
        </p:spPr>
        <p:txBody>
          <a:bodyPr>
            <a:normAutofit/>
          </a:bodyPr>
          <a:lstStyle/>
          <a:p>
            <a:pPr marL="0" indent="0" algn="just">
              <a:buNone/>
            </a:pPr>
            <a:r>
              <a:rPr lang="fr-FR" sz="3300" dirty="0"/>
              <a:t>« l'importance des heures régulières de repas et de sommeil ne doit pas être négligée. Puisque le travail de réparation du corps se fait pendant les heures de repos, il est essentiel, surtout pour les jeunes, que le sommeil soit méthodique et abondant ».</a:t>
            </a:r>
          </a:p>
          <a:p>
            <a:pPr marL="0" lvl="5" indent="0" algn="ctr">
              <a:buNone/>
            </a:pPr>
            <a:r>
              <a:rPr lang="fr-FR" sz="2800" dirty="0">
                <a:solidFill>
                  <a:schemeClr val="accent5">
                    <a:lumMod val="75000"/>
                  </a:schemeClr>
                </a:solidFill>
              </a:rPr>
              <a:t>Ellen G. White, </a:t>
            </a:r>
            <a:r>
              <a:rPr lang="fr-FR" sz="2800" i="1" dirty="0" err="1">
                <a:solidFill>
                  <a:schemeClr val="accent5">
                    <a:lumMod val="75000"/>
                  </a:schemeClr>
                </a:solidFill>
              </a:rPr>
              <a:t>Conduccion</a:t>
            </a:r>
            <a:r>
              <a:rPr lang="fr-FR" sz="2800" i="1" dirty="0">
                <a:solidFill>
                  <a:schemeClr val="accent5">
                    <a:lumMod val="75000"/>
                  </a:schemeClr>
                </a:solidFill>
              </a:rPr>
              <a:t> </a:t>
            </a:r>
            <a:r>
              <a:rPr lang="fr-FR" sz="2800" i="1" dirty="0" err="1">
                <a:solidFill>
                  <a:schemeClr val="accent5">
                    <a:lumMod val="75000"/>
                  </a:schemeClr>
                </a:solidFill>
              </a:rPr>
              <a:t>del</a:t>
            </a:r>
            <a:r>
              <a:rPr lang="fr-FR" sz="2800" i="1" dirty="0">
                <a:solidFill>
                  <a:schemeClr val="accent5">
                    <a:lumMod val="75000"/>
                  </a:schemeClr>
                </a:solidFill>
              </a:rPr>
              <a:t> niño, page 341</a:t>
            </a:r>
            <a:r>
              <a:rPr lang="fr-FR" sz="2800" dirty="0">
                <a:solidFill>
                  <a:schemeClr val="accent5">
                    <a:lumMod val="75000"/>
                  </a:schemeClr>
                </a:solidFill>
              </a:rPr>
              <a:t>.</a:t>
            </a:r>
          </a:p>
          <a:p>
            <a:pPr marL="0" indent="0" algn="just">
              <a:buNone/>
            </a:pPr>
            <a:endParaRPr lang="fr-FR" sz="3300" dirty="0"/>
          </a:p>
        </p:txBody>
      </p:sp>
    </p:spTree>
    <p:extLst>
      <p:ext uri="{BB962C8B-B14F-4D97-AF65-F5344CB8AC3E}">
        <p14:creationId xmlns:p14="http://schemas.microsoft.com/office/powerpoint/2010/main" val="1101486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981200" y="274638"/>
            <a:ext cx="8229600" cy="1570186"/>
          </a:xfrm>
        </p:spPr>
        <p:txBody>
          <a:bodyPr>
            <a:normAutofit fontScale="90000"/>
          </a:bodyPr>
          <a:lstStyle/>
          <a:p>
            <a:r>
              <a:rPr lang="fr-FR" b="1" dirty="0">
                <a:solidFill>
                  <a:schemeClr val="accent5">
                    <a:lumMod val="75000"/>
                  </a:schemeClr>
                </a:solidFill>
              </a:rPr>
              <a:t>QUELLES BÉNÉFICES OBTIENT-ON EN PRATIQUANT CETTE HABITUDE DU REPOS ADÉQUAT </a:t>
            </a:r>
          </a:p>
        </p:txBody>
      </p:sp>
      <p:sp>
        <p:nvSpPr>
          <p:cNvPr id="3" name="Espace réservé du contenu 2"/>
          <p:cNvSpPr>
            <a:spLocks noGrp="1"/>
          </p:cNvSpPr>
          <p:nvPr>
            <p:ph idx="1"/>
          </p:nvPr>
        </p:nvSpPr>
        <p:spPr>
          <a:xfrm>
            <a:off x="2351584" y="2914276"/>
            <a:ext cx="8229600" cy="3949899"/>
          </a:xfrm>
        </p:spPr>
        <p:txBody>
          <a:bodyPr>
            <a:normAutofit/>
          </a:bodyPr>
          <a:lstStyle/>
          <a:p>
            <a:pPr marL="0" indent="0">
              <a:buNone/>
            </a:pPr>
            <a:r>
              <a:rPr lang="fr-FR" sz="3600" dirty="0"/>
              <a:t>Six bénéfices pour une santé complète.</a:t>
            </a:r>
          </a:p>
        </p:txBody>
      </p:sp>
    </p:spTree>
    <p:extLst>
      <p:ext uri="{BB962C8B-B14F-4D97-AF65-F5344CB8AC3E}">
        <p14:creationId xmlns:p14="http://schemas.microsoft.com/office/powerpoint/2010/main" val="2300252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chemeClr val="accent5">
                    <a:lumMod val="75000"/>
                  </a:schemeClr>
                </a:solidFill>
              </a:rPr>
              <a:t>BÉNÉFICES DE LA PRATIQUE DU REPOS ADÉQUAT</a:t>
            </a:r>
          </a:p>
        </p:txBody>
      </p:sp>
      <p:sp>
        <p:nvSpPr>
          <p:cNvPr id="3" name="Espace réservé du contenu 2"/>
          <p:cNvSpPr>
            <a:spLocks noGrp="1"/>
          </p:cNvSpPr>
          <p:nvPr>
            <p:ph idx="1"/>
          </p:nvPr>
        </p:nvSpPr>
        <p:spPr/>
        <p:txBody>
          <a:bodyPr>
            <a:normAutofit/>
          </a:bodyPr>
          <a:lstStyle/>
          <a:p>
            <a:pPr marL="0" indent="0">
              <a:buNone/>
            </a:pPr>
            <a:endParaRPr lang="fr-FR" sz="4800" b="1" dirty="0"/>
          </a:p>
          <a:p>
            <a:pPr marL="514350" indent="-514350">
              <a:buAutoNum type="arabicPeriod"/>
            </a:pPr>
            <a:r>
              <a:rPr lang="fr-FR" sz="4800" b="1" dirty="0"/>
              <a:t>Aide à prévenir une pression artérielle haute.</a:t>
            </a:r>
          </a:p>
          <a:p>
            <a:pPr marL="0" indent="0">
              <a:buNone/>
            </a:pPr>
            <a:endParaRPr lang="fr-FR" sz="4800" b="1" dirty="0"/>
          </a:p>
        </p:txBody>
      </p:sp>
    </p:spTree>
    <p:extLst>
      <p:ext uri="{BB962C8B-B14F-4D97-AF65-F5344CB8AC3E}">
        <p14:creationId xmlns:p14="http://schemas.microsoft.com/office/powerpoint/2010/main" val="2230918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5">
                    <a:lumMod val="75000"/>
                  </a:schemeClr>
                </a:solidFill>
              </a:rPr>
              <a:t>La science dit …</a:t>
            </a:r>
          </a:p>
        </p:txBody>
      </p:sp>
      <p:sp>
        <p:nvSpPr>
          <p:cNvPr id="3" name="Espace réservé du contenu 2"/>
          <p:cNvSpPr>
            <a:spLocks noGrp="1"/>
          </p:cNvSpPr>
          <p:nvPr>
            <p:ph idx="1"/>
          </p:nvPr>
        </p:nvSpPr>
        <p:spPr/>
        <p:txBody>
          <a:bodyPr/>
          <a:lstStyle/>
          <a:p>
            <a:pPr marL="0" indent="0" algn="just">
              <a:buNone/>
            </a:pPr>
            <a:r>
              <a:rPr lang="fr-FR" dirty="0"/>
              <a:t>Dans un article publié en 2012 dans la revue </a:t>
            </a:r>
            <a:r>
              <a:rPr lang="fr-FR" dirty="0" err="1"/>
              <a:t>Sleep</a:t>
            </a:r>
            <a:r>
              <a:rPr lang="fr-FR" dirty="0"/>
              <a:t> Journal, il à été prouvé qu’il existe une relation directe entre les heures de sommeil et le risque de souffrir d’hypertension artérielle. D’où le constat suivant, plus le temps de sommeil est court, et plus le risque de souffrir d'hypertension est élevé.  </a:t>
            </a:r>
          </a:p>
        </p:txBody>
      </p:sp>
    </p:spTree>
    <p:extLst>
      <p:ext uri="{BB962C8B-B14F-4D97-AF65-F5344CB8AC3E}">
        <p14:creationId xmlns:p14="http://schemas.microsoft.com/office/powerpoint/2010/main" val="2410691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chemeClr val="accent5">
                    <a:lumMod val="75000"/>
                  </a:schemeClr>
                </a:solidFill>
              </a:rPr>
              <a:t>BÉNÉFICES DE LA PRATIQUE DU REPOS ADEQUAT</a:t>
            </a:r>
          </a:p>
        </p:txBody>
      </p:sp>
      <p:sp>
        <p:nvSpPr>
          <p:cNvPr id="3" name="Espace réservé du contenu 2"/>
          <p:cNvSpPr>
            <a:spLocks noGrp="1"/>
          </p:cNvSpPr>
          <p:nvPr>
            <p:ph idx="1"/>
          </p:nvPr>
        </p:nvSpPr>
        <p:spPr>
          <a:xfrm>
            <a:off x="1981200" y="3140969"/>
            <a:ext cx="8229600" cy="4525963"/>
          </a:xfrm>
        </p:spPr>
        <p:txBody>
          <a:bodyPr>
            <a:normAutofit/>
          </a:bodyPr>
          <a:lstStyle/>
          <a:p>
            <a:pPr marL="0" indent="0">
              <a:buNone/>
            </a:pPr>
            <a:r>
              <a:rPr lang="fr-FR" sz="4800" b="1" dirty="0"/>
              <a:t>2. Aide à prévenir l’obésité. </a:t>
            </a:r>
          </a:p>
        </p:txBody>
      </p:sp>
    </p:spTree>
    <p:extLst>
      <p:ext uri="{BB962C8B-B14F-4D97-AF65-F5344CB8AC3E}">
        <p14:creationId xmlns:p14="http://schemas.microsoft.com/office/powerpoint/2010/main" val="1592345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5">
                    <a:lumMod val="75000"/>
                  </a:schemeClr>
                </a:solidFill>
              </a:rPr>
              <a:t>La science dit …</a:t>
            </a:r>
          </a:p>
        </p:txBody>
      </p:sp>
      <p:sp>
        <p:nvSpPr>
          <p:cNvPr id="3" name="Espace réservé du contenu 2"/>
          <p:cNvSpPr>
            <a:spLocks noGrp="1"/>
          </p:cNvSpPr>
          <p:nvPr>
            <p:ph idx="1"/>
          </p:nvPr>
        </p:nvSpPr>
        <p:spPr>
          <a:xfrm>
            <a:off x="2003151" y="1340769"/>
            <a:ext cx="8229600" cy="4525963"/>
          </a:xfrm>
        </p:spPr>
        <p:txBody>
          <a:bodyPr>
            <a:normAutofit lnSpcReduction="10000"/>
          </a:bodyPr>
          <a:lstStyle/>
          <a:p>
            <a:pPr marL="0" indent="0" algn="just">
              <a:buNone/>
            </a:pPr>
            <a:r>
              <a:rPr lang="fr-FR" dirty="0"/>
              <a:t>Dans une étude publiée par la revue </a:t>
            </a:r>
            <a:r>
              <a:rPr lang="fr-FR" dirty="0" err="1"/>
              <a:t>Sleep</a:t>
            </a:r>
            <a:r>
              <a:rPr lang="fr-FR" dirty="0"/>
              <a:t> </a:t>
            </a:r>
            <a:r>
              <a:rPr lang="fr-FR" dirty="0" err="1"/>
              <a:t>Médécine</a:t>
            </a:r>
            <a:r>
              <a:rPr lang="fr-FR" dirty="0"/>
              <a:t> </a:t>
            </a:r>
            <a:r>
              <a:rPr lang="fr-FR" dirty="0" err="1"/>
              <a:t>Resp</a:t>
            </a:r>
            <a:r>
              <a:rPr lang="fr-FR" dirty="0"/>
              <a:t> en 2015, on établit une relation directe entre la quantité de sommeil et la </a:t>
            </a:r>
            <a:r>
              <a:rPr lang="fr-FR" dirty="0" err="1"/>
              <a:t>produ</a:t>
            </a:r>
            <a:r>
              <a:rPr lang="aa-ET" dirty="0"/>
              <a:t>c</a:t>
            </a:r>
            <a:r>
              <a:rPr lang="fr-FR" dirty="0" err="1"/>
              <a:t>tion</a:t>
            </a:r>
            <a:r>
              <a:rPr lang="fr-FR" dirty="0"/>
              <a:t> de Leptine et Ghréline qui sont les hormones qui régulent la faim et la satiété. </a:t>
            </a:r>
          </a:p>
          <a:p>
            <a:pPr marL="0" indent="0" algn="just">
              <a:buNone/>
            </a:pPr>
            <a:r>
              <a:rPr lang="fr-FR" dirty="0"/>
              <a:t>D’où la relation suivante, plus la quantité des heures de sommeil est moindre, et plus la sécrétion de ces dites hormones est faible ce qui est un facteur de risque pour l’obésité.  </a:t>
            </a:r>
          </a:p>
          <a:p>
            <a:pPr marL="0" indent="0" algn="just">
              <a:buNone/>
            </a:pPr>
            <a:endParaRPr lang="fr-FR" dirty="0"/>
          </a:p>
        </p:txBody>
      </p:sp>
    </p:spTree>
    <p:extLst>
      <p:ext uri="{BB962C8B-B14F-4D97-AF65-F5344CB8AC3E}">
        <p14:creationId xmlns:p14="http://schemas.microsoft.com/office/powerpoint/2010/main" val="653010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chemeClr val="accent5">
                    <a:lumMod val="75000"/>
                  </a:schemeClr>
                </a:solidFill>
              </a:rPr>
              <a:t>BÉNÉFICES DE LA PRATIQUE DU REPOS ADEQUAT</a:t>
            </a:r>
          </a:p>
        </p:txBody>
      </p:sp>
      <p:sp>
        <p:nvSpPr>
          <p:cNvPr id="3" name="Espace réservé du contenu 2"/>
          <p:cNvSpPr>
            <a:spLocks noGrp="1"/>
          </p:cNvSpPr>
          <p:nvPr>
            <p:ph idx="1"/>
          </p:nvPr>
        </p:nvSpPr>
        <p:spPr>
          <a:xfrm>
            <a:off x="1981200" y="2924945"/>
            <a:ext cx="8229600" cy="4525963"/>
          </a:xfrm>
        </p:spPr>
        <p:txBody>
          <a:bodyPr>
            <a:normAutofit/>
          </a:bodyPr>
          <a:lstStyle/>
          <a:p>
            <a:pPr marL="0" indent="0">
              <a:buNone/>
            </a:pPr>
            <a:r>
              <a:rPr lang="fr-FR" sz="4000" b="1" dirty="0"/>
              <a:t>3. Améliore l’Attention et la Mémoire. </a:t>
            </a:r>
          </a:p>
        </p:txBody>
      </p:sp>
    </p:spTree>
    <p:extLst>
      <p:ext uri="{BB962C8B-B14F-4D97-AF65-F5344CB8AC3E}">
        <p14:creationId xmlns:p14="http://schemas.microsoft.com/office/powerpoint/2010/main" val="88286583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1561</TotalTime>
  <Words>1225</Words>
  <Application>Microsoft Macintosh PowerPoint</Application>
  <PresentationFormat>Grand écran</PresentationFormat>
  <Paragraphs>93</Paragraphs>
  <Slides>34</Slides>
  <Notes>2</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34</vt:i4>
      </vt:variant>
    </vt:vector>
  </HeadingPairs>
  <TitlesOfParts>
    <vt:vector size="37" baseType="lpstr">
      <vt:lpstr>Arial</vt:lpstr>
      <vt:lpstr>Calibri</vt:lpstr>
      <vt:lpstr>Thème Office</vt:lpstr>
      <vt:lpstr>Présentation PowerPoint</vt:lpstr>
      <vt:lpstr>QUE SIGNIFIE L’HABITUDE DU REPOS ADÉQUAT ? </vt:lpstr>
      <vt:lpstr>Présentation PowerPoint</vt:lpstr>
      <vt:lpstr>QUELLES BÉNÉFICES OBTIENT-ON EN PRATIQUANT CETTE HABITUDE DU REPOS ADÉQUAT </vt:lpstr>
      <vt:lpstr>BÉNÉFICES DE LA PRATIQUE DU REPOS ADÉQUAT</vt:lpstr>
      <vt:lpstr>La science dit …</vt:lpstr>
      <vt:lpstr>BÉNÉFICES DE LA PRATIQUE DU REPOS ADEQUAT</vt:lpstr>
      <vt:lpstr>La science dit …</vt:lpstr>
      <vt:lpstr>BÉNÉFICES DE LA PRATIQUE DU REPOS ADEQUAT</vt:lpstr>
      <vt:lpstr>La science dit …</vt:lpstr>
      <vt:lpstr>BÉNÉFICES DE LA PRATIQUE DU REPOS ADÉQUAT</vt:lpstr>
      <vt:lpstr>La science dit …</vt:lpstr>
      <vt:lpstr>La science dit …</vt:lpstr>
      <vt:lpstr>BÉNÉFICES DE LA PRATIQUE DU REPOS ADÉQUAT</vt:lpstr>
      <vt:lpstr>La science dit …</vt:lpstr>
      <vt:lpstr>La science dit …</vt:lpstr>
      <vt:lpstr>BÉNÉFICES DE LA PRATIQUE DU REPOS ADÉQUAT</vt:lpstr>
      <vt:lpstr>La science dit …</vt:lpstr>
      <vt:lpstr>Comment développer l’habitude du repos adéquat ? </vt:lpstr>
      <vt:lpstr>Comment développer l’habitude du repos adéquat ? </vt:lpstr>
      <vt:lpstr>La science dit …</vt:lpstr>
      <vt:lpstr>Comment développer l’habitude du repos adéquat ? </vt:lpstr>
      <vt:lpstr>La science dit …</vt:lpstr>
      <vt:lpstr>Comment développer l’habitude du repos adéquat ? </vt:lpstr>
      <vt:lpstr>La science dit …</vt:lpstr>
      <vt:lpstr>Comment développer l’habitude du repos adéquat ? </vt:lpstr>
      <vt:lpstr>La science dit …</vt:lpstr>
      <vt:lpstr>Comment développer l’habitude du repos adéquat ? </vt:lpstr>
      <vt:lpstr>La science dit …</vt:lpstr>
      <vt:lpstr>Quelle habitude dois-je développer ? </vt:lpstr>
      <vt:lpstr>Le repos adéquat peut se convertir en une habitude.</vt:lpstr>
      <vt:lpstr>La science dit…</vt:lpstr>
      <vt:lpstr>La science dit…</vt:lpstr>
      <vt:lpstr>Pour réfléchir </vt:lpstr>
    </vt:vector>
  </TitlesOfParts>
  <Company>Microsoft</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REPOS ADEQUAT</dc:title>
  <dc:creator>Dios es tan preciso en sus acciones pero a veces tan</dc:creator>
  <cp:lastModifiedBy>Microsoft Office User</cp:lastModifiedBy>
  <cp:revision>61</cp:revision>
  <dcterms:created xsi:type="dcterms:W3CDTF">2019-08-27T16:54:17Z</dcterms:created>
  <dcterms:modified xsi:type="dcterms:W3CDTF">2019-09-12T12:58:30Z</dcterms:modified>
</cp:coreProperties>
</file>